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2" r:id="rId27"/>
    <p:sldId id="281"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9144000" cy="5143500" type="screen16x9"/>
  <p:notesSz cx="6858000" cy="9144000"/>
  <p:embeddedFontLst>
    <p:embeddedFont>
      <p:font typeface="Calibri" panose="020F0502020204030204" pitchFamily="34" charset="0"/>
      <p:regular r:id="rId63"/>
      <p:bold r:id="rId64"/>
      <p:italic r:id="rId65"/>
      <p:boldItalic r:id="rId66"/>
    </p:embeddedFont>
    <p:embeddedFont>
      <p:font typeface="Roboto" panose="020B0604020202020204" charset="0"/>
      <p:regular r:id="rId67"/>
      <p:bold r:id="rId68"/>
      <p:italic r:id="rId69"/>
      <p:boldItalic r:id="rId70"/>
    </p:embeddedFont>
    <p:embeddedFont>
      <p:font typeface="Merriweather" panose="020B0604020202020204" charset="0"/>
      <p:regular r:id="rId71"/>
      <p:bold r:id="rId72"/>
      <p:italic r:id="rId73"/>
      <p:boldItalic r:id="rId74"/>
    </p:embeddedFont>
    <p:embeddedFont>
      <p:font typeface="Simplified Arabic" panose="02020603050405020304" pitchFamily="18" charset="-78"/>
      <p:regular r:id="rId75"/>
      <p:bold r:id="rId76"/>
    </p:embeddedFont>
    <p:embeddedFont>
      <p:font typeface="Proxima Nova" panose="020B060402020202020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94220" autoAdjust="0"/>
  </p:normalViewPr>
  <p:slideViewPr>
    <p:cSldViewPr snapToGrid="0">
      <p:cViewPr varScale="1">
        <p:scale>
          <a:sx n="112" d="100"/>
          <a:sy n="112" d="100"/>
        </p:scale>
        <p:origin x="222" y="102"/>
      </p:cViewPr>
      <p:guideLst>
        <p:guide orient="horz" pos="1620"/>
        <p:guide pos="2880"/>
      </p:guideLst>
    </p:cSldViewPr>
  </p:slideViewPr>
  <p:outlineViewPr>
    <p:cViewPr>
      <p:scale>
        <a:sx n="33" d="100"/>
        <a:sy n="33" d="100"/>
      </p:scale>
      <p:origin x="0" y="-10482"/>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9371786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r-SY" dirty="0"/>
              <a:t>تم إنتاج هذا العرض كجزء من سلسلة ، النوع الاجتماعي والعدالة الانتقالية: سلسلة وحدة تدريبية من قبل المركز الدولي للعدالة الانتقالية.</a:t>
            </a:r>
            <a:endParaRPr lang="en-US" dirty="0"/>
          </a:p>
          <a:p>
            <a:pPr marL="0" lvl="0" indent="0">
              <a:spcBef>
                <a:spcPts val="0"/>
              </a:spcBef>
              <a:spcAft>
                <a:spcPts val="0"/>
              </a:spcAft>
              <a:buNone/>
            </a:pPr>
            <a:endParaRPr lang="en-US" dirty="0"/>
          </a:p>
          <a:p>
            <a:pPr marL="0" lvl="0" indent="0">
              <a:spcBef>
                <a:spcPts val="0"/>
              </a:spcBef>
              <a:spcAft>
                <a:spcPts val="0"/>
              </a:spcAft>
              <a:buNone/>
            </a:pPr>
            <a:r>
              <a:rPr lang="ar-SY" dirty="0"/>
              <a:t>وقد أُنتجَت الوحدات التدريبية بدعم مالي من الاتحاد الأوروبي. ومضمون هذه الوحدات هو من مسؤولية المركز الدولي للعدالة الانتقالية وحده ولا يعكس بالضرورة آراء هيئة الأمم المتحدة للمرأة والاتحاد الأوروبي.</a:t>
            </a:r>
            <a:endParaRPr lang="en-US" dirty="0"/>
          </a:p>
          <a:p>
            <a:pPr marL="0" lvl="0" indent="0">
              <a:spcBef>
                <a:spcPts val="0"/>
              </a:spcBef>
              <a:spcAft>
                <a:spcPts val="0"/>
              </a:spcAft>
              <a:buNone/>
            </a:pPr>
            <a:endParaRPr lang="en-US" dirty="0"/>
          </a:p>
          <a:p>
            <a:pPr marL="0" lvl="0" indent="0">
              <a:spcBef>
                <a:spcPts val="0"/>
              </a:spcBef>
              <a:spcAft>
                <a:spcPts val="0"/>
              </a:spcAft>
              <a:buNone/>
            </a:pPr>
            <a:r>
              <a:rPr lang="ar-SA" sz="1100" b="0" i="0" u="none" strike="noStrike" cap="none" dirty="0">
                <a:solidFill>
                  <a:srgbClr val="000000"/>
                </a:solidFill>
                <a:effectLst/>
                <a:latin typeface="Arial"/>
                <a:ea typeface="Arial"/>
                <a:cs typeface="Arial"/>
                <a:sym typeface="Arial"/>
              </a:rPr>
              <a:t>تشرين الأول/أكتوبر 2018</a:t>
            </a:r>
            <a:endParaRPr lang="ar-SY" dirty="0"/>
          </a:p>
          <a:p>
            <a:pPr marL="0" lvl="0" indent="0">
              <a:spcBef>
                <a:spcPts val="0"/>
              </a:spcBef>
              <a:spcAft>
                <a:spcPts val="0"/>
              </a:spcAft>
              <a:buNone/>
            </a:pPr>
            <a:endParaRPr lang="en-US" dirty="0"/>
          </a:p>
          <a:p>
            <a:pPr marL="0" lvl="0" indent="0">
              <a:spcBef>
                <a:spcPts val="0"/>
              </a:spcBef>
              <a:spcAft>
                <a:spcPts val="0"/>
              </a:spcAft>
              <a:buNone/>
            </a:pPr>
            <a:endParaRPr lang="en-US" dirty="0"/>
          </a:p>
          <a:p>
            <a:pPr marL="0" lvl="0" indent="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Photo: ICTY’s logo</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لجنة الحقيقة والمصالحة</a:t>
            </a:r>
            <a:r>
              <a:rPr lang="ar-LB" baseline="0" dirty="0"/>
              <a:t> لجنوب أ</a:t>
            </a:r>
            <a:r>
              <a:rPr lang="ar-LB" dirty="0"/>
              <a:t>فريقيا </a:t>
            </a:r>
            <a:r>
              <a:rPr lang="en" dirty="0"/>
              <a:t>(Oryx Media Archive/Gallo Images/Getty Images)</a:t>
            </a:r>
            <a:endParaRPr dirty="0"/>
          </a:p>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لجنة الحقيقة والمصالحة في بيرو / </a:t>
            </a:r>
            <a:r>
              <a:rPr lang="en" dirty="0"/>
              <a:t> John Riley</a:t>
            </a:r>
            <a:endParaRPr dirty="0"/>
          </a:p>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متظاهرون في سيراليون من أجل دعم لجنة الحقيقة والمصالحة في جلسة استماعٍ للنساء</a:t>
            </a:r>
            <a:r>
              <a:rPr lang="ar-LB" sz="1000" baseline="0" dirty="0"/>
              <a:t> والبنات في آذار/مارس 2003 </a:t>
            </a:r>
            <a:r>
              <a:rPr lang="en" sz="1000" dirty="0"/>
              <a:t>(Sierra Leone TRC/ Sara Tollefson)</a:t>
            </a:r>
            <a:endParaRPr sz="1000" dirty="0"/>
          </a:p>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ar-LB" sz="1000" dirty="0"/>
              <a:t>الصورة: جداريّة تُخلّد</a:t>
            </a:r>
            <a:r>
              <a:rPr lang="ar-LB" sz="1000" baseline="0" dirty="0"/>
              <a:t> </a:t>
            </a:r>
            <a:r>
              <a:rPr lang="ar-LB" sz="1000" dirty="0"/>
              <a:t>ذكرى الأمّهات في ساحة مايو في بوينس آيرس. رسمها لوكاس كوينتو وطلاب </a:t>
            </a:r>
            <a:r>
              <a:rPr lang="ar-LB" sz="1000" dirty="0">
                <a:highlight>
                  <a:srgbClr val="FFFF00"/>
                </a:highlight>
              </a:rPr>
              <a:t>من "إسكويلا دي أولتوس" رقم 29</a:t>
            </a:r>
            <a:r>
              <a:rPr lang="ar-LB" sz="1000" dirty="0"/>
              <a:t> </a:t>
            </a:r>
            <a:r>
              <a:rPr lang="en-US" sz="1100" b="0" i="0" u="none" strike="noStrike" cap="none" dirty="0">
                <a:solidFill>
                  <a:srgbClr val="000000"/>
                </a:solidFill>
                <a:effectLst/>
                <a:latin typeface="Arial"/>
                <a:ea typeface="Arial"/>
                <a:cs typeface="Arial"/>
                <a:sym typeface="Arial"/>
              </a:rPr>
              <a:t>(Carlos Reusser Monsalvez/Flickr)</a:t>
            </a:r>
            <a:endParaRPr sz="1000" dirty="0"/>
          </a:p>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Shape 1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a:t>
            </a:r>
            <a:r>
              <a:rPr lang="ar-LB" baseline="0" dirty="0"/>
              <a:t> </a:t>
            </a:r>
            <a:r>
              <a:rPr lang="ar-LB" dirty="0"/>
              <a:t>المبنى الجديد للمحكمة الجنائية الدولية </a:t>
            </a:r>
            <a:r>
              <a:rPr lang="en-US" dirty="0"/>
              <a:t>(ICC)</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عرض شريط الفيديو [باللغة الانكليزية مع ترجمة إلى العربية]</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5" name="Shape 1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إمرأة تطالب بالحقيقة حول المفقودين خلال</a:t>
            </a:r>
            <a:r>
              <a:rPr lang="ar-LB" baseline="0" dirty="0"/>
              <a:t> الحكم الدكتاتوري في البرازيل </a:t>
            </a:r>
            <a:r>
              <a:rPr lang="en" dirty="0"/>
              <a:t>(Fora do Eixo).</a:t>
            </a:r>
            <a:endParaRPr dirty="0"/>
          </a:p>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ختام الحدث الوطني من لجنة الحقيقة والمصالحة الكندية في ادمونتون (</a:t>
            </a:r>
            <a:r>
              <a:rPr lang="en-US" dirty="0"/>
              <a:t>ICTJ / Marta Martinez)</a:t>
            </a:r>
            <a:endParaRPr lang="ar-LB" dirty="0"/>
          </a:p>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عَرض شريط الفيديو [باللغة الانكليزية]</a:t>
            </a:r>
            <a:endParaRPr sz="1000" dirty="0"/>
          </a:p>
          <a:p>
            <a:pPr marL="0" lvl="0" indent="0"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أطفال من مامبوجان، كولومبيا يَحمِلون الورود بعد عودتهم إلى قريتهم بعد سنوات من النزوح بسبب النزاع المسلح بين العصابات والحكومة. </a:t>
            </a:r>
            <a:r>
              <a:rPr lang="en" dirty="0"/>
              <a:t>(ICTJ/Rosángela Roncallo)</a:t>
            </a:r>
            <a:endParaRPr lang="en-US" sz="1050" dirty="0">
              <a:solidFill>
                <a:srgbClr val="FFFFFF"/>
              </a:solidFill>
              <a:highlight>
                <a:srgbClr val="19140F"/>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عرض شريط الفيديو </a:t>
            </a:r>
            <a:r>
              <a:rPr lang="en-US" sz="1000" dirty="0"/>
              <a:t>]</a:t>
            </a:r>
            <a:r>
              <a:rPr lang="ar-LB" sz="1000" dirty="0"/>
              <a:t>باللغتين العربية والإنكليزية</a:t>
            </a:r>
            <a:r>
              <a:rPr lang="en-US" sz="1000" dirty="0"/>
              <a:t>[</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لجنة المساواة بين الجنسين في جنوب أفريقيا، والتي كان مقرها</a:t>
            </a:r>
            <a:r>
              <a:rPr lang="ar-LB" sz="1000" baseline="0" dirty="0"/>
              <a:t> في سجن </a:t>
            </a:r>
            <a:r>
              <a:rPr lang="ar-LB" sz="1000" dirty="0"/>
              <a:t>سابق للنساء في جوهانسبرغ </a:t>
            </a:r>
            <a:r>
              <a:rPr lang="en" sz="1000" dirty="0"/>
              <a:t>(Google Maps).</a:t>
            </a:r>
            <a:endParaRPr sz="1000" dirty="0"/>
          </a:p>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جدارية حول مسلّحة ساندينيّة تُرضِعُ طفلًا، </a:t>
            </a:r>
            <a:r>
              <a:rPr lang="ar-LB" baseline="0" dirty="0"/>
              <a:t> «</a:t>
            </a:r>
            <a:r>
              <a:rPr lang="en-US" dirty="0" err="1"/>
              <a:t>Miliciana</a:t>
            </a:r>
            <a:r>
              <a:rPr lang="en-US" dirty="0"/>
              <a:t> de </a:t>
            </a:r>
            <a:r>
              <a:rPr lang="en-US" dirty="0" err="1"/>
              <a:t>Waswalito</a:t>
            </a:r>
            <a:r>
              <a:rPr lang="ar-LB" dirty="0"/>
              <a:t>»، </a:t>
            </a:r>
            <a:r>
              <a:rPr lang="ar-LB" dirty="0" err="1"/>
              <a:t>ماتاغالبا</a:t>
            </a:r>
            <a:r>
              <a:rPr lang="ar-LB" dirty="0"/>
              <a:t>، نيكاراغوا، 1984، أورلاندو فالينزويلا.</a:t>
            </a:r>
          </a:p>
          <a:p>
            <a:pPr marL="0" lvl="0" indent="0">
              <a:spcBef>
                <a:spcPts val="0"/>
              </a:spcBef>
              <a:spcAft>
                <a:spcPts val="0"/>
              </a:spcAft>
              <a:buNone/>
            </a:pPr>
            <a:endParaRPr dirty="0"/>
          </a:p>
          <a:p>
            <a:pPr marL="0" lvl="0" indent="0"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غلاف دســتــور جنوب أفريقيـا من عام  1996.</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إمرأة تهرب من الشرطة خلال العنف الانتخابي لعام 2008 في كينيــا. </a:t>
            </a:r>
            <a:r>
              <a:rPr lang="en" sz="1000" dirty="0"/>
              <a:t> (IRIN/Julius Mwele)</a:t>
            </a:r>
            <a:r>
              <a:rPr lang="ar-LB" sz="1000" dirty="0"/>
              <a:t>/ عناصر  الشرطة الكينية خلال احتفالٍ عام  (المركز</a:t>
            </a:r>
            <a:r>
              <a:rPr lang="ar-LB" sz="1000" baseline="0" dirty="0"/>
              <a:t> الدولي للعدالة الانتقالية).</a:t>
            </a:r>
            <a:endParaRPr sz="1000" dirty="0"/>
          </a:p>
          <a:p>
            <a:pPr marL="0" lvl="0" indent="0"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امرأة من الكونغو تُدافِع عن حقوق المرأة وتُعَزِّزُها من خلال رسالة مطبوعة على زيّها التقليدي (وهو فستان طويل مع قميص وحجاب متطابقين). </a:t>
            </a:r>
            <a:r>
              <a:rPr lang="en-US" sz="1000" dirty="0"/>
              <a:t>(MONUSCO / Abel Kavanagh)</a:t>
            </a:r>
            <a:endParaRPr sz="1000" dirty="0"/>
          </a:p>
          <a:p>
            <a:pPr marL="0" lvl="0" indent="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لوحة تحمل عبارةً باللغة الرواندية "المحكمة المجتمعية التقليدية جاكاكا" في رواندا </a:t>
            </a:r>
            <a:r>
              <a:rPr lang="en" dirty="0"/>
              <a:t>(Dave Proffer/Flickr)</a:t>
            </a:r>
            <a:endParaRPr dirty="0"/>
          </a:p>
          <a:p>
            <a:pPr marL="0" lvl="0" indent="0" rtl="0">
              <a:spcBef>
                <a:spcPts val="0"/>
              </a:spcBef>
              <a:spcAft>
                <a:spcPts val="0"/>
              </a:spcAft>
              <a:buNone/>
            </a:pPr>
            <a:endParaRPr dirty="0"/>
          </a:p>
          <a:p>
            <a:pPr marL="0" lvl="0" indent="0" rtl="0">
              <a:spcBef>
                <a:spcPts val="0"/>
              </a:spcBef>
              <a:spcAft>
                <a:spcPts val="0"/>
              </a:spcAft>
              <a:buNone/>
            </a:pPr>
            <a:endParaRPr dirty="0"/>
          </a:p>
          <a:p>
            <a:pPr marL="0" lvl="0" indent="0"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عرض شريط الفيديو [باللغتين الانكليزية والأشوليّة مع ترجمة إلى الانكليزية]</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ar-LB" dirty="0"/>
              <a:t>الصورة: نساء كولومبيات من منطقة "روتا باسيفيكا دي لاس موخيريس" يوثقن ويبحثن في الانتهاكات التي طالت النساء أثناء النزاع المسلح  </a:t>
            </a:r>
            <a:r>
              <a:rPr lang="en-US" dirty="0"/>
              <a:t>  </a:t>
            </a:r>
            <a:r>
              <a:rPr lang="en-US" sz="1100" dirty="0"/>
              <a:t>(ICTJ/Camilo </a:t>
            </a:r>
            <a:r>
              <a:rPr lang="en-US" sz="1100" dirty="0" err="1"/>
              <a:t>Aldana</a:t>
            </a:r>
            <a:r>
              <a:rPr lang="en-US" sz="1100" dirty="0"/>
              <a:t> </a:t>
            </a:r>
            <a:r>
              <a:rPr lang="en-US" sz="1100" dirty="0" err="1"/>
              <a:t>Sanín</a:t>
            </a:r>
            <a:r>
              <a:rPr lang="en-US" sz="1100" dirty="0"/>
              <a:t>)</a:t>
            </a:r>
          </a:p>
          <a:p>
            <a:pPr marL="0" lvl="0" indent="0" algn="r" rtl="1">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تدريب فريق لوكافاك لكرة القدم للفتيات في الملعب. قامت هيئة الأمم المتحدة للمرأة بتقديم منحة إلى البلدية المحلية من أجل التخطيط لميزانية مسؤولة ومراعية لنوع الجنس. ونتيجة لذلك تمّ تشكيل فريق كرة القدم للفتيات في لوكافاك. البوسنة والهرسك ، كانون الأول/ ديسمبر 2016. (هيئة الأمم المتحدة للمرأة في أوروبا وآسيا الوسطى /</a:t>
            </a:r>
            <a:r>
              <a:rPr lang="ar-LB" baseline="0" dirty="0"/>
              <a:t> </a:t>
            </a:r>
            <a:r>
              <a:rPr lang="en-US" dirty="0"/>
              <a:t>Rena Effendi</a:t>
            </a:r>
            <a:r>
              <a:rPr lang="ar-LB" dirty="0"/>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إمرأة من نيبال تنظر عبر نافذة بيتها. </a:t>
            </a:r>
            <a:r>
              <a:rPr lang="en" dirty="0"/>
              <a:t>(UN Photo/John Isaac)</a:t>
            </a:r>
            <a:endParaRPr sz="1000" dirty="0"/>
          </a:p>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Shape 3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عرض شريط الفيديو [باللغة الانكليزية]</a:t>
            </a:r>
            <a:endParaRPr sz="10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تَجَمَّعَ ما يقارب ال150 من مناصري حقوق المرأة وأعضاء المجموعات الاستشارية للمجتمع المدني التابعة لهيئة الأمم المتحدة للمرأة من جميع أنحاء العالم في مدينة نيويورك يومَيْ 23 و24 تشرين الثاني/نوفمبر 2015 لحضور مؤتمر استمرَّ يومين ومناقشة استراتيجيات الوصول إلى "كوكب 50-50" بحلول عام 2030. وقد أتاح حوار المجتمع المدني العالمي لنساء من خلفيات متنوِّعة مشاركة أفكارهنّ حول التنفيذ الإقليمي والعالمي لأهداف التنمية المستدامة </a:t>
            </a:r>
            <a:r>
              <a:rPr lang="en-US" dirty="0"/>
              <a:t>(SDGs)</a:t>
            </a:r>
            <a:r>
              <a:rPr lang="ar-LB" dirty="0"/>
              <a:t> بالشراكة مع هيئة الأمم المتحدة للمرأة. (هيئة الأمم المتحدة للمرأة / </a:t>
            </a:r>
            <a:r>
              <a:rPr lang="en-US" dirty="0"/>
              <a:t>Ryan Brown</a:t>
            </a:r>
            <a:r>
              <a:rPr lang="ar-LB" dirty="0"/>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Shape 3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نساء يجلسْنَ معاً خارج المهجع في مركز </a:t>
            </a:r>
            <a:r>
              <a:rPr lang="en-US" dirty="0"/>
              <a:t>“Heal Africa Transit”</a:t>
            </a:r>
            <a:r>
              <a:rPr lang="ar-LB" dirty="0"/>
              <a:t> لضحايا العنف الجنسي.</a:t>
            </a:r>
            <a:r>
              <a:rPr lang="en" dirty="0"/>
              <a:t>(</a:t>
            </a:r>
            <a:r>
              <a:rPr lang="en" sz="1050" dirty="0">
                <a:highlight>
                  <a:srgbClr val="FFFFFF"/>
                </a:highlight>
                <a:latin typeface="Roboto"/>
                <a:ea typeface="Roboto"/>
                <a:cs typeface="Roboto"/>
                <a:sym typeface="Roboto"/>
              </a:rPr>
              <a:t>Aubrey Graham/IRIN)</a:t>
            </a:r>
            <a:r>
              <a:rPr lang="ar-LB" sz="1050" dirty="0">
                <a:highlight>
                  <a:srgbClr val="FFFFFF"/>
                </a:highlight>
                <a:latin typeface="Roboto"/>
                <a:ea typeface="Roboto"/>
                <a:cs typeface="Roboto"/>
                <a:sym typeface="Roboto"/>
              </a:rPr>
              <a:t> </a:t>
            </a:r>
            <a:endParaRPr dirty="0"/>
          </a:p>
          <a:p>
            <a:pPr marL="0" lvl="0" indent="0" rtl="0">
              <a:spcBef>
                <a:spcPts val="0"/>
              </a:spcBef>
              <a:spcAft>
                <a:spcPts val="0"/>
              </a:spcAft>
              <a:buNone/>
            </a:pPr>
            <a:endParaRPr dirty="0"/>
          </a:p>
          <a:p>
            <a:pPr marL="0" lvl="0" indent="0"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a:t>
            </a:r>
            <a:r>
              <a:rPr lang="ar-LB" b="1" dirty="0"/>
              <a:t>إزاخيني</a:t>
            </a:r>
            <a:r>
              <a:rPr lang="ar-LB" dirty="0"/>
              <a:t>، قرية "إعادة التوطين" في كوازولو ، في ناتال، جنوب أفريقيا، في عام 1984 (صورة الأمم المتحدة / </a:t>
            </a:r>
            <a:r>
              <a:rPr lang="en-US" dirty="0"/>
              <a:t>DB)</a:t>
            </a:r>
            <a:r>
              <a:rPr lang="ar-LB" dirty="0"/>
              <a:t>)</a:t>
            </a:r>
            <a:endParaRPr lang="en" dirty="0"/>
          </a:p>
          <a:p>
            <a:pPr marL="0" lvl="0" indent="0" rtl="0">
              <a:spcBef>
                <a:spcPts val="0"/>
              </a:spcBef>
              <a:spcAft>
                <a:spcPts val="0"/>
              </a:spcAft>
              <a:buNone/>
            </a:pPr>
            <a:endParaRPr dirty="0"/>
          </a:p>
          <a:p>
            <a:pPr marL="0" lvl="0" indent="0"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قدّمت النساء المحجبات ملفًا جماعيًا إلى لجنة الحقيقة والمصالحة التونسية يَفضَحُ الانتهاكات التي تَعَرَّضنَ لها خلال النظام الدكتا توري</a:t>
            </a:r>
            <a:r>
              <a:rPr lang="en-US" dirty="0"/>
              <a:t>(IVD).</a:t>
            </a:r>
            <a:endParaRPr lang="en"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7" name="Shape 3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أمينه حسن بنات (إم عزيز) تجلس تحت صور أبنائها الأربعة في مخيم برج البراجنة للاجئين الفلسطينيين في بيروت، لبنان، 2010. من اليسار إلى اليمين، أحمد (13)، منصور (22)، إبراهيم ( 25)، وعزيز (31). وقد اقتيد الأربعة جميعاً من منزلهم بالقوة في عام 1982 على يد أفراد من الميليشيا. لوم ترهم بعدها أبداً. وكانت حرب لبنان الأهلية التي دامت 15 سنة، والتي بدأت في عام 1975، قد أدّت إلى اختفاء 17000 شخص. وتَعتَقِدُ العائلات أنَّ بعض المختفين لا يزالون على قيد الحياة، لكنهم معتقلون في السجون السورية. (داليا خميسي)</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امرأة نازحة داخليًا وابنتها في أحد الأحياء العشوائية غير الرسمية التي يَسكُنها النازحون في بارانكويلا في كولومبيا في عام 2011 </a:t>
            </a:r>
            <a:r>
              <a:rPr lang="en-US" dirty="0"/>
              <a:t>(ICTJ / Camilo Aldana </a:t>
            </a:r>
            <a:r>
              <a:rPr lang="en-US" dirty="0" err="1"/>
              <a:t>Sanín</a:t>
            </a:r>
            <a:r>
              <a:rPr lang="en-US" dirty="0"/>
              <a:t>)</a:t>
            </a:r>
            <a:endParaRPr lang="ar-L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عرض شريط الفيديو [بالانكليزية]</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1" name="Shape 3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لاجئة سورية من إدلب وابنها ذو الإعاقة، يعيشان في سهل البقاع اللبناني ، 30 كانون الثاني/يناير 2017 (وزارة التنمية الدولية البريطانية)</a:t>
            </a: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المديرة التنفيذية لهيئة الأمم المتحدة للمرأة فومزيل ملامبو نغوكا تُطلع مجلس الأمن التابع للأمم المتحدة خلال مراجعة رفيعة المستوى حول الذكرى الخامسة عشر للقرار 1325 في 13 تشرين الأول/أكتوبر 2015 في مقر الأمم المتحدة في نيويورك. </a:t>
            </a:r>
            <a:r>
              <a:rPr lang="en" dirty="0"/>
              <a:t>(UN Women /Ryan Brown)</a:t>
            </a:r>
            <a:endParaRPr dirty="0"/>
          </a:p>
          <a:p>
            <a:pPr marL="0" lvl="0" indent="0" rtl="0">
              <a:spcBef>
                <a:spcPts val="0"/>
              </a:spcBef>
              <a:spcAft>
                <a:spcPts val="0"/>
              </a:spcAft>
              <a:buNone/>
            </a:pPr>
            <a:endParaRPr dirty="0"/>
          </a:p>
          <a:p>
            <a:pPr marL="0" lvl="0" indent="0" rtl="0">
              <a:spcBef>
                <a:spcPts val="0"/>
              </a:spcBef>
              <a:spcAft>
                <a:spcPts val="0"/>
              </a:spcAft>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ar-LB" dirty="0"/>
              <a:t>عرض شريط الفيديو [باللغة الانكليزية مع ترجمة إلى العربيّة]</a:t>
            </a: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الفقر والرعاية الصحية وعدم</a:t>
            </a:r>
            <a:r>
              <a:rPr lang="ar-LB" baseline="0" dirty="0"/>
              <a:t> الحصول على</a:t>
            </a:r>
            <a:r>
              <a:rPr lang="ar-LB" dirty="0"/>
              <a:t> التعليم تعتبرُ كلّها قضايا رئيسية تواجه الضحايا في بواكيه، في </a:t>
            </a:r>
            <a:r>
              <a:rPr lang="ar-LB"/>
              <a:t>وسط كوت ديفوار، </a:t>
            </a:r>
            <a:r>
              <a:rPr lang="ar-LB" dirty="0"/>
              <a:t>حسبما تقول السيدة سانوجو مريم. وخلال المنتدى، ناقشت السيدة كيف أثَّرَ الصراع على النساء، وما هي العقبات التي يجب التغلب عليها الآن، وما هي السياسات المحدّدة التي سوف تساعدُهُنَّ على تحقيق ذلك. (المركز الدولي للعدالة الانتقالية / </a:t>
            </a:r>
            <a:r>
              <a:rPr lang="en-US" dirty="0"/>
              <a:t>Cristian Correa</a:t>
            </a:r>
            <a:r>
              <a:rPr lang="ar-LB" dirty="0"/>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غانتا، ليبيريا، 30 تموز/يوليو 2008: تضم مجموعة النساء المعنيات في غانتا 526 عضواً يجتمعِنَ لدعم بعضهنَّ بعضاً بعد الحرب</a:t>
            </a:r>
            <a:r>
              <a:rPr lang="ar-LB" baseline="0" dirty="0"/>
              <a:t> التي ألحقت بهنّ </a:t>
            </a:r>
            <a:r>
              <a:rPr lang="ar-LB" dirty="0"/>
              <a:t>ندوباً جسدية ونفسية </a:t>
            </a:r>
            <a:r>
              <a:rPr lang="en" dirty="0"/>
              <a:t>(UNMIL Photo/Christophe Herwig)</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9" name="Shape 4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كارولينا أوياغي تكرّم شقيقتها التي فُقِدت على يد قوّات فوجيموري خلال النزاع المسلّح في بيرو </a:t>
            </a:r>
            <a:r>
              <a:rPr lang="en" dirty="0"/>
              <a:t> (ICTJ/Marta Martinez)</a:t>
            </a:r>
            <a:endParaRPr dirty="0"/>
          </a:p>
          <a:p>
            <a:pPr marL="0" lvl="0" indent="0" rtl="0">
              <a:spcBef>
                <a:spcPts val="0"/>
              </a:spcBef>
              <a:spcAft>
                <a:spcPts val="0"/>
              </a:spcAft>
              <a:buNone/>
            </a:pPr>
            <a:endParaRP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2" name="Shape 4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محفوظات لجنة الاستقبال والحقيقة والمصالحة في تيمور الشرقيّة </a:t>
            </a:r>
            <a:r>
              <a:rPr lang="en-US" dirty="0"/>
              <a:t>(CAVR)</a:t>
            </a:r>
            <a:r>
              <a:rPr lang="ar-LB" dirty="0"/>
              <a:t>.</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9" name="Shape 4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عرض شريط الفيديو [</a:t>
            </a:r>
            <a:r>
              <a:rPr lang="ar-LB"/>
              <a:t>باللغة الانكليزية والقليل من الاسبانيّة، </a:t>
            </a:r>
            <a:r>
              <a:rPr lang="ar-LB" dirty="0"/>
              <a:t>مترجم إلى الانكليزية]</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mj-lt"/>
                <a:cs typeface="Simplified Arabic" panose="02020603050405020304" pitchFamily="18" charset="-78"/>
              </a:rPr>
              <a:t>الصور:</a:t>
            </a:r>
          </a:p>
          <a:p>
            <a:pPr marL="0" lvl="0" indent="0" algn="r" rtl="1">
              <a:spcBef>
                <a:spcPts val="0"/>
              </a:spcBef>
              <a:spcAft>
                <a:spcPts val="0"/>
              </a:spcAft>
              <a:buNone/>
            </a:pPr>
            <a:r>
              <a:rPr lang="ar-LB" dirty="0">
                <a:latin typeface="+mj-lt"/>
                <a:cs typeface="Simplified Arabic" panose="02020603050405020304" pitchFamily="18" charset="-78"/>
              </a:rPr>
              <a:t>الظهور الأوّل لماثيو نغودجولو تشوي في المحكمة الجنائيّة الدوليّة، لاهاي في 11/2/2008 </a:t>
            </a:r>
            <a:r>
              <a:rPr lang="en" dirty="0">
                <a:latin typeface="+mj-lt"/>
                <a:cs typeface="Simplified Arabic" panose="02020603050405020304" pitchFamily="18" charset="-78"/>
              </a:rPr>
              <a:t>(ICC-CPI / Marco Okhuizen)</a:t>
            </a:r>
            <a:endParaRPr lang="ar-LB" dirty="0">
              <a:latin typeface="+mj-lt"/>
              <a:cs typeface="Simplified Arabic" panose="02020603050405020304" pitchFamily="18" charset="-78"/>
            </a:endParaRPr>
          </a:p>
          <a:p>
            <a:pPr marL="0" lvl="0" indent="0" algn="r" rtl="1">
              <a:spcBef>
                <a:spcPts val="0"/>
              </a:spcBef>
              <a:spcAft>
                <a:spcPts val="0"/>
              </a:spcAft>
              <a:buNone/>
            </a:pPr>
            <a:r>
              <a:rPr lang="ar-LB" dirty="0">
                <a:latin typeface="+mj-lt"/>
                <a:cs typeface="Simplified Arabic" panose="02020603050405020304" pitchFamily="18" charset="-78"/>
              </a:rPr>
              <a:t>برنامج التعويضات الجماعيّة في بيرو </a:t>
            </a:r>
            <a:r>
              <a:rPr lang="en" dirty="0">
                <a:latin typeface="+mj-lt"/>
                <a:cs typeface="Simplified Arabic" panose="02020603050405020304" pitchFamily="18" charset="-78"/>
              </a:rPr>
              <a:t>(ICTJ/Cristian Correa)</a:t>
            </a:r>
            <a:endParaRPr lang="ar-LB" dirty="0">
              <a:latin typeface="+mj-lt"/>
              <a:cs typeface="Simplified Arabic" panose="02020603050405020304" pitchFamily="18" charset="-78"/>
            </a:endParaRPr>
          </a:p>
          <a:p>
            <a:pPr marL="0" lvl="0" indent="0" algn="r" rtl="1">
              <a:spcBef>
                <a:spcPts val="0"/>
              </a:spcBef>
              <a:spcAft>
                <a:spcPts val="0"/>
              </a:spcAft>
              <a:buNone/>
            </a:pPr>
            <a:r>
              <a:rPr lang="ar-LB" dirty="0">
                <a:latin typeface="+mj-lt"/>
                <a:cs typeface="Simplified Arabic" panose="02020603050405020304" pitchFamily="18" charset="-78"/>
              </a:rPr>
              <a:t>إجتماع </a:t>
            </a:r>
            <a:r>
              <a:rPr lang="ar-SA" sz="1100" b="0" i="0" u="none" strike="noStrike" cap="none" dirty="0">
                <a:solidFill>
                  <a:srgbClr val="000000"/>
                </a:solidFill>
                <a:effectLst/>
                <a:latin typeface="Arial"/>
                <a:ea typeface="Arial"/>
                <a:cs typeface="Arial"/>
                <a:sym typeface="Arial"/>
              </a:rPr>
              <a:t>لجنة الاستقبال وتقصي الحقائق والمصالحة</a:t>
            </a:r>
            <a:r>
              <a:rPr lang="ar-LB" sz="1100" b="0" i="0" u="none" strike="noStrike" cap="none" dirty="0">
                <a:solidFill>
                  <a:srgbClr val="000000"/>
                </a:solidFill>
                <a:effectLst/>
                <a:latin typeface="Arial"/>
                <a:ea typeface="Arial"/>
                <a:cs typeface="Arial"/>
                <a:sym typeface="Arial"/>
              </a:rPr>
              <a:t> </a:t>
            </a:r>
            <a:r>
              <a:rPr lang="ar-LB" dirty="0">
                <a:latin typeface="+mj-lt"/>
                <a:cs typeface="Simplified Arabic" panose="02020603050405020304" pitchFamily="18" charset="-78"/>
              </a:rPr>
              <a:t>في تيمور الشرقيّة </a:t>
            </a:r>
            <a:r>
              <a:rPr lang="en" dirty="0">
                <a:latin typeface="+mj-lt"/>
                <a:cs typeface="Simplified Arabic" panose="02020603050405020304" pitchFamily="18" charset="-78"/>
              </a:rPr>
              <a:t>(ICTJ)</a:t>
            </a:r>
            <a:endParaRPr lang="ar-LB" dirty="0">
              <a:latin typeface="+mj-lt"/>
              <a:cs typeface="Simplified Arabic" panose="02020603050405020304" pitchFamily="18" charset="-78"/>
            </a:endParaRPr>
          </a:p>
          <a:p>
            <a:pPr marL="0" lvl="0" indent="0" algn="r" rtl="1">
              <a:spcBef>
                <a:spcPts val="0"/>
              </a:spcBef>
              <a:spcAft>
                <a:spcPts val="0"/>
              </a:spcAft>
              <a:buNone/>
            </a:pPr>
            <a:r>
              <a:rPr lang="ar-LB" dirty="0">
                <a:latin typeface="+mj-lt"/>
                <a:cs typeface="Simplified Arabic" panose="02020603050405020304" pitchFamily="18" charset="-78"/>
              </a:rPr>
              <a:t>موظفات في المديرية العامة للهجرة خلال مسيرة اليوم الدولي للمرأة في غوما في الثامن من آذار/مارس 2012. </a:t>
            </a:r>
            <a:r>
              <a:rPr lang="en-US" dirty="0">
                <a:latin typeface="+mj-lt"/>
                <a:cs typeface="Simplified Arabic" panose="02020603050405020304" pitchFamily="18" charset="-78"/>
              </a:rPr>
              <a:t>(MONUSCO / Sylvain </a:t>
            </a:r>
            <a:r>
              <a:rPr lang="en-US" dirty="0" err="1">
                <a:latin typeface="+mj-lt"/>
                <a:cs typeface="Simplified Arabic" panose="02020603050405020304" pitchFamily="18" charset="-78"/>
              </a:rPr>
              <a:t>Liechti</a:t>
            </a:r>
            <a:r>
              <a:rPr lang="en-US" dirty="0">
                <a:latin typeface="+mj-lt"/>
                <a:cs typeface="Simplified Arabic" panose="02020603050405020304" pitchFamily="18" charset="-78"/>
              </a:rPr>
              <a:t>)</a:t>
            </a:r>
            <a:endParaRPr lang="ar-LB" dirty="0">
              <a:latin typeface="+mj-lt"/>
              <a:cs typeface="Simplified Arabic" panose="02020603050405020304" pitchFamily="18" charset="-78"/>
            </a:endParaRPr>
          </a:p>
          <a:p>
            <a:pPr marL="0" lvl="0" indent="0" algn="r" rtl="1">
              <a:spcBef>
                <a:spcPts val="0"/>
              </a:spcBef>
              <a:spcAft>
                <a:spcPts val="0"/>
              </a:spcAft>
              <a:buNone/>
            </a:pPr>
            <a:r>
              <a:rPr lang="ar-LB" dirty="0">
                <a:latin typeface="+mj-lt"/>
                <a:cs typeface="Simplified Arabic" panose="02020603050405020304" pitchFamily="18" charset="-78"/>
              </a:rPr>
              <a:t>ذكرى تكريم المختفين في مانيلا، الفلبين </a:t>
            </a:r>
            <a:r>
              <a:rPr lang="en" dirty="0">
                <a:latin typeface="+mj-lt"/>
                <a:cs typeface="Simplified Arabic" panose="02020603050405020304" pitchFamily="18" charset="-78"/>
              </a:rPr>
              <a:t> (Ivan Sarenas)</a:t>
            </a:r>
            <a:endParaRPr sz="1050" dirty="0">
              <a:solidFill>
                <a:srgbClr val="212124"/>
              </a:solidFill>
              <a:latin typeface="+mj-lt"/>
              <a:ea typeface="Proxima Nova"/>
              <a:cs typeface="Simplified Arabic" panose="02020603050405020304" pitchFamily="18" charset="-78"/>
              <a:sym typeface="Proxima Nova"/>
            </a:endParaRPr>
          </a:p>
          <a:p>
            <a:pPr marL="0" lvl="0" indent="0">
              <a:spcBef>
                <a:spcPts val="0"/>
              </a:spcBef>
              <a:spcAft>
                <a:spcPts val="0"/>
              </a:spcAft>
              <a:buNone/>
            </a:pPr>
            <a:endParaRPr dirty="0">
              <a:latin typeface="+mj-lt"/>
              <a:cs typeface="Simplified Arabic" panose="02020603050405020304" pitchFamily="18" charset="-7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أم وابنتها تتظاهران في بوينس آيرس، الأرجنتين، مطالبتين بالحقيقة بشأن المفقودين في عام 1982 (</a:t>
            </a:r>
            <a:r>
              <a:rPr lang="en-US" sz="1000" dirty="0"/>
              <a:t>(Adriana </a:t>
            </a:r>
            <a:r>
              <a:rPr lang="en-US" sz="1000" dirty="0" err="1"/>
              <a:t>Lestido</a:t>
            </a:r>
            <a:r>
              <a:rPr lang="en-US" sz="1000" dirty="0"/>
              <a:t> / Wikimedia Commons</a:t>
            </a:r>
            <a:endParaRPr lang="en"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لوحة المحكمة الجنائية الدولية لرواندا – مقاطعة كيميرونكو – كيغالي – رواندا </a:t>
            </a:r>
            <a:r>
              <a:rPr lang="en-US" dirty="0">
                <a:latin typeface="Simplified Arabic" panose="02020603050405020304" pitchFamily="18" charset="-78"/>
                <a:cs typeface="Simplified Arabic" panose="02020603050405020304" pitchFamily="18" charset="-78"/>
              </a:rPr>
              <a:t> (Adam Jones/Wikimedia Commons)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125"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Shape 11"/>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Shape 1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rPr dirty="0"/>
              <a:t>xx%</a:t>
            </a:r>
          </a:p>
        </p:txBody>
      </p:sp>
      <p:sp>
        <p:nvSpPr>
          <p:cNvPr id="56" name="Shape 56"/>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Shape 15"/>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Shape 16"/>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Shape 1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Shape 20"/>
          <p:cNvSpPr/>
          <p:nvPr/>
        </p:nvSpPr>
        <p:spPr>
          <a:xfrm>
            <a:off x="4823250" y="-9637"/>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1" name="Shape 21"/>
          <p:cNvSpPr/>
          <p:nvPr/>
        </p:nvSpPr>
        <p:spPr>
          <a:xfrm>
            <a:off x="4840314" y="134358"/>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Shape 22"/>
          <p:cNvSpPr/>
          <p:nvPr/>
        </p:nvSpPr>
        <p:spPr>
          <a:xfrm>
            <a:off x="4821800" y="89451"/>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Shape 23"/>
          <p:cNvSpPr txBox="1">
            <a:spLocks noGrp="1"/>
          </p:cNvSpPr>
          <p:nvPr>
            <p:ph type="title"/>
          </p:nvPr>
        </p:nvSpPr>
        <p:spPr>
          <a:xfrm>
            <a:off x="5143877" y="493754"/>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dirty="0"/>
          </a:p>
        </p:txBody>
      </p:sp>
      <p:sp>
        <p:nvSpPr>
          <p:cNvPr id="24" name="Shape 24"/>
          <p:cNvSpPr txBox="1">
            <a:spLocks noGrp="1"/>
          </p:cNvSpPr>
          <p:nvPr>
            <p:ph type="body" idx="1"/>
          </p:nvPr>
        </p:nvSpPr>
        <p:spPr>
          <a:xfrm>
            <a:off x="116453" y="522450"/>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dirty="0"/>
          </a:p>
        </p:txBody>
      </p:sp>
      <p:sp>
        <p:nvSpPr>
          <p:cNvPr id="25" name="Shape 25"/>
          <p:cNvSpPr txBox="1">
            <a:spLocks noGrp="1"/>
          </p:cNvSpPr>
          <p:nvPr>
            <p:ph type="sldNum" idx="12"/>
          </p:nvPr>
        </p:nvSpPr>
        <p:spPr>
          <a:xfrm>
            <a:off x="222980" y="461608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Shape 2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28" name="Shape 2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Shape 29"/>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Shape 30"/>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Shape 33"/>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4" name="Shape 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Shape 37"/>
          <p:cNvSpPr/>
          <p:nvPr/>
        </p:nvSpPr>
        <p:spPr>
          <a:xfrm>
            <a:off x="537960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38" name="Shape 38"/>
          <p:cNvSpPr txBox="1">
            <a:spLocks noGrp="1"/>
          </p:cNvSpPr>
          <p:nvPr>
            <p:ph type="title"/>
          </p:nvPr>
        </p:nvSpPr>
        <p:spPr>
          <a:xfrm>
            <a:off x="56913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Shape 39"/>
          <p:cNvSpPr txBox="1">
            <a:spLocks noGrp="1"/>
          </p:cNvSpPr>
          <p:nvPr>
            <p:ph type="body" idx="1"/>
          </p:nvPr>
        </p:nvSpPr>
        <p:spPr>
          <a:xfrm>
            <a:off x="56913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dirty="0"/>
          </a:p>
        </p:txBody>
      </p:sp>
      <p:sp>
        <p:nvSpPr>
          <p:cNvPr id="40" name="Shape 40"/>
          <p:cNvSpPr txBox="1">
            <a:spLocks noGrp="1"/>
          </p:cNvSpPr>
          <p:nvPr>
            <p:ph type="sldNum" idx="12"/>
          </p:nvPr>
        </p:nvSpPr>
        <p:spPr>
          <a:xfrm>
            <a:off x="258900" y="462346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Shape 45"/>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46" name="Shape 46"/>
          <p:cNvSpPr txBox="1">
            <a:spLocks noGrp="1"/>
          </p:cNvSpPr>
          <p:nvPr>
            <p:ph type="title"/>
          </p:nvPr>
        </p:nvSpPr>
        <p:spPr>
          <a:xfrm>
            <a:off x="4883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Shape 47"/>
          <p:cNvSpPr txBox="1">
            <a:spLocks noGrp="1"/>
          </p:cNvSpPr>
          <p:nvPr>
            <p:ph type="subTitle" idx="1"/>
          </p:nvPr>
        </p:nvSpPr>
        <p:spPr>
          <a:xfrm>
            <a:off x="4876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Shape 48"/>
          <p:cNvSpPr txBox="1">
            <a:spLocks noGrp="1"/>
          </p:cNvSpPr>
          <p:nvPr>
            <p:ph type="body" idx="2"/>
          </p:nvPr>
        </p:nvSpPr>
        <p:spPr>
          <a:xfrm>
            <a:off x="495869" y="421412"/>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dirty="0"/>
          </a:p>
        </p:txBody>
      </p:sp>
      <p:sp>
        <p:nvSpPr>
          <p:cNvPr id="49" name="Shape 49"/>
          <p:cNvSpPr txBox="1">
            <a:spLocks noGrp="1"/>
          </p:cNvSpPr>
          <p:nvPr>
            <p:ph type="sldNum" idx="12"/>
          </p:nvPr>
        </p:nvSpPr>
        <p:spPr>
          <a:xfrm>
            <a:off x="146274" y="464140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WUF6RmlKky8"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hLlE7kpOavI"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EJXtRMyhtvo"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watch?v=oPYXdTL-j_I"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GZz9TUVvnVk"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KB_lTKZm1T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aemo1KDebW0" TargetMode="External"/><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44.jpg"/></Relationships>
</file>

<file path=ppt/slides/_rels/slide5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tn-o7JlXqq0"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311700" y="790096"/>
            <a:ext cx="8520600" cy="1282500"/>
          </a:xfrm>
          <a:prstGeom prst="rect">
            <a:avLst/>
          </a:prstGeom>
        </p:spPr>
        <p:txBody>
          <a:bodyPr spcFirstLastPara="1" wrap="square" lIns="91425" tIns="91425" rIns="91425" bIns="91425" anchor="t" anchorCtr="0">
            <a:noAutofit/>
          </a:bodyPr>
          <a:lstStyle/>
          <a:p>
            <a:pPr marL="0" lvl="0" indent="285750" algn="r" rtl="1">
              <a:spcBef>
                <a:spcPts val="0"/>
              </a:spcBef>
              <a:spcAft>
                <a:spcPts val="0"/>
              </a:spcAft>
              <a:buNone/>
            </a:pPr>
            <a:r>
              <a:rPr lang="ar-LB" b="1" dirty="0">
                <a:latin typeface="Simplified Arabic" panose="02020603050405020304" pitchFamily="18" charset="-78"/>
                <a:cs typeface="Simplified Arabic" panose="02020603050405020304" pitchFamily="18" charset="-78"/>
                <a:sym typeface="Calibri"/>
              </a:rPr>
              <a:t>نوع الجنس والعدالة الانتقالية:</a:t>
            </a:r>
            <a:br>
              <a:rPr lang="ar-LB" b="1" dirty="0">
                <a:latin typeface="Simplified Arabic" panose="02020603050405020304" pitchFamily="18" charset="-78"/>
                <a:cs typeface="Simplified Arabic" panose="02020603050405020304" pitchFamily="18" charset="-78"/>
                <a:sym typeface="Calibri"/>
              </a:rPr>
            </a:br>
            <a:r>
              <a:rPr lang="ar-LB" b="1" dirty="0">
                <a:latin typeface="Simplified Arabic" panose="02020603050405020304" pitchFamily="18" charset="-78"/>
                <a:cs typeface="Simplified Arabic" panose="02020603050405020304" pitchFamily="18" charset="-78"/>
                <a:sym typeface="Calibri"/>
              </a:rPr>
              <a:t>لمحة عامّــة</a:t>
            </a:r>
            <a:endParaRPr dirty="0">
              <a:latin typeface="Simplified Arabic" panose="02020603050405020304" pitchFamily="18" charset="-78"/>
              <a:cs typeface="Simplified Arabic" panose="02020603050405020304" pitchFamily="18" charset="-78"/>
            </a:endParaRPr>
          </a:p>
        </p:txBody>
      </p:sp>
      <p:pic>
        <p:nvPicPr>
          <p:cNvPr id="3" name="Picture 2">
            <a:extLst>
              <a:ext uri="{FF2B5EF4-FFF2-40B4-BE49-F238E27FC236}">
                <a16:creationId xmlns:a16="http://schemas.microsoft.com/office/drawing/2014/main" id="{44BC3BAE-CBE9-4C14-BB9E-84B9D9A0B0D6}"/>
              </a:ext>
            </a:extLst>
          </p:cNvPr>
          <p:cNvPicPr>
            <a:picLocks noChangeAspect="1"/>
          </p:cNvPicPr>
          <p:nvPr/>
        </p:nvPicPr>
        <p:blipFill>
          <a:blip r:embed="rId3"/>
          <a:stretch>
            <a:fillRect/>
          </a:stretch>
        </p:blipFill>
        <p:spPr>
          <a:xfrm>
            <a:off x="7402205" y="106788"/>
            <a:ext cx="1245481" cy="466344"/>
          </a:xfrm>
          <a:prstGeom prst="rect">
            <a:avLst/>
          </a:prstGeom>
        </p:spPr>
      </p:pic>
      <p:pic>
        <p:nvPicPr>
          <p:cNvPr id="5" name="Picture 4">
            <a:extLst>
              <a:ext uri="{FF2B5EF4-FFF2-40B4-BE49-F238E27FC236}">
                <a16:creationId xmlns:a16="http://schemas.microsoft.com/office/drawing/2014/main" id="{5A15A526-B80E-4E1F-8B30-D5BAE8338913}"/>
              </a:ext>
            </a:extLst>
          </p:cNvPr>
          <p:cNvPicPr>
            <a:picLocks noChangeAspect="1"/>
          </p:cNvPicPr>
          <p:nvPr/>
        </p:nvPicPr>
        <p:blipFill>
          <a:blip r:embed="rId4"/>
          <a:stretch>
            <a:fillRect/>
          </a:stretch>
        </p:blipFill>
        <p:spPr>
          <a:xfrm>
            <a:off x="5971936" y="127987"/>
            <a:ext cx="1430269" cy="594360"/>
          </a:xfrm>
          <a:prstGeom prst="rect">
            <a:avLst/>
          </a:prstGeom>
        </p:spPr>
      </p:pic>
      <p:pic>
        <p:nvPicPr>
          <p:cNvPr id="7" name="Picture 6">
            <a:extLst>
              <a:ext uri="{FF2B5EF4-FFF2-40B4-BE49-F238E27FC236}">
                <a16:creationId xmlns:a16="http://schemas.microsoft.com/office/drawing/2014/main" id="{2EF0D3AA-B066-48B8-BC57-7E8AEFED68EF}"/>
              </a:ext>
            </a:extLst>
          </p:cNvPr>
          <p:cNvPicPr>
            <a:picLocks noChangeAspect="1"/>
          </p:cNvPicPr>
          <p:nvPr/>
        </p:nvPicPr>
        <p:blipFill>
          <a:blip r:embed="rId5"/>
          <a:stretch>
            <a:fillRect/>
          </a:stretch>
        </p:blipFill>
        <p:spPr>
          <a:xfrm>
            <a:off x="5139872" y="111360"/>
            <a:ext cx="685509" cy="457200"/>
          </a:xfrm>
          <a:prstGeom prst="rect">
            <a:avLst/>
          </a:prstGeom>
        </p:spPr>
      </p:pic>
      <p:sp>
        <p:nvSpPr>
          <p:cNvPr id="8" name="TextBox 7">
            <a:extLst>
              <a:ext uri="{FF2B5EF4-FFF2-40B4-BE49-F238E27FC236}">
                <a16:creationId xmlns:a16="http://schemas.microsoft.com/office/drawing/2014/main" id="{9371C83B-8848-4888-B449-EBA94561D13C}"/>
              </a:ext>
            </a:extLst>
          </p:cNvPr>
          <p:cNvSpPr txBox="1"/>
          <p:nvPr/>
        </p:nvSpPr>
        <p:spPr>
          <a:xfrm>
            <a:off x="4354861" y="68688"/>
            <a:ext cx="828663" cy="553998"/>
          </a:xfrm>
          <a:prstGeom prst="rect">
            <a:avLst/>
          </a:prstGeom>
          <a:noFill/>
        </p:spPr>
        <p:txBody>
          <a:bodyPr wrap="square" rtlCol="0">
            <a:spAutoFit/>
          </a:bodyPr>
          <a:lstStyle/>
          <a:p>
            <a:pPr algn="r"/>
            <a:r>
              <a:rPr lang="ar-SY" sz="1000" dirty="0">
                <a:solidFill>
                  <a:srgbClr val="003399"/>
                </a:solidFill>
                <a:latin typeface="+mj-lt"/>
              </a:rPr>
              <a:t>بتمويل من الاتحاد الأوروبي</a:t>
            </a:r>
            <a:endParaRPr lang="en-US" sz="10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658123" y="101289"/>
            <a:ext cx="4219604" cy="138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LB" sz="2400" b="1" dirty="0">
                <a:latin typeface="Simplified Arabic" panose="02020603050405020304" pitchFamily="18" charset="-78"/>
                <a:cs typeface="Simplified Arabic" panose="02020603050405020304" pitchFamily="18" charset="-78"/>
              </a:rPr>
              <a:t>التسعينات:</a:t>
            </a:r>
            <a:br>
              <a:rPr lang="ar-LB" sz="2400" b="1" dirty="0">
                <a:latin typeface="Simplified Arabic" panose="02020603050405020304" pitchFamily="18" charset="-78"/>
                <a:cs typeface="Simplified Arabic" panose="02020603050405020304" pitchFamily="18" charset="-78"/>
              </a:rPr>
            </a:br>
            <a:r>
              <a:rPr lang="ar-LB" sz="2400" b="1" dirty="0">
                <a:latin typeface="Simplified Arabic" panose="02020603050405020304" pitchFamily="18" charset="-78"/>
                <a:cs typeface="Simplified Arabic" panose="02020603050405020304" pitchFamily="18" charset="-78"/>
              </a:rPr>
              <a:t>يوغوسلافيا السابقة</a:t>
            </a:r>
            <a:endParaRPr sz="2400" b="1" dirty="0">
              <a:latin typeface="Simplified Arabic" panose="02020603050405020304" pitchFamily="18" charset="-78"/>
              <a:cs typeface="Simplified Arabic" panose="02020603050405020304" pitchFamily="18" charset="-78"/>
            </a:endParaRPr>
          </a:p>
        </p:txBody>
      </p:sp>
      <p:sp>
        <p:nvSpPr>
          <p:cNvPr id="124" name="Shape 124"/>
          <p:cNvSpPr txBox="1"/>
          <p:nvPr/>
        </p:nvSpPr>
        <p:spPr>
          <a:xfrm>
            <a:off x="245175" y="247200"/>
            <a:ext cx="4124400" cy="4649100"/>
          </a:xfrm>
          <a:prstGeom prst="rect">
            <a:avLst/>
          </a:prstGeom>
          <a:noFill/>
          <a:ln>
            <a:noFill/>
          </a:ln>
        </p:spPr>
        <p:txBody>
          <a:bodyPr spcFirstLastPara="1" wrap="square" lIns="91425" tIns="91425" rIns="91425" bIns="91425" anchor="ctr" anchorCtr="0">
            <a:noAutofit/>
          </a:bodyPr>
          <a:lstStyle/>
          <a:p>
            <a:pPr marL="457200" lvl="0" indent="-304800" algn="just" rtl="1">
              <a:buClr>
                <a:schemeClr val="dk2"/>
              </a:buClr>
              <a:buSzPts val="1200"/>
              <a:buFont typeface="Roboto"/>
              <a:buChar char="●"/>
            </a:pPr>
            <a:r>
              <a:rPr lang="ar-LB" sz="1600" dirty="0">
                <a:solidFill>
                  <a:schemeClr val="bg2"/>
                </a:solidFill>
                <a:latin typeface="Simplified Arabic" panose="02020603050405020304" pitchFamily="18" charset="-78"/>
                <a:ea typeface="Roboto"/>
                <a:cs typeface="Simplified Arabic" panose="02020603050405020304" pitchFamily="18" charset="-78"/>
                <a:sym typeface="Roboto"/>
              </a:rPr>
              <a:t>اغتصاب أي شخص هو عمل مشين يضرب في صميم الكرامة الإنسانية والسلامة البدنية.</a:t>
            </a:r>
            <a:endParaRPr lang="en-US" sz="1600" dirty="0">
              <a:solidFill>
                <a:schemeClr val="bg2"/>
              </a:solidFill>
              <a:latin typeface="Simplified Arabic" panose="02020603050405020304" pitchFamily="18" charset="-78"/>
              <a:ea typeface="Roboto"/>
              <a:cs typeface="Simplified Arabic" panose="02020603050405020304" pitchFamily="18" charset="-78"/>
              <a:sym typeface="Roboto"/>
            </a:endParaRPr>
          </a:p>
          <a:p>
            <a:pPr marL="457200" lvl="0" indent="-304800" algn="just" rtl="1">
              <a:buClr>
                <a:schemeClr val="dk2"/>
              </a:buClr>
              <a:buSzPts val="1200"/>
              <a:buFont typeface="Roboto"/>
              <a:buChar char="●"/>
            </a:pPr>
            <a:r>
              <a:rPr lang="ar-LB" sz="1600" dirty="0">
                <a:solidFill>
                  <a:schemeClr val="bg2"/>
                </a:solidFill>
                <a:latin typeface="Simplified Arabic" panose="02020603050405020304" pitchFamily="18" charset="-78"/>
                <a:ea typeface="Roboto"/>
                <a:cs typeface="Simplified Arabic" panose="02020603050405020304" pitchFamily="18" charset="-78"/>
                <a:sym typeface="Roboto"/>
              </a:rPr>
              <a:t>تصبح إدانة الاغتصاب والمعاقبة عليه أكثر إلحاحاً عندما يرتكبه أو يحرّض على ارتكابه موظف عمومي، أو عندما يُرتكَب الاغتصاب بموافقة موظف عمومي أو بقبول ضمني منه.</a:t>
            </a:r>
            <a:endParaRPr lang="en-US" sz="1600" dirty="0">
              <a:solidFill>
                <a:schemeClr val="bg2"/>
              </a:solidFill>
              <a:latin typeface="Simplified Arabic" panose="02020603050405020304" pitchFamily="18" charset="-78"/>
              <a:ea typeface="Roboto"/>
              <a:cs typeface="Simplified Arabic" panose="02020603050405020304" pitchFamily="18" charset="-78"/>
              <a:sym typeface="Roboto"/>
            </a:endParaRPr>
          </a:p>
          <a:p>
            <a:pPr marL="285750" lvl="2" indent="-285750" algn="r" rtl="1">
              <a:buFont typeface="Arial" panose="020B0604020202020204" pitchFamily="34" charset="0"/>
              <a:buChar char="•"/>
            </a:pPr>
            <a:r>
              <a:rPr lang="ar-LB" sz="1600" dirty="0">
                <a:latin typeface="Simplified Arabic" panose="02020603050405020304" pitchFamily="18" charset="-78"/>
                <a:cs typeface="Simplified Arabic" panose="02020603050405020304" pitchFamily="18" charset="-78"/>
              </a:rPr>
              <a:t>  </a:t>
            </a:r>
            <a:r>
              <a:rPr lang="ar-SA" sz="1600" dirty="0">
                <a:latin typeface="Simplified Arabic" panose="02020603050405020304" pitchFamily="18" charset="-78"/>
                <a:cs typeface="Simplified Arabic" panose="02020603050405020304" pitchFamily="18" charset="-78"/>
              </a:rPr>
              <a:t>يتسبّب الاغتصاب بآلام ومعاناة شديدة، على المستويين البدني والنفسي</a:t>
            </a:r>
            <a:r>
              <a:rPr lang="ar-LB" sz="1600" dirty="0">
                <a:latin typeface="Simplified Arabic" panose="02020603050405020304" pitchFamily="18" charset="-78"/>
                <a:cs typeface="Simplified Arabic" panose="02020603050405020304" pitchFamily="18" charset="-78"/>
              </a:rPr>
              <a:t>. </a:t>
            </a:r>
            <a:r>
              <a:rPr lang="ar-SA" sz="1600" dirty="0">
                <a:latin typeface="Simplified Arabic" panose="02020603050405020304" pitchFamily="18" charset="-78"/>
                <a:cs typeface="Simplified Arabic" panose="02020603050405020304" pitchFamily="18" charset="-78"/>
              </a:rPr>
              <a:t>وقد تتفاقم المعاناة النفسية لضحايا الاغتصاب بفعل الظروف الاجتماعية والثقافية، ويمكن أن تكون المعاناة حادّة جداً وأن تدوم طويلا</a:t>
            </a:r>
            <a:r>
              <a:rPr lang="ar-LB" sz="1600" dirty="0">
                <a:latin typeface="Simplified Arabic" panose="02020603050405020304" pitchFamily="18" charset="-78"/>
                <a:cs typeface="Simplified Arabic" panose="02020603050405020304" pitchFamily="18" charset="-78"/>
              </a:rPr>
              <a:t>.</a:t>
            </a:r>
            <a:endParaRPr lang="en-US" sz="1600" dirty="0">
              <a:solidFill>
                <a:schemeClr val="bg2"/>
              </a:solidFill>
              <a:latin typeface="Simplified Arabic" panose="02020603050405020304" pitchFamily="18" charset="-78"/>
              <a:cs typeface="Simplified Arabic" panose="02020603050405020304" pitchFamily="18" charset="-78"/>
            </a:endParaRPr>
          </a:p>
          <a:p>
            <a:pPr marL="457200" lvl="0" indent="-304800" algn="just" rtl="1">
              <a:buClr>
                <a:schemeClr val="dk2"/>
              </a:buClr>
              <a:buSzPts val="1200"/>
              <a:buFont typeface="Roboto"/>
              <a:buChar char="●"/>
            </a:pPr>
            <a:r>
              <a:rPr lang="ar-LB" sz="1600" dirty="0">
                <a:solidFill>
                  <a:schemeClr val="bg2"/>
                </a:solidFill>
                <a:latin typeface="Simplified Arabic" panose="02020603050405020304" pitchFamily="18" charset="-78"/>
                <a:cs typeface="Simplified Arabic" panose="02020603050405020304" pitchFamily="18" charset="-78"/>
              </a:rPr>
              <a:t>من الصعب أن يكون الاغتصاب الذي يُرتكَب على يد موظف عمومي أو بتحريض منه أو بموافقته أو بقبوله الضمني، قد حصل في ظروف خالية من العقاب أو الإكراه أو التمييز أو الترهيب. </a:t>
            </a:r>
          </a:p>
          <a:p>
            <a:pPr marL="152400" lvl="0" algn="just" rtl="1">
              <a:buClr>
                <a:schemeClr val="dk2"/>
              </a:buClr>
              <a:buSzPts val="1200"/>
            </a:pPr>
            <a:endParaRPr sz="1800" dirty="0">
              <a:solidFill>
                <a:schemeClr val="bg2"/>
              </a:solidFill>
              <a:latin typeface="Simplified Arabic" panose="02020603050405020304" pitchFamily="18" charset="-78"/>
              <a:ea typeface="Roboto"/>
              <a:cs typeface="Simplified Arabic" panose="02020603050405020304" pitchFamily="18" charset="-78"/>
              <a:sym typeface="Roboto"/>
            </a:endParaRPr>
          </a:p>
          <a:p>
            <a:pPr marL="628650" lvl="0" indent="-171450" algn="just" rtl="1">
              <a:buFont typeface="Arial" panose="020B0604020202020204" pitchFamily="34" charset="0"/>
              <a:buChar char="•"/>
            </a:pPr>
            <a:r>
              <a:rPr lang="ar-LB" sz="1200" i="1" dirty="0">
                <a:solidFill>
                  <a:schemeClr val="bg2"/>
                </a:solidFill>
                <a:latin typeface="Simplified Arabic" panose="02020603050405020304" pitchFamily="18" charset="-78"/>
                <a:cs typeface="Simplified Arabic" panose="02020603050405020304" pitchFamily="18" charset="-78"/>
              </a:rPr>
              <a:t>قضية المدّعي العام ضد ديلاليتش وآخرين في محكمة يوغسلافيا السابقة، المعروفة أيضاً بقضية "شيليبيتشي"</a:t>
            </a:r>
            <a:r>
              <a:rPr lang="en-US" sz="1200" i="1" dirty="0" err="1">
                <a:solidFill>
                  <a:schemeClr val="bg2"/>
                </a:solidFill>
                <a:latin typeface="Simplified Arabic" panose="02020603050405020304" pitchFamily="18" charset="-78"/>
                <a:cs typeface="Simplified Arabic" panose="02020603050405020304" pitchFamily="18" charset="-78"/>
              </a:rPr>
              <a:t>Celebici</a:t>
            </a:r>
            <a:r>
              <a:rPr lang="en-US" sz="1200" i="1" dirty="0">
                <a:solidFill>
                  <a:schemeClr val="bg2"/>
                </a:solidFill>
                <a:latin typeface="Simplified Arabic" panose="02020603050405020304" pitchFamily="18" charset="-78"/>
                <a:cs typeface="Simplified Arabic" panose="02020603050405020304" pitchFamily="18" charset="-78"/>
              </a:rPr>
              <a:t>) </a:t>
            </a:r>
            <a:r>
              <a:rPr lang="ar-LB" sz="1200" i="1" dirty="0">
                <a:solidFill>
                  <a:schemeClr val="bg2"/>
                </a:solidFill>
                <a:latin typeface="Simplified Arabic" panose="02020603050405020304" pitchFamily="18" charset="-78"/>
                <a:cs typeface="Simplified Arabic" panose="02020603050405020304" pitchFamily="18" charset="-78"/>
              </a:rPr>
              <a:t>) الشائنة</a:t>
            </a:r>
            <a:endParaRPr sz="1200" i="1" dirty="0">
              <a:solidFill>
                <a:schemeClr val="bg2"/>
              </a:solidFill>
              <a:latin typeface="Simplified Arabic" panose="02020603050405020304" pitchFamily="18" charset="-78"/>
              <a:ea typeface="Roboto"/>
              <a:cs typeface="Simplified Arabic" panose="02020603050405020304" pitchFamily="18" charset="-78"/>
              <a:sym typeface="Roboto"/>
            </a:endParaRPr>
          </a:p>
        </p:txBody>
      </p:sp>
      <p:pic>
        <p:nvPicPr>
          <p:cNvPr id="125" name="Shape 125"/>
          <p:cNvPicPr preferRelativeResize="0"/>
          <p:nvPr/>
        </p:nvPicPr>
        <p:blipFill>
          <a:blip r:embed="rId3">
            <a:alphaModFix/>
          </a:blip>
          <a:stretch>
            <a:fillRect/>
          </a:stretch>
        </p:blipFill>
        <p:spPr>
          <a:xfrm>
            <a:off x="4885750" y="1343914"/>
            <a:ext cx="3391899" cy="3391899"/>
          </a:xfrm>
          <a:prstGeom prst="rect">
            <a:avLst/>
          </a:prstGeom>
          <a:noFill/>
          <a:ln>
            <a:noFill/>
          </a:ln>
        </p:spPr>
      </p:pic>
      <p:sp>
        <p:nvSpPr>
          <p:cNvPr id="5" name="Rectangle 4">
            <a:extLst>
              <a:ext uri="{FF2B5EF4-FFF2-40B4-BE49-F238E27FC236}">
                <a16:creationId xmlns:a16="http://schemas.microsoft.com/office/drawing/2014/main" id="{AE97CCBD-4411-4EE2-A451-B032B792F69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4627624" y="214500"/>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b="1" dirty="0">
                <a:latin typeface="Simplified Arabic" panose="02020603050405020304" pitchFamily="18" charset="-78"/>
                <a:cs typeface="Simplified Arabic" panose="02020603050405020304" pitchFamily="18" charset="-78"/>
              </a:rPr>
              <a:t>التسعينات: جنوب أفريقيا</a:t>
            </a:r>
            <a:endParaRPr sz="2400" b="1" dirty="0">
              <a:latin typeface="Simplified Arabic" panose="02020603050405020304" pitchFamily="18" charset="-78"/>
              <a:cs typeface="Simplified Arabic" panose="02020603050405020304" pitchFamily="18" charset="-78"/>
            </a:endParaRPr>
          </a:p>
        </p:txBody>
      </p:sp>
      <p:sp>
        <p:nvSpPr>
          <p:cNvPr id="131" name="Shape 131"/>
          <p:cNvSpPr txBox="1"/>
          <p:nvPr/>
        </p:nvSpPr>
        <p:spPr>
          <a:xfrm>
            <a:off x="216550" y="909450"/>
            <a:ext cx="4124400" cy="32337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LB" sz="2000" dirty="0">
                <a:solidFill>
                  <a:schemeClr val="dk2"/>
                </a:solidFill>
                <a:latin typeface="Arial" panose="020B0604020202020204" pitchFamily="34" charset="0"/>
                <a:ea typeface="Roboto"/>
                <a:cs typeface="Arial" panose="020B0604020202020204" pitchFamily="34" charset="0"/>
                <a:sym typeface="Roboto"/>
              </a:rPr>
              <a:t>استراتيجيات مراعية لنوع الجنس:</a:t>
            </a:r>
          </a:p>
          <a:p>
            <a:pPr marL="457200" lvl="0" indent="0" algn="r" rtl="1">
              <a:spcBef>
                <a:spcPts val="0"/>
              </a:spcBef>
              <a:spcAft>
                <a:spcPts val="0"/>
              </a:spcAft>
              <a:buNone/>
            </a:pPr>
            <a:endParaRPr sz="2000" dirty="0">
              <a:solidFill>
                <a:schemeClr val="dk2"/>
              </a:solidFill>
              <a:latin typeface="Arial" panose="020B0604020202020204" pitchFamily="34" charset="0"/>
              <a:ea typeface="Roboto"/>
              <a:cs typeface="Arial" panose="020B0604020202020204" pitchFamily="34" charset="0"/>
              <a:sym typeface="Roboto"/>
            </a:endParaRPr>
          </a:p>
          <a:p>
            <a:pPr marL="914400" lvl="0" indent="-342900" algn="r" rtl="1">
              <a:spcBef>
                <a:spcPts val="0"/>
              </a:spcBef>
              <a:spcAft>
                <a:spcPts val="0"/>
              </a:spcAft>
              <a:buClr>
                <a:schemeClr val="dk2"/>
              </a:buClr>
              <a:buSzPts val="18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عقد جلسات استماع خاصّة للنساء،</a:t>
            </a:r>
          </a:p>
          <a:p>
            <a:pPr marL="914400" lvl="0" indent="-342900" algn="r" rtl="1">
              <a:spcBef>
                <a:spcPts val="0"/>
              </a:spcBef>
              <a:spcAft>
                <a:spcPts val="0"/>
              </a:spcAft>
              <a:buClr>
                <a:schemeClr val="dk2"/>
              </a:buClr>
              <a:buSzPts val="18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وضع بروتوكولات مراعية لنوع الجنس في أخذ الإفادات،</a:t>
            </a:r>
          </a:p>
          <a:p>
            <a:pPr marL="914400" lvl="0" indent="-342900" algn="r" rtl="1">
              <a:spcBef>
                <a:spcPts val="0"/>
              </a:spcBef>
              <a:spcAft>
                <a:spcPts val="0"/>
              </a:spcAft>
              <a:buClr>
                <a:schemeClr val="dk2"/>
              </a:buClr>
              <a:buSzPts val="18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إجــراء بحوث حول نوع الجنس،</a:t>
            </a:r>
          </a:p>
          <a:p>
            <a:pPr marL="914400" lvl="0" indent="-342900" algn="r" rtl="1">
              <a:spcBef>
                <a:spcPts val="0"/>
              </a:spcBef>
              <a:spcAft>
                <a:spcPts val="0"/>
              </a:spcAft>
              <a:buClr>
                <a:schemeClr val="dk2"/>
              </a:buClr>
              <a:buSzPts val="18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إدراج فصل عن النساء في التقرير النهائي.</a:t>
            </a:r>
          </a:p>
        </p:txBody>
      </p:sp>
      <p:pic>
        <p:nvPicPr>
          <p:cNvPr id="132" name="Shape 132"/>
          <p:cNvPicPr preferRelativeResize="0"/>
          <p:nvPr/>
        </p:nvPicPr>
        <p:blipFill>
          <a:blip r:embed="rId3">
            <a:alphaModFix/>
          </a:blip>
          <a:stretch>
            <a:fillRect/>
          </a:stretch>
        </p:blipFill>
        <p:spPr>
          <a:xfrm>
            <a:off x="4733975" y="1500663"/>
            <a:ext cx="4193475" cy="2746225"/>
          </a:xfrm>
          <a:prstGeom prst="rect">
            <a:avLst/>
          </a:prstGeom>
          <a:noFill/>
          <a:ln>
            <a:noFill/>
          </a:ln>
        </p:spPr>
      </p:pic>
      <p:sp>
        <p:nvSpPr>
          <p:cNvPr id="5" name="Rectangle 4">
            <a:extLst>
              <a:ext uri="{FF2B5EF4-FFF2-40B4-BE49-F238E27FC236}">
                <a16:creationId xmlns:a16="http://schemas.microsoft.com/office/drawing/2014/main" id="{D9D6244C-FC24-426B-9E73-441AC901731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882200" y="109151"/>
            <a:ext cx="4261800" cy="138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LB" sz="2400" b="1" dirty="0">
                <a:latin typeface="Simplified Arabic" panose="02020603050405020304" pitchFamily="18" charset="-78"/>
                <a:cs typeface="Simplified Arabic" panose="02020603050405020304" pitchFamily="18" charset="-78"/>
              </a:rPr>
              <a:t>بداية القرن الحادي والعشرين</a:t>
            </a:r>
            <a:endParaRPr sz="2400" b="1" dirty="0">
              <a:latin typeface="Simplified Arabic" panose="02020603050405020304" pitchFamily="18" charset="-78"/>
              <a:cs typeface="Simplified Arabic" panose="02020603050405020304" pitchFamily="18" charset="-78"/>
            </a:endParaRPr>
          </a:p>
        </p:txBody>
      </p:sp>
      <p:sp>
        <p:nvSpPr>
          <p:cNvPr id="138" name="Shape 138"/>
          <p:cNvSpPr txBox="1"/>
          <p:nvPr/>
        </p:nvSpPr>
        <p:spPr>
          <a:xfrm>
            <a:off x="447600" y="1499051"/>
            <a:ext cx="4124400" cy="2571600"/>
          </a:xfrm>
          <a:prstGeom prst="rect">
            <a:avLst/>
          </a:prstGeom>
          <a:noFill/>
          <a:ln>
            <a:noFill/>
          </a:ln>
        </p:spPr>
        <p:txBody>
          <a:bodyPr spcFirstLastPara="1" wrap="square" lIns="91425" tIns="91425" rIns="91425" bIns="91425" anchor="ctr" anchorCtr="0">
            <a:noAutofit/>
          </a:bodyPr>
          <a:lstStyle/>
          <a:p>
            <a:pPr marL="457200" lvl="0" indent="-317500" algn="r" rtl="1">
              <a:spcBef>
                <a:spcPts val="0"/>
              </a:spcBef>
              <a:spcAft>
                <a:spcPts val="0"/>
              </a:spcAft>
              <a:buClr>
                <a:schemeClr val="dk2"/>
              </a:buClr>
              <a:buSzPts val="1400"/>
              <a:buChar char="●"/>
            </a:pPr>
            <a:r>
              <a:rPr lang="ar-LB" sz="1800" dirty="0">
                <a:solidFill>
                  <a:schemeClr val="dk2"/>
                </a:solidFill>
              </a:rPr>
              <a:t>مفوضية الأمم المتحدة السامية لحقوق الإنسان: أدوات سيادة القانون للدول الخارجة من الصراع</a:t>
            </a:r>
          </a:p>
          <a:p>
            <a:pPr marL="457200" lvl="0" indent="-317500" algn="r" rtl="1">
              <a:buClr>
                <a:schemeClr val="dk2"/>
              </a:buClr>
              <a:buSzPts val="1400"/>
              <a:buChar char="●"/>
            </a:pPr>
            <a:endParaRPr lang="ar-LB" sz="1800" dirty="0">
              <a:solidFill>
                <a:schemeClr val="dk2"/>
              </a:solidFill>
            </a:endParaRPr>
          </a:p>
          <a:p>
            <a:pPr marL="457200" lvl="0" indent="-317500" algn="r" rtl="1">
              <a:buClr>
                <a:schemeClr val="dk2"/>
              </a:buClr>
              <a:buSzPts val="1400"/>
              <a:buChar char="●"/>
            </a:pPr>
            <a:r>
              <a:rPr lang="ar-LB" sz="1800" dirty="0">
                <a:solidFill>
                  <a:schemeClr val="dk2"/>
                </a:solidFill>
              </a:rPr>
              <a:t>"المذكرة الإرشادية للأمين العام بشأن نهج الأمم المتحدة إزاء العدالة الانتقالية"</a:t>
            </a:r>
          </a:p>
          <a:p>
            <a:pPr marL="457200" lvl="0" indent="-317500" algn="r" rtl="1">
              <a:buClr>
                <a:schemeClr val="dk2"/>
              </a:buClr>
              <a:buSzPts val="1400"/>
              <a:buChar char="●"/>
            </a:pPr>
            <a:endParaRPr lang="ar-LB" sz="1800" dirty="0">
              <a:solidFill>
                <a:schemeClr val="dk2"/>
              </a:solidFill>
            </a:endParaRPr>
          </a:p>
          <a:p>
            <a:pPr marL="457200" lvl="0" indent="-317500" algn="r" rtl="1">
              <a:buClr>
                <a:schemeClr val="dk2"/>
              </a:buClr>
              <a:buSzPts val="1400"/>
              <a:buChar char="●"/>
            </a:pPr>
            <a:r>
              <a:rPr lang="ar-LB" sz="1800" dirty="0">
                <a:solidFill>
                  <a:schemeClr val="dk2"/>
                </a:solidFill>
              </a:rPr>
              <a:t>مثال: لجنة الحقيقة والمصالحة في بيرو</a:t>
            </a:r>
            <a:endParaRPr lang="ar-LB" sz="1800" dirty="0">
              <a:solidFill>
                <a:schemeClr val="dk2"/>
              </a:solidFill>
              <a:highlight>
                <a:srgbClr val="FFFF00"/>
              </a:highlight>
            </a:endParaRPr>
          </a:p>
        </p:txBody>
      </p:sp>
      <p:pic>
        <p:nvPicPr>
          <p:cNvPr id="139" name="Shape 139"/>
          <p:cNvPicPr preferRelativeResize="0"/>
          <p:nvPr/>
        </p:nvPicPr>
        <p:blipFill>
          <a:blip r:embed="rId3">
            <a:alphaModFix/>
          </a:blip>
          <a:stretch>
            <a:fillRect/>
          </a:stretch>
        </p:blipFill>
        <p:spPr>
          <a:xfrm>
            <a:off x="4882200" y="1851764"/>
            <a:ext cx="4004901" cy="2669553"/>
          </a:xfrm>
          <a:prstGeom prst="rect">
            <a:avLst/>
          </a:prstGeom>
          <a:noFill/>
          <a:ln>
            <a:noFill/>
          </a:ln>
        </p:spPr>
      </p:pic>
      <p:sp>
        <p:nvSpPr>
          <p:cNvPr id="5" name="Rectangle 4">
            <a:extLst>
              <a:ext uri="{FF2B5EF4-FFF2-40B4-BE49-F238E27FC236}">
                <a16:creationId xmlns:a16="http://schemas.microsoft.com/office/drawing/2014/main" id="{B0A25BA1-4654-4EAB-84FA-8FDF1C77CE45}"/>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240850" y="686075"/>
            <a:ext cx="8287800" cy="1282500"/>
          </a:xfrm>
          <a:prstGeom prst="rect">
            <a:avLst/>
          </a:prstGeom>
        </p:spPr>
        <p:txBody>
          <a:bodyPr spcFirstLastPara="1" wrap="square" lIns="91425" tIns="91425" rIns="91425" bIns="91425" anchor="t" anchorCtr="0">
            <a:noAutofit/>
          </a:bodyPr>
          <a:lstStyle/>
          <a:p>
            <a:pPr lvl="0" algn="r" rtl="1"/>
            <a:r>
              <a:rPr lang="ar-LB" sz="3200" dirty="0">
                <a:latin typeface="Arial" panose="020B0604020202020204" pitchFamily="34" charset="0"/>
                <a:cs typeface="Arial" panose="020B0604020202020204" pitchFamily="34" charset="0"/>
              </a:rPr>
              <a:t>مساواة انتهاكات حقوق الإنسان التي تتعرّض لها المرأة بحالات العنف الجنسي فقط</a:t>
            </a:r>
            <a:endParaRPr sz="3200" dirty="0">
              <a:latin typeface="Arial" panose="020B0604020202020204" pitchFamily="34" charset="0"/>
              <a:cs typeface="Arial" panose="020B0604020202020204" pitchFamily="34" charset="0"/>
            </a:endParaRPr>
          </a:p>
        </p:txBody>
      </p:sp>
      <p:sp>
        <p:nvSpPr>
          <p:cNvPr id="145" name="Shape 145"/>
          <p:cNvSpPr txBox="1"/>
          <p:nvPr/>
        </p:nvSpPr>
        <p:spPr>
          <a:xfrm>
            <a:off x="627300" y="3418475"/>
            <a:ext cx="8384400" cy="1393800"/>
          </a:xfrm>
          <a:prstGeom prst="rect">
            <a:avLst/>
          </a:prstGeom>
          <a:noFill/>
          <a:ln>
            <a:noFill/>
          </a:ln>
        </p:spPr>
        <p:txBody>
          <a:bodyPr spcFirstLastPara="1" wrap="square" lIns="91425" tIns="91425" rIns="91425" bIns="91425" anchor="t" anchorCtr="0">
            <a:noAutofit/>
          </a:bodyPr>
          <a:lstStyle/>
          <a:p>
            <a:pPr lvl="0" algn="r" rtl="1"/>
            <a:r>
              <a:rPr lang="ar-LB" sz="3200" dirty="0">
                <a:solidFill>
                  <a:schemeClr val="accent1"/>
                </a:solidFill>
                <a:latin typeface="Arial" panose="020B0604020202020204" pitchFamily="34" charset="0"/>
                <a:ea typeface="Merriweather"/>
                <a:cs typeface="Arial" panose="020B0604020202020204" pitchFamily="34" charset="0"/>
                <a:sym typeface="Merriweather"/>
              </a:rPr>
              <a:t>عدم توثيق حالات العنف الجنسي التي يتعرّض لها الرجال أو عدم تحليلها من منظور قائم على نوع الجنس</a:t>
            </a:r>
            <a:endParaRPr sz="3200" dirty="0">
              <a:solidFill>
                <a:schemeClr val="accent1"/>
              </a:solidFill>
              <a:latin typeface="Arial" panose="020B0604020202020204" pitchFamily="34" charset="0"/>
              <a:ea typeface="Merriweather"/>
              <a:cs typeface="Arial" panose="020B0604020202020204" pitchFamily="34" charset="0"/>
              <a:sym typeface="Merriweather"/>
            </a:endParaRPr>
          </a:p>
        </p:txBody>
      </p:sp>
      <p:sp>
        <p:nvSpPr>
          <p:cNvPr id="4" name="Rectangle 3">
            <a:extLst>
              <a:ext uri="{FF2B5EF4-FFF2-40B4-BE49-F238E27FC236}">
                <a16:creationId xmlns:a16="http://schemas.microsoft.com/office/drawing/2014/main" id="{0A765F0F-93BC-40DA-99D9-53E43AFD64E2}"/>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151" name="Shape 151"/>
          <p:cNvSpPr txBox="1"/>
          <p:nvPr/>
        </p:nvSpPr>
        <p:spPr>
          <a:xfrm>
            <a:off x="271825" y="393675"/>
            <a:ext cx="1867800" cy="1345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ar-LB" sz="3600" dirty="0">
                <a:solidFill>
                  <a:schemeClr val="accent1"/>
                </a:solidFill>
                <a:latin typeface="Simplified Arabic" panose="02020603050405020304" pitchFamily="18" charset="-78"/>
                <a:ea typeface="Merriweather"/>
                <a:cs typeface="Simplified Arabic" panose="02020603050405020304" pitchFamily="18" charset="-78"/>
                <a:sym typeface="Merriweather"/>
              </a:rPr>
              <a:t>سيراليون</a:t>
            </a:r>
            <a:endParaRPr sz="3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152" name="Shape 152"/>
          <p:cNvPicPr preferRelativeResize="0"/>
          <p:nvPr/>
        </p:nvPicPr>
        <p:blipFill rotWithShape="1">
          <a:blip r:embed="rId3">
            <a:alphaModFix/>
          </a:blip>
          <a:srcRect t="1312"/>
          <a:stretch/>
        </p:blipFill>
        <p:spPr>
          <a:xfrm>
            <a:off x="2195375" y="0"/>
            <a:ext cx="6948626" cy="5143500"/>
          </a:xfrm>
          <a:prstGeom prst="rect">
            <a:avLst/>
          </a:prstGeom>
          <a:noFill/>
          <a:ln>
            <a:noFill/>
          </a:ln>
        </p:spPr>
      </p:pic>
      <p:sp>
        <p:nvSpPr>
          <p:cNvPr id="5" name="Rectangle 4">
            <a:extLst>
              <a:ext uri="{FF2B5EF4-FFF2-40B4-BE49-F238E27FC236}">
                <a16:creationId xmlns:a16="http://schemas.microsoft.com/office/drawing/2014/main" id="{FB50C425-752C-44C3-99E0-0C2110AB6902}"/>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831500" y="316525"/>
            <a:ext cx="4081200" cy="1389900"/>
          </a:xfrm>
          <a:prstGeom prst="rect">
            <a:avLst/>
          </a:prstGeom>
        </p:spPr>
        <p:txBody>
          <a:bodyPr spcFirstLastPara="1" wrap="square" lIns="91425" tIns="91425" rIns="91425" bIns="91425" anchor="ctr" anchorCtr="0">
            <a:noAutofit/>
          </a:bodyPr>
          <a:lstStyle/>
          <a:p>
            <a:pPr lvl="0" algn="r" rtl="1"/>
            <a:r>
              <a:rPr lang="ar-LB" sz="2400" dirty="0">
                <a:latin typeface="Arial" panose="020B0604020202020204" pitchFamily="34" charset="0"/>
                <a:cs typeface="Arial" panose="020B0604020202020204" pitchFamily="34" charset="0"/>
              </a:rPr>
              <a:t>2007: </a:t>
            </a:r>
            <a:r>
              <a:rPr lang="ar-SA" sz="2400" dirty="0">
                <a:latin typeface="Arial" panose="020B0604020202020204" pitchFamily="34" charset="0"/>
                <a:cs typeface="Arial" panose="020B0604020202020204" pitchFamily="34" charset="0"/>
              </a:rPr>
              <a:t>إعلان نيروبي المتعلق بحق النساء والفتيات في الإنصاف و</a:t>
            </a:r>
            <a:r>
              <a:rPr lang="ar-LB" sz="2400" dirty="0">
                <a:latin typeface="Arial" panose="020B0604020202020204" pitchFamily="34" charset="0"/>
                <a:cs typeface="Arial" panose="020B0604020202020204" pitchFamily="34" charset="0"/>
              </a:rPr>
              <a:t>جبر الضرر</a:t>
            </a:r>
            <a:br>
              <a:rPr lang="en" sz="2400" dirty="0">
                <a:latin typeface="Arial" panose="020B0604020202020204" pitchFamily="34" charset="0"/>
                <a:cs typeface="Arial" panose="020B0604020202020204" pitchFamily="34" charset="0"/>
              </a:rPr>
            </a:br>
            <a:endParaRPr sz="2400" dirty="0">
              <a:latin typeface="Arial" panose="020B0604020202020204" pitchFamily="34" charset="0"/>
              <a:cs typeface="Arial" panose="020B0604020202020204" pitchFamily="34" charset="0"/>
            </a:endParaRPr>
          </a:p>
        </p:txBody>
      </p:sp>
      <p:sp>
        <p:nvSpPr>
          <p:cNvPr id="158" name="Shape 158"/>
          <p:cNvSpPr txBox="1"/>
          <p:nvPr/>
        </p:nvSpPr>
        <p:spPr>
          <a:xfrm>
            <a:off x="447600" y="1795557"/>
            <a:ext cx="4124400" cy="2571600"/>
          </a:xfrm>
          <a:prstGeom prst="rect">
            <a:avLst/>
          </a:prstGeom>
          <a:noFill/>
          <a:ln>
            <a:noFill/>
          </a:ln>
        </p:spPr>
        <p:txBody>
          <a:bodyPr spcFirstLastPara="1" wrap="square" lIns="91425" tIns="91425" rIns="91425" bIns="91425" anchor="ctr" anchorCtr="0">
            <a:noAutofit/>
          </a:bodyPr>
          <a:lstStyle/>
          <a:p>
            <a:pPr lvl="0" algn="just" rtl="1"/>
            <a:r>
              <a:rPr lang="ar-LB" sz="2400" dirty="0">
                <a:solidFill>
                  <a:schemeClr val="dk2"/>
                </a:solidFill>
                <a:latin typeface="Arial" panose="020B0604020202020204" pitchFamily="34" charset="0"/>
                <a:ea typeface="Roboto"/>
                <a:cs typeface="Arial" panose="020B0604020202020204" pitchFamily="34" charset="0"/>
                <a:sym typeface="Roboto"/>
              </a:rPr>
              <a:t>«لا ينبغي أن تقتصر التعويضات على الأسباب والتبعات الآنية للجرائم والانتهاكات، بل ينبغي أن تعالج أوجه عدم المساواة السياسية والهيكلية التي تؤثّر سلباً على حياة النساء والفتيات»</a:t>
            </a:r>
            <a:endParaRPr sz="2000" i="1" dirty="0">
              <a:solidFill>
                <a:schemeClr val="lt2"/>
              </a:solidFill>
              <a:latin typeface="Arial" panose="020B0604020202020204" pitchFamily="34" charset="0"/>
              <a:ea typeface="Roboto"/>
              <a:cs typeface="Arial" panose="020B0604020202020204" pitchFamily="34" charset="0"/>
              <a:sym typeface="Roboto"/>
            </a:endParaRPr>
          </a:p>
        </p:txBody>
      </p:sp>
      <p:sp>
        <p:nvSpPr>
          <p:cNvPr id="4" name="Rectangle 3">
            <a:extLst>
              <a:ext uri="{FF2B5EF4-FFF2-40B4-BE49-F238E27FC236}">
                <a16:creationId xmlns:a16="http://schemas.microsoft.com/office/drawing/2014/main" id="{E64BDBDB-8DF3-4396-B435-FCC660AFD1F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p:nvPr/>
        </p:nvSpPr>
        <p:spPr>
          <a:xfrm>
            <a:off x="640850" y="3734875"/>
            <a:ext cx="8168700" cy="859500"/>
          </a:xfrm>
          <a:prstGeom prst="rect">
            <a:avLst/>
          </a:prstGeom>
          <a:noFill/>
          <a:ln>
            <a:noFill/>
          </a:ln>
        </p:spPr>
        <p:txBody>
          <a:bodyPr spcFirstLastPara="1" wrap="square" lIns="91425" tIns="91425" rIns="91425" bIns="91425" anchor="t" anchorCtr="0">
            <a:noAutofit/>
          </a:bodyPr>
          <a:lstStyle/>
          <a:p>
            <a:pPr lvl="0" algn="l" rtl="1"/>
            <a:r>
              <a:rPr lang="en" sz="1800" dirty="0">
                <a:solidFill>
                  <a:schemeClr val="accent4"/>
                </a:solidFill>
                <a:latin typeface="Arial" panose="020B0604020202020204" pitchFamily="34" charset="0"/>
                <a:ea typeface="Merriweather"/>
                <a:cs typeface="Arial" panose="020B0604020202020204" pitchFamily="34" charset="0"/>
                <a:sym typeface="Merriweather"/>
              </a:rPr>
              <a:t>—</a:t>
            </a:r>
            <a:r>
              <a:rPr lang="ar-LB" sz="1800" dirty="0">
                <a:solidFill>
                  <a:schemeClr val="accent4"/>
                </a:solidFill>
                <a:latin typeface="Arial" panose="020B0604020202020204" pitchFamily="34" charset="0"/>
                <a:ea typeface="Merriweather"/>
                <a:cs typeface="Arial" panose="020B0604020202020204" pitchFamily="34" charset="0"/>
                <a:sym typeface="Merriweather"/>
              </a:rPr>
              <a:t>روث روبيو مارين،</a:t>
            </a:r>
            <a:r>
              <a:rPr lang="en" sz="1800" dirty="0">
                <a:solidFill>
                  <a:schemeClr val="accent4"/>
                </a:solidFill>
                <a:latin typeface="Arial" panose="020B0604020202020204" pitchFamily="34" charset="0"/>
                <a:ea typeface="Merriweather"/>
                <a:cs typeface="Arial" panose="020B0604020202020204" pitchFamily="34" charset="0"/>
                <a:sym typeface="Merriweather"/>
              </a:rPr>
              <a:t> </a:t>
            </a:r>
            <a:r>
              <a:rPr lang="en" sz="1800" i="1" dirty="0">
                <a:solidFill>
                  <a:schemeClr val="accent4"/>
                </a:solidFill>
                <a:latin typeface="Arial" panose="020B0604020202020204" pitchFamily="34" charset="0"/>
                <a:ea typeface="Merriweather"/>
                <a:cs typeface="Arial" panose="020B0604020202020204" pitchFamily="34" charset="0"/>
                <a:sym typeface="Merriweather"/>
              </a:rPr>
              <a:t>The Gender of Reparations: Unsettling Sexual Hierarchies While Addressing Human Rights Violations</a:t>
            </a:r>
            <a:endParaRPr sz="1800" i="1" dirty="0">
              <a:solidFill>
                <a:schemeClr val="accent4"/>
              </a:solidFill>
              <a:latin typeface="Arial" panose="020B0604020202020204" pitchFamily="34" charset="0"/>
              <a:ea typeface="Merriweather"/>
              <a:cs typeface="Arial" panose="020B0604020202020204" pitchFamily="34" charset="0"/>
              <a:sym typeface="Merriweather"/>
            </a:endParaRPr>
          </a:p>
        </p:txBody>
      </p:sp>
      <p:sp>
        <p:nvSpPr>
          <p:cNvPr id="164" name="Shape 164"/>
          <p:cNvSpPr txBox="1"/>
          <p:nvPr/>
        </p:nvSpPr>
        <p:spPr>
          <a:xfrm>
            <a:off x="325100" y="583075"/>
            <a:ext cx="8203500" cy="3151800"/>
          </a:xfrm>
          <a:prstGeom prst="rect">
            <a:avLst/>
          </a:prstGeom>
          <a:noFill/>
          <a:ln>
            <a:noFill/>
          </a:ln>
        </p:spPr>
        <p:txBody>
          <a:bodyPr spcFirstLastPara="1" wrap="square" lIns="91425" tIns="91425" rIns="91425" bIns="91425" anchor="t" anchorCtr="0">
            <a:noAutofit/>
          </a:bodyPr>
          <a:lstStyle/>
          <a:p>
            <a:pPr lvl="0" algn="just" rtl="1"/>
            <a:r>
              <a:rPr lang="ar-LB" sz="3200" dirty="0">
                <a:solidFill>
                  <a:schemeClr val="accent1"/>
                </a:solidFill>
                <a:latin typeface="Simplified Arabic" panose="02020603050405020304" pitchFamily="18" charset="-78"/>
                <a:ea typeface="Merriweather"/>
                <a:cs typeface="Simplified Arabic" panose="02020603050405020304" pitchFamily="18" charset="-78"/>
                <a:sym typeface="Merriweather"/>
              </a:rPr>
              <a:t>«ينبغي إتاحة مساحة جديدة لإقرار تعويضات تحويلية أي تعويضات تهدف أيضاً إلى التصدّي للهرمية القائمة على نوع الجنس والمسؤولة أساساً عن خضوع المرأة وعن العديد من أسباب العنف وأشكاله وآثاره»</a:t>
            </a:r>
            <a:endParaRPr sz="32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F22A5BDD-FB55-49F5-B917-D545614303D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821725" y="270570"/>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إطار سياسة الاتحاد الأوروبي بشأن دعم العدالة الانتقالية</a:t>
            </a:r>
            <a:endParaRPr sz="2400" i="1" dirty="0">
              <a:latin typeface="Simplified Arabic" panose="02020603050405020304" pitchFamily="18" charset="-78"/>
              <a:cs typeface="Simplified Arabic" panose="02020603050405020304" pitchFamily="18" charset="-78"/>
            </a:endParaRPr>
          </a:p>
        </p:txBody>
      </p:sp>
      <p:sp>
        <p:nvSpPr>
          <p:cNvPr id="170" name="Shape 170"/>
          <p:cNvSpPr txBox="1"/>
          <p:nvPr/>
        </p:nvSpPr>
        <p:spPr>
          <a:xfrm>
            <a:off x="168926" y="1739898"/>
            <a:ext cx="4124400" cy="3113700"/>
          </a:xfrm>
          <a:prstGeom prst="rect">
            <a:avLst/>
          </a:prstGeom>
          <a:noFill/>
          <a:ln>
            <a:noFill/>
          </a:ln>
        </p:spPr>
        <p:txBody>
          <a:bodyPr spcFirstLastPara="1" wrap="square" lIns="91425" tIns="91425" rIns="91425" bIns="91425" anchor="ctr" anchorCtr="0">
            <a:noAutofit/>
          </a:bodyPr>
          <a:lstStyle/>
          <a:p>
            <a:pPr lvl="0" algn="just" rtl="1"/>
            <a:r>
              <a:rPr lang="ar-LB" sz="1800" dirty="0">
                <a:solidFill>
                  <a:schemeClr val="dk2"/>
                </a:solidFill>
                <a:latin typeface="Arial" panose="020B0604020202020204" pitchFamily="34" charset="0"/>
                <a:ea typeface="Roboto"/>
                <a:cs typeface="Arial" panose="020B0604020202020204" pitchFamily="34" charset="0"/>
                <a:sym typeface="Roboto"/>
              </a:rPr>
              <a:t>«من المهم أن تعترف آليات العدالة الانتقالية بالمجموعة الكاملة من الانتهاكات التي تتعرّض لها النساء والفتيات خلال النزاع وأن تستجيب لها وللحاجات المتباينة لدى الرجل والمرأة في ما يتعلق بالوصول إلى عمليات العدالة الانتقالية والاستفادة منها».</a:t>
            </a:r>
          </a:p>
          <a:p>
            <a:pPr lvl="0" algn="r" rtl="1"/>
            <a:endParaRPr lang="ar-LB" sz="1800" dirty="0">
              <a:solidFill>
                <a:schemeClr val="dk2"/>
              </a:solidFill>
              <a:latin typeface="Arial" panose="020B0604020202020204" pitchFamily="34" charset="0"/>
              <a:ea typeface="Roboto"/>
              <a:cs typeface="Arial" panose="020B0604020202020204" pitchFamily="34" charset="0"/>
              <a:sym typeface="Roboto"/>
            </a:endParaRPr>
          </a:p>
          <a:p>
            <a:pPr lvl="0" algn="just" rtl="1"/>
            <a:r>
              <a:rPr lang="ar-LB" sz="1800" dirty="0">
                <a:solidFill>
                  <a:schemeClr val="dk2"/>
                </a:solidFill>
                <a:latin typeface="Arial" panose="020B0604020202020204" pitchFamily="34" charset="0"/>
                <a:ea typeface="Roboto"/>
                <a:cs typeface="Arial" panose="020B0604020202020204" pitchFamily="34" charset="0"/>
                <a:sym typeface="Roboto"/>
              </a:rPr>
              <a:t>«يدعم الاتحاد الأوروبي إذاً عمليات العدالة الانتقالية التطلّعية بهدف تحويل المجتمع من خلال تحديد ومعالجة الأسباب الجذرية للنزاع والعنف التي قد تكمن في التمييز أو التهميش أو انتهاك الحقوق الاجتماعية والاقتصادية والثقافية»</a:t>
            </a:r>
          </a:p>
          <a:p>
            <a:pPr marL="0" lvl="0" indent="0">
              <a:spcBef>
                <a:spcPts val="0"/>
              </a:spcBef>
              <a:spcAft>
                <a:spcPts val="0"/>
              </a:spcAft>
              <a:buNone/>
            </a:pPr>
            <a:endParaRPr sz="1800" dirty="0">
              <a:solidFill>
                <a:schemeClr val="dk2"/>
              </a:solidFill>
              <a:latin typeface="Arial" panose="020B0604020202020204" pitchFamily="34" charset="0"/>
              <a:ea typeface="Roboto"/>
              <a:cs typeface="Arial" panose="020B0604020202020204" pitchFamily="34" charset="0"/>
              <a:sym typeface="Roboto"/>
            </a:endParaRPr>
          </a:p>
          <a:p>
            <a:pPr marL="0" lvl="0" indent="0" rtl="0">
              <a:spcBef>
                <a:spcPts val="0"/>
              </a:spcBef>
              <a:spcAft>
                <a:spcPts val="0"/>
              </a:spcAft>
              <a:buNone/>
            </a:pPr>
            <a:endParaRPr sz="2400" dirty="0">
              <a:latin typeface="Arial" panose="020B0604020202020204" pitchFamily="34" charset="0"/>
              <a:ea typeface="Roboto"/>
              <a:cs typeface="Arial" panose="020B0604020202020204" pitchFamily="34" charset="0"/>
              <a:sym typeface="Roboto"/>
            </a:endParaRPr>
          </a:p>
          <a:p>
            <a:pPr marL="0" lvl="0" indent="0" rtl="0">
              <a:spcBef>
                <a:spcPts val="0"/>
              </a:spcBef>
              <a:spcAft>
                <a:spcPts val="0"/>
              </a:spcAft>
              <a:buNone/>
            </a:pPr>
            <a:endParaRPr sz="2400" i="1" dirty="0">
              <a:solidFill>
                <a:schemeClr val="lt2"/>
              </a:solidFill>
              <a:latin typeface="Arial" panose="020B0604020202020204" pitchFamily="34" charset="0"/>
              <a:ea typeface="Roboto"/>
              <a:cs typeface="Arial" panose="020B0604020202020204" pitchFamily="34" charset="0"/>
              <a:sym typeface="Roboto"/>
            </a:endParaRPr>
          </a:p>
        </p:txBody>
      </p:sp>
      <p:sp>
        <p:nvSpPr>
          <p:cNvPr id="4" name="Rectangle 3">
            <a:extLst>
              <a:ext uri="{FF2B5EF4-FFF2-40B4-BE49-F238E27FC236}">
                <a16:creationId xmlns:a16="http://schemas.microsoft.com/office/drawing/2014/main" id="{D6C151BD-5E16-415E-923B-B82BDA62A6C8}"/>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pic>
        <p:nvPicPr>
          <p:cNvPr id="176" name="Shape 176"/>
          <p:cNvPicPr preferRelativeResize="0"/>
          <p:nvPr/>
        </p:nvPicPr>
        <p:blipFill>
          <a:blip r:embed="rId3">
            <a:alphaModFix/>
          </a:blip>
          <a:stretch>
            <a:fillRect/>
          </a:stretch>
        </p:blipFill>
        <p:spPr>
          <a:xfrm>
            <a:off x="307776" y="1"/>
            <a:ext cx="6857999" cy="5143500"/>
          </a:xfrm>
          <a:prstGeom prst="rect">
            <a:avLst/>
          </a:prstGeom>
          <a:noFill/>
          <a:ln>
            <a:noFill/>
          </a:ln>
        </p:spPr>
      </p:pic>
      <p:sp>
        <p:nvSpPr>
          <p:cNvPr id="177" name="Shape 177"/>
          <p:cNvSpPr txBox="1">
            <a:spLocks noGrp="1"/>
          </p:cNvSpPr>
          <p:nvPr>
            <p:ph type="title"/>
          </p:nvPr>
        </p:nvSpPr>
        <p:spPr>
          <a:xfrm>
            <a:off x="3566611" y="205698"/>
            <a:ext cx="5366700" cy="9951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3000" b="1" dirty="0">
                <a:solidFill>
                  <a:schemeClr val="lt1"/>
                </a:solidFill>
                <a:latin typeface="Simplified Arabic" panose="02020603050405020304" pitchFamily="18" charset="-78"/>
                <a:cs typeface="Simplified Arabic" panose="02020603050405020304" pitchFamily="18" charset="-78"/>
              </a:rPr>
              <a:t>إدارة توقّعــات الضحايا</a:t>
            </a:r>
            <a:endParaRPr sz="3000" b="1" dirty="0">
              <a:solidFill>
                <a:schemeClr val="lt1"/>
              </a:solidFill>
              <a:latin typeface="Simplified Arabic" panose="02020603050405020304" pitchFamily="18" charset="-78"/>
              <a:cs typeface="Simplified Arabic" panose="02020603050405020304" pitchFamily="18" charset="-78"/>
            </a:endParaRPr>
          </a:p>
        </p:txBody>
      </p:sp>
      <p:sp>
        <p:nvSpPr>
          <p:cNvPr id="5" name="Rectangle 4">
            <a:extLst>
              <a:ext uri="{FF2B5EF4-FFF2-40B4-BE49-F238E27FC236}">
                <a16:creationId xmlns:a16="http://schemas.microsoft.com/office/drawing/2014/main" id="{582B6E6F-45D4-4D38-B1C3-162C6680B0EC}"/>
              </a:ext>
            </a:extLst>
          </p:cNvPr>
          <p:cNvSpPr/>
          <p:nvPr/>
        </p:nvSpPr>
        <p:spPr>
          <a:xfrm>
            <a:off x="8379047" y="4928056"/>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xfrm>
            <a:off x="5046925" y="238532"/>
            <a:ext cx="3706500" cy="2508900"/>
          </a:xfrm>
          <a:prstGeom prst="rect">
            <a:avLst/>
          </a:prstGeom>
        </p:spPr>
        <p:txBody>
          <a:bodyPr spcFirstLastPara="1" wrap="square" lIns="91425" tIns="91425" rIns="91425" bIns="91425" anchor="t" anchorCtr="0">
            <a:noAutofit/>
          </a:bodyPr>
          <a:lstStyle/>
          <a:p>
            <a:pPr algn="r" rtl="1"/>
            <a:r>
              <a:rPr lang="ar-LB" sz="3200" b="1" dirty="0">
                <a:latin typeface="Simplified Arabic" panose="02020603050405020304" pitchFamily="18" charset="-78"/>
                <a:cs typeface="Simplified Arabic" panose="02020603050405020304" pitchFamily="18" charset="-78"/>
              </a:rPr>
              <a:t>4. ما هي </a:t>
            </a:r>
            <a:r>
              <a:rPr lang="ar-SA" sz="3200" b="1" dirty="0"/>
              <a:t>أنواع الاستجابة </a:t>
            </a:r>
            <a:r>
              <a:rPr lang="ar-LB" sz="3200" b="1" dirty="0"/>
              <a:t>التي </a:t>
            </a:r>
            <a:r>
              <a:rPr lang="ar-SA" sz="3200" b="1" dirty="0"/>
              <a:t>يمكن أن تتضم</a:t>
            </a:r>
            <a:r>
              <a:rPr lang="ar-LB" sz="3200" b="1" dirty="0"/>
              <a:t>ّ</a:t>
            </a:r>
            <a:r>
              <a:rPr lang="ar-SA" sz="3200" b="1" dirty="0"/>
              <a:t>نها العدالة الانتقالية؟</a:t>
            </a:r>
            <a:br>
              <a:rPr lang="en-US" sz="3200" b="1" dirty="0"/>
            </a:br>
            <a:endParaRPr sz="3200" b="1" dirty="0">
              <a:latin typeface="Simplified Arabic" panose="02020603050405020304" pitchFamily="18" charset="-78"/>
              <a:cs typeface="Simplified Arabic" panose="02020603050405020304" pitchFamily="18" charset="-78"/>
            </a:endParaRPr>
          </a:p>
        </p:txBody>
      </p:sp>
      <p:sp>
        <p:nvSpPr>
          <p:cNvPr id="183" name="Shape 183"/>
          <p:cNvSpPr txBox="1">
            <a:spLocks noGrp="1"/>
          </p:cNvSpPr>
          <p:nvPr>
            <p:ph type="body" idx="1"/>
          </p:nvPr>
        </p:nvSpPr>
        <p:spPr>
          <a:xfrm>
            <a:off x="201625" y="707659"/>
            <a:ext cx="4166400" cy="677100"/>
          </a:xfrm>
          <a:prstGeom prst="rect">
            <a:avLst/>
          </a:prstGeom>
        </p:spPr>
        <p:txBody>
          <a:bodyPr spcFirstLastPara="1" wrap="square" lIns="91425" tIns="91425" rIns="91425" bIns="91425" anchor="t" anchorCtr="0">
            <a:noAutofit/>
          </a:bodyPr>
          <a:lstStyle/>
          <a:p>
            <a:pPr marL="76200" lvl="0" indent="0" algn="r" rtl="1">
              <a:spcBef>
                <a:spcPts val="0"/>
              </a:spcBef>
              <a:spcAft>
                <a:spcPts val="0"/>
              </a:spcAft>
              <a:buSzPts val="2400"/>
              <a:buNone/>
            </a:pPr>
            <a:r>
              <a:rPr lang="ar-LB" sz="2400" b="1" dirty="0">
                <a:latin typeface="Simplified Arabic" panose="02020603050405020304" pitchFamily="18" charset="-78"/>
                <a:ea typeface="Merriweather"/>
                <a:cs typeface="Simplified Arabic" panose="02020603050405020304" pitchFamily="18" charset="-78"/>
                <a:sym typeface="Merriweather"/>
              </a:rPr>
              <a:t>العدالة الجنائية</a:t>
            </a:r>
            <a:endParaRPr sz="2400" b="1" dirty="0">
              <a:latin typeface="Simplified Arabic" panose="02020603050405020304" pitchFamily="18" charset="-78"/>
              <a:ea typeface="Merriweather"/>
              <a:cs typeface="Simplified Arabic" panose="02020603050405020304" pitchFamily="18" charset="-78"/>
              <a:sym typeface="Merriweather"/>
            </a:endParaRPr>
          </a:p>
        </p:txBody>
      </p:sp>
      <p:sp>
        <p:nvSpPr>
          <p:cNvPr id="184" name="Shape 184"/>
          <p:cNvSpPr txBox="1"/>
          <p:nvPr/>
        </p:nvSpPr>
        <p:spPr>
          <a:xfrm>
            <a:off x="544059" y="1492982"/>
            <a:ext cx="4083600" cy="2746200"/>
          </a:xfrm>
          <a:prstGeom prst="rect">
            <a:avLst/>
          </a:prstGeom>
          <a:noFill/>
          <a:ln>
            <a:noFill/>
          </a:ln>
        </p:spPr>
        <p:txBody>
          <a:bodyPr spcFirstLastPara="1" wrap="square" lIns="91425" tIns="91425" rIns="91425" bIns="91425" anchor="t" anchorCtr="0">
            <a:noAutofit/>
          </a:bodyPr>
          <a:lstStyle/>
          <a:p>
            <a:pPr marL="457200" lvl="0" indent="-330200" algn="r" rtl="1">
              <a:spcBef>
                <a:spcPts val="0"/>
              </a:spcBef>
              <a:spcAft>
                <a:spcPts val="0"/>
              </a:spcAft>
              <a:buClr>
                <a:schemeClr val="dk2"/>
              </a:buClr>
              <a:buSzPts val="16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محاكمات نورمبرغ</a:t>
            </a:r>
            <a:endParaRPr sz="1600" dirty="0">
              <a:solidFill>
                <a:schemeClr val="dk2"/>
              </a:solidFill>
              <a:latin typeface="Arial" panose="020B0604020202020204" pitchFamily="34" charset="0"/>
              <a:ea typeface="Roboto"/>
              <a:cs typeface="Arial" panose="020B0604020202020204" pitchFamily="34" charset="0"/>
              <a:sym typeface="Roboto"/>
            </a:endParaRPr>
          </a:p>
          <a:p>
            <a:pPr marL="0" lvl="0" indent="0" algn="r" rtl="1">
              <a:spcBef>
                <a:spcPts val="0"/>
              </a:spcBef>
              <a:spcAft>
                <a:spcPts val="0"/>
              </a:spcAft>
              <a:buNone/>
            </a:pPr>
            <a:endParaRPr sz="1600" dirty="0">
              <a:solidFill>
                <a:schemeClr val="dk2"/>
              </a:solidFill>
              <a:latin typeface="Arial" panose="020B0604020202020204" pitchFamily="34" charset="0"/>
              <a:ea typeface="Roboto"/>
              <a:cs typeface="Arial" panose="020B0604020202020204" pitchFamily="34" charset="0"/>
              <a:sym typeface="Roboto"/>
            </a:endParaRPr>
          </a:p>
          <a:p>
            <a:pPr marL="457200" lvl="0" indent="-330200" algn="r" rtl="1">
              <a:spcBef>
                <a:spcPts val="0"/>
              </a:spcBef>
              <a:spcAft>
                <a:spcPts val="0"/>
              </a:spcAft>
              <a:buClr>
                <a:schemeClr val="dk2"/>
              </a:buClr>
              <a:buSzPts val="16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نظام رومـا الأساسي - </a:t>
            </a:r>
            <a:r>
              <a:rPr lang="en" sz="1600" dirty="0">
                <a:solidFill>
                  <a:schemeClr val="dk2"/>
                </a:solidFill>
                <a:latin typeface="Arial" panose="020B0604020202020204" pitchFamily="34" charset="0"/>
                <a:ea typeface="Roboto"/>
                <a:cs typeface="Arial" panose="020B0604020202020204" pitchFamily="34" charset="0"/>
                <a:sym typeface="Roboto"/>
              </a:rPr>
              <a:t> </a:t>
            </a:r>
            <a:r>
              <a:rPr lang="ar-LB" sz="1600" dirty="0">
                <a:solidFill>
                  <a:schemeClr val="dk2"/>
                </a:solidFill>
                <a:latin typeface="Arial" panose="020B0604020202020204" pitchFamily="34" charset="0"/>
                <a:ea typeface="Roboto"/>
                <a:cs typeface="Arial" panose="020B0604020202020204" pitchFamily="34" charset="0"/>
                <a:sym typeface="Roboto"/>
              </a:rPr>
              <a:t>المحكمة الجنائية الدولية</a:t>
            </a:r>
            <a:endParaRPr sz="1600" dirty="0">
              <a:solidFill>
                <a:schemeClr val="dk2"/>
              </a:solidFill>
              <a:latin typeface="Arial" panose="020B0604020202020204" pitchFamily="34" charset="0"/>
              <a:ea typeface="Roboto"/>
              <a:cs typeface="Arial" panose="020B0604020202020204" pitchFamily="34" charset="0"/>
              <a:sym typeface="Roboto"/>
            </a:endParaRPr>
          </a:p>
          <a:p>
            <a:pPr marL="0" lvl="0" indent="0" algn="r" rtl="1">
              <a:spcBef>
                <a:spcPts val="0"/>
              </a:spcBef>
              <a:spcAft>
                <a:spcPts val="0"/>
              </a:spcAft>
              <a:buNone/>
            </a:pPr>
            <a:endParaRPr sz="1600" dirty="0">
              <a:solidFill>
                <a:schemeClr val="dk2"/>
              </a:solidFill>
              <a:latin typeface="Arial" panose="020B0604020202020204" pitchFamily="34" charset="0"/>
              <a:ea typeface="Roboto"/>
              <a:cs typeface="Arial" panose="020B0604020202020204" pitchFamily="34" charset="0"/>
              <a:sym typeface="Roboto"/>
            </a:endParaRPr>
          </a:p>
          <a:p>
            <a:pPr marL="457200" lvl="0" indent="-330200" algn="r" rtl="1">
              <a:spcBef>
                <a:spcPts val="0"/>
              </a:spcBef>
              <a:spcAft>
                <a:spcPts val="0"/>
              </a:spcAft>
              <a:buClr>
                <a:schemeClr val="dk2"/>
              </a:buClr>
              <a:buSzPts val="16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المحاكم المختلطة</a:t>
            </a:r>
            <a:endParaRPr sz="1600" dirty="0">
              <a:solidFill>
                <a:schemeClr val="dk2"/>
              </a:solidFill>
              <a:latin typeface="Arial" panose="020B0604020202020204" pitchFamily="34" charset="0"/>
              <a:ea typeface="Roboto"/>
              <a:cs typeface="Arial" panose="020B0604020202020204" pitchFamily="34" charset="0"/>
              <a:sym typeface="Roboto"/>
            </a:endParaRPr>
          </a:p>
        </p:txBody>
      </p:sp>
      <p:pic>
        <p:nvPicPr>
          <p:cNvPr id="185" name="Shape 185"/>
          <p:cNvPicPr preferRelativeResize="0"/>
          <p:nvPr/>
        </p:nvPicPr>
        <p:blipFill>
          <a:blip r:embed="rId3">
            <a:alphaModFix/>
          </a:blip>
          <a:stretch>
            <a:fillRect/>
          </a:stretch>
        </p:blipFill>
        <p:spPr>
          <a:xfrm>
            <a:off x="0" y="3034875"/>
            <a:ext cx="3170675" cy="2108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5203765" y="281469"/>
            <a:ext cx="3706500" cy="2508900"/>
          </a:xfrm>
          <a:prstGeom prst="rect">
            <a:avLst/>
          </a:prstGeom>
        </p:spPr>
        <p:txBody>
          <a:bodyPr spcFirstLastPara="1" wrap="square" lIns="91425" tIns="91425" rIns="91425" bIns="91425" anchor="t" anchorCtr="0">
            <a:noAutofit/>
          </a:bodyPr>
          <a:lstStyle/>
          <a:p>
            <a:pPr marL="457200" lvl="0" indent="-406400" algn="r" rtl="1">
              <a:spcBef>
                <a:spcPts val="0"/>
              </a:spcBef>
              <a:spcAft>
                <a:spcPts val="0"/>
              </a:spcAft>
              <a:buSzPts val="2800"/>
              <a:buAutoNum type="arabicPeriod"/>
            </a:pPr>
            <a:r>
              <a:rPr lang="ar-LB" b="1" dirty="0">
                <a:latin typeface="Simplified Arabic" panose="02020603050405020304" pitchFamily="18" charset="-78"/>
                <a:cs typeface="Simplified Arabic" panose="02020603050405020304" pitchFamily="18" charset="-78"/>
              </a:rPr>
              <a:t>مقـدّمـــة</a:t>
            </a:r>
            <a:endParaRPr b="1" dirty="0">
              <a:latin typeface="Simplified Arabic" panose="02020603050405020304" pitchFamily="18" charset="-78"/>
              <a:cs typeface="Simplified Arabic" panose="02020603050405020304" pitchFamily="18" charset="-78"/>
            </a:endParaRPr>
          </a:p>
        </p:txBody>
      </p:sp>
      <p:sp>
        <p:nvSpPr>
          <p:cNvPr id="70" name="Shape 70"/>
          <p:cNvSpPr txBox="1">
            <a:spLocks noGrp="1"/>
          </p:cNvSpPr>
          <p:nvPr>
            <p:ph type="body" idx="1"/>
          </p:nvPr>
        </p:nvSpPr>
        <p:spPr>
          <a:xfrm>
            <a:off x="343930" y="421870"/>
            <a:ext cx="4125149" cy="4075200"/>
          </a:xfrm>
          <a:prstGeom prst="rect">
            <a:avLst/>
          </a:prstGeom>
        </p:spPr>
        <p:txBody>
          <a:bodyPr spcFirstLastPara="1" wrap="square" lIns="91425" tIns="91425" rIns="91425" bIns="91425" anchor="t" anchorCtr="0">
            <a:noAutofit/>
          </a:bodyPr>
          <a:lstStyle/>
          <a:p>
            <a:pPr marL="0" lvl="0" indent="0" algn="r" rtl="1">
              <a:buNone/>
            </a:pPr>
            <a:r>
              <a:rPr lang="ar-LB" sz="1600" b="1" dirty="0">
                <a:solidFill>
                  <a:schemeClr val="accent1"/>
                </a:solidFill>
                <a:latin typeface="Simplified Arabic" panose="02020603050405020304" pitchFamily="18" charset="-78"/>
                <a:cs typeface="Simplified Arabic" panose="02020603050405020304" pitchFamily="18" charset="-78"/>
              </a:rPr>
              <a:t>لم تُعالَج </a:t>
            </a:r>
            <a:r>
              <a:rPr lang="ar-LB" sz="1600" dirty="0">
                <a:solidFill>
                  <a:schemeClr val="accent1"/>
                </a:solidFill>
                <a:latin typeface="Simplified Arabic" panose="02020603050405020304" pitchFamily="18" charset="-78"/>
                <a:cs typeface="Simplified Arabic" panose="02020603050405020304" pitchFamily="18" charset="-78"/>
              </a:rPr>
              <a:t>تجارب النساء وضحايا الانتهاكات القائمة على نوع الجنس </a:t>
            </a:r>
            <a:r>
              <a:rPr lang="ar-LB" sz="1600" b="1" dirty="0">
                <a:solidFill>
                  <a:schemeClr val="accent1"/>
                </a:solidFill>
                <a:latin typeface="Simplified Arabic" panose="02020603050405020304" pitchFamily="18" charset="-78"/>
                <a:cs typeface="Simplified Arabic" panose="02020603050405020304" pitchFamily="18" charset="-78"/>
              </a:rPr>
              <a:t>بشكل كافٍ، وقلّما حظيت المرأة </a:t>
            </a:r>
            <a:r>
              <a:rPr lang="ar-LB" sz="1600" dirty="0">
                <a:solidFill>
                  <a:schemeClr val="accent1"/>
                </a:solidFill>
                <a:latin typeface="Simplified Arabic" panose="02020603050405020304" pitchFamily="18" charset="-78"/>
                <a:cs typeface="Simplified Arabic" panose="02020603050405020304" pitchFamily="18" charset="-78"/>
              </a:rPr>
              <a:t>بما يكفي من التمثيل في إطار تدابير المُساءلة والاعتراف والإصلاح.</a:t>
            </a:r>
          </a:p>
          <a:p>
            <a:pPr marL="0" lvl="0" indent="0" algn="r" rtl="1">
              <a:buNone/>
            </a:pPr>
            <a:r>
              <a:rPr lang="ar-LB" sz="1600" dirty="0">
                <a:solidFill>
                  <a:schemeClr val="accent1"/>
                </a:solidFill>
                <a:latin typeface="Simplified Arabic" panose="02020603050405020304" pitchFamily="18" charset="-78"/>
                <a:cs typeface="Simplified Arabic" panose="02020603050405020304" pitchFamily="18" charset="-78"/>
              </a:rPr>
              <a:t>ومن بين أوجه القصور:</a:t>
            </a:r>
          </a:p>
          <a:p>
            <a:pPr marL="285750" indent="-285750" algn="r" rtl="1"/>
            <a:r>
              <a:rPr lang="ar-LB" sz="1600" dirty="0">
                <a:solidFill>
                  <a:schemeClr val="accent1"/>
                </a:solidFill>
                <a:latin typeface="Simplified Arabic" panose="02020603050405020304" pitchFamily="18" charset="-78"/>
                <a:cs typeface="Simplified Arabic" panose="02020603050405020304" pitchFamily="18" charset="-78"/>
              </a:rPr>
              <a:t>النقص في الإبلاغ عن بعض الانتهاكات؛</a:t>
            </a:r>
          </a:p>
          <a:p>
            <a:pPr marL="285750" indent="-285750" algn="r" rtl="1"/>
            <a:r>
              <a:rPr lang="ar-LB" sz="1600" dirty="0">
                <a:solidFill>
                  <a:schemeClr val="accent1"/>
                </a:solidFill>
                <a:latin typeface="Simplified Arabic" panose="02020603050405020304" pitchFamily="18" charset="-78"/>
                <a:cs typeface="Simplified Arabic" panose="02020603050405020304" pitchFamily="18" charset="-78"/>
              </a:rPr>
              <a:t>السياسات والإجراءات التي تصعّب على المرأة المشاركة في عمليات العدالة الانتقالية أو الحصول على المنافع؛</a:t>
            </a:r>
          </a:p>
          <a:p>
            <a:pPr marL="285750" indent="-285750" algn="r" rtl="1"/>
            <a:r>
              <a:rPr lang="ar-LB" sz="1600" dirty="0">
                <a:solidFill>
                  <a:schemeClr val="accent1"/>
                </a:solidFill>
                <a:latin typeface="Simplified Arabic" panose="02020603050405020304" pitchFamily="18" charset="-78"/>
                <a:cs typeface="Simplified Arabic" panose="02020603050405020304" pitchFamily="18" charset="-78"/>
              </a:rPr>
              <a:t>النتائج التي لا تعكس سوى فهم جزئي لتأثير الانتهاكات؛</a:t>
            </a:r>
          </a:p>
          <a:p>
            <a:pPr marL="285750" indent="-285750" algn="r" rtl="1"/>
            <a:r>
              <a:rPr lang="ar-LB" sz="1600" dirty="0">
                <a:solidFill>
                  <a:schemeClr val="accent1"/>
                </a:solidFill>
                <a:latin typeface="Simplified Arabic" panose="02020603050405020304" pitchFamily="18" charset="-78"/>
                <a:cs typeface="Simplified Arabic" panose="02020603050405020304" pitchFamily="18" charset="-78"/>
              </a:rPr>
              <a:t>النقص في ملاحقة الجرائم الجنسية وتلك القائمة على نوع الجنس في الإجراءات الجنائية.</a:t>
            </a:r>
            <a:endParaRPr lang="en" sz="1600" dirty="0">
              <a:solidFill>
                <a:schemeClr val="accent1"/>
              </a:solidFill>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C1A08E24-9E85-48FE-9301-074E328F6D3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191" name="Shape 191"/>
          <p:cNvSpPr txBox="1"/>
          <p:nvPr/>
        </p:nvSpPr>
        <p:spPr>
          <a:xfrm>
            <a:off x="266325" y="195650"/>
            <a:ext cx="8574000" cy="786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المحكمة الخاصة لسيراليون </a:t>
            </a:r>
          </a:p>
          <a:p>
            <a:pPr marL="0" lvl="0" indent="0" algn="r" rtl="1">
              <a:spcBef>
                <a:spcPts val="0"/>
              </a:spcBef>
              <a:spcAft>
                <a:spcPts val="0"/>
              </a:spcAft>
              <a:buNone/>
            </a:pPr>
            <a:endParaRPr sz="3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192" name="Shape 192" descr="Claire Carlton Hanciles' job is not an easy one: she is the chief of the defense office at the Special Court for Sierra Leone. It is her obligation to ensure that the rights of the accused persons are respected --in this case, she protects the rights of due process for the same people who forced her to flee her country and live as a refugee for over a year. &quot;I hated the rebels,&quot; she says. &quot;I hated people who were not in favor of rule of law, and I saw rule of law turned upside down.&quot; &#10;Claire, her husband, and two children live in Freetown in a house they designed themselves. &quot;When it's a crazy job, a crazy world, and you come back, you have a little place of comfort which you can call home.&quot;&#10;&#10;She defines the legacy of the court as life-changing &quot;for the whole world, not only for Sierra Leone.&quot; For the chief of defense, the court had a double impact in her life -as a Sierra Leonean, seeing how rule of law was established in her country, and as a lawyer, being able to put it into practice.&#10;&#10;Seeds of Justice: Sierra Leone is part of the Sierra Leone Special Court Legacy project.&#10;&#10;For similar videos and texts, visit ICTJ.org&#10;&#10;-----&#10;CREDITS&#10;Producer, Editor, Live Sound: Marta Martinez&#10;Executive Producer: Refik Hodzic&#10;Photography: Glenna Gordon&#10;Original Music: Alex Minott&#10;Archive photos from SCSL: Peter Andersen" title="Seeds of Justice: Claire Carlton-Hanciles">
            <a:hlinkClick r:id="rId3"/>
          </p:cNvPr>
          <p:cNvPicPr preferRelativeResize="0"/>
          <p:nvPr/>
        </p:nvPicPr>
        <p:blipFill>
          <a:blip r:embed="rId4">
            <a:alphaModFix/>
          </a:blip>
          <a:stretch>
            <a:fillRect/>
          </a:stretch>
        </p:blipFill>
        <p:spPr>
          <a:xfrm>
            <a:off x="2050537" y="1046500"/>
            <a:ext cx="5112625" cy="3834475"/>
          </a:xfrm>
          <a:prstGeom prst="rect">
            <a:avLst/>
          </a:prstGeom>
          <a:noFill/>
          <a:ln>
            <a:noFill/>
          </a:ln>
        </p:spPr>
      </p:pic>
      <p:sp>
        <p:nvSpPr>
          <p:cNvPr id="5" name="Rectangle 4">
            <a:extLst>
              <a:ext uri="{FF2B5EF4-FFF2-40B4-BE49-F238E27FC236}">
                <a16:creationId xmlns:a16="http://schemas.microsoft.com/office/drawing/2014/main" id="{2317FA2F-743B-4483-B1B5-73E888D2DBC8}"/>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a:spLocks noGrp="1"/>
          </p:cNvSpPr>
          <p:nvPr>
            <p:ph type="title"/>
          </p:nvPr>
        </p:nvSpPr>
        <p:spPr>
          <a:xfrm>
            <a:off x="4825800" y="150103"/>
            <a:ext cx="4081200" cy="1069922"/>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b="1" dirty="0">
                <a:latin typeface="Simplified Arabic" panose="02020603050405020304" pitchFamily="18" charset="-78"/>
                <a:cs typeface="Simplified Arabic" panose="02020603050405020304" pitchFamily="18" charset="-78"/>
              </a:rPr>
              <a:t>البحث عن الحقيقة</a:t>
            </a:r>
            <a:endParaRPr b="1" i="1" dirty="0">
              <a:latin typeface="Simplified Arabic" panose="02020603050405020304" pitchFamily="18" charset="-78"/>
              <a:cs typeface="Simplified Arabic" panose="02020603050405020304" pitchFamily="18" charset="-78"/>
            </a:endParaRPr>
          </a:p>
        </p:txBody>
      </p:sp>
      <p:sp>
        <p:nvSpPr>
          <p:cNvPr id="198" name="Shape 198"/>
          <p:cNvSpPr txBox="1"/>
          <p:nvPr/>
        </p:nvSpPr>
        <p:spPr>
          <a:xfrm>
            <a:off x="157583" y="1897114"/>
            <a:ext cx="4124400" cy="2349600"/>
          </a:xfrm>
          <a:prstGeom prst="rect">
            <a:avLst/>
          </a:prstGeom>
          <a:noFill/>
          <a:ln>
            <a:noFill/>
          </a:ln>
        </p:spPr>
        <p:txBody>
          <a:bodyPr spcFirstLastPara="1" wrap="square" lIns="91425" tIns="91425" rIns="91425" bIns="91425" anchor="ctr" anchorCtr="0">
            <a:noAutofit/>
          </a:bodyPr>
          <a:lstStyle/>
          <a:p>
            <a:pPr marL="457200" lvl="0" indent="-342900" algn="r" rtl="1">
              <a:spcBef>
                <a:spcPts val="0"/>
              </a:spcBef>
              <a:spcAft>
                <a:spcPts val="0"/>
              </a:spcAft>
              <a:buClr>
                <a:schemeClr val="dk2"/>
              </a:buClr>
              <a:buSzPts val="18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يسهم في بناء سجل تاريخي</a:t>
            </a:r>
          </a:p>
          <a:p>
            <a:pPr marL="457200" lvl="0" indent="-342900" algn="r" rtl="1">
              <a:spcBef>
                <a:spcPts val="0"/>
              </a:spcBef>
              <a:spcAft>
                <a:spcPts val="0"/>
              </a:spcAft>
              <a:buClr>
                <a:schemeClr val="dk2"/>
              </a:buClr>
              <a:buSzPts val="18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يساعد الضحايا على طيّ صفحة الماضي</a:t>
            </a:r>
          </a:p>
          <a:p>
            <a:pPr marL="457200" lvl="0" indent="-342900" algn="r" rtl="1">
              <a:spcBef>
                <a:spcPts val="0"/>
              </a:spcBef>
              <a:spcAft>
                <a:spcPts val="0"/>
              </a:spcAft>
              <a:buClr>
                <a:schemeClr val="dk2"/>
              </a:buClr>
              <a:buSzPts val="18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يساعد على القيام بممارسات الحداد المناسبة</a:t>
            </a:r>
          </a:p>
          <a:p>
            <a:pPr marL="457200" lvl="0" indent="-342900" algn="r" rtl="1">
              <a:spcBef>
                <a:spcPts val="0"/>
              </a:spcBef>
              <a:spcAft>
                <a:spcPts val="0"/>
              </a:spcAft>
              <a:buClr>
                <a:schemeClr val="dk2"/>
              </a:buClr>
              <a:buSzPts val="18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يساعد على الشفاء الشخصي والجماعي</a:t>
            </a:r>
            <a:endParaRPr sz="2000" i="1" dirty="0">
              <a:solidFill>
                <a:schemeClr val="dk2"/>
              </a:solidFill>
              <a:latin typeface="Arial" panose="020B0604020202020204" pitchFamily="34" charset="0"/>
              <a:ea typeface="Roboto"/>
              <a:cs typeface="Arial" panose="020B0604020202020204" pitchFamily="34" charset="0"/>
              <a:sym typeface="Roboto"/>
            </a:endParaRPr>
          </a:p>
        </p:txBody>
      </p:sp>
      <p:pic>
        <p:nvPicPr>
          <p:cNvPr id="199" name="Shape 199"/>
          <p:cNvPicPr preferRelativeResize="0"/>
          <p:nvPr/>
        </p:nvPicPr>
        <p:blipFill>
          <a:blip r:embed="rId3">
            <a:alphaModFix/>
          </a:blip>
          <a:stretch>
            <a:fillRect/>
          </a:stretch>
        </p:blipFill>
        <p:spPr>
          <a:xfrm>
            <a:off x="4763800" y="1434562"/>
            <a:ext cx="4205199" cy="2800725"/>
          </a:xfrm>
          <a:prstGeom prst="rect">
            <a:avLst/>
          </a:prstGeom>
          <a:noFill/>
          <a:ln>
            <a:noFill/>
          </a:ln>
        </p:spPr>
      </p:pic>
      <p:sp>
        <p:nvSpPr>
          <p:cNvPr id="5" name="Rectangle 4">
            <a:extLst>
              <a:ext uri="{FF2B5EF4-FFF2-40B4-BE49-F238E27FC236}">
                <a16:creationId xmlns:a16="http://schemas.microsoft.com/office/drawing/2014/main" id="{AEB7AA65-A5E3-4B9A-BE0D-C73D1D4704C3}"/>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4859262" y="153108"/>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b="1" dirty="0">
                <a:latin typeface="Simplified Arabic" panose="02020603050405020304" pitchFamily="18" charset="-78"/>
                <a:cs typeface="Simplified Arabic" panose="02020603050405020304" pitchFamily="18" charset="-78"/>
              </a:rPr>
              <a:t>أهــدافُ لجنةِ الحقيقة</a:t>
            </a:r>
            <a:endParaRPr b="1" dirty="0">
              <a:latin typeface="Simplified Arabic" panose="02020603050405020304" pitchFamily="18" charset="-78"/>
              <a:cs typeface="Simplified Arabic" panose="02020603050405020304" pitchFamily="18" charset="-78"/>
            </a:endParaRPr>
          </a:p>
        </p:txBody>
      </p:sp>
      <p:sp>
        <p:nvSpPr>
          <p:cNvPr id="205" name="Shape 205"/>
          <p:cNvSpPr txBox="1"/>
          <p:nvPr/>
        </p:nvSpPr>
        <p:spPr>
          <a:xfrm>
            <a:off x="129214" y="1921572"/>
            <a:ext cx="4124400" cy="2571600"/>
          </a:xfrm>
          <a:prstGeom prst="rect">
            <a:avLst/>
          </a:prstGeom>
          <a:noFill/>
          <a:ln>
            <a:noFill/>
          </a:ln>
        </p:spPr>
        <p:txBody>
          <a:bodyPr spcFirstLastPara="1" wrap="square" lIns="91425" tIns="91425" rIns="91425" bIns="91425" anchor="ctr" anchorCtr="0">
            <a:noAutofit/>
          </a:bodyPr>
          <a:lstStyle/>
          <a:p>
            <a:pPr marL="457200" lvl="0" indent="-342900" algn="r" rtl="1">
              <a:buClr>
                <a:schemeClr val="dk2"/>
              </a:buClr>
              <a:buSzPts val="18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وضع الحقائق حول الأحداث العنيفة التي لا تزال محلّ نزاع أو تمّ نَفْيُها.</a:t>
            </a:r>
          </a:p>
          <a:p>
            <a:pPr marL="457200" lvl="0" indent="-342900" algn="r" rtl="1">
              <a:buClr>
                <a:schemeClr val="dk2"/>
              </a:buClr>
              <a:buSzPts val="1800"/>
              <a:buFont typeface="Roboto"/>
              <a:buChar char="●"/>
            </a:pPr>
            <a:endParaRPr lang="ar-LB" sz="2000" dirty="0">
              <a:solidFill>
                <a:schemeClr val="dk2"/>
              </a:solidFill>
              <a:latin typeface="Arial" panose="020B0604020202020204" pitchFamily="34" charset="0"/>
              <a:ea typeface="Roboto"/>
              <a:cs typeface="Arial" panose="020B0604020202020204" pitchFamily="34" charset="0"/>
              <a:sym typeface="Roboto"/>
            </a:endParaRPr>
          </a:p>
          <a:p>
            <a:pPr marL="457200" lvl="0" indent="-342900" algn="r" rtl="1">
              <a:buClr>
                <a:schemeClr val="dk2"/>
              </a:buClr>
              <a:buSzPts val="18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حماية الضحايا والناجين والاعتراف بِهم وتَمْكينِهم.</a:t>
            </a:r>
          </a:p>
          <a:p>
            <a:pPr marL="457200" lvl="0" indent="-342900" algn="r" rtl="1">
              <a:buClr>
                <a:schemeClr val="dk2"/>
              </a:buClr>
              <a:buSzPts val="1800"/>
              <a:buFont typeface="Roboto"/>
              <a:buChar char="●"/>
            </a:pPr>
            <a:endParaRPr lang="ar-LB" sz="2000" dirty="0">
              <a:solidFill>
                <a:schemeClr val="dk2"/>
              </a:solidFill>
              <a:latin typeface="Arial" panose="020B0604020202020204" pitchFamily="34" charset="0"/>
              <a:ea typeface="Roboto"/>
              <a:cs typeface="Arial" panose="020B0604020202020204" pitchFamily="34" charset="0"/>
              <a:sym typeface="Roboto"/>
            </a:endParaRPr>
          </a:p>
          <a:p>
            <a:pPr marL="457200" lvl="0" indent="-342900" algn="r" rtl="1">
              <a:buClr>
                <a:schemeClr val="dk2"/>
              </a:buClr>
              <a:buSzPts val="1800"/>
              <a:buFont typeface="Roboto"/>
              <a:buChar char="●"/>
            </a:pPr>
            <a:r>
              <a:rPr lang="ar-LB" sz="2000">
                <a:solidFill>
                  <a:schemeClr val="dk2"/>
                </a:solidFill>
                <a:latin typeface="Arial" panose="020B0604020202020204" pitchFamily="34" charset="0"/>
                <a:ea typeface="Roboto"/>
                <a:cs typeface="Arial" panose="020B0604020202020204" pitchFamily="34" charset="0"/>
                <a:sym typeface="Roboto"/>
              </a:rPr>
              <a:t>توجيه صياغة </a:t>
            </a:r>
            <a:r>
              <a:rPr lang="ar-LB" sz="2000" dirty="0">
                <a:solidFill>
                  <a:schemeClr val="dk2"/>
                </a:solidFill>
                <a:latin typeface="Arial" panose="020B0604020202020204" pitchFamily="34" charset="0"/>
                <a:ea typeface="Roboto"/>
                <a:cs typeface="Arial" panose="020B0604020202020204" pitchFamily="34" charset="0"/>
                <a:sym typeface="Roboto"/>
              </a:rPr>
              <a:t>السياسات وتشجيع التغيير في سلوكيات الجماعات والمؤسسات.</a:t>
            </a:r>
          </a:p>
          <a:p>
            <a:pPr marL="0" lvl="0" indent="0" rtl="0">
              <a:spcBef>
                <a:spcPts val="0"/>
              </a:spcBef>
              <a:spcAft>
                <a:spcPts val="0"/>
              </a:spcAft>
              <a:buNone/>
            </a:pPr>
            <a:endParaRPr sz="2000" dirty="0">
              <a:solidFill>
                <a:schemeClr val="dk2"/>
              </a:solidFill>
              <a:latin typeface="Arial" panose="020B0604020202020204" pitchFamily="34" charset="0"/>
              <a:ea typeface="Roboto"/>
              <a:cs typeface="Arial" panose="020B0604020202020204" pitchFamily="34" charset="0"/>
              <a:sym typeface="Roboto"/>
            </a:endParaRPr>
          </a:p>
          <a:p>
            <a:pPr marL="0" lvl="0" indent="0" rtl="0">
              <a:spcBef>
                <a:spcPts val="0"/>
              </a:spcBef>
              <a:spcAft>
                <a:spcPts val="0"/>
              </a:spcAft>
              <a:buNone/>
            </a:pPr>
            <a:endParaRPr sz="2000" i="1" dirty="0">
              <a:solidFill>
                <a:schemeClr val="dk2"/>
              </a:solidFill>
              <a:latin typeface="Arial" panose="020B0604020202020204" pitchFamily="34" charset="0"/>
              <a:ea typeface="Roboto"/>
              <a:cs typeface="Arial" panose="020B0604020202020204" pitchFamily="34" charset="0"/>
              <a:sym typeface="Roboto"/>
            </a:endParaRPr>
          </a:p>
        </p:txBody>
      </p:sp>
      <p:pic>
        <p:nvPicPr>
          <p:cNvPr id="206" name="Shape 206"/>
          <p:cNvPicPr preferRelativeResize="0"/>
          <p:nvPr/>
        </p:nvPicPr>
        <p:blipFill>
          <a:blip r:embed="rId3">
            <a:alphaModFix/>
          </a:blip>
          <a:stretch>
            <a:fillRect/>
          </a:stretch>
        </p:blipFill>
        <p:spPr>
          <a:xfrm>
            <a:off x="4760537" y="1814060"/>
            <a:ext cx="4179925" cy="2786625"/>
          </a:xfrm>
          <a:prstGeom prst="rect">
            <a:avLst/>
          </a:prstGeom>
          <a:noFill/>
          <a:ln>
            <a:noFill/>
          </a:ln>
        </p:spPr>
      </p:pic>
      <p:sp>
        <p:nvSpPr>
          <p:cNvPr id="5" name="Rectangle 4">
            <a:extLst>
              <a:ext uri="{FF2B5EF4-FFF2-40B4-BE49-F238E27FC236}">
                <a16:creationId xmlns:a16="http://schemas.microsoft.com/office/drawing/2014/main" id="{16BEF833-7084-4C5C-BFDC-3A6667C02BE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212" name="Shape 212"/>
          <p:cNvSpPr txBox="1"/>
          <p:nvPr/>
        </p:nvSpPr>
        <p:spPr>
          <a:xfrm>
            <a:off x="266325" y="195650"/>
            <a:ext cx="8574000" cy="1345200"/>
          </a:xfrm>
          <a:prstGeom prst="rect">
            <a:avLst/>
          </a:prstGeom>
          <a:noFill/>
          <a:ln>
            <a:noFill/>
          </a:ln>
        </p:spPr>
        <p:txBody>
          <a:bodyPr spcFirstLastPara="1" wrap="square" lIns="91425" tIns="91425" rIns="91425" bIns="91425" anchor="t" anchorCtr="0">
            <a:noAutofit/>
          </a:bodyPr>
          <a:lstStyle/>
          <a:p>
            <a:pPr lvl="0" algn="r" rtl="1"/>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المحكمة الدولية المتخصصة في جرائم الحرب ضد النساء ولا سيما العبودية الجنسية العسكرية في اليابان</a:t>
            </a:r>
          </a:p>
        </p:txBody>
      </p:sp>
      <p:pic>
        <p:nvPicPr>
          <p:cNvPr id="213" name="Shape 213" descr="Japanese/Nat &#10; &#10;A mock tribunal on Tuesday found Japan's late Emperor Hirohito guilty for his army's policy of systematically forcing women into sexual slavery during the Second World War. &#10; &#10;At the close of the symbolic trial of Japan's World War II leaders, the judges ruled superiors can be responsible for the acts of their subordinates if they'd known or should have known that these acts had been committed &#10; &#10;The Women's International War Crimes Tribunal in Tokyo was organised by non-governmental organisations to draw attention to the plight of women who were forced into sexual slavery by the Japanese military during the war. &#10; &#10;More than 80 former comfort women from nine countries attended the tribunal, which began in Tokyo last Friday. &#10; &#10;Four judges presided over the trial, which broke the history of silence over the issue of &quot;comfort women&quot;, an issue which was not raised at the Tokyo Tribunal Court in 1946. &#10; &#10;Amongst those giving evidence were women from North and South Korea, the Philippines, China, Taiwan, Indonesia, East Timor and the Netherlands. &#10; &#10;Now in their 70s or 80s, they talked of their experiences as a so-called comfort woman during the Second World War. &#10; &#10;Also giving evidence were a number of former Japanese soldiers. &#10; &#10;The accused included former emperor Hirohito, military leaders and cabinet ministers who led Japan's wartime aggression in Asia.  &#10; &#10;And after four days of testimony, the judges announced their ruling on Tuesday. &#10; &#10;SOUNDBITE: (English) &#10;&quot;The judges find that the emperor had command responsibility for the crimes of sexual violence committed by the Japanese military. The emperor was the de facto and the de jour head of the state of Japan, and as such had ultimate command over the authority over the government and military.&quot; &#10;SUPER CAPTION: Gabrielle Kirk McDonald, Judge, women's International War Crimes Tribunal 2000 &#10; &#10;The judges said Hirohito knew or should have known about the establishment of the system of so-called comfort stations where the women were held as used for sex. &#10; &#10;Historians say Japan forced about 200-thousand women to work in military brothels.  &#10; &#10;Tokyo has acknowledged the policy but refused to provide compensation or an official apology to individuals. &#10; &#10;Tuesday's ruling has no legal force. &#10; &#10;And although the former comfort women welcomed the trial's outcome, they want Japan to acknowledge its past. &#10; &#10;SOUNDBITE: (Tagalog) &#10;&quot;Although the (late) Emperor has been pronounced guilty, still, I feel that there can only be justice if an apology is given to me. That is the only justice that I can say. That is the only time that I think the justice is given.&quot; &#10;SUPER CAPTION: Thomasa Saling, Philippine Comfort Woman &#10; &#10;SOUNDBITE: (English) &#10;&quot;But this has given me hope. This has given me hope. And as I say, I cherish the Japanese honourable government this time to listen to the voices of the women.&quot;     &#10;SUPER CAPTION: Jan Ruff-O'Hearn, Dutch Comfort Woman &#10; &#10;Despite the absent of the representative from the government of Japan and the legal binding of the ruling, the participants recognise the historical significance of the result. &#10; &#10;SOUNDBITE: (English) &#10;&quot;The purpose for us to do, is to restore the dignity of the survivors. Not only for Taiwanese survivors, but also for all the other victims in the other countries.&quot;          &#10;SUPER CAPTION: Chuang Kuo-ming, Taiwan Prosecutor &#10; &#10;SOUNDBITE: (Japanese) &#10;&quot;This is to mark the huge leap in the improvement of the relationship of South and North Korea. This established the bridge between the nation by people's hand and I hope that we will keep building this sort of the bridges.&quot;     &#10;SUPER CAPTION: Kim Chung Rok, South Korean Prosecutor &#10; &#10; &#10; &#10;You can license this story through AP Archive: http://www.aparchive.com/metadata/youtube/682b896a22abc58cba8667b562e2d79c  &#10;Find out more about AP Archive: http://www.aparchive.com/HowWeWork" title="JAPAN: CRIMES TRIBUNAL RULES ON COMFORT WOMEN">
            <a:hlinkClick r:id="rId3"/>
          </p:cNvPr>
          <p:cNvPicPr preferRelativeResize="0"/>
          <p:nvPr/>
        </p:nvPicPr>
        <p:blipFill>
          <a:blip r:embed="rId4">
            <a:alphaModFix/>
          </a:blip>
          <a:stretch>
            <a:fillRect/>
          </a:stretch>
        </p:blipFill>
        <p:spPr>
          <a:xfrm>
            <a:off x="2297013" y="1489125"/>
            <a:ext cx="4619675" cy="3464775"/>
          </a:xfrm>
          <a:prstGeom prst="rect">
            <a:avLst/>
          </a:prstGeom>
          <a:noFill/>
          <a:ln>
            <a:noFill/>
          </a:ln>
        </p:spPr>
      </p:pic>
      <p:sp>
        <p:nvSpPr>
          <p:cNvPr id="5" name="Rectangle 4">
            <a:extLst>
              <a:ext uri="{FF2B5EF4-FFF2-40B4-BE49-F238E27FC236}">
                <a16:creationId xmlns:a16="http://schemas.microsoft.com/office/drawing/2014/main" id="{D6F3ED80-68CD-4E67-803A-A1C0274F3A97}"/>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4874212" y="360177"/>
            <a:ext cx="4081200" cy="1050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b="1" dirty="0">
                <a:latin typeface="Simplified Arabic" panose="02020603050405020304" pitchFamily="18" charset="-78"/>
                <a:cs typeface="Simplified Arabic" panose="02020603050405020304" pitchFamily="18" charset="-78"/>
              </a:rPr>
              <a:t>جبر الضرر</a:t>
            </a:r>
            <a:endParaRPr sz="2400" b="1" i="1" dirty="0">
              <a:latin typeface="Simplified Arabic" panose="02020603050405020304" pitchFamily="18" charset="-78"/>
              <a:cs typeface="Simplified Arabic" panose="02020603050405020304" pitchFamily="18" charset="-78"/>
            </a:endParaRPr>
          </a:p>
        </p:txBody>
      </p:sp>
      <p:sp>
        <p:nvSpPr>
          <p:cNvPr id="219" name="Shape 219"/>
          <p:cNvSpPr txBox="1"/>
          <p:nvPr/>
        </p:nvSpPr>
        <p:spPr>
          <a:xfrm>
            <a:off x="26127" y="360177"/>
            <a:ext cx="4124400" cy="4783323"/>
          </a:xfrm>
          <a:prstGeom prst="rect">
            <a:avLst/>
          </a:prstGeom>
          <a:noFill/>
          <a:ln>
            <a:noFill/>
          </a:ln>
        </p:spPr>
        <p:txBody>
          <a:bodyPr spcFirstLastPara="1" wrap="square" lIns="91425" tIns="91425" rIns="91425" bIns="91425" anchor="ctr" anchorCtr="0">
            <a:noAutofit/>
          </a:bodyPr>
          <a:lstStyle/>
          <a:p>
            <a:pPr marL="457200" lvl="0" indent="-317500" algn="r" rtl="1">
              <a:buClr>
                <a:schemeClr val="dk2"/>
              </a:buClr>
              <a:buSzPts val="1400"/>
              <a:buFont typeface="Roboto"/>
              <a:buChar char="●"/>
            </a:pPr>
            <a:r>
              <a:rPr lang="ar-LB" sz="1600" b="1" dirty="0">
                <a:solidFill>
                  <a:schemeClr val="dk2"/>
                </a:solidFill>
                <a:latin typeface="Arial" panose="020B0604020202020204" pitchFamily="34" charset="0"/>
                <a:ea typeface="Roboto"/>
                <a:cs typeface="Arial" panose="020B0604020202020204" pitchFamily="34" charset="0"/>
                <a:sym typeface="Roboto"/>
              </a:rPr>
              <a:t>الالتزام القانوني </a:t>
            </a:r>
            <a:r>
              <a:rPr lang="ar-LB" sz="1600" dirty="0">
                <a:solidFill>
                  <a:schemeClr val="dk2"/>
                </a:solidFill>
                <a:latin typeface="Arial" panose="020B0604020202020204" pitchFamily="34" charset="0"/>
                <a:ea typeface="Roboto"/>
                <a:cs typeface="Arial" panose="020B0604020202020204" pitchFamily="34" charset="0"/>
                <a:sym typeface="Roboto"/>
              </a:rPr>
              <a:t>لدولة ما أو لفرد أو مجموعة بالاعتراف بالضرر الذي حصل وتصويبه، وبإصلاح تبعات الانتهاكات.</a:t>
            </a:r>
          </a:p>
          <a:p>
            <a:pPr marL="457200" lvl="0" indent="-3175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معالجة كلٍّ من الخسائر المادية وغير الملموسة (الأضرار المادية والمعنوية)؛ والأضرار المُلِحة وتلك التي حَصَلَتْ على مدى سنوات وأحياناً عبر الأجيال</a:t>
            </a:r>
            <a:r>
              <a:rPr lang="ar-LB" sz="1600" b="1" dirty="0">
                <a:solidFill>
                  <a:schemeClr val="dk2"/>
                </a:solidFill>
                <a:latin typeface="Arial" panose="020B0604020202020204" pitchFamily="34" charset="0"/>
                <a:ea typeface="Roboto"/>
                <a:cs typeface="Arial" panose="020B0604020202020204" pitchFamily="34" charset="0"/>
                <a:sym typeface="Roboto"/>
              </a:rPr>
              <a:t>.</a:t>
            </a:r>
          </a:p>
          <a:p>
            <a:pPr marL="457200" lvl="0" indent="-3175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 قد يتخذ أشكالًا </a:t>
            </a:r>
            <a:r>
              <a:rPr lang="ar-LB" sz="1600" b="1" dirty="0">
                <a:solidFill>
                  <a:schemeClr val="dk2"/>
                </a:solidFill>
                <a:latin typeface="Arial" panose="020B0604020202020204" pitchFamily="34" charset="0"/>
                <a:ea typeface="Roboto"/>
                <a:cs typeface="Arial" panose="020B0604020202020204" pitchFamily="34" charset="0"/>
                <a:sym typeface="Roboto"/>
              </a:rPr>
              <a:t>مادية ورمزية</a:t>
            </a:r>
            <a:r>
              <a:rPr lang="ar-LB" sz="1600" dirty="0">
                <a:solidFill>
                  <a:schemeClr val="dk2"/>
                </a:solidFill>
                <a:latin typeface="Arial" panose="020B0604020202020204" pitchFamily="34" charset="0"/>
                <a:ea typeface="Roboto"/>
                <a:cs typeface="Arial" panose="020B0604020202020204" pitchFamily="34" charset="0"/>
                <a:sym typeface="Roboto"/>
              </a:rPr>
              <a:t> وقد يتم توجيهه إلى الأفراد أو الجماعات مثل المجتمعات أو المجموعات أو المناطق.</a:t>
            </a:r>
          </a:p>
          <a:p>
            <a:pPr marL="457200" lvl="0" indent="-3175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تأمرُ بالتعويضات محكمة أو تنشئها حكومة بموجب مرسوم أو تشريع ("التعويضات الإدارية").</a:t>
            </a:r>
          </a:p>
          <a:p>
            <a:pPr marL="457200" lvl="0" indent="-3175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لا بد من النظر في </a:t>
            </a:r>
            <a:r>
              <a:rPr lang="ar-LB" sz="1600" b="1" dirty="0">
                <a:solidFill>
                  <a:schemeClr val="dk2"/>
                </a:solidFill>
                <a:latin typeface="Arial" panose="020B0604020202020204" pitchFamily="34" charset="0"/>
                <a:ea typeface="Roboto"/>
                <a:cs typeface="Arial" panose="020B0604020202020204" pitchFamily="34" charset="0"/>
                <a:sym typeface="Roboto"/>
              </a:rPr>
              <a:t>التبعات المتباينة </a:t>
            </a:r>
            <a:r>
              <a:rPr lang="ar-LB" sz="1600" dirty="0">
                <a:solidFill>
                  <a:schemeClr val="dk2"/>
                </a:solidFill>
                <a:latin typeface="Arial" panose="020B0604020202020204" pitchFamily="34" charset="0"/>
                <a:ea typeface="Roboto"/>
                <a:cs typeface="Arial" panose="020B0604020202020204" pitchFamily="34" charset="0"/>
                <a:sym typeface="Roboto"/>
              </a:rPr>
              <a:t>لانتهاكات حقوق الإنسان على النساء والرجال، والأضرار والحاجات والأولويات التي تنفرد بها كل مجموعة.</a:t>
            </a:r>
          </a:p>
          <a:p>
            <a:pPr marL="0" lvl="0" indent="0" rtl="0">
              <a:spcBef>
                <a:spcPts val="0"/>
              </a:spcBef>
              <a:spcAft>
                <a:spcPts val="0"/>
              </a:spcAft>
              <a:buNone/>
            </a:pPr>
            <a:endParaRPr sz="2000" dirty="0">
              <a:latin typeface="Arial" panose="020B0604020202020204" pitchFamily="34" charset="0"/>
              <a:ea typeface="Roboto"/>
              <a:cs typeface="Arial" panose="020B0604020202020204" pitchFamily="34" charset="0"/>
              <a:sym typeface="Roboto"/>
            </a:endParaRPr>
          </a:p>
          <a:p>
            <a:pPr marL="0" lvl="0" indent="0" rtl="0">
              <a:spcBef>
                <a:spcPts val="0"/>
              </a:spcBef>
              <a:spcAft>
                <a:spcPts val="0"/>
              </a:spcAft>
              <a:buNone/>
            </a:pPr>
            <a:endParaRPr sz="2000" i="1" dirty="0">
              <a:solidFill>
                <a:schemeClr val="lt2"/>
              </a:solidFill>
              <a:latin typeface="Arial" panose="020B0604020202020204" pitchFamily="34" charset="0"/>
              <a:ea typeface="Roboto"/>
              <a:cs typeface="Arial" panose="020B0604020202020204" pitchFamily="34" charset="0"/>
              <a:sym typeface="Roboto"/>
            </a:endParaRPr>
          </a:p>
        </p:txBody>
      </p:sp>
      <p:pic>
        <p:nvPicPr>
          <p:cNvPr id="220" name="Shape 220"/>
          <p:cNvPicPr preferRelativeResize="0"/>
          <p:nvPr/>
        </p:nvPicPr>
        <p:blipFill>
          <a:blip r:embed="rId3">
            <a:alphaModFix/>
          </a:blip>
          <a:stretch>
            <a:fillRect/>
          </a:stretch>
        </p:blipFill>
        <p:spPr>
          <a:xfrm>
            <a:off x="4774000" y="1548327"/>
            <a:ext cx="4281626" cy="3211226"/>
          </a:xfrm>
          <a:prstGeom prst="rect">
            <a:avLst/>
          </a:prstGeom>
          <a:noFill/>
          <a:ln>
            <a:noFill/>
          </a:ln>
        </p:spPr>
      </p:pic>
      <p:sp>
        <p:nvSpPr>
          <p:cNvPr id="5" name="Rectangle 4">
            <a:extLst>
              <a:ext uri="{FF2B5EF4-FFF2-40B4-BE49-F238E27FC236}">
                <a16:creationId xmlns:a16="http://schemas.microsoft.com/office/drawing/2014/main" id="{04E1E8B6-BEFF-4EA7-8DF7-FB392A35FAE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226" name="Shape 226"/>
          <p:cNvSpPr txBox="1"/>
          <p:nvPr/>
        </p:nvSpPr>
        <p:spPr>
          <a:xfrm>
            <a:off x="266325" y="195650"/>
            <a:ext cx="7308600" cy="78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تــونــِس</a:t>
            </a:r>
            <a:endParaRPr sz="3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227" name="Shape 227" descr="In 2013, ICTJ’s Reparative Justice Program convened a series of dialogues in Tunis and in two cities in the interior, Tozeur and Tataouine (with the participation of people from all the nearby governorates in the region, including Kasserine, Sidi Bouzid, Sfax, Gafsa, Medenine, and Gabes), to facilitate discussions between government, civil society (including the Tunisian trade union UGTT) and representatives of communities in the region that see themselves as both victims of political repression and economic and social marginalization.  Some existing individualized measures clearly respond to violations experienced by those who were detained, tortured, forced into exile or otherwise suffered religious or political persecution. However, the communities of Tunisia’s interior regions whose historical economic and social marginalization and the young, unemployed citizens across the country who sought jobs, dignity and the dictatorship’s overthrow in 2011 are still waiting for the kind of reparations measures that will address these larger grievances. In between sessions of these dialogues, we talked with Tunisians from the interior regions, who shared their experiences during the dictatorship, their reflections on marginalization, and their expectations about reparations." title="The Right to Reparations in Tunisia's Marginalized South (Part 1) | ICTJ">
            <a:hlinkClick r:id="rId3"/>
          </p:cNvPr>
          <p:cNvPicPr preferRelativeResize="0"/>
          <p:nvPr/>
        </p:nvPicPr>
        <p:blipFill>
          <a:blip r:embed="rId4">
            <a:alphaModFix/>
          </a:blip>
          <a:stretch>
            <a:fillRect/>
          </a:stretch>
        </p:blipFill>
        <p:spPr>
          <a:xfrm>
            <a:off x="2073788" y="906700"/>
            <a:ext cx="4996433" cy="3747325"/>
          </a:xfrm>
          <a:prstGeom prst="rect">
            <a:avLst/>
          </a:prstGeom>
          <a:noFill/>
          <a:ln>
            <a:noFill/>
          </a:ln>
        </p:spPr>
      </p:pic>
      <p:sp>
        <p:nvSpPr>
          <p:cNvPr id="5" name="Rectangle 4">
            <a:extLst>
              <a:ext uri="{FF2B5EF4-FFF2-40B4-BE49-F238E27FC236}">
                <a16:creationId xmlns:a16="http://schemas.microsoft.com/office/drawing/2014/main" id="{5149351B-5444-4BAA-9E7E-1284B468CD2B}"/>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240" name="Shape 240"/>
          <p:cNvSpPr txBox="1"/>
          <p:nvPr/>
        </p:nvSpPr>
        <p:spPr>
          <a:xfrm>
            <a:off x="108500" y="201500"/>
            <a:ext cx="2586000" cy="78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جنـوب أفريقيــا</a:t>
            </a:r>
            <a:endParaRPr sz="3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241" name="Shape 241"/>
          <p:cNvPicPr preferRelativeResize="0"/>
          <p:nvPr/>
        </p:nvPicPr>
        <p:blipFill>
          <a:blip r:embed="rId3">
            <a:alphaModFix/>
          </a:blip>
          <a:stretch>
            <a:fillRect/>
          </a:stretch>
        </p:blipFill>
        <p:spPr>
          <a:xfrm>
            <a:off x="2651591" y="0"/>
            <a:ext cx="6492408" cy="5143502"/>
          </a:xfrm>
          <a:prstGeom prst="rect">
            <a:avLst/>
          </a:prstGeom>
          <a:noFill/>
          <a:ln>
            <a:noFill/>
          </a:ln>
        </p:spPr>
      </p:pic>
      <p:sp>
        <p:nvSpPr>
          <p:cNvPr id="5" name="Rectangle 4">
            <a:extLst>
              <a:ext uri="{FF2B5EF4-FFF2-40B4-BE49-F238E27FC236}">
                <a16:creationId xmlns:a16="http://schemas.microsoft.com/office/drawing/2014/main" id="{054D1522-AB74-4703-A25A-581750750125}"/>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4679075" y="142119"/>
            <a:ext cx="4081200" cy="1050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النصب التذكاريّة</a:t>
            </a:r>
            <a:endParaRPr sz="2400" i="1" dirty="0">
              <a:latin typeface="Simplified Arabic" panose="02020603050405020304" pitchFamily="18" charset="-78"/>
              <a:cs typeface="Simplified Arabic" panose="02020603050405020304" pitchFamily="18" charset="-78"/>
            </a:endParaRPr>
          </a:p>
        </p:txBody>
      </p:sp>
      <p:sp>
        <p:nvSpPr>
          <p:cNvPr id="233" name="Shape 233"/>
          <p:cNvSpPr txBox="1"/>
          <p:nvPr/>
        </p:nvSpPr>
        <p:spPr>
          <a:xfrm>
            <a:off x="391326" y="1494781"/>
            <a:ext cx="4124400" cy="2762894"/>
          </a:xfrm>
          <a:prstGeom prst="rect">
            <a:avLst/>
          </a:prstGeom>
          <a:noFill/>
          <a:ln>
            <a:noFill/>
          </a:ln>
        </p:spPr>
        <p:txBody>
          <a:bodyPr spcFirstLastPara="1" wrap="square" lIns="91425" tIns="91425" rIns="91425" bIns="91425" anchor="ctr" anchorCtr="0">
            <a:noAutofit/>
          </a:bodyPr>
          <a:lstStyle/>
          <a:p>
            <a:pPr marL="457200" lvl="0" indent="-3175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أماكن للحداد</a:t>
            </a:r>
            <a:r>
              <a:rPr lang="en-US" sz="1600" dirty="0">
                <a:solidFill>
                  <a:schemeClr val="dk2"/>
                </a:solidFill>
                <a:latin typeface="Arial" panose="020B0604020202020204" pitchFamily="34" charset="0"/>
                <a:ea typeface="Roboto"/>
                <a:cs typeface="Arial" panose="020B0604020202020204" pitchFamily="34" charset="0"/>
                <a:sym typeface="Roboto"/>
              </a:rPr>
              <a:t> </a:t>
            </a:r>
            <a:r>
              <a:rPr lang="ar-LB" sz="1600" dirty="0">
                <a:solidFill>
                  <a:schemeClr val="dk2"/>
                </a:solidFill>
                <a:latin typeface="Arial" panose="020B0604020202020204" pitchFamily="34" charset="0"/>
                <a:ea typeface="Roboto"/>
                <a:cs typeface="Arial" panose="020B0604020202020204" pitchFamily="34" charset="0"/>
                <a:sym typeface="Roboto"/>
              </a:rPr>
              <a:t>والتأمل وإحياء ذكرى ضحايا العنف وتكريمهم، سواء كانوا أحياءً أم أمواتاً. </a:t>
            </a:r>
          </a:p>
          <a:p>
            <a:pPr marL="139700" lvl="0" algn="r" rtl="1">
              <a:buClr>
                <a:schemeClr val="dk2"/>
              </a:buClr>
              <a:buSzPts val="1400"/>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457200" lvl="0" indent="-3175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 تثير النقاش وتثقّف وتوفّر سبل الإنصاف لمن لحقت به الأضرار.</a:t>
            </a:r>
          </a:p>
          <a:p>
            <a:pPr marL="457200" lvl="0" indent="-317500" algn="r" rtl="1">
              <a:buClr>
                <a:schemeClr val="dk2"/>
              </a:buClr>
              <a:buSzPts val="1400"/>
              <a:buFont typeface="Roboto"/>
              <a:buChar char="●"/>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457200" lvl="0" indent="-3175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تتمثّل جهود تخليد الذكرى في تنظيم الأحداث والمناسبات والفعاليات السنوية ومحاولات إعادة التمثيل الدرامية وغيرها من التجمّعات الاجتماعية الدينامية والتفعالية المُعدّة لإحياء ذكرى الضحايا.</a:t>
            </a:r>
          </a:p>
          <a:p>
            <a:pPr marL="139700" lvl="0" algn="r" rtl="1">
              <a:buClr>
                <a:schemeClr val="dk2"/>
              </a:buClr>
              <a:buSzPts val="1400"/>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457200" lvl="0" indent="-3175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ينبغي أن تعترف بمساهمة المرأة في الجهود الحربية واقتصاد الحرب وأن تقدّرها من خلال تصوير النساء، وإطلاق أسماء نساء على أماكن معيّنة، والحفاظ على المواقع التي أثّرت على المرأة.</a:t>
            </a:r>
            <a:endParaRPr sz="1600" dirty="0">
              <a:solidFill>
                <a:schemeClr val="dk2"/>
              </a:solidFill>
              <a:latin typeface="Arial" panose="020B0604020202020204" pitchFamily="34" charset="0"/>
              <a:ea typeface="Roboto"/>
              <a:cs typeface="Arial" panose="020B0604020202020204" pitchFamily="34" charset="0"/>
              <a:sym typeface="Roboto"/>
            </a:endParaRPr>
          </a:p>
          <a:p>
            <a:pPr marL="0" lvl="0" indent="0" rtl="0">
              <a:spcBef>
                <a:spcPts val="0"/>
              </a:spcBef>
              <a:spcAft>
                <a:spcPts val="0"/>
              </a:spcAft>
              <a:buNone/>
            </a:pPr>
            <a:endParaRPr dirty="0">
              <a:solidFill>
                <a:schemeClr val="dk2"/>
              </a:solidFill>
              <a:latin typeface="Roboto"/>
              <a:ea typeface="Roboto"/>
              <a:cs typeface="Roboto"/>
              <a:sym typeface="Roboto"/>
            </a:endParaRPr>
          </a:p>
        </p:txBody>
      </p:sp>
      <p:pic>
        <p:nvPicPr>
          <p:cNvPr id="234" name="Shape 234"/>
          <p:cNvPicPr preferRelativeResize="0"/>
          <p:nvPr/>
        </p:nvPicPr>
        <p:blipFill>
          <a:blip r:embed="rId3">
            <a:alphaModFix/>
          </a:blip>
          <a:stretch>
            <a:fillRect/>
          </a:stretch>
        </p:blipFill>
        <p:spPr>
          <a:xfrm>
            <a:off x="5739176" y="1494781"/>
            <a:ext cx="2629950" cy="3506600"/>
          </a:xfrm>
          <a:prstGeom prst="rect">
            <a:avLst/>
          </a:prstGeom>
          <a:noFill/>
          <a:ln>
            <a:noFill/>
          </a:ln>
        </p:spPr>
      </p:pic>
      <p:sp>
        <p:nvSpPr>
          <p:cNvPr id="5" name="Rectangle 4">
            <a:extLst>
              <a:ext uri="{FF2B5EF4-FFF2-40B4-BE49-F238E27FC236}">
                <a16:creationId xmlns:a16="http://schemas.microsoft.com/office/drawing/2014/main" id="{F4CCC2A0-EEBD-47C3-B61A-04CCE707722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4788450" y="385317"/>
            <a:ext cx="4081200" cy="1050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الإصلاح المؤسسي</a:t>
            </a:r>
            <a:endParaRPr sz="2400" i="1" dirty="0">
              <a:latin typeface="Simplified Arabic" panose="02020603050405020304" pitchFamily="18" charset="-78"/>
              <a:cs typeface="Simplified Arabic" panose="02020603050405020304" pitchFamily="18" charset="-78"/>
            </a:endParaRPr>
          </a:p>
        </p:txBody>
      </p:sp>
      <p:sp>
        <p:nvSpPr>
          <p:cNvPr id="247" name="Shape 247"/>
          <p:cNvSpPr txBox="1"/>
          <p:nvPr/>
        </p:nvSpPr>
        <p:spPr>
          <a:xfrm>
            <a:off x="307698" y="1509745"/>
            <a:ext cx="4124400" cy="2349600"/>
          </a:xfrm>
          <a:prstGeom prst="rect">
            <a:avLst/>
          </a:prstGeom>
          <a:noFill/>
          <a:ln>
            <a:noFill/>
          </a:ln>
        </p:spPr>
        <p:txBody>
          <a:bodyPr spcFirstLastPara="1" wrap="square" lIns="91425" tIns="91425" rIns="91425" bIns="91425" anchor="ctr" anchorCtr="0">
            <a:noAutofit/>
          </a:bodyPr>
          <a:lstStyle/>
          <a:p>
            <a:pPr marL="457200" indent="-3429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عملية التدقيق</a:t>
            </a:r>
          </a:p>
          <a:p>
            <a:pPr marL="457200" indent="-342900" algn="r" rtl="1">
              <a:buClr>
                <a:schemeClr val="dk2"/>
              </a:buClr>
              <a:buSzPts val="1400"/>
              <a:buFont typeface="Roboto"/>
              <a:buChar char="●"/>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457200" indent="-3429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الإصلاح الهيكلي</a:t>
            </a:r>
          </a:p>
          <a:p>
            <a:pPr marL="457200" indent="-342900" algn="r" rtl="1">
              <a:buClr>
                <a:schemeClr val="dk2"/>
              </a:buClr>
              <a:buSzPts val="1400"/>
              <a:buFont typeface="Roboto"/>
              <a:buChar char="●"/>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457200" indent="-3429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الإشراف</a:t>
            </a:r>
          </a:p>
          <a:p>
            <a:pPr marL="457200" indent="-342900" algn="r" rtl="1">
              <a:buClr>
                <a:schemeClr val="dk2"/>
              </a:buClr>
              <a:buSzPts val="1400"/>
              <a:buFont typeface="Roboto"/>
              <a:buChar char="●"/>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457200" indent="-3429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تحويل الأطــر القانونيّة</a:t>
            </a:r>
          </a:p>
          <a:p>
            <a:pPr marL="457200" indent="-342900" algn="r" rtl="1">
              <a:buClr>
                <a:schemeClr val="dk2"/>
              </a:buClr>
              <a:buSzPts val="1400"/>
              <a:buFont typeface="Roboto"/>
              <a:buChar char="●"/>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457200" indent="-3429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نزع السلاح والتسريح وإعادة الإدماج</a:t>
            </a:r>
          </a:p>
          <a:p>
            <a:pPr marL="457200" lvl="0" indent="-342900" algn="r" rtl="1">
              <a:spcBef>
                <a:spcPts val="0"/>
              </a:spcBef>
              <a:spcAft>
                <a:spcPts val="0"/>
              </a:spcAft>
              <a:buClr>
                <a:schemeClr val="dk2"/>
              </a:buClr>
              <a:buSzPts val="1800"/>
              <a:buFont typeface="Roboto"/>
              <a:buChar char="●"/>
            </a:pPr>
            <a:endParaRPr lang="ar-LB" sz="1800" dirty="0">
              <a:solidFill>
                <a:schemeClr val="dk2"/>
              </a:solidFill>
              <a:latin typeface="Roboto"/>
              <a:ea typeface="Roboto"/>
              <a:cs typeface="Roboto"/>
              <a:sym typeface="Roboto"/>
            </a:endParaRPr>
          </a:p>
          <a:p>
            <a:pPr marL="457200" lvl="0" indent="-3429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التعليم</a:t>
            </a:r>
            <a:endParaRPr sz="1600" dirty="0">
              <a:solidFill>
                <a:schemeClr val="dk2"/>
              </a:solidFill>
              <a:latin typeface="Arial" panose="020B0604020202020204" pitchFamily="34" charset="0"/>
              <a:ea typeface="Roboto"/>
              <a:cs typeface="Arial" panose="020B0604020202020204" pitchFamily="34" charset="0"/>
              <a:sym typeface="Roboto"/>
            </a:endParaRPr>
          </a:p>
        </p:txBody>
      </p:sp>
      <p:pic>
        <p:nvPicPr>
          <p:cNvPr id="248" name="Shape 248"/>
          <p:cNvPicPr preferRelativeResize="0"/>
          <p:nvPr/>
        </p:nvPicPr>
        <p:blipFill rotWithShape="1">
          <a:blip r:embed="rId3">
            <a:alphaModFix/>
          </a:blip>
          <a:srcRect l="30495" r="30526"/>
          <a:stretch/>
        </p:blipFill>
        <p:spPr>
          <a:xfrm>
            <a:off x="5514050" y="1435617"/>
            <a:ext cx="2273648" cy="3387600"/>
          </a:xfrm>
          <a:prstGeom prst="rect">
            <a:avLst/>
          </a:prstGeom>
          <a:noFill/>
          <a:ln>
            <a:noFill/>
          </a:ln>
        </p:spPr>
      </p:pic>
      <p:sp>
        <p:nvSpPr>
          <p:cNvPr id="5" name="Rectangle 4">
            <a:extLst>
              <a:ext uri="{FF2B5EF4-FFF2-40B4-BE49-F238E27FC236}">
                <a16:creationId xmlns:a16="http://schemas.microsoft.com/office/drawing/2014/main" id="{3B3ADCD6-4BEB-4B10-BE27-B3CD9551A74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p:nvPr/>
        </p:nvSpPr>
        <p:spPr>
          <a:xfrm>
            <a:off x="522500" y="3225979"/>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254" name="Shape 254"/>
          <p:cNvSpPr txBox="1"/>
          <p:nvPr/>
        </p:nvSpPr>
        <p:spPr>
          <a:xfrm>
            <a:off x="290050" y="201500"/>
            <a:ext cx="2586000" cy="786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كيـنيــا</a:t>
            </a:r>
            <a:endParaRPr sz="3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255" name="Shape 255"/>
          <p:cNvPicPr preferRelativeResize="0"/>
          <p:nvPr/>
        </p:nvPicPr>
        <p:blipFill>
          <a:blip r:embed="rId3">
            <a:alphaModFix/>
          </a:blip>
          <a:stretch>
            <a:fillRect/>
          </a:stretch>
        </p:blipFill>
        <p:spPr>
          <a:xfrm>
            <a:off x="3922351" y="0"/>
            <a:ext cx="5221650" cy="2932076"/>
          </a:xfrm>
          <a:prstGeom prst="rect">
            <a:avLst/>
          </a:prstGeom>
          <a:noFill/>
          <a:ln>
            <a:noFill/>
          </a:ln>
        </p:spPr>
      </p:pic>
      <p:pic>
        <p:nvPicPr>
          <p:cNvPr id="256" name="Shape 256"/>
          <p:cNvPicPr preferRelativeResize="0"/>
          <p:nvPr/>
        </p:nvPicPr>
        <p:blipFill>
          <a:blip r:embed="rId4">
            <a:alphaModFix/>
          </a:blip>
          <a:stretch>
            <a:fillRect/>
          </a:stretch>
        </p:blipFill>
        <p:spPr>
          <a:xfrm>
            <a:off x="0" y="2261200"/>
            <a:ext cx="4323450" cy="2882300"/>
          </a:xfrm>
          <a:prstGeom prst="rect">
            <a:avLst/>
          </a:prstGeom>
          <a:noFill/>
          <a:ln>
            <a:noFill/>
          </a:ln>
        </p:spPr>
      </p:pic>
      <p:sp>
        <p:nvSpPr>
          <p:cNvPr id="6" name="Rectangle 5">
            <a:extLst>
              <a:ext uri="{FF2B5EF4-FFF2-40B4-BE49-F238E27FC236}">
                <a16:creationId xmlns:a16="http://schemas.microsoft.com/office/drawing/2014/main" id="{0EA65905-D353-4C2C-83F0-7F93CE2150AC}"/>
              </a:ext>
            </a:extLst>
          </p:cNvPr>
          <p:cNvSpPr/>
          <p:nvPr/>
        </p:nvSpPr>
        <p:spPr>
          <a:xfrm>
            <a:off x="8308723" y="4835179"/>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p:cNvPicPr preferRelativeResize="0"/>
          <p:nvPr/>
        </p:nvPicPr>
        <p:blipFill>
          <a:blip r:embed="rId3">
            <a:alphaModFix amt="71000"/>
          </a:blip>
          <a:stretch>
            <a:fillRect/>
          </a:stretch>
        </p:blipFill>
        <p:spPr>
          <a:xfrm>
            <a:off x="1428750" y="0"/>
            <a:ext cx="7715246" cy="5143498"/>
          </a:xfrm>
          <a:prstGeom prst="rect">
            <a:avLst/>
          </a:prstGeom>
          <a:noFill/>
          <a:ln>
            <a:noFill/>
          </a:ln>
        </p:spPr>
      </p:pic>
      <p:sp>
        <p:nvSpPr>
          <p:cNvPr id="76" name="Shape 76"/>
          <p:cNvSpPr txBox="1">
            <a:spLocks noGrp="1"/>
          </p:cNvSpPr>
          <p:nvPr>
            <p:ph type="title"/>
          </p:nvPr>
        </p:nvSpPr>
        <p:spPr>
          <a:xfrm>
            <a:off x="88403" y="1074734"/>
            <a:ext cx="4218901" cy="3828133"/>
          </a:xfrm>
          <a:prstGeom prst="rect">
            <a:avLst/>
          </a:prstGeom>
        </p:spPr>
        <p:txBody>
          <a:bodyPr spcFirstLastPara="1" wrap="square" lIns="91425" tIns="91425" rIns="91425" bIns="91425" anchor="ctr" anchorCtr="0">
            <a:noAutofit/>
          </a:bodyPr>
          <a:lstStyle/>
          <a:p>
            <a:pPr lvl="0" algn="just" rtl="1"/>
            <a:r>
              <a:rPr lang="ar-LB" sz="2800" b="1" dirty="0">
                <a:solidFill>
                  <a:schemeClr val="bg1"/>
                </a:solidFill>
                <a:latin typeface="Arial" panose="020B0604020202020204" pitchFamily="34" charset="0"/>
                <a:cs typeface="Arial" panose="020B0604020202020204" pitchFamily="34" charset="0"/>
              </a:rPr>
              <a:t>هناك نقص في الفهم والمعرفة في تنفيذ تدابير العدالة الانتقالية </a:t>
            </a:r>
            <a:r>
              <a:rPr lang="ar-SA" sz="2800" b="1" dirty="0">
                <a:solidFill>
                  <a:schemeClr val="bg1"/>
                </a:solidFill>
                <a:latin typeface="Arial" panose="020B0604020202020204" pitchFamily="34" charset="0"/>
                <a:cs typeface="Arial" panose="020B0604020202020204" pitchFamily="34" charset="0"/>
              </a:rPr>
              <a:t>على نحو يشجّع مشاركة المرأة ويعالج الانتهاكات القائمة على نوع الجنس وتداعيات إنتهاكات حقوق الإنسان على نوع الجنس</a:t>
            </a:r>
            <a:r>
              <a:rPr lang="ar-LB" sz="2800" b="1" dirty="0">
                <a:solidFill>
                  <a:schemeClr val="bg1"/>
                </a:solidFill>
                <a:latin typeface="Arial" panose="020B0604020202020204" pitchFamily="34" charset="0"/>
                <a:cs typeface="Arial" panose="020B0604020202020204" pitchFamily="34" charset="0"/>
              </a:rPr>
              <a:t>.</a:t>
            </a:r>
            <a:endParaRPr sz="4800" b="1"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388EA90-4790-4F10-8997-99DF952B6AA3}"/>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4788450" y="240979"/>
            <a:ext cx="4081200" cy="1050300"/>
          </a:xfrm>
          <a:prstGeom prst="rect">
            <a:avLst/>
          </a:prstGeom>
        </p:spPr>
        <p:txBody>
          <a:bodyPr spcFirstLastPara="1" wrap="square" lIns="91425" tIns="91425" rIns="91425" bIns="91425" anchor="ctr" anchorCtr="0">
            <a:noAutofit/>
          </a:bodyPr>
          <a:lstStyle/>
          <a:p>
            <a:pPr lvl="0" algn="r" rtl="1"/>
            <a:r>
              <a:rPr lang="ar-LB" sz="2400" dirty="0">
                <a:latin typeface="Simplified Arabic" panose="02020603050405020304" pitchFamily="18" charset="-78"/>
                <a:cs typeface="Simplified Arabic" panose="02020603050405020304" pitchFamily="18" charset="-78"/>
              </a:rPr>
              <a:t>النُهُج المحلية أو التقليدية للعدالة</a:t>
            </a:r>
            <a:endParaRPr sz="2400" dirty="0">
              <a:latin typeface="Simplified Arabic" panose="02020603050405020304" pitchFamily="18" charset="-78"/>
              <a:cs typeface="Simplified Arabic" panose="02020603050405020304" pitchFamily="18" charset="-78"/>
            </a:endParaRPr>
          </a:p>
        </p:txBody>
      </p:sp>
      <p:sp>
        <p:nvSpPr>
          <p:cNvPr id="262" name="Shape 262"/>
          <p:cNvSpPr txBox="1"/>
          <p:nvPr/>
        </p:nvSpPr>
        <p:spPr>
          <a:xfrm>
            <a:off x="242757" y="1396950"/>
            <a:ext cx="4124400" cy="2349600"/>
          </a:xfrm>
          <a:prstGeom prst="rect">
            <a:avLst/>
          </a:prstGeom>
          <a:noFill/>
          <a:ln>
            <a:noFill/>
          </a:ln>
        </p:spPr>
        <p:txBody>
          <a:bodyPr spcFirstLastPara="1" wrap="square" lIns="91425" tIns="91425" rIns="91425" bIns="91425" anchor="ctr" anchorCtr="0">
            <a:noAutofit/>
          </a:bodyPr>
          <a:lstStyle/>
          <a:p>
            <a:pPr lvl="0" algn="r" rtl="1"/>
            <a:r>
              <a:rPr lang="ar-LB" sz="1800" dirty="0">
                <a:solidFill>
                  <a:schemeClr val="dk2"/>
                </a:solidFill>
                <a:latin typeface="Arial" panose="020B0604020202020204" pitchFamily="34" charset="0"/>
                <a:ea typeface="Roboto"/>
                <a:cs typeface="Arial" panose="020B0604020202020204" pitchFamily="34" charset="0"/>
                <a:sym typeface="Roboto"/>
              </a:rPr>
              <a:t>قد يكون في دمج مثل هذه الممارسات في إطار العدالة الانتقالية قيمة كبيرة، بفعل </a:t>
            </a:r>
            <a:r>
              <a:rPr lang="ar-LB" sz="1800" b="1" dirty="0">
                <a:solidFill>
                  <a:schemeClr val="dk2"/>
                </a:solidFill>
                <a:latin typeface="Arial" panose="020B0604020202020204" pitchFamily="34" charset="0"/>
                <a:ea typeface="Roboto"/>
                <a:cs typeface="Arial" panose="020B0604020202020204" pitchFamily="34" charset="0"/>
                <a:sym typeface="Roboto"/>
              </a:rPr>
              <a:t>التآزر الثقافي</a:t>
            </a:r>
            <a:r>
              <a:rPr lang="ar-LB" sz="1800" dirty="0">
                <a:solidFill>
                  <a:schemeClr val="dk2"/>
                </a:solidFill>
                <a:latin typeface="Arial" panose="020B0604020202020204" pitchFamily="34" charset="0"/>
                <a:ea typeface="Roboto"/>
                <a:cs typeface="Arial" panose="020B0604020202020204" pitchFamily="34" charset="0"/>
                <a:sym typeface="Roboto"/>
              </a:rPr>
              <a:t> القائم أساسًا ولأن هذه الممارسات تتيح </a:t>
            </a:r>
            <a:r>
              <a:rPr lang="ar-LB" sz="1800" b="1" dirty="0">
                <a:solidFill>
                  <a:schemeClr val="dk2"/>
                </a:solidFill>
                <a:latin typeface="Arial" panose="020B0604020202020204" pitchFamily="34" charset="0"/>
                <a:ea typeface="Roboto"/>
                <a:cs typeface="Arial" panose="020B0604020202020204" pitchFamily="34" charset="0"/>
                <a:sym typeface="Roboto"/>
              </a:rPr>
              <a:t>فرصة لتحقيق العدالة </a:t>
            </a:r>
            <a:r>
              <a:rPr lang="ar-LB" sz="1800" dirty="0">
                <a:solidFill>
                  <a:schemeClr val="dk2"/>
                </a:solidFill>
                <a:latin typeface="Arial" panose="020B0604020202020204" pitchFamily="34" charset="0"/>
                <a:ea typeface="Roboto"/>
                <a:cs typeface="Arial" panose="020B0604020202020204" pitchFamily="34" charset="0"/>
                <a:sym typeface="Roboto"/>
              </a:rPr>
              <a:t>في أنواع معينة من القضايا.</a:t>
            </a:r>
          </a:p>
          <a:p>
            <a:pPr lvl="0" algn="r" rtl="1"/>
            <a:endParaRPr lang="ar-LB" sz="1800" dirty="0">
              <a:solidFill>
                <a:schemeClr val="dk2"/>
              </a:solidFill>
              <a:latin typeface="Arial" panose="020B0604020202020204" pitchFamily="34" charset="0"/>
              <a:ea typeface="Roboto"/>
              <a:cs typeface="Arial" panose="020B0604020202020204" pitchFamily="34" charset="0"/>
              <a:sym typeface="Roboto"/>
            </a:endParaRPr>
          </a:p>
          <a:p>
            <a:pPr lvl="0" algn="r" rtl="1"/>
            <a:r>
              <a:rPr lang="ar-LB" sz="1800" dirty="0">
                <a:solidFill>
                  <a:schemeClr val="dk2"/>
                </a:solidFill>
                <a:latin typeface="Arial" panose="020B0604020202020204" pitchFamily="34" charset="0"/>
                <a:ea typeface="Roboto"/>
                <a:cs typeface="Arial" panose="020B0604020202020204" pitchFamily="34" charset="0"/>
                <a:sym typeface="Roboto"/>
              </a:rPr>
              <a:t>ومع ذلك، بالنسبة إلى </a:t>
            </a:r>
            <a:r>
              <a:rPr lang="ar-LB" sz="1800" b="1" dirty="0">
                <a:solidFill>
                  <a:schemeClr val="dk2"/>
                </a:solidFill>
                <a:latin typeface="Arial" panose="020B0604020202020204" pitchFamily="34" charset="0"/>
                <a:ea typeface="Roboto"/>
                <a:cs typeface="Arial" panose="020B0604020202020204" pitchFamily="34" charset="0"/>
                <a:sym typeface="Roboto"/>
              </a:rPr>
              <a:t>النساء</a:t>
            </a:r>
            <a:r>
              <a:rPr lang="ar-LB" sz="1800" dirty="0">
                <a:solidFill>
                  <a:schemeClr val="dk2"/>
                </a:solidFill>
                <a:latin typeface="Arial" panose="020B0604020202020204" pitchFamily="34" charset="0"/>
                <a:ea typeface="Roboto"/>
                <a:cs typeface="Arial" panose="020B0604020202020204" pitchFamily="34" charset="0"/>
                <a:sym typeface="Roboto"/>
              </a:rPr>
              <a:t>، قد </a:t>
            </a:r>
            <a:r>
              <a:rPr lang="ar-LB" sz="1800" b="1" dirty="0">
                <a:solidFill>
                  <a:schemeClr val="dk2"/>
                </a:solidFill>
                <a:latin typeface="Arial" panose="020B0604020202020204" pitchFamily="34" charset="0"/>
                <a:ea typeface="Roboto"/>
                <a:cs typeface="Arial" panose="020B0604020202020204" pitchFamily="34" charset="0"/>
                <a:sym typeface="Roboto"/>
              </a:rPr>
              <a:t>يؤدي إدراج هذه الممارسات إلى تمكين المرأة وإضعافها </a:t>
            </a:r>
            <a:r>
              <a:rPr lang="ar-LB" sz="1800" dirty="0">
                <a:solidFill>
                  <a:schemeClr val="dk2"/>
                </a:solidFill>
                <a:latin typeface="Arial" panose="020B0604020202020204" pitchFamily="34" charset="0"/>
                <a:ea typeface="Roboto"/>
                <a:cs typeface="Arial" panose="020B0604020202020204" pitchFamily="34" charset="0"/>
                <a:sym typeface="Roboto"/>
              </a:rPr>
              <a:t>على حدٍّ سواء. وقد تُعرقلُ الممارسات والهرميات التقليدية إشراك النساء (والمجموعات المُهَمَّشة الأخرى) وقد تصعّب على المرأة التعبير عن العنف الذي تعاني منه.</a:t>
            </a:r>
            <a:r>
              <a:rPr lang="en-US" sz="1800" dirty="0">
                <a:solidFill>
                  <a:schemeClr val="dk2"/>
                </a:solidFill>
                <a:latin typeface="Arial" panose="020B0604020202020204" pitchFamily="34" charset="0"/>
                <a:ea typeface="Roboto"/>
                <a:cs typeface="Arial" panose="020B0604020202020204" pitchFamily="34" charset="0"/>
                <a:sym typeface="Roboto"/>
              </a:rPr>
              <a:t> </a:t>
            </a:r>
          </a:p>
        </p:txBody>
      </p:sp>
      <p:pic>
        <p:nvPicPr>
          <p:cNvPr id="263" name="Shape 263"/>
          <p:cNvPicPr preferRelativeResize="0"/>
          <p:nvPr/>
        </p:nvPicPr>
        <p:blipFill>
          <a:blip r:embed="rId3">
            <a:alphaModFix/>
          </a:blip>
          <a:stretch>
            <a:fillRect/>
          </a:stretch>
        </p:blipFill>
        <p:spPr>
          <a:xfrm>
            <a:off x="5087725" y="1291279"/>
            <a:ext cx="3181269" cy="3506599"/>
          </a:xfrm>
          <a:prstGeom prst="rect">
            <a:avLst/>
          </a:prstGeom>
          <a:noFill/>
          <a:ln>
            <a:noFill/>
          </a:ln>
        </p:spPr>
      </p:pic>
      <p:sp>
        <p:nvSpPr>
          <p:cNvPr id="5" name="Rectangle 4">
            <a:extLst>
              <a:ext uri="{FF2B5EF4-FFF2-40B4-BE49-F238E27FC236}">
                <a16:creationId xmlns:a16="http://schemas.microsoft.com/office/drawing/2014/main" id="{B81975AA-19C9-484C-829B-10462E92C4FA}"/>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269" name="Shape 269"/>
          <p:cNvSpPr txBox="1"/>
          <p:nvPr/>
        </p:nvSpPr>
        <p:spPr>
          <a:xfrm>
            <a:off x="266325" y="195650"/>
            <a:ext cx="7308600" cy="786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أوغــنـدا: </a:t>
            </a:r>
            <a:r>
              <a:rPr lang="en"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Mato Oput</a:t>
            </a:r>
            <a:endParaRPr sz="3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270" name="Shape 270" descr="Subscribe to our channel http://bit.ly/AJSubscribe&#10;&#10;Subscribe to our channel http://bit.ly/AJSubscribe&#10;&#10;&#10;Two former Lord's Resistance Army commanders seek traditional justice from tribal elders in order to be granted atonement and to come to terms with their past.&#10;&#10;At Al Jazeera English, we focus on people and events that affect people's lives. We bring topics to light that often go under-reported, listening to all sides of the story and giving a 'voice to the voiceless.'&#10;Reaching more than 270 million households in over 140 countries across the globe, our viewers trust Al Jazeera English to keep them informed, inspired, and entertained.&#10;Our impartial, fact-based reporting wins worldwide praise and respect. It is our unique brand of journalism that the world has come to rely on.&#10;We are reshaping global media and constantly working to strengthen our reputation as one of the world's most respected news and current affairs channels.&#10;&#10;Social Media links:&#10;&#10;Facebook: https://www.facebook.com/aljazeera&#10;Instagram: https://instagram.com/aljazeera/?ref=...&#10;Twitter: https://twitter.com/ajenglish&#10;Website: http://www.aljazeera.com/&#10;google+: https://plus.google.com/+aljazeera/posts" title="Witness - Bitter Root">
            <a:hlinkClick r:id="rId3"/>
          </p:cNvPr>
          <p:cNvPicPr preferRelativeResize="0"/>
          <p:nvPr/>
        </p:nvPicPr>
        <p:blipFill>
          <a:blip r:embed="rId4">
            <a:alphaModFix/>
          </a:blip>
          <a:stretch>
            <a:fillRect/>
          </a:stretch>
        </p:blipFill>
        <p:spPr>
          <a:xfrm>
            <a:off x="1902800" y="909850"/>
            <a:ext cx="5338400" cy="4003800"/>
          </a:xfrm>
          <a:prstGeom prst="rect">
            <a:avLst/>
          </a:prstGeom>
          <a:noFill/>
          <a:ln>
            <a:noFill/>
          </a:ln>
        </p:spPr>
      </p:pic>
      <p:sp>
        <p:nvSpPr>
          <p:cNvPr id="5" name="Rectangle 4">
            <a:extLst>
              <a:ext uri="{FF2B5EF4-FFF2-40B4-BE49-F238E27FC236}">
                <a16:creationId xmlns:a16="http://schemas.microsoft.com/office/drawing/2014/main" id="{8E9C77D6-B165-48CB-9AC8-B2AFAF3E4ED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4757575" y="421825"/>
            <a:ext cx="4081200" cy="1050300"/>
          </a:xfrm>
          <a:prstGeom prst="rect">
            <a:avLst/>
          </a:prstGeom>
        </p:spPr>
        <p:txBody>
          <a:bodyPr spcFirstLastPara="1" wrap="square" lIns="91425" tIns="91425" rIns="91425" bIns="91425" anchor="ctr" anchorCtr="0">
            <a:noAutofit/>
          </a:bodyPr>
          <a:lstStyle/>
          <a:p>
            <a:pPr lvl="0" algn="r" rtl="1"/>
            <a:r>
              <a:rPr lang="ar-LB" sz="2400" dirty="0">
                <a:latin typeface="Simplified Arabic" panose="02020603050405020304" pitchFamily="18" charset="-78"/>
                <a:cs typeface="Simplified Arabic" panose="02020603050405020304" pitchFamily="18" charset="-78"/>
              </a:rPr>
              <a:t>محدودية النهج المبني على الآلية</a:t>
            </a:r>
            <a:endParaRPr sz="2400" dirty="0">
              <a:latin typeface="Simplified Arabic" panose="02020603050405020304" pitchFamily="18" charset="-78"/>
              <a:cs typeface="Simplified Arabic" panose="02020603050405020304" pitchFamily="18" charset="-78"/>
            </a:endParaRPr>
          </a:p>
          <a:p>
            <a:pPr marL="0" lvl="0" indent="0" algn="r" rtl="1">
              <a:spcBef>
                <a:spcPts val="0"/>
              </a:spcBef>
              <a:spcAft>
                <a:spcPts val="0"/>
              </a:spcAft>
              <a:buNone/>
            </a:pPr>
            <a:endParaRPr sz="2400" dirty="0">
              <a:latin typeface="Simplified Arabic" panose="02020603050405020304" pitchFamily="18" charset="-78"/>
              <a:cs typeface="Simplified Arabic" panose="02020603050405020304" pitchFamily="18" charset="-78"/>
            </a:endParaRPr>
          </a:p>
        </p:txBody>
      </p:sp>
      <p:sp>
        <p:nvSpPr>
          <p:cNvPr id="276" name="Shape 276"/>
          <p:cNvSpPr txBox="1"/>
          <p:nvPr/>
        </p:nvSpPr>
        <p:spPr>
          <a:xfrm>
            <a:off x="262026" y="1472125"/>
            <a:ext cx="4124400" cy="2349600"/>
          </a:xfrm>
          <a:prstGeom prst="rect">
            <a:avLst/>
          </a:prstGeom>
          <a:noFill/>
          <a:ln>
            <a:noFill/>
          </a:ln>
        </p:spPr>
        <p:txBody>
          <a:bodyPr spcFirstLastPara="1" wrap="square" lIns="91425" tIns="91425" rIns="91425" bIns="91425" anchor="ctr" anchorCtr="0">
            <a:noAutofit/>
          </a:bodyPr>
          <a:lstStyle/>
          <a:p>
            <a:pPr lvl="0" algn="just" rtl="1"/>
            <a:r>
              <a:rPr lang="ar-LB" sz="2000" dirty="0">
                <a:solidFill>
                  <a:schemeClr val="dk2"/>
                </a:solidFill>
                <a:latin typeface="Arial" panose="020B0604020202020204" pitchFamily="34" charset="0"/>
                <a:ea typeface="Roboto"/>
                <a:cs typeface="Arial" panose="020B0604020202020204" pitchFamily="34" charset="0"/>
                <a:sym typeface="Roboto"/>
              </a:rPr>
              <a:t>ليست هذه المقاربات غاية في حد ذاتها – بل هي </a:t>
            </a:r>
            <a:r>
              <a:rPr lang="ar-LB" sz="2000" b="1" dirty="0">
                <a:solidFill>
                  <a:schemeClr val="dk2"/>
                </a:solidFill>
                <a:latin typeface="Arial" panose="020B0604020202020204" pitchFamily="34" charset="0"/>
                <a:ea typeface="Roboto"/>
                <a:cs typeface="Arial" panose="020B0604020202020204" pitchFamily="34" charset="0"/>
                <a:sym typeface="Roboto"/>
              </a:rPr>
              <a:t>وسيلة لتحقيق أهداف أوسع هي ا</a:t>
            </a:r>
            <a:r>
              <a:rPr lang="ar-LB" sz="2000" dirty="0">
                <a:solidFill>
                  <a:schemeClr val="dk2"/>
                </a:solidFill>
                <a:latin typeface="Arial" panose="020B0604020202020204" pitchFamily="34" charset="0"/>
                <a:ea typeface="Roboto"/>
                <a:cs typeface="Arial" panose="020B0604020202020204" pitchFamily="34" charset="0"/>
                <a:sym typeface="Roboto"/>
              </a:rPr>
              <a:t>لحقيقة والكرامة والعدالة وعدم التكرار.</a:t>
            </a:r>
          </a:p>
          <a:p>
            <a:pPr lvl="0" algn="r" rtl="1"/>
            <a:endParaRPr lang="ar-LB" sz="2000" dirty="0">
              <a:solidFill>
                <a:schemeClr val="dk2"/>
              </a:solidFill>
              <a:latin typeface="Arial" panose="020B0604020202020204" pitchFamily="34" charset="0"/>
              <a:ea typeface="Roboto"/>
              <a:cs typeface="Arial" panose="020B0604020202020204" pitchFamily="34" charset="0"/>
              <a:sym typeface="Roboto"/>
            </a:endParaRPr>
          </a:p>
          <a:p>
            <a:pPr lvl="0" algn="just" rtl="1"/>
            <a:r>
              <a:rPr lang="ar-LB" sz="2000" dirty="0">
                <a:solidFill>
                  <a:schemeClr val="dk2"/>
                </a:solidFill>
                <a:latin typeface="Arial" panose="020B0604020202020204" pitchFamily="34" charset="0"/>
                <a:ea typeface="Roboto"/>
                <a:cs typeface="Arial" panose="020B0604020202020204" pitchFamily="34" charset="0"/>
                <a:sym typeface="Roboto"/>
              </a:rPr>
              <a:t>ليست العدالة الانتقالية هدفاً بحدّ ذاته، بل هي سلسلة من الإجراءات الطويلة الأمد التي تتخذها الدولة والمجتمع على حدّ سواء ومن شأنها مساعدة المجتمعات على كسر حلقات العنف والإقصاء والإفلات من العقاب في الماضي وعلى احترام وتعزيز كرامة وحقوق المواطنين كافّة، وبخاصة الضحايا. </a:t>
            </a:r>
            <a:endParaRPr sz="2800" i="1" dirty="0">
              <a:solidFill>
                <a:schemeClr val="lt2"/>
              </a:solidFill>
              <a:latin typeface="Arial" panose="020B0604020202020204" pitchFamily="34" charset="0"/>
              <a:ea typeface="Roboto"/>
              <a:cs typeface="Arial" panose="020B0604020202020204" pitchFamily="34" charset="0"/>
              <a:sym typeface="Roboto"/>
            </a:endParaRPr>
          </a:p>
        </p:txBody>
      </p:sp>
      <p:pic>
        <p:nvPicPr>
          <p:cNvPr id="277" name="Shape 277"/>
          <p:cNvPicPr preferRelativeResize="0"/>
          <p:nvPr/>
        </p:nvPicPr>
        <p:blipFill>
          <a:blip r:embed="rId3">
            <a:alphaModFix/>
          </a:blip>
          <a:stretch>
            <a:fillRect/>
          </a:stretch>
        </p:blipFill>
        <p:spPr>
          <a:xfrm>
            <a:off x="4661708" y="1799925"/>
            <a:ext cx="4177066" cy="2349599"/>
          </a:xfrm>
          <a:prstGeom prst="rect">
            <a:avLst/>
          </a:prstGeom>
          <a:noFill/>
          <a:ln>
            <a:noFill/>
          </a:ln>
        </p:spPr>
      </p:pic>
      <p:sp>
        <p:nvSpPr>
          <p:cNvPr id="5" name="Rectangle 4">
            <a:extLst>
              <a:ext uri="{FF2B5EF4-FFF2-40B4-BE49-F238E27FC236}">
                <a16:creationId xmlns:a16="http://schemas.microsoft.com/office/drawing/2014/main" id="{40ACB7A8-7FC9-4D16-8411-0123DB9DC6E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5194810" y="406657"/>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5. تحديد نوع الجنــس</a:t>
            </a:r>
            <a:endParaRPr dirty="0">
              <a:latin typeface="Simplified Arabic" panose="02020603050405020304" pitchFamily="18" charset="-78"/>
              <a:cs typeface="Simplified Arabic" panose="02020603050405020304" pitchFamily="18" charset="-78"/>
            </a:endParaRPr>
          </a:p>
        </p:txBody>
      </p:sp>
      <p:sp>
        <p:nvSpPr>
          <p:cNvPr id="283" name="Shape 283"/>
          <p:cNvSpPr txBox="1"/>
          <p:nvPr/>
        </p:nvSpPr>
        <p:spPr>
          <a:xfrm>
            <a:off x="242690" y="1106095"/>
            <a:ext cx="4083600" cy="2746200"/>
          </a:xfrm>
          <a:prstGeom prst="rect">
            <a:avLst/>
          </a:prstGeom>
          <a:noFill/>
          <a:ln>
            <a:noFill/>
          </a:ln>
        </p:spPr>
        <p:txBody>
          <a:bodyPr spcFirstLastPara="1" wrap="square" lIns="91425" tIns="91425" rIns="91425" bIns="91425" anchor="t" anchorCtr="0">
            <a:noAutofit/>
          </a:bodyPr>
          <a:lstStyle/>
          <a:p>
            <a:pPr marL="457200" lvl="0" indent="-342900" algn="r" rtl="1">
              <a:buClr>
                <a:schemeClr val="dk2"/>
              </a:buClr>
              <a:buSzPts val="1800"/>
              <a:buChar char="●"/>
            </a:pPr>
            <a:r>
              <a:rPr lang="ar-LB" sz="1800" b="1" dirty="0">
                <a:solidFill>
                  <a:schemeClr val="dk2"/>
                </a:solidFill>
                <a:latin typeface="Arial" panose="020B0604020202020204" pitchFamily="34" charset="0"/>
                <a:ea typeface="Roboto"/>
                <a:cs typeface="Arial" panose="020B0604020202020204" pitchFamily="34" charset="0"/>
                <a:sym typeface="Roboto"/>
              </a:rPr>
              <a:t>الجنس: </a:t>
            </a:r>
            <a:r>
              <a:rPr lang="ar-LB" sz="1800" dirty="0">
                <a:solidFill>
                  <a:schemeClr val="dk2"/>
                </a:solidFill>
                <a:latin typeface="Arial" panose="020B0604020202020204" pitchFamily="34" charset="0"/>
                <a:ea typeface="Roboto"/>
                <a:cs typeface="Arial" panose="020B0604020202020204" pitchFamily="34" charset="0"/>
                <a:sym typeface="Roboto"/>
              </a:rPr>
              <a:t>الخصائص البيولوجية والجسدية الأخرى التي ينالها الشخص عند الولادة.</a:t>
            </a:r>
          </a:p>
          <a:p>
            <a:pPr marL="457200" lvl="0" indent="-342900" algn="r" rtl="1">
              <a:buClr>
                <a:schemeClr val="dk2"/>
              </a:buClr>
              <a:buSzPts val="1800"/>
              <a:buChar char="●"/>
            </a:pPr>
            <a:endParaRPr lang="ar-LB" sz="1800" b="1" dirty="0">
              <a:solidFill>
                <a:schemeClr val="dk2"/>
              </a:solidFill>
              <a:latin typeface="Arial" panose="020B0604020202020204" pitchFamily="34" charset="0"/>
              <a:ea typeface="Roboto"/>
              <a:cs typeface="Arial" panose="020B0604020202020204" pitchFamily="34" charset="0"/>
              <a:sym typeface="Roboto"/>
            </a:endParaRPr>
          </a:p>
          <a:p>
            <a:pPr marL="457200" lvl="0" indent="-342900" algn="r" rtl="1">
              <a:buClr>
                <a:schemeClr val="dk2"/>
              </a:buClr>
              <a:buSzPts val="1800"/>
              <a:buChar char="●"/>
            </a:pPr>
            <a:r>
              <a:rPr lang="ar-LB" sz="1800" b="1" dirty="0">
                <a:solidFill>
                  <a:schemeClr val="dk2"/>
                </a:solidFill>
                <a:latin typeface="Arial" panose="020B0604020202020204" pitchFamily="34" charset="0"/>
                <a:ea typeface="Roboto"/>
                <a:cs typeface="Arial" panose="020B0604020202020204" pitchFamily="34" charset="0"/>
                <a:sym typeface="Roboto"/>
              </a:rPr>
              <a:t>نوع الجنس:</a:t>
            </a:r>
            <a:r>
              <a:rPr lang="ar-LB" sz="1800" dirty="0">
                <a:solidFill>
                  <a:schemeClr val="dk2"/>
                </a:solidFill>
                <a:latin typeface="Arial" panose="020B0604020202020204" pitchFamily="34" charset="0"/>
                <a:ea typeface="Roboto"/>
                <a:cs typeface="Arial" panose="020B0604020202020204" pitchFamily="34" charset="0"/>
                <a:sym typeface="Roboto"/>
              </a:rPr>
              <a:t> الطريقة التي يُنظَرُ بها إلى الرجال والنساء في المجتمع، والأدوار والسلوكيات والأنشطة والسمات التي يعتبرها مجتمع ما ملائمة بناء على جنس الشخص</a:t>
            </a:r>
            <a:r>
              <a:rPr lang="ar-LB" sz="1800" b="1" dirty="0">
                <a:solidFill>
                  <a:schemeClr val="dk2"/>
                </a:solidFill>
                <a:latin typeface="Arial" panose="020B0604020202020204" pitchFamily="34" charset="0"/>
                <a:ea typeface="Roboto"/>
                <a:cs typeface="Arial" panose="020B0604020202020204" pitchFamily="34" charset="0"/>
                <a:sym typeface="Roboto"/>
              </a:rPr>
              <a:t>.</a:t>
            </a:r>
            <a:endParaRPr sz="1800" dirty="0">
              <a:solidFill>
                <a:schemeClr val="dk2"/>
              </a:solidFill>
              <a:latin typeface="Arial" panose="020B0604020202020204" pitchFamily="34" charset="0"/>
              <a:ea typeface="Roboto"/>
              <a:cs typeface="Arial" panose="020B0604020202020204" pitchFamily="34" charset="0"/>
              <a:sym typeface="Roboto"/>
            </a:endParaRPr>
          </a:p>
        </p:txBody>
      </p:sp>
      <p:sp>
        <p:nvSpPr>
          <p:cNvPr id="4" name="Rectangle 3">
            <a:extLst>
              <a:ext uri="{FF2B5EF4-FFF2-40B4-BE49-F238E27FC236}">
                <a16:creationId xmlns:a16="http://schemas.microsoft.com/office/drawing/2014/main" id="{1CFB9045-27FF-4171-8A84-B18C68F9D734}"/>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4742689" y="920040"/>
            <a:ext cx="4081200" cy="1050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الهــويــة الجنسانـيــة</a:t>
            </a:r>
            <a:endParaRPr sz="2400" dirty="0">
              <a:latin typeface="Simplified Arabic" panose="02020603050405020304" pitchFamily="18" charset="-78"/>
              <a:cs typeface="Simplified Arabic" panose="02020603050405020304" pitchFamily="18" charset="-78"/>
            </a:endParaRPr>
          </a:p>
        </p:txBody>
      </p:sp>
      <p:sp>
        <p:nvSpPr>
          <p:cNvPr id="289" name="Shape 289"/>
          <p:cNvSpPr txBox="1"/>
          <p:nvPr/>
        </p:nvSpPr>
        <p:spPr>
          <a:xfrm>
            <a:off x="148995" y="1688893"/>
            <a:ext cx="4124400" cy="2349600"/>
          </a:xfrm>
          <a:prstGeom prst="rect">
            <a:avLst/>
          </a:prstGeom>
          <a:noFill/>
          <a:ln>
            <a:noFill/>
          </a:ln>
        </p:spPr>
        <p:txBody>
          <a:bodyPr spcFirstLastPara="1" wrap="square" lIns="91425" tIns="91425" rIns="91425" bIns="91425" anchor="ctr" anchorCtr="0">
            <a:noAutofit/>
          </a:bodyPr>
          <a:lstStyle/>
          <a:p>
            <a:pPr marL="457200" lvl="0" indent="-330200" algn="just" rtl="1">
              <a:buClr>
                <a:schemeClr val="dk2"/>
              </a:buClr>
              <a:buSzPts val="1600"/>
              <a:buChar char="●"/>
            </a:pPr>
            <a:r>
              <a:rPr lang="ar-LB" sz="1600" b="1" dirty="0">
                <a:solidFill>
                  <a:schemeClr val="dk2"/>
                </a:solidFill>
                <a:latin typeface="Arial" panose="020B0604020202020204" pitchFamily="34" charset="0"/>
                <a:ea typeface="Roboto"/>
                <a:cs typeface="Arial" panose="020B0604020202020204" pitchFamily="34" charset="0"/>
                <a:sym typeface="Roboto"/>
              </a:rPr>
              <a:t>الهوية الجنسانية: </a:t>
            </a:r>
            <a:r>
              <a:rPr lang="ar-LB" sz="1600" dirty="0">
                <a:solidFill>
                  <a:schemeClr val="dk2"/>
                </a:solidFill>
                <a:latin typeface="Arial" panose="020B0604020202020204" pitchFamily="34" charset="0"/>
                <a:ea typeface="Roboto"/>
                <a:cs typeface="Arial" panose="020B0604020202020204" pitchFamily="34" charset="0"/>
                <a:sym typeface="Roboto"/>
              </a:rPr>
              <a:t>تتشكل الهويّة من الأدوار التي من المتوقع أن يؤديها النساء والرجال في المجتمع، والقيم المرتبطة بتلك الأدوار وبالرجولة أو الأنوثة.</a:t>
            </a:r>
          </a:p>
          <a:p>
            <a:pPr marL="457200" lvl="0" indent="-330200" algn="just" rtl="1">
              <a:buClr>
                <a:schemeClr val="dk2"/>
              </a:buClr>
              <a:buSzPts val="1600"/>
              <a:buChar char="●"/>
            </a:pPr>
            <a:endParaRPr lang="ar-LB" sz="1600" b="1" dirty="0">
              <a:solidFill>
                <a:schemeClr val="dk2"/>
              </a:solidFill>
              <a:latin typeface="Arial" panose="020B0604020202020204" pitchFamily="34" charset="0"/>
              <a:ea typeface="Roboto"/>
              <a:cs typeface="Arial" panose="020B0604020202020204" pitchFamily="34" charset="0"/>
              <a:sym typeface="Roboto"/>
            </a:endParaRPr>
          </a:p>
          <a:p>
            <a:pPr marL="457200" lvl="0" indent="-330200" algn="just" rtl="1">
              <a:buClr>
                <a:schemeClr val="dk2"/>
              </a:buClr>
              <a:buSzPts val="1600"/>
              <a:buChar char="●"/>
            </a:pPr>
            <a:r>
              <a:rPr lang="ar-LB" sz="1600" b="1" dirty="0">
                <a:solidFill>
                  <a:schemeClr val="dk2"/>
                </a:solidFill>
                <a:latin typeface="Arial" panose="020B0604020202020204" pitchFamily="34" charset="0"/>
                <a:ea typeface="Roboto"/>
                <a:cs typeface="Arial" panose="020B0604020202020204" pitchFamily="34" charset="0"/>
                <a:sym typeface="Roboto"/>
              </a:rPr>
              <a:t>الهرمية القائمة على نوع الجنس</a:t>
            </a:r>
            <a:r>
              <a:rPr lang="ar-LB" sz="1600" dirty="0">
                <a:solidFill>
                  <a:schemeClr val="dk2"/>
                </a:solidFill>
                <a:latin typeface="Arial" panose="020B0604020202020204" pitchFamily="34" charset="0"/>
                <a:ea typeface="Roboto"/>
                <a:cs typeface="Arial" panose="020B0604020202020204" pitchFamily="34" charset="0"/>
                <a:sym typeface="Roboto"/>
              </a:rPr>
              <a:t>: إعطاء الأولوية للذكور على الإناث، بخاصةٍ في المجال العام، ما يؤدي إلى اختلاف في المنزلة والمعاملة والاستحقاقات والأدوار بين النساء والرجال.</a:t>
            </a:r>
            <a:endParaRPr lang="ar-LB" sz="1600" b="1" dirty="0">
              <a:solidFill>
                <a:schemeClr val="dk2"/>
              </a:solidFill>
              <a:latin typeface="Arial" panose="020B0604020202020204" pitchFamily="34" charset="0"/>
              <a:ea typeface="Roboto"/>
              <a:cs typeface="Arial" panose="020B0604020202020204" pitchFamily="34" charset="0"/>
              <a:sym typeface="Roboto"/>
            </a:endParaRPr>
          </a:p>
          <a:p>
            <a:pPr marL="0" lvl="0" indent="0">
              <a:spcBef>
                <a:spcPts val="0"/>
              </a:spcBef>
              <a:spcAft>
                <a:spcPts val="0"/>
              </a:spcAft>
              <a:buNone/>
            </a:pPr>
            <a:endParaRPr sz="1600" dirty="0">
              <a:solidFill>
                <a:schemeClr val="dk2"/>
              </a:solidFill>
              <a:latin typeface="Arial" panose="020B0604020202020204" pitchFamily="34" charset="0"/>
              <a:ea typeface="Roboto"/>
              <a:cs typeface="Arial" panose="020B0604020202020204" pitchFamily="34" charset="0"/>
              <a:sym typeface="Roboto"/>
            </a:endParaRPr>
          </a:p>
          <a:p>
            <a:pPr marL="0" lvl="0" indent="0" algn="just" rtl="0">
              <a:spcBef>
                <a:spcPts val="0"/>
              </a:spcBef>
              <a:spcAft>
                <a:spcPts val="0"/>
              </a:spcAft>
              <a:buNone/>
            </a:pPr>
            <a:endParaRPr sz="1100" dirty="0">
              <a:latin typeface="Arial" panose="020B0604020202020204" pitchFamily="34" charset="0"/>
              <a:ea typeface="Calibri"/>
              <a:cs typeface="Arial" panose="020B0604020202020204" pitchFamily="34" charset="0"/>
              <a:sym typeface="Calibri"/>
            </a:endParaRPr>
          </a:p>
          <a:p>
            <a:pPr marL="0" lvl="0" indent="0" rtl="0">
              <a:spcBef>
                <a:spcPts val="0"/>
              </a:spcBef>
              <a:spcAft>
                <a:spcPts val="0"/>
              </a:spcAft>
              <a:buNone/>
            </a:pPr>
            <a:endParaRPr sz="1800" i="1" dirty="0">
              <a:solidFill>
                <a:schemeClr val="lt2"/>
              </a:solidFill>
              <a:latin typeface="Arial" panose="020B0604020202020204" pitchFamily="34" charset="0"/>
              <a:ea typeface="Roboto"/>
              <a:cs typeface="Arial" panose="020B0604020202020204" pitchFamily="34" charset="0"/>
              <a:sym typeface="Roboto"/>
            </a:endParaRPr>
          </a:p>
        </p:txBody>
      </p:sp>
      <p:pic>
        <p:nvPicPr>
          <p:cNvPr id="290" name="Shape 290"/>
          <p:cNvPicPr preferRelativeResize="0"/>
          <p:nvPr/>
        </p:nvPicPr>
        <p:blipFill>
          <a:blip r:embed="rId3">
            <a:alphaModFix/>
          </a:blip>
          <a:stretch>
            <a:fillRect/>
          </a:stretch>
        </p:blipFill>
        <p:spPr>
          <a:xfrm>
            <a:off x="4659964" y="2133740"/>
            <a:ext cx="4196925" cy="2797271"/>
          </a:xfrm>
          <a:prstGeom prst="rect">
            <a:avLst/>
          </a:prstGeom>
          <a:noFill/>
          <a:ln>
            <a:noFill/>
          </a:ln>
        </p:spPr>
      </p:pic>
      <p:sp>
        <p:nvSpPr>
          <p:cNvPr id="5" name="Rectangle 4">
            <a:extLst>
              <a:ext uri="{FF2B5EF4-FFF2-40B4-BE49-F238E27FC236}">
                <a16:creationId xmlns:a16="http://schemas.microsoft.com/office/drawing/2014/main" id="{587FC9C3-24B3-4CFB-9D32-8FB71D37FA7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296" name="Shape 296"/>
          <p:cNvSpPr txBox="1"/>
          <p:nvPr/>
        </p:nvSpPr>
        <p:spPr>
          <a:xfrm>
            <a:off x="266325" y="195650"/>
            <a:ext cx="7308600" cy="786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نـيــبــال</a:t>
            </a:r>
            <a:endParaRPr sz="30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297" name="Shape 297"/>
          <p:cNvPicPr preferRelativeResize="0"/>
          <p:nvPr/>
        </p:nvPicPr>
        <p:blipFill>
          <a:blip r:embed="rId3">
            <a:alphaModFix/>
          </a:blip>
          <a:stretch>
            <a:fillRect/>
          </a:stretch>
        </p:blipFill>
        <p:spPr>
          <a:xfrm>
            <a:off x="0" y="865775"/>
            <a:ext cx="9144000" cy="4142154"/>
          </a:xfrm>
          <a:prstGeom prst="rect">
            <a:avLst/>
          </a:prstGeom>
          <a:noFill/>
          <a:ln>
            <a:noFill/>
          </a:ln>
        </p:spPr>
      </p:pic>
      <p:sp>
        <p:nvSpPr>
          <p:cNvPr id="5" name="Rectangle 4">
            <a:extLst>
              <a:ext uri="{FF2B5EF4-FFF2-40B4-BE49-F238E27FC236}">
                <a16:creationId xmlns:a16="http://schemas.microsoft.com/office/drawing/2014/main" id="{F38BA78B-9082-45D5-A451-DABCCDB358C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229125" y="586700"/>
            <a:ext cx="8287800" cy="1282500"/>
          </a:xfrm>
          <a:prstGeom prst="rect">
            <a:avLst/>
          </a:prstGeom>
        </p:spPr>
        <p:txBody>
          <a:bodyPr spcFirstLastPara="1" wrap="square" lIns="91425" tIns="91425" rIns="91425" bIns="91425" anchor="t" anchorCtr="0">
            <a:noAutofit/>
          </a:bodyPr>
          <a:lstStyle/>
          <a:p>
            <a:pPr lvl="0" algn="r" rtl="1"/>
            <a:r>
              <a:rPr lang="ar-LB" sz="2600" dirty="0">
                <a:latin typeface="Simplified Arabic" panose="02020603050405020304" pitchFamily="18" charset="-78"/>
                <a:cs typeface="Simplified Arabic" panose="02020603050405020304" pitchFamily="18" charset="-78"/>
              </a:rPr>
              <a:t>يميل الأشخاص في مجتمع المثليات والمثليين ومزدوجي الميل الجنسي ومغايري الهوية الجنسانية وحاملي صفات الجنسين وأحرار الهوية الجنسانية </a:t>
            </a:r>
            <a:r>
              <a:rPr lang="en-US" sz="2600" dirty="0">
                <a:latin typeface="Simplified Arabic" panose="02020603050405020304" pitchFamily="18" charset="-78"/>
                <a:cs typeface="Simplified Arabic" panose="02020603050405020304" pitchFamily="18" charset="-78"/>
              </a:rPr>
              <a:t>(LGBTIQ) </a:t>
            </a:r>
            <a:r>
              <a:rPr lang="ar-LB" sz="2600" dirty="0">
                <a:latin typeface="Simplified Arabic" panose="02020603050405020304" pitchFamily="18" charset="-78"/>
                <a:cs typeface="Simplified Arabic" panose="02020603050405020304" pitchFamily="18" charset="-78"/>
              </a:rPr>
              <a:t> إلى أن يكونوا أكثر عرضة للعنف وللإقصاء التام من عمليات العدالة نظراً للوصم الراسخ الذي يحيط بهويتهم الجنسانية وسماتهم الجنسية. </a:t>
            </a:r>
            <a:endParaRPr sz="2600" dirty="0">
              <a:latin typeface="Simplified Arabic" panose="02020603050405020304" pitchFamily="18" charset="-78"/>
              <a:cs typeface="Simplified Arabic" panose="02020603050405020304" pitchFamily="18" charset="-78"/>
            </a:endParaRPr>
          </a:p>
        </p:txBody>
      </p:sp>
      <p:sp>
        <p:nvSpPr>
          <p:cNvPr id="303" name="Shape 303"/>
          <p:cNvSpPr txBox="1"/>
          <p:nvPr/>
        </p:nvSpPr>
        <p:spPr>
          <a:xfrm>
            <a:off x="3360875" y="3559825"/>
            <a:ext cx="5453400" cy="1221600"/>
          </a:xfrm>
          <a:prstGeom prst="rect">
            <a:avLst/>
          </a:prstGeom>
          <a:noFill/>
          <a:ln>
            <a:noFill/>
          </a:ln>
        </p:spPr>
        <p:txBody>
          <a:bodyPr spcFirstLastPara="1" wrap="square" lIns="91425" tIns="91425" rIns="91425" bIns="91425" anchor="t" anchorCtr="0">
            <a:noAutofit/>
          </a:bodyPr>
          <a:lstStyle/>
          <a:p>
            <a:pPr lvl="0" algn="just" rtl="1"/>
            <a:r>
              <a:rPr lang="ar-LB" sz="2600" dirty="0">
                <a:solidFill>
                  <a:schemeClr val="accent1"/>
                </a:solidFill>
                <a:latin typeface="Simplified Arabic" panose="02020603050405020304" pitchFamily="18" charset="-78"/>
                <a:ea typeface="Merriweather"/>
                <a:cs typeface="Simplified Arabic" panose="02020603050405020304" pitchFamily="18" charset="-78"/>
                <a:sym typeface="Merriweather"/>
              </a:rPr>
              <a:t>غالباً ما يكون نوع الجنس مجرّد نقطة انطلاق لتقييم انعدام المساواة في المجتمع. </a:t>
            </a:r>
            <a:endParaRPr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37A34FF7-50E9-428C-BB94-488378F4C7AF}"/>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309" name="Shape 309"/>
          <p:cNvSpPr txBox="1"/>
          <p:nvPr/>
        </p:nvSpPr>
        <p:spPr>
          <a:xfrm>
            <a:off x="266325" y="195650"/>
            <a:ext cx="7308600" cy="786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أوغـنــدا</a:t>
            </a:r>
            <a:endParaRPr sz="30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310" name="Shape 310" descr="“I Am Not Who They Think I Am&quot; tells the story of Janet and Stella, two women from northern Uganda who were abducted by the Lord’s Resistance Army when they were teenagers and who bore children while in captivity. After eight years as hostages of Joseph Kony’s army, they escaped the bush—together with their children—and are trying to reintegrate back into society in Gulu, while facing stigma and rejection from their community.&#10;&#10;From Uganda to Iraq, Nigeria to Colombia, the long-term consequences of wartime sexual violence—especially for children born as a result of it—are often overlooked by governments, internationals and the media. Through this film, we hope to catalyze a discussion on redress for these vulnerable groups and the role of film in justice activism.&#10;&#10;I Am Not Who They Think I Am is part of a broad research project started by ICTJ in Uganda in 2015, highlighting why redress is essential to restore the rights of women victims of sexual violence during conflict and secure a future for their children born as a consequence of war. You can read about its outcomes in the report &quot;From Rejection to Redress: Overcoming Legacies of Conflict-Related Sexual Violence in Northern Uganda.&quot; &#10;&#10;Visit a photo gallery presenting a selection of their drawings in which children born of conflict share their thoughts on how the communities perceive them, how they see themselves and their hopes for the future.&#10;&#10;Read more: https://www.ictj.org/news/not-who-they-think-i-am-stigma-uganda" title="I Am Not Who They Think I Am | ICTJ">
            <a:hlinkClick r:id="rId3"/>
          </p:cNvPr>
          <p:cNvPicPr preferRelativeResize="0"/>
          <p:nvPr/>
        </p:nvPicPr>
        <p:blipFill>
          <a:blip r:embed="rId4">
            <a:alphaModFix/>
          </a:blip>
          <a:stretch>
            <a:fillRect/>
          </a:stretch>
        </p:blipFill>
        <p:spPr>
          <a:xfrm>
            <a:off x="1832575" y="795175"/>
            <a:ext cx="5345850" cy="4009400"/>
          </a:xfrm>
          <a:prstGeom prst="rect">
            <a:avLst/>
          </a:prstGeom>
          <a:noFill/>
          <a:ln>
            <a:noFill/>
          </a:ln>
        </p:spPr>
      </p:pic>
      <p:sp>
        <p:nvSpPr>
          <p:cNvPr id="5" name="Rectangle 4">
            <a:extLst>
              <a:ext uri="{FF2B5EF4-FFF2-40B4-BE49-F238E27FC236}">
                <a16:creationId xmlns:a16="http://schemas.microsoft.com/office/drawing/2014/main" id="{15492598-9654-4AA5-9AFE-5FD35043D338}"/>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4900085" y="140551"/>
            <a:ext cx="4081200" cy="1050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الأدوار التي يمكن للمرأة أن تؤديها</a:t>
            </a:r>
            <a:endParaRPr sz="2400" dirty="0">
              <a:latin typeface="Simplified Arabic" panose="02020603050405020304" pitchFamily="18" charset="-78"/>
              <a:cs typeface="Simplified Arabic" panose="02020603050405020304" pitchFamily="18" charset="-78"/>
            </a:endParaRPr>
          </a:p>
        </p:txBody>
      </p:sp>
      <p:sp>
        <p:nvSpPr>
          <p:cNvPr id="316" name="Shape 316"/>
          <p:cNvSpPr txBox="1"/>
          <p:nvPr/>
        </p:nvSpPr>
        <p:spPr>
          <a:xfrm>
            <a:off x="304746" y="1676060"/>
            <a:ext cx="4124400" cy="23496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LB" sz="1600" dirty="0">
                <a:solidFill>
                  <a:schemeClr val="dk2"/>
                </a:solidFill>
                <a:latin typeface="Arial" panose="020B0604020202020204" pitchFamily="34" charset="0"/>
                <a:ea typeface="Roboto"/>
                <a:cs typeface="Arial" panose="020B0604020202020204" pitchFamily="34" charset="0"/>
                <a:sym typeface="Roboto"/>
              </a:rPr>
              <a:t>القوالب النمطيّة:</a:t>
            </a:r>
          </a:p>
          <a:p>
            <a:pPr marL="0" lvl="0" indent="0" algn="r" rtl="1">
              <a:spcBef>
                <a:spcPts val="0"/>
              </a:spcBef>
              <a:spcAft>
                <a:spcPts val="0"/>
              </a:spcAft>
              <a:buNone/>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285750" lvl="0" indent="-285750" algn="r" rtl="1">
              <a:spcBef>
                <a:spcPts val="0"/>
              </a:spcBef>
              <a:spcAft>
                <a:spcPts val="0"/>
              </a:spcAft>
              <a:buFont typeface="Arial" panose="020B0604020202020204" pitchFamily="34" charset="0"/>
              <a:buChar char="•"/>
            </a:pPr>
            <a:r>
              <a:rPr lang="ar-LB" sz="1600" b="1" dirty="0">
                <a:solidFill>
                  <a:schemeClr val="dk2"/>
                </a:solidFill>
                <a:latin typeface="Arial" panose="020B0604020202020204" pitchFamily="34" charset="0"/>
                <a:ea typeface="Roboto"/>
                <a:cs typeface="Arial" panose="020B0604020202020204" pitchFamily="34" charset="0"/>
                <a:sym typeface="Roboto"/>
              </a:rPr>
              <a:t>الرجال = </a:t>
            </a:r>
            <a:r>
              <a:rPr lang="ar-LB" sz="1600" dirty="0">
                <a:solidFill>
                  <a:schemeClr val="dk2"/>
                </a:solidFill>
                <a:latin typeface="Arial" panose="020B0604020202020204" pitchFamily="34" charset="0"/>
                <a:ea typeface="Roboto"/>
                <a:cs typeface="Arial" panose="020B0604020202020204" pitchFamily="34" charset="0"/>
                <a:sym typeface="Roboto"/>
              </a:rPr>
              <a:t>مقاتلون وأبطال</a:t>
            </a:r>
          </a:p>
          <a:p>
            <a:pPr marL="285750" lvl="0" indent="-285750" algn="r" rtl="1">
              <a:spcBef>
                <a:spcPts val="0"/>
              </a:spcBef>
              <a:spcAft>
                <a:spcPts val="0"/>
              </a:spcAft>
              <a:buFont typeface="Arial" panose="020B0604020202020204" pitchFamily="34" charset="0"/>
              <a:buChar char="•"/>
            </a:pPr>
            <a:r>
              <a:rPr lang="ar-LB" sz="1600" b="1" dirty="0">
                <a:solidFill>
                  <a:schemeClr val="dk2"/>
                </a:solidFill>
                <a:latin typeface="Arial" panose="020B0604020202020204" pitchFamily="34" charset="0"/>
                <a:ea typeface="Roboto"/>
                <a:cs typeface="Arial" panose="020B0604020202020204" pitchFamily="34" charset="0"/>
                <a:sym typeface="Roboto"/>
              </a:rPr>
              <a:t>النسـاء </a:t>
            </a:r>
            <a:r>
              <a:rPr lang="ar-LB" sz="1600" dirty="0">
                <a:solidFill>
                  <a:schemeClr val="dk2"/>
                </a:solidFill>
                <a:latin typeface="Arial" panose="020B0604020202020204" pitchFamily="34" charset="0"/>
                <a:ea typeface="Roboto"/>
                <a:cs typeface="Arial" panose="020B0604020202020204" pitchFamily="34" charset="0"/>
                <a:sym typeface="Roboto"/>
              </a:rPr>
              <a:t>= ضحايا ثانويات غير فاعلات</a:t>
            </a:r>
          </a:p>
          <a:p>
            <a:pPr marL="285750" lvl="0" indent="-285750" algn="r" rtl="1">
              <a:spcBef>
                <a:spcPts val="0"/>
              </a:spcBef>
              <a:spcAft>
                <a:spcPts val="0"/>
              </a:spcAft>
              <a:buFont typeface="Arial" panose="020B0604020202020204" pitchFamily="34" charset="0"/>
              <a:buChar char="•"/>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lvl="0" algn="r" rtl="1">
              <a:spcBef>
                <a:spcPts val="0"/>
              </a:spcBef>
              <a:spcAft>
                <a:spcPts val="0"/>
              </a:spcAft>
            </a:pPr>
            <a:r>
              <a:rPr lang="ar-LB" sz="1600" dirty="0">
                <a:solidFill>
                  <a:schemeClr val="dk2"/>
                </a:solidFill>
                <a:latin typeface="Arial" panose="020B0604020202020204" pitchFamily="34" charset="0"/>
                <a:ea typeface="Roboto"/>
                <a:cs typeface="Arial" panose="020B0604020202020204" pitchFamily="34" charset="0"/>
                <a:sym typeface="Roboto"/>
              </a:rPr>
              <a:t>الأدوار التي يمكن أن تؤديها المرأة:</a:t>
            </a:r>
          </a:p>
          <a:p>
            <a:pPr lvl="0" algn="r" rtl="1">
              <a:spcBef>
                <a:spcPts val="0"/>
              </a:spcBef>
              <a:spcAft>
                <a:spcPts val="0"/>
              </a:spcAft>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lvl="0" algn="r" rtl="1">
              <a:spcBef>
                <a:spcPts val="0"/>
              </a:spcBef>
              <a:spcAft>
                <a:spcPts val="0"/>
              </a:spcAft>
              <a:tabLst>
                <a:tab pos="284163" algn="r"/>
              </a:tabLst>
            </a:pPr>
            <a:r>
              <a:rPr lang="ar-LB" sz="1600" dirty="0">
                <a:solidFill>
                  <a:schemeClr val="dk2"/>
                </a:solidFill>
                <a:latin typeface="Arial" panose="020B0604020202020204" pitchFamily="34" charset="0"/>
                <a:ea typeface="Roboto"/>
                <a:cs typeface="Arial" panose="020B0604020202020204" pitchFamily="34" charset="0"/>
                <a:sym typeface="Wingdings" panose="05000000000000000000" pitchFamily="2" charset="2"/>
              </a:rPr>
              <a:t>	 الضحية والناجية</a:t>
            </a:r>
          </a:p>
          <a:p>
            <a:pPr lvl="0" algn="r" rtl="1">
              <a:spcBef>
                <a:spcPts val="0"/>
              </a:spcBef>
              <a:spcAft>
                <a:spcPts val="0"/>
              </a:spcAft>
              <a:tabLst>
                <a:tab pos="284163" algn="r"/>
              </a:tabLst>
            </a:pPr>
            <a:r>
              <a:rPr lang="ar-LB" sz="1600" dirty="0">
                <a:solidFill>
                  <a:schemeClr val="dk2"/>
                </a:solidFill>
                <a:latin typeface="Arial" panose="020B0604020202020204" pitchFamily="34" charset="0"/>
                <a:ea typeface="Roboto"/>
                <a:cs typeface="Arial" panose="020B0604020202020204" pitchFamily="34" charset="0"/>
                <a:sym typeface="Wingdings" panose="05000000000000000000" pitchFamily="2" charset="2"/>
              </a:rPr>
              <a:t>	المحاربة</a:t>
            </a:r>
          </a:p>
          <a:p>
            <a:pPr lvl="0" algn="r" rtl="1">
              <a:spcBef>
                <a:spcPts val="0"/>
              </a:spcBef>
              <a:spcAft>
                <a:spcPts val="0"/>
              </a:spcAft>
              <a:tabLst>
                <a:tab pos="284163" algn="r"/>
              </a:tabLst>
            </a:pPr>
            <a:r>
              <a:rPr lang="ar-LB" sz="1600" dirty="0">
                <a:solidFill>
                  <a:schemeClr val="dk2"/>
                </a:solidFill>
                <a:latin typeface="Arial" panose="020B0604020202020204" pitchFamily="34" charset="0"/>
                <a:ea typeface="Roboto"/>
                <a:cs typeface="Arial" panose="020B0604020202020204" pitchFamily="34" charset="0"/>
                <a:sym typeface="Wingdings" panose="05000000000000000000" pitchFamily="2" charset="2"/>
              </a:rPr>
              <a:t>	 المرتكبة</a:t>
            </a:r>
          </a:p>
          <a:p>
            <a:pPr lvl="0" algn="r" rtl="1">
              <a:spcBef>
                <a:spcPts val="0"/>
              </a:spcBef>
              <a:spcAft>
                <a:spcPts val="0"/>
              </a:spcAft>
              <a:tabLst>
                <a:tab pos="284163" algn="r"/>
              </a:tabLst>
            </a:pPr>
            <a:r>
              <a:rPr lang="ar-LB" sz="1600" dirty="0">
                <a:solidFill>
                  <a:schemeClr val="dk2"/>
                </a:solidFill>
                <a:latin typeface="Arial" panose="020B0604020202020204" pitchFamily="34" charset="0"/>
                <a:ea typeface="Roboto"/>
                <a:cs typeface="Arial" panose="020B0604020202020204" pitchFamily="34" charset="0"/>
                <a:sym typeface="Wingdings" panose="05000000000000000000" pitchFamily="2" charset="2"/>
              </a:rPr>
              <a:t>	 الناشطة</a:t>
            </a:r>
          </a:p>
          <a:p>
            <a:pPr lvl="0" algn="r" rtl="1">
              <a:spcBef>
                <a:spcPts val="0"/>
              </a:spcBef>
              <a:spcAft>
                <a:spcPts val="0"/>
              </a:spcAft>
              <a:tabLst>
                <a:tab pos="284163" algn="r"/>
              </a:tabLst>
            </a:pPr>
            <a:r>
              <a:rPr lang="ar-LB" sz="1600" dirty="0">
                <a:solidFill>
                  <a:schemeClr val="dk2"/>
                </a:solidFill>
                <a:latin typeface="Arial" panose="020B0604020202020204" pitchFamily="34" charset="0"/>
                <a:ea typeface="Roboto"/>
                <a:cs typeface="Arial" panose="020B0604020202020204" pitchFamily="34" charset="0"/>
                <a:sym typeface="Wingdings" panose="05000000000000000000" pitchFamily="2" charset="2"/>
              </a:rPr>
              <a:t>	 الفاعلة في مجال العدالة الانتقالية</a:t>
            </a: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0" lvl="0" indent="0" algn="just" rtl="0">
              <a:spcBef>
                <a:spcPts val="0"/>
              </a:spcBef>
              <a:spcAft>
                <a:spcPts val="0"/>
              </a:spcAft>
              <a:buNone/>
            </a:pPr>
            <a:endParaRPr sz="1100" dirty="0">
              <a:latin typeface="Arial" panose="020B0604020202020204" pitchFamily="34" charset="0"/>
              <a:ea typeface="Calibri"/>
              <a:cs typeface="Arial" panose="020B0604020202020204" pitchFamily="34" charset="0"/>
              <a:sym typeface="Calibri"/>
            </a:endParaRPr>
          </a:p>
          <a:p>
            <a:pPr marL="0" lvl="0" indent="0" rtl="0">
              <a:spcBef>
                <a:spcPts val="0"/>
              </a:spcBef>
              <a:spcAft>
                <a:spcPts val="0"/>
              </a:spcAft>
              <a:buNone/>
            </a:pPr>
            <a:endParaRPr sz="1800" i="1" dirty="0">
              <a:solidFill>
                <a:schemeClr val="lt2"/>
              </a:solidFill>
              <a:latin typeface="Arial" panose="020B0604020202020204" pitchFamily="34" charset="0"/>
              <a:ea typeface="Roboto"/>
              <a:cs typeface="Arial" panose="020B0604020202020204" pitchFamily="34" charset="0"/>
              <a:sym typeface="Roboto"/>
            </a:endParaRPr>
          </a:p>
        </p:txBody>
      </p:sp>
      <p:pic>
        <p:nvPicPr>
          <p:cNvPr id="317" name="Shape 317"/>
          <p:cNvPicPr preferRelativeResize="0"/>
          <p:nvPr/>
        </p:nvPicPr>
        <p:blipFill>
          <a:blip r:embed="rId3">
            <a:alphaModFix/>
          </a:blip>
          <a:stretch>
            <a:fillRect/>
          </a:stretch>
        </p:blipFill>
        <p:spPr>
          <a:xfrm>
            <a:off x="4631960" y="1238150"/>
            <a:ext cx="4572001" cy="3047260"/>
          </a:xfrm>
          <a:prstGeom prst="rect">
            <a:avLst/>
          </a:prstGeom>
          <a:noFill/>
          <a:ln>
            <a:noFill/>
          </a:ln>
        </p:spPr>
      </p:pic>
      <p:sp>
        <p:nvSpPr>
          <p:cNvPr id="5" name="Rectangle 4">
            <a:extLst>
              <a:ext uri="{FF2B5EF4-FFF2-40B4-BE49-F238E27FC236}">
                <a16:creationId xmlns:a16="http://schemas.microsoft.com/office/drawing/2014/main" id="{B3249935-B3D8-40ED-ABE5-617B03D2EE3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5280964" y="283567"/>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6. نوع الجنس الخاص بالعنف </a:t>
            </a:r>
            <a:endParaRPr dirty="0">
              <a:latin typeface="Simplified Arabic" panose="02020603050405020304" pitchFamily="18" charset="-78"/>
              <a:cs typeface="Simplified Arabic" panose="02020603050405020304" pitchFamily="18" charset="-78"/>
            </a:endParaRPr>
          </a:p>
        </p:txBody>
      </p:sp>
      <p:sp>
        <p:nvSpPr>
          <p:cNvPr id="323" name="Shape 323"/>
          <p:cNvSpPr txBox="1"/>
          <p:nvPr/>
        </p:nvSpPr>
        <p:spPr>
          <a:xfrm>
            <a:off x="578265" y="758278"/>
            <a:ext cx="4083600" cy="2746200"/>
          </a:xfrm>
          <a:prstGeom prst="rect">
            <a:avLst/>
          </a:prstGeom>
          <a:noFill/>
          <a:ln>
            <a:noFill/>
          </a:ln>
        </p:spPr>
        <p:txBody>
          <a:bodyPr spcFirstLastPara="1" wrap="square" lIns="91425" tIns="91425" rIns="91425" bIns="91425" anchor="t" anchorCtr="0">
            <a:noAutofit/>
          </a:bodyPr>
          <a:lstStyle/>
          <a:p>
            <a:pPr lvl="0" algn="just" rtl="1"/>
            <a:r>
              <a:rPr lang="ar-LB" sz="1600" b="1" dirty="0">
                <a:solidFill>
                  <a:schemeClr val="dk2"/>
                </a:solidFill>
                <a:latin typeface="Arial" panose="020B0604020202020204" pitchFamily="34" charset="0"/>
                <a:ea typeface="Roboto"/>
                <a:cs typeface="Arial" panose="020B0604020202020204" pitchFamily="34" charset="0"/>
                <a:sym typeface="Roboto"/>
              </a:rPr>
              <a:t>النهج المراعي لنوع الجنس: </a:t>
            </a:r>
            <a:r>
              <a:rPr lang="ar-LB" sz="1600" dirty="0">
                <a:solidFill>
                  <a:schemeClr val="dk2"/>
                </a:solidFill>
                <a:latin typeface="Arial" panose="020B0604020202020204" pitchFamily="34" charset="0"/>
                <a:ea typeface="Roboto"/>
                <a:cs typeface="Arial" panose="020B0604020202020204" pitchFamily="34" charset="0"/>
                <a:sym typeface="Roboto"/>
              </a:rPr>
              <a:t>اكتساب فهم فاعل لاختلاف التأثير وفقاً لاختلاف الهوية الجنسانية للضحية قبل فترات العنف والقمع وخلالها وبعدها.</a:t>
            </a:r>
          </a:p>
          <a:p>
            <a:pPr lvl="0" algn="just" rtl="1"/>
            <a:endParaRPr lang="ar-LB" sz="1600" dirty="0">
              <a:solidFill>
                <a:schemeClr val="dk2"/>
              </a:solidFill>
              <a:latin typeface="Arial" panose="020B0604020202020204" pitchFamily="34" charset="0"/>
              <a:ea typeface="Roboto"/>
              <a:cs typeface="Arial" panose="020B0604020202020204" pitchFamily="34" charset="0"/>
              <a:sym typeface="Roboto"/>
            </a:endParaRPr>
          </a:p>
          <a:p>
            <a:pPr lvl="0" algn="r" rtl="1"/>
            <a:r>
              <a:rPr lang="ar-LB" sz="1600" dirty="0">
                <a:solidFill>
                  <a:schemeClr val="dk2"/>
                </a:solidFill>
                <a:latin typeface="Arial" panose="020B0604020202020204" pitchFamily="34" charset="0"/>
                <a:ea typeface="Roboto"/>
                <a:cs typeface="Arial" panose="020B0604020202020204" pitchFamily="34" charset="0"/>
                <a:sym typeface="Roboto"/>
              </a:rPr>
              <a:t>غالباً ما يجب أخذ المجالين الأساسيَّين التاليين في الاعتبار عند التفكير بالعلاقة بين نوع الجنس والعنف: </a:t>
            </a:r>
          </a:p>
          <a:p>
            <a:pPr lvl="0" algn="r" rtl="1"/>
            <a:endParaRPr lang="ar-LB" sz="1600" b="1" dirty="0">
              <a:solidFill>
                <a:schemeClr val="dk2"/>
              </a:solidFill>
              <a:latin typeface="Arial" panose="020B0604020202020204" pitchFamily="34" charset="0"/>
              <a:ea typeface="Roboto"/>
              <a:cs typeface="Arial" panose="020B0604020202020204" pitchFamily="34" charset="0"/>
              <a:sym typeface="Roboto"/>
            </a:endParaRPr>
          </a:p>
          <a:p>
            <a:pPr marL="285750" lvl="0" indent="-285750" algn="r" rtl="1">
              <a:buFont typeface="Arial" panose="020B0604020202020204" pitchFamily="34" charset="0"/>
              <a:buChar char="•"/>
            </a:pPr>
            <a:r>
              <a:rPr lang="ar-LB" sz="1600" b="1" dirty="0">
                <a:solidFill>
                  <a:schemeClr val="dk2"/>
                </a:solidFill>
                <a:latin typeface="Arial" panose="020B0604020202020204" pitchFamily="34" charset="0"/>
                <a:ea typeface="Roboto"/>
                <a:cs typeface="Arial" panose="020B0604020202020204" pitchFamily="34" charset="0"/>
                <a:sym typeface="Roboto"/>
              </a:rPr>
              <a:t>نوع الانتهاك المرتكب</a:t>
            </a:r>
          </a:p>
          <a:p>
            <a:pPr marL="285750" lvl="0" indent="-285750" algn="r" rtl="1">
              <a:buFont typeface="Arial" panose="020B0604020202020204" pitchFamily="34" charset="0"/>
              <a:buChar char="•"/>
            </a:pPr>
            <a:r>
              <a:rPr lang="ar-LB" sz="1600" b="1" dirty="0">
                <a:solidFill>
                  <a:schemeClr val="dk2"/>
                </a:solidFill>
                <a:latin typeface="Arial" panose="020B0604020202020204" pitchFamily="34" charset="0"/>
                <a:ea typeface="Roboto"/>
                <a:cs typeface="Arial" panose="020B0604020202020204" pitchFamily="34" charset="0"/>
                <a:sym typeface="Roboto"/>
              </a:rPr>
              <a:t>تأثير الانتهاك</a:t>
            </a:r>
            <a:endParaRPr lang="en-US" sz="1100" dirty="0">
              <a:highlight>
                <a:srgbClr val="FFFF00"/>
              </a:highlight>
              <a:latin typeface="Arial" panose="020B0604020202020204" pitchFamily="34" charset="0"/>
              <a:ea typeface="Calibri"/>
              <a:cs typeface="Arial" panose="020B0604020202020204" pitchFamily="34" charset="0"/>
              <a:sym typeface="Calibri"/>
            </a:endParaRPr>
          </a:p>
        </p:txBody>
      </p:sp>
      <p:sp>
        <p:nvSpPr>
          <p:cNvPr id="4" name="Rectangle 3">
            <a:extLst>
              <a:ext uri="{FF2B5EF4-FFF2-40B4-BE49-F238E27FC236}">
                <a16:creationId xmlns:a16="http://schemas.microsoft.com/office/drawing/2014/main" id="{BD7E7E89-8431-401B-A126-0D7687EF2C8A}"/>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254800" y="499659"/>
            <a:ext cx="8287800" cy="1282500"/>
          </a:xfrm>
          <a:prstGeom prst="rect">
            <a:avLst/>
          </a:prstGeom>
        </p:spPr>
        <p:txBody>
          <a:bodyPr spcFirstLastPara="1" wrap="square" lIns="91425" tIns="91425" rIns="91425" bIns="91425" anchor="t" anchorCtr="0">
            <a:noAutofit/>
          </a:bodyPr>
          <a:lstStyle/>
          <a:p>
            <a:pPr lvl="0" algn="just" rtl="1"/>
            <a:r>
              <a:rPr lang="ar-SA" sz="3200" dirty="0">
                <a:latin typeface="Arial" panose="020B0604020202020204" pitchFamily="34" charset="0"/>
                <a:cs typeface="Arial" panose="020B0604020202020204" pitchFamily="34" charset="0"/>
              </a:rPr>
              <a:t>من دون</a:t>
            </a:r>
            <a:r>
              <a:rPr lang="ar-SA" sz="3200" b="1" dirty="0">
                <a:latin typeface="Arial" panose="020B0604020202020204" pitchFamily="34" charset="0"/>
                <a:cs typeface="Arial" panose="020B0604020202020204" pitchFamily="34" charset="0"/>
              </a:rPr>
              <a:t> المشاركة </a:t>
            </a:r>
            <a:r>
              <a:rPr lang="ar-SA" sz="3200" dirty="0">
                <a:latin typeface="Arial" panose="020B0604020202020204" pitchFamily="34" charset="0"/>
                <a:cs typeface="Arial" panose="020B0604020202020204" pitchFamily="34" charset="0"/>
              </a:rPr>
              <a:t>القوية للمرأة ومن دون فهم </a:t>
            </a:r>
            <a:r>
              <a:rPr lang="ar-SA" sz="3200" b="1" dirty="0">
                <a:latin typeface="Arial" panose="020B0604020202020204" pitchFamily="34" charset="0"/>
                <a:cs typeface="Arial" panose="020B0604020202020204" pitchFamily="34" charset="0"/>
              </a:rPr>
              <a:t>كيف ومتى </a:t>
            </a:r>
            <a:r>
              <a:rPr lang="ar-SA" sz="3200" dirty="0">
                <a:latin typeface="Arial" panose="020B0604020202020204" pitchFamily="34" charset="0"/>
                <a:cs typeface="Arial" panose="020B0604020202020204" pitchFamily="34" charset="0"/>
              </a:rPr>
              <a:t>أثّرت الانتهاكات </a:t>
            </a:r>
            <a:r>
              <a:rPr lang="ar-SA" sz="3200" b="1" dirty="0">
                <a:latin typeface="Arial" panose="020B0604020202020204" pitchFamily="34" charset="0"/>
                <a:cs typeface="Arial" panose="020B0604020202020204" pitchFamily="34" charset="0"/>
              </a:rPr>
              <a:t>بطريقة مختلفة </a:t>
            </a:r>
            <a:r>
              <a:rPr lang="ar-SA" sz="3200" dirty="0">
                <a:latin typeface="Arial" panose="020B0604020202020204" pitchFamily="34" charset="0"/>
                <a:cs typeface="Arial" panose="020B0604020202020204" pitchFamily="34" charset="0"/>
              </a:rPr>
              <a:t>على الرجل والمرأة، لا يمكن أن </a:t>
            </a:r>
            <a:r>
              <a:rPr lang="ar-LB" sz="3200" dirty="0">
                <a:latin typeface="Arial" panose="020B0604020202020204" pitchFamily="34" charset="0"/>
                <a:cs typeface="Arial" panose="020B0604020202020204" pitchFamily="34" charset="0"/>
              </a:rPr>
              <a:t>تُسهم</a:t>
            </a:r>
            <a:r>
              <a:rPr lang="ar-SA" sz="3200" dirty="0">
                <a:latin typeface="Arial" panose="020B0604020202020204" pitchFamily="34" charset="0"/>
                <a:cs typeface="Arial" panose="020B0604020202020204" pitchFamily="34" charset="0"/>
              </a:rPr>
              <a:t> عمليات العدالة الانتقالية بنجاح في بناء مجتمع أكثر عدلاً للجميع</a:t>
            </a:r>
            <a:r>
              <a:rPr lang="ar-LB" sz="3200" dirty="0">
                <a:latin typeface="Arial" panose="020B0604020202020204" pitchFamily="34" charset="0"/>
                <a:cs typeface="Arial" panose="020B0604020202020204" pitchFamily="34" charset="0"/>
              </a:rPr>
              <a:t>.</a:t>
            </a:r>
            <a:endParaRPr sz="32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B59DF4A-566D-418C-8DBB-941A66319C7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5048617" y="710788"/>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7. العنف الجنسي والعنف القائم على نوع الجنس </a:t>
            </a:r>
            <a:endParaRPr dirty="0">
              <a:latin typeface="Simplified Arabic" panose="02020603050405020304" pitchFamily="18" charset="-78"/>
              <a:cs typeface="Simplified Arabic" panose="02020603050405020304" pitchFamily="18" charset="-78"/>
            </a:endParaRPr>
          </a:p>
        </p:txBody>
      </p:sp>
      <p:sp>
        <p:nvSpPr>
          <p:cNvPr id="329" name="Shape 329"/>
          <p:cNvSpPr txBox="1"/>
          <p:nvPr/>
        </p:nvSpPr>
        <p:spPr>
          <a:xfrm>
            <a:off x="599996" y="1348551"/>
            <a:ext cx="4083600" cy="2746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1600" b="1" dirty="0">
                <a:solidFill>
                  <a:schemeClr val="dk2"/>
                </a:solidFill>
                <a:latin typeface="Simplified Arabic" panose="02020603050405020304" pitchFamily="18" charset="-78"/>
                <a:ea typeface="Roboto"/>
                <a:cs typeface="Simplified Arabic" panose="02020603050405020304" pitchFamily="18" charset="-78"/>
                <a:sym typeface="Roboto"/>
              </a:rPr>
              <a:t>العنف الجنسي:</a:t>
            </a:r>
          </a:p>
          <a:p>
            <a:pPr algn="r" rtl="1"/>
            <a:endParaRPr lang="en-US" dirty="0">
              <a:latin typeface="Simplified Arabic" panose="02020603050405020304" pitchFamily="18" charset="-78"/>
              <a:cs typeface="Simplified Arabic" panose="02020603050405020304" pitchFamily="18" charset="-78"/>
            </a:endParaRPr>
          </a:p>
          <a:p>
            <a:pPr algn="r" rtl="1"/>
            <a:r>
              <a:rPr lang="ar-LB" dirty="0">
                <a:latin typeface="Simplified Arabic" panose="02020603050405020304" pitchFamily="18" charset="-78"/>
                <a:cs typeface="Simplified Arabic" panose="02020603050405020304" pitchFamily="18" charset="-78"/>
              </a:rPr>
              <a:t>أي عملٍ جنسي أو محاولة الحصول على العمل الجنسي</a:t>
            </a:r>
          </a:p>
          <a:p>
            <a:pPr algn="r" rtl="1"/>
            <a:r>
              <a:rPr lang="ar-LB" dirty="0">
                <a:latin typeface="Simplified Arabic" panose="02020603050405020304" pitchFamily="18" charset="-78"/>
                <a:cs typeface="Simplified Arabic" panose="02020603050405020304" pitchFamily="18" charset="-78"/>
              </a:rPr>
              <a:t>والتعليقات أو التحرشات الجنسية غير المرغوبة أو أعمال</a:t>
            </a:r>
          </a:p>
          <a:p>
            <a:pPr algn="r" rtl="1"/>
            <a:r>
              <a:rPr lang="ar-LB" dirty="0">
                <a:latin typeface="Simplified Arabic" panose="02020603050405020304" pitchFamily="18" charset="-78"/>
                <a:cs typeface="Simplified Arabic" panose="02020603050405020304" pitchFamily="18" charset="-78"/>
              </a:rPr>
              <a:t>الاتجار الجنسي أو أي شيء آخر موجه نحو الحالة الجنسية لشخص ما بالإكراه مِن قِبل أي شخص بغضَ النظر عن علاقته أو قرابته بالضحية في أي موقع أو مكان بما في ذلك - وليس حصرًا أو تحديدًا - البيت ومكان العمل.</a:t>
            </a:r>
            <a:endParaRPr lang="ar-LB" sz="1600" b="1"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endParaRPr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r>
              <a:rPr lang="ar-LB" sz="1600" i="1" dirty="0">
                <a:solidFill>
                  <a:schemeClr val="accent4"/>
                </a:solidFill>
                <a:latin typeface="Simplified Arabic" panose="02020603050405020304" pitchFamily="18" charset="-78"/>
                <a:ea typeface="Roboto"/>
                <a:cs typeface="Simplified Arabic" panose="02020603050405020304" pitchFamily="18" charset="-78"/>
                <a:sym typeface="Roboto"/>
              </a:rPr>
              <a:t>منظمة الصحة العالمية، 2002</a:t>
            </a:r>
            <a:endParaRPr sz="1100" dirty="0">
              <a:highlight>
                <a:srgbClr val="FFFF00"/>
              </a:highlight>
              <a:latin typeface="Simplified Arabic" panose="02020603050405020304" pitchFamily="18" charset="-78"/>
              <a:ea typeface="Calibri"/>
              <a:cs typeface="Simplified Arabic" panose="02020603050405020304" pitchFamily="18" charset="-78"/>
              <a:sym typeface="Calibri"/>
            </a:endParaRPr>
          </a:p>
        </p:txBody>
      </p:sp>
      <p:sp>
        <p:nvSpPr>
          <p:cNvPr id="4" name="Rectangle 3">
            <a:extLst>
              <a:ext uri="{FF2B5EF4-FFF2-40B4-BE49-F238E27FC236}">
                <a16:creationId xmlns:a16="http://schemas.microsoft.com/office/drawing/2014/main" id="{795B8E58-4BAA-4DB4-955C-5BAC2C20026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p:nvPr/>
        </p:nvSpPr>
        <p:spPr>
          <a:xfrm>
            <a:off x="640850" y="3734875"/>
            <a:ext cx="8168700" cy="859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ar-LB" sz="1800" dirty="0">
                <a:solidFill>
                  <a:schemeClr val="accent4"/>
                </a:solidFill>
                <a:latin typeface="Merriweather"/>
                <a:ea typeface="Merriweather"/>
                <a:cs typeface="Merriweather"/>
                <a:sym typeface="Merriweather"/>
              </a:rPr>
              <a:t> الحكم الصادر عن المحكمة الجنائية الدولية لرواندا في قضية جان-بول أكاييسو</a:t>
            </a:r>
            <a:endParaRPr sz="1800" i="1" dirty="0">
              <a:solidFill>
                <a:schemeClr val="accent4"/>
              </a:solidFill>
              <a:latin typeface="Merriweather"/>
              <a:ea typeface="Merriweather"/>
              <a:cs typeface="Merriweather"/>
              <a:sym typeface="Merriweather"/>
            </a:endParaRPr>
          </a:p>
        </p:txBody>
      </p:sp>
      <p:sp>
        <p:nvSpPr>
          <p:cNvPr id="335" name="Shape 335"/>
          <p:cNvSpPr txBox="1"/>
          <p:nvPr/>
        </p:nvSpPr>
        <p:spPr>
          <a:xfrm>
            <a:off x="325100" y="583075"/>
            <a:ext cx="8203500" cy="3151800"/>
          </a:xfrm>
          <a:prstGeom prst="rect">
            <a:avLst/>
          </a:prstGeom>
          <a:noFill/>
          <a:ln>
            <a:noFill/>
          </a:ln>
        </p:spPr>
        <p:txBody>
          <a:bodyPr spcFirstLastPara="1" wrap="square" lIns="91425" tIns="91425" rIns="91425" bIns="91425" anchor="t" anchorCtr="0">
            <a:noAutofit/>
          </a:bodyPr>
          <a:lstStyle/>
          <a:p>
            <a:pPr lvl="0" algn="just" rtl="1"/>
            <a:r>
              <a:rPr lang="ar-LB" sz="24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الاغتصاب، تماماً كالتعذيب، يُستخدم لأغراض كترهيب الشخص أو إهانته أو إذلاله أو التمييز بحقّه أو معاقبته أو السيطرة عليه أو تدميره. وتماماً كالتعذيب، يشكّل الاغتصاب انتهاكاً لكرامة الشخص ويصل في الواقع إلى مستوى التعذيب عندما يُمارس من قِبل مسؤول رسمي أو أيّ شخص يحمل صفة رسمية، أو بتحريض منه أو برضاه أو موافقته.</a:t>
            </a:r>
            <a:endParaRPr sz="24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98A67C12-5740-4404-97A5-25839768C95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4820213" y="535583"/>
            <a:ext cx="4081200" cy="105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LB" sz="2400" dirty="0">
                <a:latin typeface="Simplified Arabic" panose="02020603050405020304" pitchFamily="18" charset="-78"/>
                <a:cs typeface="Simplified Arabic" panose="02020603050405020304" pitchFamily="18" charset="-78"/>
              </a:rPr>
              <a:t>مـؤامــرة الصمت</a:t>
            </a:r>
            <a:endParaRPr sz="2400" dirty="0">
              <a:latin typeface="Simplified Arabic" panose="02020603050405020304" pitchFamily="18" charset="-78"/>
              <a:cs typeface="Simplified Arabic" panose="02020603050405020304" pitchFamily="18" charset="-78"/>
            </a:endParaRPr>
          </a:p>
        </p:txBody>
      </p:sp>
      <p:sp>
        <p:nvSpPr>
          <p:cNvPr id="341" name="Shape 341"/>
          <p:cNvSpPr txBox="1"/>
          <p:nvPr/>
        </p:nvSpPr>
        <p:spPr>
          <a:xfrm>
            <a:off x="366352" y="1585883"/>
            <a:ext cx="4124400" cy="2349600"/>
          </a:xfrm>
          <a:prstGeom prst="rect">
            <a:avLst/>
          </a:prstGeom>
          <a:noFill/>
          <a:ln>
            <a:noFill/>
          </a:ln>
        </p:spPr>
        <p:txBody>
          <a:bodyPr spcFirstLastPara="1" wrap="square" lIns="91425" tIns="91425" rIns="91425" bIns="91425" anchor="ctr" anchorCtr="0">
            <a:noAutofit/>
          </a:bodyPr>
          <a:lstStyle/>
          <a:p>
            <a:pPr marL="457200" lvl="0" indent="-330200" algn="r" rtl="1">
              <a:buClr>
                <a:schemeClr val="dk2"/>
              </a:buClr>
              <a:buSzPts val="1600"/>
              <a:buFont typeface="Roboto"/>
              <a:buChar char="●"/>
            </a:pPr>
            <a:r>
              <a:rPr lang="ar-LB" sz="1800" dirty="0">
                <a:solidFill>
                  <a:schemeClr val="dk2"/>
                </a:solidFill>
                <a:latin typeface="Arial" panose="020B0604020202020204" pitchFamily="34" charset="0"/>
                <a:ea typeface="Roboto"/>
                <a:cs typeface="Arial" panose="020B0604020202020204" pitchFamily="34" charset="0"/>
                <a:sym typeface="Roboto"/>
              </a:rPr>
              <a:t>قد تؤدّي وصمة الإذلال إلى نبذٍ اجتماعي نتيجة اغتصاب ارتكبه مقاتلون أعداء.</a:t>
            </a:r>
          </a:p>
          <a:p>
            <a:pPr marL="457200" lvl="0" indent="-330200" algn="r" rtl="1">
              <a:buClr>
                <a:schemeClr val="dk2"/>
              </a:buClr>
              <a:buSzPts val="1600"/>
              <a:buFont typeface="Roboto"/>
              <a:buChar char="●"/>
            </a:pPr>
            <a:endParaRPr lang="ar-LB" sz="1800" dirty="0">
              <a:solidFill>
                <a:schemeClr val="dk2"/>
              </a:solidFill>
              <a:latin typeface="Arial" panose="020B0604020202020204" pitchFamily="34" charset="0"/>
              <a:ea typeface="Roboto"/>
              <a:cs typeface="Arial" panose="020B0604020202020204" pitchFamily="34" charset="0"/>
              <a:sym typeface="Roboto"/>
            </a:endParaRPr>
          </a:p>
          <a:p>
            <a:pPr marL="457200" lvl="0" indent="-330200" algn="r" rtl="1">
              <a:buClr>
                <a:schemeClr val="dk2"/>
              </a:buClr>
              <a:buSzPts val="1600"/>
              <a:buFont typeface="Roboto"/>
              <a:buChar char="●"/>
            </a:pPr>
            <a:r>
              <a:rPr lang="ar-LB" sz="1800" dirty="0">
                <a:solidFill>
                  <a:schemeClr val="dk2"/>
                </a:solidFill>
                <a:latin typeface="Arial" panose="020B0604020202020204" pitchFamily="34" charset="0"/>
                <a:ea typeface="Roboto"/>
                <a:cs typeface="Arial" panose="020B0604020202020204" pitchFamily="34" charset="0"/>
                <a:sym typeface="Roboto"/>
              </a:rPr>
              <a:t>يتمُّ تجنب الضحايا أو إسكاتهم أو إلقاء اللوم عليهم؛ وبالتالي تنخفض منزلتهم. </a:t>
            </a:r>
          </a:p>
        </p:txBody>
      </p:sp>
      <p:pic>
        <p:nvPicPr>
          <p:cNvPr id="342" name="Shape 342"/>
          <p:cNvPicPr preferRelativeResize="0"/>
          <p:nvPr/>
        </p:nvPicPr>
        <p:blipFill>
          <a:blip r:embed="rId3">
            <a:alphaModFix/>
          </a:blip>
          <a:stretch>
            <a:fillRect/>
          </a:stretch>
        </p:blipFill>
        <p:spPr>
          <a:xfrm>
            <a:off x="4577633" y="2027183"/>
            <a:ext cx="4566367" cy="2068525"/>
          </a:xfrm>
          <a:prstGeom prst="rect">
            <a:avLst/>
          </a:prstGeom>
          <a:noFill/>
          <a:ln>
            <a:noFill/>
          </a:ln>
        </p:spPr>
      </p:pic>
      <p:sp>
        <p:nvSpPr>
          <p:cNvPr id="5" name="Rectangle 4">
            <a:extLst>
              <a:ext uri="{FF2B5EF4-FFF2-40B4-BE49-F238E27FC236}">
                <a16:creationId xmlns:a16="http://schemas.microsoft.com/office/drawing/2014/main" id="{276F48A2-14BF-4EEB-AF08-AA9AFECACFE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194050" y="510700"/>
            <a:ext cx="8287800" cy="1282500"/>
          </a:xfrm>
          <a:prstGeom prst="rect">
            <a:avLst/>
          </a:prstGeom>
        </p:spPr>
        <p:txBody>
          <a:bodyPr spcFirstLastPara="1" wrap="square" lIns="91425" tIns="91425" rIns="91425" bIns="91425" anchor="t" anchorCtr="0">
            <a:noAutofit/>
          </a:bodyPr>
          <a:lstStyle/>
          <a:p>
            <a:pPr lvl="0" algn="r" rtl="1"/>
            <a:r>
              <a:rPr lang="ar-LB" sz="3000" dirty="0">
                <a:latin typeface="Simplified Arabic" panose="02020603050405020304" pitchFamily="18" charset="-78"/>
                <a:cs typeface="Simplified Arabic" panose="02020603050405020304" pitchFamily="18" charset="-78"/>
              </a:rPr>
              <a:t>يشير العنف القائم على نوع الجنس إلى </a:t>
            </a:r>
            <a:r>
              <a:rPr lang="ar-LB" sz="3000" b="1" dirty="0">
                <a:latin typeface="Simplified Arabic" panose="02020603050405020304" pitchFamily="18" charset="-78"/>
                <a:cs typeface="Simplified Arabic" panose="02020603050405020304" pitchFamily="18" charset="-78"/>
              </a:rPr>
              <a:t>الحافز الدافع </a:t>
            </a:r>
            <a:r>
              <a:rPr lang="ar-LB" sz="3000" dirty="0">
                <a:latin typeface="Simplified Arabic" panose="02020603050405020304" pitchFamily="18" charset="-78"/>
                <a:cs typeface="Simplified Arabic" panose="02020603050405020304" pitchFamily="18" charset="-78"/>
              </a:rPr>
              <a:t>إلى ارتكاب الانتهاك </a:t>
            </a:r>
            <a:r>
              <a:rPr lang="ar-LB" sz="3000" b="1" dirty="0">
                <a:latin typeface="Simplified Arabic" panose="02020603050405020304" pitchFamily="18" charset="-78"/>
                <a:cs typeface="Simplified Arabic" panose="02020603050405020304" pitchFamily="18" charset="-78"/>
              </a:rPr>
              <a:t>أو التأثير المقصود منه، </a:t>
            </a:r>
            <a:r>
              <a:rPr lang="ar-LB" sz="3000" dirty="0">
                <a:latin typeface="Simplified Arabic" panose="02020603050405020304" pitchFamily="18" charset="-78"/>
                <a:cs typeface="Simplified Arabic" panose="02020603050405020304" pitchFamily="18" charset="-78"/>
              </a:rPr>
              <a:t>عندما يتمّ استهداف امرأة أو رجل تحديداً بسبب نوع الجنس.</a:t>
            </a:r>
            <a:endParaRPr sz="3000" dirty="0">
              <a:latin typeface="Simplified Arabic" panose="02020603050405020304" pitchFamily="18" charset="-78"/>
              <a:cs typeface="Simplified Arabic" panose="02020603050405020304" pitchFamily="18" charset="-78"/>
            </a:endParaRPr>
          </a:p>
        </p:txBody>
      </p:sp>
      <p:sp>
        <p:nvSpPr>
          <p:cNvPr id="348" name="Shape 348"/>
          <p:cNvSpPr txBox="1"/>
          <p:nvPr/>
        </p:nvSpPr>
        <p:spPr>
          <a:xfrm>
            <a:off x="759900" y="3080575"/>
            <a:ext cx="8194500" cy="1221600"/>
          </a:xfrm>
          <a:prstGeom prst="rect">
            <a:avLst/>
          </a:prstGeom>
          <a:noFill/>
          <a:ln>
            <a:noFill/>
          </a:ln>
        </p:spPr>
        <p:txBody>
          <a:bodyPr spcFirstLastPara="1" wrap="square" lIns="91425" tIns="91425" rIns="91425" bIns="91425" anchor="t" anchorCtr="0">
            <a:noAutofit/>
          </a:bodyPr>
          <a:lstStyle/>
          <a:p>
            <a:pPr lvl="0" algn="r" rtl="1"/>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مثال: الزواج القسري، العنف المنزلي، </a:t>
            </a:r>
          </a:p>
          <a:p>
            <a:pPr lvl="0" algn="r" rtl="1"/>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استخدام الأطفال لإلحاق صدمة نفسية، التهديدات بالاغتصاب </a:t>
            </a:r>
          </a:p>
          <a:p>
            <a:pPr lvl="0" algn="r" rtl="1"/>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والعمل المنزلي القسري.</a:t>
            </a:r>
            <a:endParaRPr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CBB07D6C-CAD2-479A-B4D9-9317AFE5758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354" name="Shape 354"/>
          <p:cNvSpPr txBox="1"/>
          <p:nvPr/>
        </p:nvSpPr>
        <p:spPr>
          <a:xfrm>
            <a:off x="383225" y="464525"/>
            <a:ext cx="1370400" cy="786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جنــوب أفريقيا</a:t>
            </a:r>
            <a:endParaRPr sz="3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355" name="Shape 355"/>
          <p:cNvPicPr preferRelativeResize="0"/>
          <p:nvPr/>
        </p:nvPicPr>
        <p:blipFill rotWithShape="1">
          <a:blip r:embed="rId3">
            <a:alphaModFix/>
          </a:blip>
          <a:srcRect r="9041"/>
          <a:stretch/>
        </p:blipFill>
        <p:spPr>
          <a:xfrm>
            <a:off x="2236625" y="0"/>
            <a:ext cx="6907372" cy="5143500"/>
          </a:xfrm>
          <a:prstGeom prst="rect">
            <a:avLst/>
          </a:prstGeom>
          <a:noFill/>
          <a:ln>
            <a:noFill/>
          </a:ln>
        </p:spPr>
      </p:pic>
      <p:sp>
        <p:nvSpPr>
          <p:cNvPr id="5" name="Rectangle 4">
            <a:extLst>
              <a:ext uri="{FF2B5EF4-FFF2-40B4-BE49-F238E27FC236}">
                <a16:creationId xmlns:a16="http://schemas.microsoft.com/office/drawing/2014/main" id="{ABFAD301-6949-438E-AB3B-7BE35B2A438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361" name="Shape 361"/>
          <p:cNvSpPr txBox="1"/>
          <p:nvPr/>
        </p:nvSpPr>
        <p:spPr>
          <a:xfrm>
            <a:off x="152075" y="452825"/>
            <a:ext cx="1823700" cy="78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تــونــس</a:t>
            </a:r>
            <a:endParaRPr sz="3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362" name="Shape 362"/>
          <p:cNvPicPr preferRelativeResize="0"/>
          <p:nvPr/>
        </p:nvPicPr>
        <p:blipFill>
          <a:blip r:embed="rId3">
            <a:alphaModFix/>
          </a:blip>
          <a:stretch>
            <a:fillRect/>
          </a:stretch>
        </p:blipFill>
        <p:spPr>
          <a:xfrm>
            <a:off x="1816975" y="153850"/>
            <a:ext cx="7327025" cy="4884725"/>
          </a:xfrm>
          <a:prstGeom prst="rect">
            <a:avLst/>
          </a:prstGeom>
          <a:noFill/>
          <a:ln>
            <a:noFill/>
          </a:ln>
        </p:spPr>
      </p:pic>
      <p:sp>
        <p:nvSpPr>
          <p:cNvPr id="5" name="Rectangle 4">
            <a:extLst>
              <a:ext uri="{FF2B5EF4-FFF2-40B4-BE49-F238E27FC236}">
                <a16:creationId xmlns:a16="http://schemas.microsoft.com/office/drawing/2014/main" id="{BAC5EC78-CAC2-4E57-80DD-628B52D81A5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194050" y="510700"/>
            <a:ext cx="8287800" cy="1282500"/>
          </a:xfrm>
          <a:prstGeom prst="rect">
            <a:avLst/>
          </a:prstGeom>
        </p:spPr>
        <p:txBody>
          <a:bodyPr spcFirstLastPara="1" wrap="square" lIns="91425" tIns="91425" rIns="91425" bIns="91425" anchor="t" anchorCtr="0">
            <a:noAutofit/>
          </a:bodyPr>
          <a:lstStyle/>
          <a:p>
            <a:pPr lvl="0" algn="r" rtl="1"/>
            <a:r>
              <a:rPr lang="ar-SA" sz="3200" dirty="0">
                <a:latin typeface="Arial" panose="020B0604020202020204" pitchFamily="34" charset="0"/>
                <a:cs typeface="Arial" panose="020B0604020202020204" pitchFamily="34" charset="0"/>
              </a:rPr>
              <a:t>نوع الجنس </a:t>
            </a:r>
            <a:r>
              <a:rPr lang="ar-LB" sz="3200" dirty="0">
                <a:latin typeface="Arial" panose="020B0604020202020204" pitchFamily="34" charset="0"/>
                <a:cs typeface="Arial" panose="020B0604020202020204" pitchFamily="34" charset="0"/>
              </a:rPr>
              <a:t>لا يقتصر فقط على النساء كما لا </a:t>
            </a:r>
            <a:r>
              <a:rPr lang="ar-SA" sz="3200" dirty="0">
                <a:latin typeface="Arial" panose="020B0604020202020204" pitchFamily="34" charset="0"/>
                <a:cs typeface="Arial" panose="020B0604020202020204" pitchFamily="34" charset="0"/>
              </a:rPr>
              <a:t>تقتصر تجارب النساء على العنف الجنسي</a:t>
            </a:r>
            <a:r>
              <a:rPr lang="ar-LB" sz="3200" dirty="0">
                <a:latin typeface="Arial" panose="020B0604020202020204" pitchFamily="34" charset="0"/>
                <a:cs typeface="Arial" panose="020B0604020202020204" pitchFamily="34" charset="0"/>
              </a:rPr>
              <a:t>.</a:t>
            </a:r>
            <a:br>
              <a:rPr lang="en" sz="3400" dirty="0">
                <a:latin typeface="Arial" panose="020B0604020202020204" pitchFamily="34" charset="0"/>
                <a:cs typeface="Arial" panose="020B0604020202020204" pitchFamily="34" charset="0"/>
              </a:rPr>
            </a:br>
            <a:endParaRPr sz="3000" dirty="0">
              <a:latin typeface="Arial" panose="020B0604020202020204" pitchFamily="34" charset="0"/>
              <a:cs typeface="Arial" panose="020B0604020202020204" pitchFamily="34" charset="0"/>
            </a:endParaRPr>
          </a:p>
        </p:txBody>
      </p:sp>
      <p:sp>
        <p:nvSpPr>
          <p:cNvPr id="368" name="Shape 368"/>
          <p:cNvSpPr txBox="1"/>
          <p:nvPr/>
        </p:nvSpPr>
        <p:spPr>
          <a:xfrm>
            <a:off x="818350" y="3554000"/>
            <a:ext cx="8194500" cy="1221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مثال: التقرير النهائي للجنة الحقيقة والمصالحة لبيرو</a:t>
            </a:r>
            <a:endParaRPr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0B6B19EB-FDBA-4923-9101-755F843554CF}"/>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5206013" y="463450"/>
            <a:ext cx="3706500" cy="2508900"/>
          </a:xfrm>
          <a:prstGeom prst="rect">
            <a:avLst/>
          </a:prstGeom>
        </p:spPr>
        <p:txBody>
          <a:bodyPr spcFirstLastPara="1" wrap="square" lIns="91425" tIns="91425" rIns="91425" bIns="91425" anchor="t" anchorCtr="0">
            <a:noAutofit/>
          </a:bodyPr>
          <a:lstStyle/>
          <a:p>
            <a:pPr algn="r" rtl="1"/>
            <a:r>
              <a:rPr lang="ar-LB" dirty="0">
                <a:latin typeface="Simplified Arabic" panose="02020603050405020304" pitchFamily="18" charset="-78"/>
                <a:cs typeface="Simplified Arabic" panose="02020603050405020304" pitchFamily="18" charset="-78"/>
              </a:rPr>
              <a:t>8. تأثير انتهاكات حقوق الانسان على الجنسين</a:t>
            </a:r>
            <a:endParaRPr dirty="0">
              <a:latin typeface="Simplified Arabic" panose="02020603050405020304" pitchFamily="18" charset="-78"/>
              <a:cs typeface="Simplified Arabic" panose="02020603050405020304" pitchFamily="18" charset="-78"/>
            </a:endParaRPr>
          </a:p>
        </p:txBody>
      </p:sp>
      <p:sp>
        <p:nvSpPr>
          <p:cNvPr id="374" name="Shape 374"/>
          <p:cNvSpPr txBox="1"/>
          <p:nvPr/>
        </p:nvSpPr>
        <p:spPr>
          <a:xfrm>
            <a:off x="231487" y="463450"/>
            <a:ext cx="4083600" cy="4237500"/>
          </a:xfrm>
          <a:prstGeom prst="rect">
            <a:avLst/>
          </a:prstGeom>
          <a:noFill/>
          <a:ln>
            <a:noFill/>
          </a:ln>
        </p:spPr>
        <p:txBody>
          <a:bodyPr spcFirstLastPara="1" wrap="square" lIns="91425" tIns="91425" rIns="91425" bIns="91425" anchor="t" anchorCtr="0">
            <a:noAutofit/>
          </a:bodyPr>
          <a:lstStyle/>
          <a:p>
            <a:pPr marL="457200" lvl="0" indent="-317500" algn="r" rtl="1">
              <a:buClr>
                <a:schemeClr val="dk2"/>
              </a:buClr>
              <a:buSzPts val="1400"/>
              <a:buFont typeface="Roboto"/>
              <a:buChar char="●"/>
            </a:pPr>
            <a:r>
              <a:rPr lang="ar-LB" sz="1700" dirty="0">
                <a:solidFill>
                  <a:schemeClr val="dk2"/>
                </a:solidFill>
                <a:latin typeface="Arial" panose="020B0604020202020204" pitchFamily="34" charset="0"/>
                <a:ea typeface="Roboto"/>
                <a:cs typeface="Arial" panose="020B0604020202020204" pitchFamily="34" charset="0"/>
                <a:sym typeface="Roboto"/>
              </a:rPr>
              <a:t>لا يجب أن يأتي التصدي الكامل للعنف الجنسي على حساب معالجة </a:t>
            </a:r>
            <a:r>
              <a:rPr lang="ar-LB" sz="1700" b="1" dirty="0">
                <a:solidFill>
                  <a:schemeClr val="dk2"/>
                </a:solidFill>
                <a:latin typeface="Arial" panose="020B0604020202020204" pitchFamily="34" charset="0"/>
                <a:ea typeface="Roboto"/>
                <a:cs typeface="Arial" panose="020B0604020202020204" pitchFamily="34" charset="0"/>
                <a:sym typeface="Roboto"/>
              </a:rPr>
              <a:t>الآثار الأخرى الطويلة الأمد </a:t>
            </a:r>
            <a:r>
              <a:rPr lang="ar-LB" sz="1700" dirty="0">
                <a:solidFill>
                  <a:schemeClr val="dk2"/>
                </a:solidFill>
                <a:latin typeface="Arial" panose="020B0604020202020204" pitchFamily="34" charset="0"/>
                <a:ea typeface="Roboto"/>
                <a:cs typeface="Arial" panose="020B0604020202020204" pitchFamily="34" charset="0"/>
                <a:sym typeface="Roboto"/>
              </a:rPr>
              <a:t>للنزاع والتي تواجهها العديد من النساء.</a:t>
            </a:r>
          </a:p>
          <a:p>
            <a:pPr marL="457200" lvl="0" indent="-317500" algn="just" rtl="1">
              <a:buClr>
                <a:schemeClr val="dk2"/>
              </a:buClr>
              <a:buSzPts val="1400"/>
              <a:buFont typeface="Roboto"/>
              <a:buChar char="●"/>
            </a:pPr>
            <a:r>
              <a:rPr lang="ar-LB" sz="1700" dirty="0">
                <a:solidFill>
                  <a:schemeClr val="dk2"/>
                </a:solidFill>
                <a:latin typeface="Arial" panose="020B0604020202020204" pitchFamily="34" charset="0"/>
                <a:ea typeface="Roboto"/>
                <a:cs typeface="Arial" panose="020B0604020202020204" pitchFamily="34" charset="0"/>
                <a:sym typeface="Roboto"/>
              </a:rPr>
              <a:t>غالبًا ما لا يتم الربط بين الضرر الذي يطال النساء أثناء النزاع - عمليات القتل والاخفاء والتعذيب والإصابة الجسدية والعنف الجنسي والتجنيد القسري والتشريد - والأذى الذي قد تختبره المرأة في أعقاب النزاع.</a:t>
            </a:r>
          </a:p>
          <a:p>
            <a:pPr marL="457200" lvl="0" indent="-317500" algn="just" rtl="1">
              <a:buClr>
                <a:schemeClr val="dk2"/>
              </a:buClr>
              <a:buSzPts val="1400"/>
              <a:buFont typeface="Roboto"/>
              <a:buChar char="●"/>
            </a:pPr>
            <a:r>
              <a:rPr lang="ar-LB" sz="1700" dirty="0">
                <a:solidFill>
                  <a:schemeClr val="dk2"/>
                </a:solidFill>
                <a:latin typeface="Arial" panose="020B0604020202020204" pitchFamily="34" charset="0"/>
                <a:ea typeface="Roboto"/>
                <a:cs typeface="Arial" panose="020B0604020202020204" pitchFamily="34" charset="0"/>
                <a:sym typeface="Roboto"/>
              </a:rPr>
              <a:t>قد تتعرّض المرأة لسلسلة من الأضرار الجسدية والعاطفية والعقلية والاقتصادية والاجتماعية وغيرها من الأضرار الطويلة الأمد إثر حصول انتهاك ما أو بعد نهاية النزاع: التضييق على الحرية الإنجابية، وخسارة الأراضي، وانعدام الأمن، وتفاقم أعباء الرعاية، والتهميش السياسي، والهشاشة والصعوبات الاقتصادية، وغيرها من العواقب الدائمة. </a:t>
            </a:r>
          </a:p>
        </p:txBody>
      </p:sp>
      <p:sp>
        <p:nvSpPr>
          <p:cNvPr id="4" name="Rectangle 3">
            <a:extLst>
              <a:ext uri="{FF2B5EF4-FFF2-40B4-BE49-F238E27FC236}">
                <a16:creationId xmlns:a16="http://schemas.microsoft.com/office/drawing/2014/main" id="{1DD32BEC-FA50-4C7B-B52C-B11A4639B14B}"/>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380" name="Shape 380"/>
          <p:cNvSpPr txBox="1"/>
          <p:nvPr/>
        </p:nvSpPr>
        <p:spPr>
          <a:xfrm>
            <a:off x="391675" y="353475"/>
            <a:ext cx="1823700" cy="786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لــبــنــان</a:t>
            </a:r>
            <a:endParaRPr sz="30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381" name="Shape 381"/>
          <p:cNvPicPr preferRelativeResize="0"/>
          <p:nvPr/>
        </p:nvPicPr>
        <p:blipFill>
          <a:blip r:embed="rId3">
            <a:alphaModFix/>
          </a:blip>
          <a:stretch>
            <a:fillRect/>
          </a:stretch>
        </p:blipFill>
        <p:spPr>
          <a:xfrm>
            <a:off x="3547700" y="0"/>
            <a:ext cx="5143500" cy="5143500"/>
          </a:xfrm>
          <a:prstGeom prst="rect">
            <a:avLst/>
          </a:prstGeom>
          <a:noFill/>
          <a:ln>
            <a:noFill/>
          </a:ln>
        </p:spPr>
      </p:pic>
      <p:sp>
        <p:nvSpPr>
          <p:cNvPr id="5" name="Rectangle 4">
            <a:extLst>
              <a:ext uri="{FF2B5EF4-FFF2-40B4-BE49-F238E27FC236}">
                <a16:creationId xmlns:a16="http://schemas.microsoft.com/office/drawing/2014/main" id="{4F61D475-D85A-4A6E-A903-D2D2C27F18E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Shape 386"/>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pic>
        <p:nvPicPr>
          <p:cNvPr id="387" name="Shape 387"/>
          <p:cNvPicPr preferRelativeResize="0"/>
          <p:nvPr/>
        </p:nvPicPr>
        <p:blipFill>
          <a:blip r:embed="rId3">
            <a:alphaModFix/>
          </a:blip>
          <a:stretch>
            <a:fillRect/>
          </a:stretch>
        </p:blipFill>
        <p:spPr>
          <a:xfrm>
            <a:off x="1428763" y="0"/>
            <a:ext cx="7715236" cy="5143500"/>
          </a:xfrm>
          <a:prstGeom prst="rect">
            <a:avLst/>
          </a:prstGeom>
          <a:noFill/>
          <a:ln>
            <a:noFill/>
          </a:ln>
        </p:spPr>
      </p:pic>
      <p:sp>
        <p:nvSpPr>
          <p:cNvPr id="388" name="Shape 388"/>
          <p:cNvSpPr txBox="1"/>
          <p:nvPr/>
        </p:nvSpPr>
        <p:spPr>
          <a:xfrm>
            <a:off x="133125" y="325975"/>
            <a:ext cx="2215200" cy="7866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ar-LB" sz="3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كولــومبيــا</a:t>
            </a:r>
            <a:endParaRPr sz="30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5" name="Rectangle 4">
            <a:extLst>
              <a:ext uri="{FF2B5EF4-FFF2-40B4-BE49-F238E27FC236}">
                <a16:creationId xmlns:a16="http://schemas.microsoft.com/office/drawing/2014/main" id="{553B9A3E-7919-48EC-9EFA-F718665D3EF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p:nvPr/>
        </p:nvSpPr>
        <p:spPr>
          <a:xfrm>
            <a:off x="487650" y="306427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pic>
        <p:nvPicPr>
          <p:cNvPr id="88" name="Shape 88" descr="As an awareness test from Transport for London it does a great job of highlighting the issue with drivers having awareness for cyclists." title="Basketball Awareness Test">
            <a:hlinkClick r:id="rId3"/>
          </p:cNvPr>
          <p:cNvPicPr preferRelativeResize="0"/>
          <p:nvPr/>
        </p:nvPicPr>
        <p:blipFill>
          <a:blip r:embed="rId4">
            <a:alphaModFix/>
          </a:blip>
          <a:stretch>
            <a:fillRect/>
          </a:stretch>
        </p:blipFill>
        <p:spPr>
          <a:xfrm>
            <a:off x="1557950" y="311213"/>
            <a:ext cx="6028100" cy="4521075"/>
          </a:xfrm>
          <a:prstGeom prst="rect">
            <a:avLst/>
          </a:prstGeom>
          <a:noFill/>
          <a:ln>
            <a:noFill/>
          </a:ln>
        </p:spPr>
      </p:pic>
      <p:sp>
        <p:nvSpPr>
          <p:cNvPr id="4" name="Rectangle 3">
            <a:extLst>
              <a:ext uri="{FF2B5EF4-FFF2-40B4-BE49-F238E27FC236}">
                <a16:creationId xmlns:a16="http://schemas.microsoft.com/office/drawing/2014/main" id="{39A07CCA-EB44-4292-8CF8-812BF037789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pic>
        <p:nvPicPr>
          <p:cNvPr id="394" name="Shape 394"/>
          <p:cNvPicPr preferRelativeResize="0"/>
          <p:nvPr/>
        </p:nvPicPr>
        <p:blipFill>
          <a:blip r:embed="rId3">
            <a:alphaModFix/>
          </a:blip>
          <a:stretch>
            <a:fillRect/>
          </a:stretch>
        </p:blipFill>
        <p:spPr>
          <a:xfrm>
            <a:off x="0" y="0"/>
            <a:ext cx="7717146" cy="5143501"/>
          </a:xfrm>
          <a:prstGeom prst="rect">
            <a:avLst/>
          </a:prstGeom>
          <a:noFill/>
          <a:ln>
            <a:noFill/>
          </a:ln>
        </p:spPr>
      </p:pic>
      <p:sp>
        <p:nvSpPr>
          <p:cNvPr id="395" name="Shape 395"/>
          <p:cNvSpPr txBox="1"/>
          <p:nvPr/>
        </p:nvSpPr>
        <p:spPr>
          <a:xfrm>
            <a:off x="5381469" y="214875"/>
            <a:ext cx="3397631" cy="786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لاجئون سوريون في لبنــان</a:t>
            </a:r>
            <a:endParaRPr sz="30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5" name="Rectangle 4">
            <a:extLst>
              <a:ext uri="{FF2B5EF4-FFF2-40B4-BE49-F238E27FC236}">
                <a16:creationId xmlns:a16="http://schemas.microsoft.com/office/drawing/2014/main" id="{6967C614-F70B-43E3-981E-E4B9F92C30C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5063607" y="231102"/>
            <a:ext cx="3706500" cy="2508900"/>
          </a:xfrm>
          <a:prstGeom prst="rect">
            <a:avLst/>
          </a:prstGeom>
        </p:spPr>
        <p:txBody>
          <a:bodyPr spcFirstLastPara="1" wrap="square" lIns="91425" tIns="91425" rIns="91425" bIns="91425" anchor="t" anchorCtr="0">
            <a:noAutofit/>
          </a:bodyPr>
          <a:lstStyle/>
          <a:p>
            <a:pPr lvl="0" algn="r" rtl="1"/>
            <a:r>
              <a:rPr lang="ar-LB" dirty="0">
                <a:latin typeface="Simplified Arabic" panose="02020603050405020304" pitchFamily="18" charset="-78"/>
                <a:cs typeface="Simplified Arabic" panose="02020603050405020304" pitchFamily="18" charset="-78"/>
              </a:rPr>
              <a:t>9. ما المخاطر التي ينطوي عليها النهج المحايد من حيث نوع الجنس؟ </a:t>
            </a:r>
            <a:br>
              <a:rPr lang="ar-LB" dirty="0">
                <a:latin typeface="Simplified Arabic" panose="02020603050405020304" pitchFamily="18" charset="-78"/>
                <a:cs typeface="Simplified Arabic" panose="02020603050405020304" pitchFamily="18" charset="-78"/>
              </a:rPr>
            </a:br>
            <a:endParaRPr dirty="0">
              <a:latin typeface="Simplified Arabic" panose="02020603050405020304" pitchFamily="18" charset="-78"/>
              <a:cs typeface="Simplified Arabic" panose="02020603050405020304" pitchFamily="18" charset="-78"/>
            </a:endParaRPr>
          </a:p>
        </p:txBody>
      </p:sp>
      <p:sp>
        <p:nvSpPr>
          <p:cNvPr id="401" name="Shape 401"/>
          <p:cNvSpPr txBox="1"/>
          <p:nvPr/>
        </p:nvSpPr>
        <p:spPr>
          <a:xfrm>
            <a:off x="212263" y="100363"/>
            <a:ext cx="4294800" cy="642900"/>
          </a:xfrm>
          <a:prstGeom prst="rect">
            <a:avLst/>
          </a:prstGeom>
          <a:noFill/>
          <a:ln>
            <a:noFill/>
          </a:ln>
        </p:spPr>
        <p:txBody>
          <a:bodyPr spcFirstLastPara="1" wrap="square" lIns="91425" tIns="91425" rIns="91425" bIns="91425" anchor="t" anchorCtr="0">
            <a:noAutofit/>
          </a:bodyPr>
          <a:lstStyle/>
          <a:p>
            <a:pPr lvl="0" algn="r" rtl="1"/>
            <a:r>
              <a:rPr lang="ar-LB" sz="1800" dirty="0">
                <a:solidFill>
                  <a:schemeClr val="accent1"/>
                </a:solidFill>
                <a:latin typeface="Simplified Arabic" panose="02020603050405020304" pitchFamily="18" charset="-78"/>
                <a:ea typeface="Merriweather"/>
                <a:cs typeface="Simplified Arabic" panose="02020603050405020304" pitchFamily="18" charset="-78"/>
                <a:sym typeface="Merriweather"/>
              </a:rPr>
              <a:t>عدم مراعاة نوع الجنس يُعرِقلُ أهداف العدالة الانتقالية</a:t>
            </a:r>
          </a:p>
          <a:p>
            <a:pPr marL="0" lvl="0" indent="0" rtl="0">
              <a:spcBef>
                <a:spcPts val="0"/>
              </a:spcBef>
              <a:spcAft>
                <a:spcPts val="0"/>
              </a:spcAft>
              <a:buNone/>
            </a:pPr>
            <a:endParaRPr dirty="0">
              <a:latin typeface="Simplified Arabic" panose="02020603050405020304" pitchFamily="18" charset="-78"/>
              <a:cs typeface="Simplified Arabic" panose="02020603050405020304" pitchFamily="18" charset="-78"/>
            </a:endParaRPr>
          </a:p>
        </p:txBody>
      </p:sp>
      <p:sp>
        <p:nvSpPr>
          <p:cNvPr id="402" name="Shape 402"/>
          <p:cNvSpPr txBox="1"/>
          <p:nvPr/>
        </p:nvSpPr>
        <p:spPr>
          <a:xfrm>
            <a:off x="310388" y="1039088"/>
            <a:ext cx="4015500" cy="2998500"/>
          </a:xfrm>
          <a:prstGeom prst="rect">
            <a:avLst/>
          </a:prstGeom>
          <a:noFill/>
          <a:ln>
            <a:noFill/>
          </a:ln>
        </p:spPr>
        <p:txBody>
          <a:bodyPr spcFirstLastPara="1" wrap="square" lIns="91425" tIns="91425" rIns="91425" bIns="91425" anchor="t" anchorCtr="0">
            <a:noAutofit/>
          </a:bodyPr>
          <a:lstStyle/>
          <a:p>
            <a:pPr marL="457200" lvl="0" indent="-3175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أصبح إشراك المرأة في مجال العدالة الانتقالية معياراً نسبياً.</a:t>
            </a:r>
          </a:p>
          <a:p>
            <a:pPr marL="457200" lvl="0" indent="-317500" algn="r" rtl="1">
              <a:buClr>
                <a:schemeClr val="dk2"/>
              </a:buClr>
              <a:buSzPts val="1400"/>
              <a:buFont typeface="Roboto"/>
              <a:buChar char="●"/>
            </a:pPr>
            <a:r>
              <a:rPr lang="ar-SA" sz="1600" dirty="0">
                <a:solidFill>
                  <a:schemeClr val="dk2"/>
                </a:solidFill>
                <a:latin typeface="Arial" panose="020B0604020202020204" pitchFamily="34" charset="0"/>
                <a:ea typeface="Roboto"/>
                <a:cs typeface="Arial" panose="020B0604020202020204" pitchFamily="34" charset="0"/>
              </a:rPr>
              <a:t>التعبير بأشكال مختلفة عن النية</a:t>
            </a:r>
            <a:r>
              <a:rPr lang="ar-LB" sz="1600" dirty="0">
                <a:solidFill>
                  <a:schemeClr val="dk2"/>
                </a:solidFill>
                <a:latin typeface="Arial" panose="020B0604020202020204" pitchFamily="34" charset="0"/>
                <a:ea typeface="Roboto"/>
                <a:cs typeface="Arial" panose="020B0604020202020204" pitchFamily="34" charset="0"/>
              </a:rPr>
              <a:t> الحسنة أو حتّى الالتزامات المكتوبة غالباً ما لا تُترجَم إلى تطبيق فعليّ.</a:t>
            </a:r>
          </a:p>
          <a:p>
            <a:pPr marL="457200" lvl="0" indent="-317500" algn="r" rtl="1">
              <a:buClr>
                <a:schemeClr val="dk2"/>
              </a:buClr>
              <a:buSzPts val="1400"/>
              <a:buFont typeface="Roboto"/>
              <a:buChar char="●"/>
            </a:pPr>
            <a:r>
              <a:rPr lang="ar-LB" sz="1600" dirty="0">
                <a:solidFill>
                  <a:schemeClr val="dk2"/>
                </a:solidFill>
                <a:latin typeface="Arial" panose="020B0604020202020204" pitchFamily="34" charset="0"/>
                <a:ea typeface="Roboto"/>
                <a:cs typeface="Arial" panose="020B0604020202020204" pitchFamily="34" charset="0"/>
                <a:sym typeface="Roboto"/>
              </a:rPr>
              <a:t>أوجه القصور:</a:t>
            </a:r>
          </a:p>
          <a:p>
            <a:pPr marL="741363" lvl="1" indent="-317500" algn="r" rtl="1">
              <a:buClr>
                <a:schemeClr val="dk2"/>
              </a:buClr>
              <a:buSzPts val="1400"/>
              <a:buFont typeface="Courier New" panose="02070309020205020404" pitchFamily="49" charset="0"/>
              <a:buChar char="o"/>
            </a:pPr>
            <a:r>
              <a:rPr lang="ar-LB" sz="1600" dirty="0">
                <a:solidFill>
                  <a:schemeClr val="dk2"/>
                </a:solidFill>
                <a:latin typeface="Arial" panose="020B0604020202020204" pitchFamily="34" charset="0"/>
                <a:ea typeface="Roboto"/>
                <a:cs typeface="Arial" panose="020B0604020202020204" pitchFamily="34" charset="0"/>
                <a:sym typeface="Roboto"/>
              </a:rPr>
              <a:t>النقص في الإبلاغ عن بعض الانتهاكات؛</a:t>
            </a:r>
          </a:p>
          <a:p>
            <a:pPr marL="741363" lvl="0" indent="-317500" algn="r" rtl="1">
              <a:buClr>
                <a:schemeClr val="dk2"/>
              </a:buClr>
              <a:buSzPts val="1400"/>
              <a:buFont typeface="Courier New" panose="02070309020205020404" pitchFamily="49" charset="0"/>
              <a:buChar char="o"/>
            </a:pPr>
            <a:r>
              <a:rPr lang="ar-LB" sz="1600" dirty="0">
                <a:solidFill>
                  <a:schemeClr val="dk2"/>
                </a:solidFill>
                <a:latin typeface="Arial" panose="020B0604020202020204" pitchFamily="34" charset="0"/>
                <a:ea typeface="Roboto"/>
                <a:cs typeface="Arial" panose="020B0604020202020204" pitchFamily="34" charset="0"/>
                <a:sym typeface="Roboto"/>
              </a:rPr>
              <a:t>السياسات والإجراءات التي تصعّب على النساء المشاركة أو الحصول على المنافع؛</a:t>
            </a:r>
          </a:p>
          <a:p>
            <a:pPr marL="741363" lvl="0" indent="-317500" algn="r" rtl="1">
              <a:buClr>
                <a:schemeClr val="dk2"/>
              </a:buClr>
              <a:buSzPts val="1400"/>
              <a:buFont typeface="Courier New" panose="02070309020205020404" pitchFamily="49" charset="0"/>
              <a:buChar char="o"/>
            </a:pPr>
            <a:r>
              <a:rPr lang="ar-LB" sz="1600" dirty="0">
                <a:solidFill>
                  <a:schemeClr val="dk2"/>
                </a:solidFill>
                <a:latin typeface="Arial" panose="020B0604020202020204" pitchFamily="34" charset="0"/>
                <a:ea typeface="Roboto"/>
                <a:cs typeface="Arial" panose="020B0604020202020204" pitchFamily="34" charset="0"/>
                <a:sym typeface="Roboto"/>
              </a:rPr>
              <a:t>النتائج التي لا تعكس سوى فهم جزئي لتأثير الانتهاكات؛</a:t>
            </a:r>
          </a:p>
          <a:p>
            <a:pPr marL="741363" lvl="0" indent="-317500" algn="r" rtl="1">
              <a:buClr>
                <a:schemeClr val="dk2"/>
              </a:buClr>
              <a:buSzPts val="1400"/>
              <a:buFont typeface="Courier New" panose="02070309020205020404" pitchFamily="49" charset="0"/>
              <a:buChar char="o"/>
            </a:pPr>
            <a:r>
              <a:rPr lang="ar-LB" sz="1600" dirty="0">
                <a:solidFill>
                  <a:schemeClr val="dk2"/>
                </a:solidFill>
                <a:latin typeface="Arial" panose="020B0604020202020204" pitchFamily="34" charset="0"/>
                <a:ea typeface="Roboto"/>
                <a:cs typeface="Arial" panose="020B0604020202020204" pitchFamily="34" charset="0"/>
                <a:sym typeface="Roboto"/>
              </a:rPr>
              <a:t>النقص في ملاحقة الجرائم الجنسية والجرائم القائمة على نوع الجنس في الإجراءات الجنائية. </a:t>
            </a:r>
          </a:p>
        </p:txBody>
      </p:sp>
      <p:sp>
        <p:nvSpPr>
          <p:cNvPr id="5" name="Rectangle 4">
            <a:extLst>
              <a:ext uri="{FF2B5EF4-FFF2-40B4-BE49-F238E27FC236}">
                <a16:creationId xmlns:a16="http://schemas.microsoft.com/office/drawing/2014/main" id="{482B22DC-6D51-4CEE-A85B-41C24CEBE24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4803674" y="505603"/>
            <a:ext cx="4081200" cy="1050300"/>
          </a:xfrm>
          <a:prstGeom prst="rect">
            <a:avLst/>
          </a:prstGeom>
        </p:spPr>
        <p:txBody>
          <a:bodyPr spcFirstLastPara="1" wrap="square" lIns="91425" tIns="91425" rIns="91425" bIns="91425" anchor="ctr" anchorCtr="0">
            <a:noAutofit/>
          </a:bodyPr>
          <a:lstStyle/>
          <a:p>
            <a:pPr lvl="0" algn="r" rtl="1"/>
            <a:r>
              <a:rPr lang="ar-LB" sz="1800" b="1" dirty="0">
                <a:latin typeface="Simplified Arabic" panose="02020603050405020304" pitchFamily="18" charset="-78"/>
                <a:cs typeface="Simplified Arabic" panose="02020603050405020304" pitchFamily="18" charset="-78"/>
              </a:rPr>
              <a:t>مشاركة المرأة بوصفها حقاً وواجباً: الالتزام بالنظر في نوع الجنس</a:t>
            </a:r>
            <a:br>
              <a:rPr lang="ar-LB" sz="1800" b="1" dirty="0">
                <a:latin typeface="Simplified Arabic" panose="02020603050405020304" pitchFamily="18" charset="-78"/>
                <a:cs typeface="Simplified Arabic" panose="02020603050405020304" pitchFamily="18" charset="-78"/>
              </a:rPr>
            </a:br>
            <a:endParaRPr sz="1800" b="1" dirty="0">
              <a:latin typeface="Simplified Arabic" panose="02020603050405020304" pitchFamily="18" charset="-78"/>
              <a:cs typeface="Simplified Arabic" panose="02020603050405020304" pitchFamily="18" charset="-78"/>
            </a:endParaRPr>
          </a:p>
        </p:txBody>
      </p:sp>
      <p:sp>
        <p:nvSpPr>
          <p:cNvPr id="408" name="Shape 408"/>
          <p:cNvSpPr txBox="1"/>
          <p:nvPr/>
        </p:nvSpPr>
        <p:spPr>
          <a:xfrm>
            <a:off x="92055" y="1733564"/>
            <a:ext cx="4124400" cy="2349600"/>
          </a:xfrm>
          <a:prstGeom prst="rect">
            <a:avLst/>
          </a:prstGeom>
          <a:noFill/>
          <a:ln>
            <a:noFill/>
          </a:ln>
        </p:spPr>
        <p:txBody>
          <a:bodyPr spcFirstLastPara="1" wrap="square" lIns="91425" tIns="91425" rIns="91425" bIns="91425" anchor="ctr" anchorCtr="0">
            <a:noAutofit/>
          </a:bodyPr>
          <a:lstStyle/>
          <a:p>
            <a:pPr marL="457200" lvl="0" indent="-317500" algn="r" rtl="1">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يقضي اتباع نهجٍ يراعي الفوارق بين الجنسين بالنظر إلى المرأة ليس باعتبارها ضحية غير فاعلة، بل عنصراً فاعلاً يعيد بناء حياته بعد الصراع أو الاستبداد.</a:t>
            </a:r>
          </a:p>
          <a:p>
            <a:pPr marL="457200" lvl="0" indent="-317500" algn="r" rtl="1">
              <a:buClr>
                <a:schemeClr val="dk2"/>
              </a:buClr>
              <a:buSzPts val="1400"/>
              <a:buFont typeface="Roboto"/>
              <a:buChar char="●"/>
            </a:pPr>
            <a:endParaRPr lang="ar-LB"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لا يمكن للمرأة أن تحقِّقَ المساواة وحدها - إنها مسؤولية الجميع.</a:t>
            </a:r>
          </a:p>
          <a:p>
            <a:pPr marL="457200" lvl="0" indent="-317500" algn="r" rtl="1">
              <a:buClr>
                <a:schemeClr val="dk2"/>
              </a:buClr>
              <a:buSzPts val="1400"/>
              <a:buFont typeface="Roboto"/>
              <a:buChar char="●"/>
            </a:pPr>
            <a:endParaRPr lang="ar-LB"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17500" algn="r" rtl="1">
              <a:buClr>
                <a:schemeClr val="dk2"/>
              </a:buClr>
              <a:buSzPts val="1400"/>
              <a:buFont typeface="Roboto"/>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الأطر القانونية:</a:t>
            </a:r>
          </a:p>
          <a:p>
            <a:pPr marL="801688" indent="-317500" algn="r" rtl="1">
              <a:buClr>
                <a:schemeClr val="dk2"/>
              </a:buClr>
              <a:buSzPts val="1400"/>
              <a:buFont typeface="Courier New" panose="02070309020205020404" pitchFamily="49" charset="0"/>
              <a:buChar char="o"/>
            </a:pPr>
            <a:r>
              <a:rPr lang="ar-LB" b="1" dirty="0">
                <a:solidFill>
                  <a:schemeClr val="dk2"/>
                </a:solidFill>
                <a:latin typeface="Simplified Arabic" panose="02020603050405020304" pitchFamily="18" charset="-78"/>
                <a:ea typeface="Roboto"/>
                <a:cs typeface="Simplified Arabic" panose="02020603050405020304" pitchFamily="18" charset="-78"/>
                <a:sym typeface="Roboto"/>
              </a:rPr>
              <a:t>قرارات مجلس الأمن </a:t>
            </a:r>
            <a:r>
              <a:rPr lang="ar-LB" dirty="0">
                <a:solidFill>
                  <a:schemeClr val="dk2"/>
                </a:solidFill>
                <a:latin typeface="Simplified Arabic" panose="02020603050405020304" pitchFamily="18" charset="-78"/>
                <a:ea typeface="Roboto"/>
                <a:cs typeface="Simplified Arabic" panose="02020603050405020304" pitchFamily="18" charset="-78"/>
                <a:sym typeface="Roboto"/>
              </a:rPr>
              <a:t>1325 (2000) و1820 (2008) و1888 (2009) و1889 (2009) و1960 (2010)</a:t>
            </a:r>
          </a:p>
          <a:p>
            <a:pPr marL="801688" lvl="2" indent="-317500" algn="r" rtl="1">
              <a:buClr>
                <a:schemeClr val="dk2"/>
              </a:buClr>
              <a:buSzPts val="1400"/>
              <a:buFont typeface="Courier New" panose="02070309020205020404" pitchFamily="49" charset="0"/>
              <a:buChar char="o"/>
            </a:pPr>
            <a:endParaRPr lang="ar-LB" dirty="0">
              <a:solidFill>
                <a:schemeClr val="dk2"/>
              </a:solidFill>
              <a:latin typeface="Simplified Arabic" panose="02020603050405020304" pitchFamily="18" charset="-78"/>
              <a:ea typeface="Roboto"/>
              <a:cs typeface="Simplified Arabic" panose="02020603050405020304" pitchFamily="18" charset="-78"/>
              <a:sym typeface="Roboto"/>
            </a:endParaRPr>
          </a:p>
          <a:p>
            <a:pPr marL="801688" lvl="2" indent="-317500" algn="r" rtl="1">
              <a:buClr>
                <a:schemeClr val="dk2"/>
              </a:buClr>
              <a:buSzPts val="1400"/>
              <a:buFont typeface="Courier New" panose="02070309020205020404" pitchFamily="49" charset="0"/>
              <a:buChar char="o"/>
            </a:pPr>
            <a:r>
              <a:rPr lang="ar-LB" b="1" dirty="0">
                <a:solidFill>
                  <a:schemeClr val="dk2"/>
                </a:solidFill>
                <a:latin typeface="Simplified Arabic" panose="02020603050405020304" pitchFamily="18" charset="-78"/>
                <a:ea typeface="Roboto"/>
                <a:cs typeface="Simplified Arabic" panose="02020603050405020304" pitchFamily="18" charset="-78"/>
                <a:sym typeface="Roboto"/>
              </a:rPr>
              <a:t>اتفاقية القضاء على جميع أشكال التمييز ضد المرأة </a:t>
            </a:r>
            <a:r>
              <a:rPr lang="en" dirty="0">
                <a:solidFill>
                  <a:schemeClr val="dk2"/>
                </a:solidFill>
                <a:latin typeface="Roboto"/>
                <a:ea typeface="Roboto"/>
                <a:cs typeface="Roboto"/>
                <a:sym typeface="Roboto"/>
              </a:rPr>
              <a:t>(CEDAW)</a:t>
            </a:r>
            <a:endParaRPr dirty="0">
              <a:solidFill>
                <a:schemeClr val="dk2"/>
              </a:solidFill>
              <a:latin typeface="Roboto"/>
              <a:ea typeface="Roboto"/>
              <a:cs typeface="Roboto"/>
              <a:sym typeface="Roboto"/>
            </a:endParaRPr>
          </a:p>
          <a:p>
            <a:pPr marL="0" lvl="0" indent="0" rtl="0">
              <a:spcBef>
                <a:spcPts val="0"/>
              </a:spcBef>
              <a:spcAft>
                <a:spcPts val="0"/>
              </a:spcAft>
              <a:buNone/>
            </a:pPr>
            <a:endParaRPr dirty="0"/>
          </a:p>
          <a:p>
            <a:pPr marL="0" lvl="0" indent="0" rtl="0">
              <a:spcBef>
                <a:spcPts val="0"/>
              </a:spcBef>
              <a:spcAft>
                <a:spcPts val="0"/>
              </a:spcAft>
              <a:buNone/>
            </a:pPr>
            <a:endParaRPr sz="1800" i="1" dirty="0">
              <a:solidFill>
                <a:schemeClr val="lt2"/>
              </a:solidFill>
              <a:latin typeface="Roboto"/>
              <a:ea typeface="Roboto"/>
              <a:cs typeface="Roboto"/>
              <a:sym typeface="Roboto"/>
            </a:endParaRPr>
          </a:p>
        </p:txBody>
      </p:sp>
      <p:pic>
        <p:nvPicPr>
          <p:cNvPr id="409" name="Shape 409"/>
          <p:cNvPicPr preferRelativeResize="0"/>
          <p:nvPr/>
        </p:nvPicPr>
        <p:blipFill>
          <a:blip r:embed="rId3">
            <a:alphaModFix/>
          </a:blip>
          <a:stretch>
            <a:fillRect/>
          </a:stretch>
        </p:blipFill>
        <p:spPr>
          <a:xfrm>
            <a:off x="4571999" y="1714153"/>
            <a:ext cx="4572001" cy="3016003"/>
          </a:xfrm>
          <a:prstGeom prst="rect">
            <a:avLst/>
          </a:prstGeom>
          <a:noFill/>
          <a:ln>
            <a:noFill/>
          </a:ln>
        </p:spPr>
      </p:pic>
      <p:sp>
        <p:nvSpPr>
          <p:cNvPr id="5" name="Rectangle 4">
            <a:extLst>
              <a:ext uri="{FF2B5EF4-FFF2-40B4-BE49-F238E27FC236}">
                <a16:creationId xmlns:a16="http://schemas.microsoft.com/office/drawing/2014/main" id="{2DDD520B-E36A-42C6-A229-00B9BB96748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5198518" y="485934"/>
            <a:ext cx="3706500" cy="2508900"/>
          </a:xfrm>
          <a:prstGeom prst="rect">
            <a:avLst/>
          </a:prstGeom>
        </p:spPr>
        <p:txBody>
          <a:bodyPr spcFirstLastPara="1" wrap="square" lIns="91425" tIns="91425" rIns="91425" bIns="91425" anchor="t" anchorCtr="0">
            <a:noAutofit/>
          </a:bodyPr>
          <a:lstStyle/>
          <a:p>
            <a:pPr lvl="0" algn="r" rtl="1"/>
            <a:br>
              <a:rPr lang="ar-LB" dirty="0">
                <a:latin typeface="Simplified Arabic" panose="02020603050405020304" pitchFamily="18" charset="-78"/>
                <a:cs typeface="Simplified Arabic" panose="02020603050405020304" pitchFamily="18" charset="-78"/>
              </a:rPr>
            </a:br>
            <a:r>
              <a:rPr lang="ar-LB" dirty="0">
                <a:latin typeface="Simplified Arabic" panose="02020603050405020304" pitchFamily="18" charset="-78"/>
                <a:cs typeface="Simplified Arabic" panose="02020603050405020304" pitchFamily="18" charset="-78"/>
              </a:rPr>
              <a:t>10. تفعيل نهج قائم على نوع الجنس في مجال العدالة الانتقالية: أسئلة توجيهية</a:t>
            </a:r>
            <a:br>
              <a:rPr lang="ar-LB" dirty="0">
                <a:latin typeface="Simplified Arabic" panose="02020603050405020304" pitchFamily="18" charset="-78"/>
                <a:cs typeface="Simplified Arabic" panose="02020603050405020304" pitchFamily="18" charset="-78"/>
              </a:rPr>
            </a:br>
            <a:endParaRPr dirty="0">
              <a:latin typeface="Simplified Arabic" panose="02020603050405020304" pitchFamily="18" charset="-78"/>
              <a:cs typeface="Simplified Arabic" panose="02020603050405020304" pitchFamily="18" charset="-78"/>
            </a:endParaRPr>
          </a:p>
        </p:txBody>
      </p:sp>
      <p:sp>
        <p:nvSpPr>
          <p:cNvPr id="415" name="Shape 415"/>
          <p:cNvSpPr txBox="1"/>
          <p:nvPr/>
        </p:nvSpPr>
        <p:spPr>
          <a:xfrm>
            <a:off x="238982" y="559514"/>
            <a:ext cx="4015500" cy="2998500"/>
          </a:xfrm>
          <a:prstGeom prst="rect">
            <a:avLst/>
          </a:prstGeom>
          <a:noFill/>
          <a:ln>
            <a:noFill/>
          </a:ln>
        </p:spPr>
        <p:txBody>
          <a:bodyPr spcFirstLastPara="1" wrap="square" lIns="91425" tIns="91425" rIns="91425" bIns="91425" anchor="t" anchorCtr="0">
            <a:noAutofit/>
          </a:bodyPr>
          <a:lstStyle/>
          <a:p>
            <a:pPr marL="457200" lvl="0" indent="-317500" algn="just" rtl="1">
              <a:buClr>
                <a:schemeClr val="dk2"/>
              </a:buClr>
              <a:buSzPts val="1400"/>
              <a:buFont typeface="Roboto"/>
              <a:buChar char="●"/>
            </a:pPr>
            <a:r>
              <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sym typeface="Roboto"/>
              </a:rPr>
              <a:t>يجب أخذ نوع الجنس في الاعتبار من مرحلة التصميم والتخطيط إلى التطبيق وصولاً إلى خلق منتج أو تقرير أو حدث نهائي.</a:t>
            </a:r>
          </a:p>
          <a:p>
            <a:pPr marL="139700" lvl="0" algn="just" rtl="1">
              <a:buClr>
                <a:schemeClr val="dk2"/>
              </a:buClr>
              <a:buSzPts val="1400"/>
            </a:pPr>
            <a:endPar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sym typeface="Roboto"/>
            </a:endParaRPr>
          </a:p>
          <a:p>
            <a:pPr marL="457200" lvl="0" indent="-317500" algn="r" rtl="1">
              <a:buClr>
                <a:schemeClr val="dk2"/>
              </a:buClr>
              <a:buSzPts val="1400"/>
              <a:buFont typeface="Roboto"/>
              <a:buChar char="●"/>
            </a:pPr>
            <a:r>
              <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sym typeface="Roboto"/>
              </a:rPr>
              <a:t>الأسئلة الرئيسية:</a:t>
            </a:r>
          </a:p>
          <a:p>
            <a:pPr marL="457200" lvl="0" indent="-317500" algn="r" rtl="1">
              <a:buClr>
                <a:schemeClr val="dk2"/>
              </a:buClr>
              <a:buSzPts val="1400"/>
              <a:buFont typeface="Roboto"/>
              <a:buChar char="●"/>
            </a:pPr>
            <a:endPar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sym typeface="Roboto"/>
            </a:endParaRPr>
          </a:p>
          <a:p>
            <a:pPr marL="482600" lvl="0" indent="-342900" algn="r" rtl="1">
              <a:buClr>
                <a:schemeClr val="dk2"/>
              </a:buClr>
              <a:buSzPts val="1400"/>
              <a:buFont typeface="+mj-lt"/>
              <a:buAutoNum type="arabicPeriod"/>
            </a:pPr>
            <a:r>
              <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sym typeface="Roboto"/>
              </a:rPr>
              <a:t>كيف يكون نوع الجنس متصلاً بالأهداف أو الغايات المنشودة، وكيف يمكن أن يعكس تصميم البرامج هذه الاعتبارات؟</a:t>
            </a:r>
          </a:p>
          <a:p>
            <a:pPr marL="482600" lvl="0" indent="-342900" algn="r" rtl="1">
              <a:buClr>
                <a:schemeClr val="dk2"/>
              </a:buClr>
              <a:buSzPts val="1400"/>
              <a:buFont typeface="+mj-lt"/>
              <a:buAutoNum type="arabicPeriod"/>
            </a:pPr>
            <a:endPar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sym typeface="Roboto"/>
            </a:endParaRPr>
          </a:p>
          <a:p>
            <a:pPr marL="482600" lvl="0" indent="-342900" algn="r" rtl="1">
              <a:buClr>
                <a:schemeClr val="dk2"/>
              </a:buClr>
              <a:buSzPts val="1400"/>
              <a:buFont typeface="+mj-lt"/>
              <a:buAutoNum type="arabicPeriod"/>
            </a:pPr>
            <a:r>
              <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sym typeface="Roboto"/>
              </a:rPr>
              <a:t>كيف تتفاعل الهوية الجنسانية مع الهويات الأخرى (من منظور الطبقة أو الانتماء الإثني أو العرق أو الدين أو الجغرافيا)؟ </a:t>
            </a:r>
          </a:p>
          <a:p>
            <a:pPr marL="139700" lvl="0" algn="r" rtl="1">
              <a:buClr>
                <a:schemeClr val="dk2"/>
              </a:buClr>
              <a:buSzPts val="1400"/>
            </a:pPr>
            <a:endPar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sym typeface="Roboto"/>
            </a:endParaRPr>
          </a:p>
          <a:p>
            <a:pPr marL="139700" lvl="0" algn="r" rtl="1">
              <a:buClr>
                <a:schemeClr val="dk2"/>
              </a:buClr>
              <a:buSzPts val="1400"/>
            </a:pPr>
            <a:r>
              <a:rPr lang="ar-LB" sz="1600" dirty="0">
                <a:solidFill>
                  <a:schemeClr val="dk2"/>
                </a:solidFill>
                <a:latin typeface="Simplified Arabic" panose="02020603050405020304" pitchFamily="18" charset="-78"/>
                <a:ea typeface="Roboto" panose="020B0604020202020204" charset="0"/>
                <a:cs typeface="Simplified Arabic" panose="02020603050405020304" pitchFamily="18" charset="-78"/>
                <a:sym typeface="Roboto"/>
              </a:rPr>
              <a:t>3. ما هي العوائق المحتملة التي تحول دون إدماج المرأة وضحايا الانتهاكات القائمة على نوع الجنس؟</a:t>
            </a:r>
            <a:endParaRPr sz="1200" dirty="0">
              <a:highlight>
                <a:srgbClr val="FFFF00"/>
              </a:highlight>
              <a:latin typeface="Calibri"/>
              <a:ea typeface="Calibri"/>
              <a:cs typeface="Calibri"/>
              <a:sym typeface="Calibri"/>
            </a:endParaRPr>
          </a:p>
        </p:txBody>
      </p:sp>
      <p:sp>
        <p:nvSpPr>
          <p:cNvPr id="4" name="Rectangle 3">
            <a:extLst>
              <a:ext uri="{FF2B5EF4-FFF2-40B4-BE49-F238E27FC236}">
                <a16:creationId xmlns:a16="http://schemas.microsoft.com/office/drawing/2014/main" id="{4C94B413-B75E-46E2-A3A4-E1323E8126B8}"/>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4912749" y="831846"/>
            <a:ext cx="4081200" cy="1050300"/>
          </a:xfrm>
          <a:prstGeom prst="rect">
            <a:avLst/>
          </a:prstGeom>
        </p:spPr>
        <p:txBody>
          <a:bodyPr spcFirstLastPara="1" wrap="square" lIns="91425" tIns="91425" rIns="91425" bIns="91425" anchor="ctr" anchorCtr="0">
            <a:noAutofit/>
          </a:bodyPr>
          <a:lstStyle/>
          <a:p>
            <a:pPr algn="r" rtl="1"/>
            <a:r>
              <a:rPr lang="ar-LB" sz="1800" dirty="0">
                <a:solidFill>
                  <a:schemeClr val="bg1"/>
                </a:solidFill>
                <a:latin typeface="Simplified Arabic" panose="02020603050405020304" pitchFamily="18" charset="-78"/>
                <a:cs typeface="Simplified Arabic" panose="02020603050405020304" pitchFamily="18" charset="-78"/>
              </a:rPr>
              <a:t>1 - </a:t>
            </a:r>
            <a:r>
              <a:rPr lang="ar-LB" sz="18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rPr>
              <a:t>كيف يكون نوع الجنس متصلاً بالأهداف أو الغايات المنشودة، وكيف يمكن أن يعكس تصميم البرامج هذه الاعتبارات؟</a:t>
            </a:r>
            <a:br>
              <a:rPr lang="en" sz="1800" dirty="0">
                <a:solidFill>
                  <a:schemeClr val="bg1"/>
                </a:solidFill>
                <a:latin typeface="Simplified Arabic" panose="02020603050405020304" pitchFamily="18" charset="-78"/>
                <a:cs typeface="Simplified Arabic" panose="02020603050405020304" pitchFamily="18" charset="-78"/>
              </a:rPr>
            </a:br>
            <a:endParaRPr sz="1800" dirty="0">
              <a:solidFill>
                <a:schemeClr val="bg1"/>
              </a:solidFill>
              <a:latin typeface="Simplified Arabic" panose="02020603050405020304" pitchFamily="18" charset="-78"/>
              <a:cs typeface="Simplified Arabic" panose="02020603050405020304" pitchFamily="18" charset="-78"/>
            </a:endParaRPr>
          </a:p>
        </p:txBody>
      </p:sp>
      <p:sp>
        <p:nvSpPr>
          <p:cNvPr id="421" name="Shape 421"/>
          <p:cNvSpPr txBox="1"/>
          <p:nvPr/>
        </p:nvSpPr>
        <p:spPr>
          <a:xfrm>
            <a:off x="265525" y="1654220"/>
            <a:ext cx="4124400" cy="2349600"/>
          </a:xfrm>
          <a:prstGeom prst="rect">
            <a:avLst/>
          </a:prstGeom>
          <a:noFill/>
          <a:ln>
            <a:noFill/>
          </a:ln>
        </p:spPr>
        <p:txBody>
          <a:bodyPr spcFirstLastPara="1" wrap="square" lIns="91425" tIns="91425" rIns="91425" bIns="91425" anchor="ctr" anchorCtr="0">
            <a:noAutofit/>
          </a:bodyPr>
          <a:lstStyle/>
          <a:p>
            <a:pPr marL="457200" lvl="0" indent="-311150" algn="r" rtl="1">
              <a:buClr>
                <a:schemeClr val="dk2"/>
              </a:buClr>
              <a:buSzPts val="1300"/>
              <a:buFont typeface="Roboto"/>
              <a:buChar char="●"/>
            </a:pPr>
            <a:r>
              <a:rPr lang="ar-LB" sz="1300" dirty="0">
                <a:solidFill>
                  <a:schemeClr val="dk2"/>
                </a:solidFill>
                <a:latin typeface="Arial" panose="020B0604020202020204" pitchFamily="34" charset="0"/>
                <a:ea typeface="Roboto"/>
                <a:cs typeface="Arial" panose="020B0604020202020204" pitchFamily="34" charset="0"/>
                <a:sym typeface="Roboto"/>
              </a:rPr>
              <a:t>يساعد هذا السؤال على فهم </a:t>
            </a:r>
            <a:r>
              <a:rPr lang="ar-LB" sz="1300" b="1" dirty="0">
                <a:solidFill>
                  <a:schemeClr val="dk2"/>
                </a:solidFill>
                <a:latin typeface="Arial" panose="020B0604020202020204" pitchFamily="34" charset="0"/>
                <a:ea typeface="Roboto"/>
                <a:cs typeface="Arial" panose="020B0604020202020204" pitchFamily="34" charset="0"/>
                <a:sym typeface="Roboto"/>
              </a:rPr>
              <a:t>طبيعة الانتهاكات الحاصلة والتأثيرات الخاصة بنوع الجنس </a:t>
            </a:r>
          </a:p>
          <a:p>
            <a:pPr marL="146050" lvl="0" algn="r" rtl="1">
              <a:buClr>
                <a:schemeClr val="dk2"/>
              </a:buClr>
              <a:buSzPts val="1300"/>
            </a:pPr>
            <a:endParaRPr lang="ar-LB" sz="1300" dirty="0">
              <a:solidFill>
                <a:schemeClr val="dk2"/>
              </a:solidFill>
              <a:latin typeface="Arial" panose="020B0604020202020204" pitchFamily="34" charset="0"/>
              <a:ea typeface="Roboto"/>
              <a:cs typeface="Arial" panose="020B0604020202020204" pitchFamily="34" charset="0"/>
              <a:sym typeface="Roboto"/>
            </a:endParaRPr>
          </a:p>
          <a:p>
            <a:pPr marL="457200" lvl="0" indent="-311150" algn="r" rtl="1">
              <a:buClr>
                <a:schemeClr val="dk2"/>
              </a:buClr>
              <a:buSzPts val="1300"/>
              <a:buFont typeface="Roboto"/>
              <a:buChar char="●"/>
            </a:pPr>
            <a:r>
              <a:rPr lang="ar-LB" sz="1300" dirty="0">
                <a:solidFill>
                  <a:schemeClr val="dk2"/>
                </a:solidFill>
                <a:latin typeface="Arial" panose="020B0604020202020204" pitchFamily="34" charset="0"/>
                <a:ea typeface="Roboto"/>
                <a:cs typeface="Arial" panose="020B0604020202020204" pitchFamily="34" charset="0"/>
              </a:rPr>
              <a:t>وقد تتطلب الإجابة عن هذا السؤال التحدث مع </a:t>
            </a:r>
            <a:r>
              <a:rPr lang="ar-LB" sz="1300" b="1" dirty="0">
                <a:solidFill>
                  <a:schemeClr val="dk2"/>
                </a:solidFill>
                <a:latin typeface="Arial" panose="020B0604020202020204" pitchFamily="34" charset="0"/>
                <a:ea typeface="Roboto"/>
                <a:cs typeface="Arial" panose="020B0604020202020204" pitchFamily="34" charset="0"/>
              </a:rPr>
              <a:t>شركاء محليين </a:t>
            </a:r>
            <a:r>
              <a:rPr lang="ar-LB" sz="1300" dirty="0">
                <a:solidFill>
                  <a:schemeClr val="dk2"/>
                </a:solidFill>
                <a:latin typeface="Arial" panose="020B0604020202020204" pitchFamily="34" charset="0"/>
                <a:ea typeface="Roboto"/>
                <a:cs typeface="Arial" panose="020B0604020202020204" pitchFamily="34" charset="0"/>
              </a:rPr>
              <a:t>أو خبراء في المجال، أو التشاور مع الضحايا، أو إجراء أبحاث مختلفة</a:t>
            </a:r>
            <a:endParaRPr lang="ar-LB" sz="1300" dirty="0">
              <a:solidFill>
                <a:schemeClr val="dk2"/>
              </a:solidFill>
              <a:latin typeface="Arial" panose="020B0604020202020204" pitchFamily="34" charset="0"/>
              <a:ea typeface="Roboto"/>
              <a:cs typeface="Arial" panose="020B0604020202020204" pitchFamily="34" charset="0"/>
              <a:sym typeface="Roboto"/>
            </a:endParaRPr>
          </a:p>
          <a:p>
            <a:pPr marL="457200" lvl="0" indent="-311150" algn="r" rtl="1">
              <a:buClr>
                <a:schemeClr val="dk2"/>
              </a:buClr>
              <a:buSzPts val="1300"/>
              <a:buFont typeface="Roboto"/>
              <a:buChar char="●"/>
            </a:pPr>
            <a:endParaRPr lang="ar-LB" sz="1300" dirty="0">
              <a:solidFill>
                <a:schemeClr val="dk2"/>
              </a:solidFill>
              <a:latin typeface="Arial" panose="020B0604020202020204" pitchFamily="34" charset="0"/>
              <a:ea typeface="Roboto"/>
              <a:cs typeface="Arial" panose="020B0604020202020204" pitchFamily="34" charset="0"/>
              <a:sym typeface="Roboto"/>
            </a:endParaRPr>
          </a:p>
          <a:p>
            <a:pPr marL="457200" lvl="0" indent="-311150" algn="just" rtl="1">
              <a:buClr>
                <a:schemeClr val="dk2"/>
              </a:buClr>
              <a:buSzPts val="1300"/>
              <a:buFont typeface="Roboto"/>
              <a:buChar char="●"/>
            </a:pPr>
            <a:r>
              <a:rPr lang="ar-LB" sz="1300" b="1" dirty="0">
                <a:solidFill>
                  <a:schemeClr val="dk2"/>
                </a:solidFill>
                <a:latin typeface="Arial" panose="020B0604020202020204" pitchFamily="34" charset="0"/>
                <a:ea typeface="Roboto"/>
                <a:cs typeface="Arial" panose="020B0604020202020204" pitchFamily="34" charset="0"/>
                <a:sym typeface="Roboto"/>
              </a:rPr>
              <a:t>هل هناك أنواع محددة من</a:t>
            </a:r>
            <a:r>
              <a:rPr lang="en-US" sz="1300" b="1" dirty="0">
                <a:solidFill>
                  <a:schemeClr val="dk2"/>
                </a:solidFill>
                <a:latin typeface="Arial" panose="020B0604020202020204" pitchFamily="34" charset="0"/>
                <a:ea typeface="Roboto"/>
                <a:cs typeface="Arial" panose="020B0604020202020204" pitchFamily="34" charset="0"/>
                <a:sym typeface="Roboto"/>
              </a:rPr>
              <a:t> </a:t>
            </a:r>
            <a:r>
              <a:rPr lang="ar-LB" sz="1300" b="1" dirty="0">
                <a:solidFill>
                  <a:schemeClr val="dk2"/>
                </a:solidFill>
                <a:latin typeface="Arial" panose="020B0604020202020204" pitchFamily="34" charset="0"/>
                <a:ea typeface="Roboto"/>
                <a:cs typeface="Arial" panose="020B0604020202020204" pitchFamily="34" charset="0"/>
                <a:sym typeface="Roboto"/>
              </a:rPr>
              <a:t>الانتهاكات الجنسية والانتهاكات القائمة على نوع الجنس التي حصلت بمعدلات مرتفعة والتي يجب معالجتها؟</a:t>
            </a:r>
          </a:p>
          <a:p>
            <a:pPr marL="146050" lvl="0" algn="just" rtl="1">
              <a:buClr>
                <a:schemeClr val="dk2"/>
              </a:buClr>
              <a:buSzPts val="1300"/>
            </a:pPr>
            <a:r>
              <a:rPr lang="ar-LB" sz="1300" dirty="0">
                <a:solidFill>
                  <a:schemeClr val="dk2"/>
                </a:solidFill>
                <a:latin typeface="Arial" panose="020B0604020202020204" pitchFamily="34" charset="0"/>
                <a:ea typeface="Roboto"/>
                <a:cs typeface="Arial" panose="020B0604020202020204" pitchFamily="34" charset="0"/>
                <a:sym typeface="Roboto"/>
              </a:rPr>
              <a:t>أمثلة</a:t>
            </a:r>
            <a:r>
              <a:rPr lang="en-US" sz="1300" dirty="0">
                <a:solidFill>
                  <a:schemeClr val="dk2"/>
                </a:solidFill>
                <a:latin typeface="Arial" panose="020B0604020202020204" pitchFamily="34" charset="0"/>
                <a:ea typeface="Roboto"/>
                <a:cs typeface="Arial" panose="020B0604020202020204" pitchFamily="34" charset="0"/>
                <a:sym typeface="Roboto"/>
              </a:rPr>
              <a:t>:</a:t>
            </a:r>
            <a:r>
              <a:rPr lang="ar-LB" sz="1300" dirty="0">
                <a:solidFill>
                  <a:schemeClr val="dk2"/>
                </a:solidFill>
                <a:latin typeface="Arial" panose="020B0604020202020204" pitchFamily="34" charset="0"/>
                <a:ea typeface="Roboto"/>
                <a:cs typeface="Arial" panose="020B0604020202020204" pitchFamily="34" charset="0"/>
                <a:sym typeface="Roboto"/>
              </a:rPr>
              <a:t> سيراليون وكينيا</a:t>
            </a:r>
          </a:p>
          <a:p>
            <a:pPr marL="801688" lvl="0" indent="-285750" algn="r" rtl="1">
              <a:buClr>
                <a:schemeClr val="dk2"/>
              </a:buClr>
              <a:buSzPts val="1300"/>
              <a:buFont typeface="Courier New" panose="02070309020205020404" pitchFamily="49" charset="0"/>
              <a:buChar char="o"/>
            </a:pPr>
            <a:endParaRPr lang="ar-LB" sz="1300" dirty="0">
              <a:solidFill>
                <a:schemeClr val="dk2"/>
              </a:solidFill>
              <a:latin typeface="Arial" panose="020B0604020202020204" pitchFamily="34" charset="0"/>
              <a:ea typeface="Roboto"/>
              <a:cs typeface="Arial" panose="020B0604020202020204" pitchFamily="34" charset="0"/>
              <a:sym typeface="Roboto"/>
            </a:endParaRPr>
          </a:p>
          <a:p>
            <a:pPr marL="457200" indent="-285750" algn="r" rtl="1">
              <a:buFont typeface="Roboto" panose="020B0604020202020204" charset="0"/>
              <a:buChar char="●"/>
            </a:pPr>
            <a:r>
              <a:rPr lang="ar-LB" sz="1300" b="1" dirty="0">
                <a:solidFill>
                  <a:schemeClr val="dk2"/>
                </a:solidFill>
                <a:latin typeface="Arial" panose="020B0604020202020204" pitchFamily="34" charset="0"/>
                <a:ea typeface="Roboto"/>
                <a:cs typeface="Arial" panose="020B0604020202020204" pitchFamily="34" charset="0"/>
                <a:sym typeface="Roboto"/>
              </a:rPr>
              <a:t>هل من سبل محددة يختلف فيها تأثير انتهاكات حقوق الإنسان بين النساء والرجال بسبب نوع الجنس؟</a:t>
            </a:r>
          </a:p>
          <a:p>
            <a:pPr marL="171450" algn="r" rtl="1"/>
            <a:r>
              <a:rPr lang="ar-LB" sz="1300" dirty="0">
                <a:solidFill>
                  <a:schemeClr val="dk2"/>
                </a:solidFill>
                <a:latin typeface="Arial" panose="020B0604020202020204" pitchFamily="34" charset="0"/>
                <a:ea typeface="Roboto"/>
                <a:cs typeface="Arial" panose="020B0604020202020204" pitchFamily="34" charset="0"/>
                <a:sym typeface="Roboto"/>
              </a:rPr>
              <a:t>مثال</a:t>
            </a:r>
            <a:r>
              <a:rPr lang="en-US" sz="1300" dirty="0">
                <a:solidFill>
                  <a:schemeClr val="dk2"/>
                </a:solidFill>
                <a:latin typeface="Arial" panose="020B0604020202020204" pitchFamily="34" charset="0"/>
                <a:ea typeface="Roboto"/>
                <a:cs typeface="Arial" panose="020B0604020202020204" pitchFamily="34" charset="0"/>
                <a:sym typeface="Roboto"/>
              </a:rPr>
              <a:t>:</a:t>
            </a:r>
            <a:r>
              <a:rPr lang="ar-LB" sz="1300" dirty="0">
                <a:solidFill>
                  <a:schemeClr val="dk2"/>
                </a:solidFill>
                <a:latin typeface="Arial" panose="020B0604020202020204" pitchFamily="34" charset="0"/>
                <a:ea typeface="Roboto"/>
                <a:cs typeface="Arial" panose="020B0604020202020204" pitchFamily="34" charset="0"/>
                <a:sym typeface="Roboto"/>
              </a:rPr>
              <a:t> تونس</a:t>
            </a:r>
          </a:p>
          <a:p>
            <a:pPr marL="171450" algn="r" rtl="1"/>
            <a:endParaRPr lang="ar-LB" sz="1300" dirty="0">
              <a:solidFill>
                <a:schemeClr val="dk2"/>
              </a:solidFill>
              <a:latin typeface="Arial" panose="020B0604020202020204" pitchFamily="34" charset="0"/>
              <a:ea typeface="Roboto"/>
              <a:cs typeface="Arial" panose="020B0604020202020204" pitchFamily="34" charset="0"/>
              <a:sym typeface="Roboto"/>
            </a:endParaRPr>
          </a:p>
          <a:p>
            <a:pPr marL="457200" indent="-285750" algn="r" rtl="1">
              <a:buFont typeface="Roboto" panose="020B0604020202020204" charset="0"/>
              <a:buChar char="●"/>
            </a:pPr>
            <a:r>
              <a:rPr lang="ar-LB" sz="1300" b="1" dirty="0">
                <a:solidFill>
                  <a:schemeClr val="dk2"/>
                </a:solidFill>
                <a:latin typeface="Arial" panose="020B0604020202020204" pitchFamily="34" charset="0"/>
                <a:ea typeface="Roboto"/>
                <a:cs typeface="Arial" panose="020B0604020202020204" pitchFamily="34" charset="0"/>
                <a:sym typeface="Roboto"/>
              </a:rPr>
              <a:t>هل تختلف أولويات المرأة واهتماماتها لجهة العدالة مقارنةً بالرجل؟ وإن اختلفت، كيف يتجلّى ذلك؟</a:t>
            </a:r>
          </a:p>
          <a:p>
            <a:pPr marL="171450" algn="r" rtl="1"/>
            <a:r>
              <a:rPr lang="ar-LB" sz="1300" dirty="0">
                <a:solidFill>
                  <a:schemeClr val="dk2"/>
                </a:solidFill>
                <a:latin typeface="Arial" panose="020B0604020202020204" pitchFamily="34" charset="0"/>
                <a:ea typeface="Roboto"/>
                <a:cs typeface="Arial" panose="020B0604020202020204" pitchFamily="34" charset="0"/>
                <a:sym typeface="Roboto"/>
              </a:rPr>
              <a:t>مثال</a:t>
            </a:r>
            <a:r>
              <a:rPr lang="en-US" sz="1300" dirty="0">
                <a:solidFill>
                  <a:schemeClr val="dk2"/>
                </a:solidFill>
                <a:latin typeface="Arial" panose="020B0604020202020204" pitchFamily="34" charset="0"/>
                <a:ea typeface="Roboto"/>
                <a:cs typeface="Arial" panose="020B0604020202020204" pitchFamily="34" charset="0"/>
                <a:sym typeface="Roboto"/>
              </a:rPr>
              <a:t>:</a:t>
            </a:r>
            <a:r>
              <a:rPr lang="ar-LB" sz="1300" dirty="0">
                <a:solidFill>
                  <a:schemeClr val="dk2"/>
                </a:solidFill>
                <a:latin typeface="Arial" panose="020B0604020202020204" pitchFamily="34" charset="0"/>
                <a:ea typeface="Roboto"/>
                <a:cs typeface="Arial" panose="020B0604020202020204" pitchFamily="34" charset="0"/>
                <a:sym typeface="Roboto"/>
              </a:rPr>
              <a:t> كينيا</a:t>
            </a:r>
            <a:endParaRPr sz="1800" i="1" dirty="0">
              <a:solidFill>
                <a:schemeClr val="lt2"/>
              </a:solidFill>
              <a:latin typeface="Arial" panose="020B0604020202020204" pitchFamily="34" charset="0"/>
              <a:ea typeface="Roboto"/>
              <a:cs typeface="Arial" panose="020B0604020202020204" pitchFamily="34" charset="0"/>
              <a:sym typeface="Roboto"/>
            </a:endParaRPr>
          </a:p>
        </p:txBody>
      </p:sp>
      <p:pic>
        <p:nvPicPr>
          <p:cNvPr id="422" name="Shape 422" descr="Princess AD Rogers works as a women's rights advocate in Kenema. She knows well what issues women and girls face every day in Sierra Leone, and especially what violations they suffered during the armed conflict -- Princess's daughter disappeared when the conflict started, and she is still waiting to see her again: &quot;As long as I have not communicated with her, I want to believe that she is alive.&quot;&#10;For Princess, there's still much to fight for regarding women's rights. She explains that because many of the atrocities committed during the war have yet to be fully addressed, violence against women continues today: &quot;Women are still being violated, women are still being beaten, women are still being killed by their boyfriends or husbands, girls are still being raped: [all] because the doers of these crimes were left free.&quot;&#10;&#10;Seeds of Justice: Sierra Leone is part of the Sierra Leone Special Court Legacy project.&#10;&#10;For similar videos and texts, visit ICTJ.org&#10;&#10;-----&#10;CREDITS&#10;Producer, Editor, Live Sound: Marta Martinez&#10;Executive Producer: Refik Hodzic&#10;Photography: Glenna Gordon&#10;Original Music: Alex Minott" title="Seeds of Justice: Princess A.D. Rogers">
            <a:hlinkClick r:id="rId3"/>
          </p:cNvPr>
          <p:cNvPicPr preferRelativeResize="0"/>
          <p:nvPr/>
        </p:nvPicPr>
        <p:blipFill>
          <a:blip r:embed="rId4">
            <a:alphaModFix/>
          </a:blip>
          <a:stretch>
            <a:fillRect/>
          </a:stretch>
        </p:blipFill>
        <p:spPr>
          <a:xfrm>
            <a:off x="5002375" y="2100296"/>
            <a:ext cx="3876100" cy="2907100"/>
          </a:xfrm>
          <a:prstGeom prst="rect">
            <a:avLst/>
          </a:prstGeom>
          <a:noFill/>
          <a:ln>
            <a:noFill/>
          </a:ln>
        </p:spPr>
      </p:pic>
      <p:sp>
        <p:nvSpPr>
          <p:cNvPr id="5" name="Rectangle 4">
            <a:extLst>
              <a:ext uri="{FF2B5EF4-FFF2-40B4-BE49-F238E27FC236}">
                <a16:creationId xmlns:a16="http://schemas.microsoft.com/office/drawing/2014/main" id="{DA474773-DEB0-468C-B4CF-955AB8057621}"/>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4572000" y="977125"/>
            <a:ext cx="4081200" cy="1050300"/>
          </a:xfrm>
          <a:prstGeom prst="rect">
            <a:avLst/>
          </a:prstGeom>
        </p:spPr>
        <p:txBody>
          <a:bodyPr spcFirstLastPara="1" wrap="square" lIns="91425" tIns="91425" rIns="91425" bIns="91425" anchor="ctr" anchorCtr="0">
            <a:noAutofit/>
          </a:bodyPr>
          <a:lstStyle/>
          <a:p>
            <a:pPr algn="r" rtl="1"/>
            <a:r>
              <a:rPr lang="ar-LB" sz="20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rPr>
              <a:t>2. كيف تتفاعل الهوية الجنسانية مع الهويات الأخرى (من منظور الطبقة، والانتماء الإثني، والعرق، والدين، والجغرافيا)؟</a:t>
            </a:r>
            <a:br>
              <a:rPr lang="ar-LB" sz="20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rPr>
            </a:br>
            <a:endParaRPr sz="2000" dirty="0">
              <a:solidFill>
                <a:schemeClr val="bg1"/>
              </a:solidFill>
              <a:latin typeface="Simplified Arabic" panose="02020603050405020304" pitchFamily="18" charset="-78"/>
              <a:cs typeface="Simplified Arabic" panose="02020603050405020304" pitchFamily="18" charset="-78"/>
            </a:endParaRPr>
          </a:p>
        </p:txBody>
      </p:sp>
      <p:sp>
        <p:nvSpPr>
          <p:cNvPr id="428" name="Shape 428"/>
          <p:cNvSpPr txBox="1"/>
          <p:nvPr/>
        </p:nvSpPr>
        <p:spPr>
          <a:xfrm>
            <a:off x="302900" y="1396950"/>
            <a:ext cx="4124400" cy="2349600"/>
          </a:xfrm>
          <a:prstGeom prst="rect">
            <a:avLst/>
          </a:prstGeom>
          <a:noFill/>
          <a:ln>
            <a:noFill/>
          </a:ln>
        </p:spPr>
        <p:txBody>
          <a:bodyPr spcFirstLastPara="1" wrap="square" lIns="91425" tIns="91425" rIns="91425" bIns="91425" anchor="ctr" anchorCtr="0">
            <a:noAutofit/>
          </a:bodyPr>
          <a:lstStyle/>
          <a:p>
            <a:pPr marL="457200" lvl="0" indent="-330200" algn="r" rtl="1">
              <a:buClr>
                <a:schemeClr val="dk2"/>
              </a:buClr>
              <a:buSzPts val="16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تتأثّر حاجات المرأة ووجهات نظرها بحسب </a:t>
            </a:r>
            <a:r>
              <a:rPr lang="ar-LB" sz="2000" b="1" dirty="0">
                <a:solidFill>
                  <a:schemeClr val="dk2"/>
                </a:solidFill>
                <a:latin typeface="Arial" panose="020B0604020202020204" pitchFamily="34" charset="0"/>
                <a:ea typeface="Roboto"/>
                <a:cs typeface="Arial" panose="020B0604020202020204" pitchFamily="34" charset="0"/>
                <a:sym typeface="Roboto"/>
              </a:rPr>
              <a:t>الطبقة والدين والعمر والانتماء الإثني </a:t>
            </a:r>
            <a:r>
              <a:rPr lang="ar-LB" sz="2000" dirty="0">
                <a:solidFill>
                  <a:schemeClr val="dk2"/>
                </a:solidFill>
                <a:latin typeface="Arial" panose="020B0604020202020204" pitchFamily="34" charset="0"/>
                <a:ea typeface="Roboto"/>
                <a:cs typeface="Arial" panose="020B0604020202020204" pitchFamily="34" charset="0"/>
                <a:sym typeface="Roboto"/>
              </a:rPr>
              <a:t>وعوامل أخرى.</a:t>
            </a:r>
          </a:p>
          <a:p>
            <a:pPr marL="457200" lvl="0" indent="-330200" algn="r" rtl="1">
              <a:buClr>
                <a:schemeClr val="dk2"/>
              </a:buClr>
              <a:buSzPts val="1600"/>
              <a:buFont typeface="Roboto"/>
              <a:buChar char="●"/>
            </a:pPr>
            <a:endParaRPr lang="ar-LB" sz="2000" dirty="0">
              <a:solidFill>
                <a:schemeClr val="dk2"/>
              </a:solidFill>
              <a:latin typeface="Arial" panose="020B0604020202020204" pitchFamily="34" charset="0"/>
              <a:ea typeface="Roboto"/>
              <a:cs typeface="Arial" panose="020B0604020202020204" pitchFamily="34" charset="0"/>
              <a:sym typeface="Roboto"/>
            </a:endParaRPr>
          </a:p>
          <a:p>
            <a:pPr marL="457200" lvl="0" indent="-330200" algn="r" rtl="1">
              <a:buClr>
                <a:schemeClr val="dk2"/>
              </a:buClr>
              <a:buSzPts val="16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يُمكِنْ أن </a:t>
            </a:r>
            <a:r>
              <a:rPr lang="ar-LB" sz="2000" b="1" dirty="0">
                <a:solidFill>
                  <a:schemeClr val="dk2"/>
                </a:solidFill>
                <a:latin typeface="Arial" panose="020B0604020202020204" pitchFamily="34" charset="0"/>
                <a:ea typeface="Roboto"/>
                <a:cs typeface="Arial" panose="020B0604020202020204" pitchFamily="34" charset="0"/>
                <a:sym typeface="Roboto"/>
              </a:rPr>
              <a:t>تتقاطع </a:t>
            </a:r>
            <a:r>
              <a:rPr lang="ar-LB" sz="2000" dirty="0">
                <a:solidFill>
                  <a:schemeClr val="dk2"/>
                </a:solidFill>
                <a:latin typeface="Arial" panose="020B0604020202020204" pitchFamily="34" charset="0"/>
                <a:ea typeface="Roboto"/>
                <a:cs typeface="Arial" panose="020B0604020202020204" pitchFamily="34" charset="0"/>
                <a:sym typeface="Roboto"/>
              </a:rPr>
              <a:t>هويات مختلفة وتضاعف العوائق التي يواجهها الضحايا.</a:t>
            </a:r>
          </a:p>
          <a:p>
            <a:pPr marL="457200" lvl="0" indent="-330200" algn="r" rtl="1">
              <a:buClr>
                <a:schemeClr val="dk2"/>
              </a:buClr>
              <a:buSzPts val="1600"/>
              <a:buFont typeface="Roboto"/>
              <a:buChar char="●"/>
            </a:pPr>
            <a:endParaRPr lang="ar-LB" sz="2000" dirty="0">
              <a:solidFill>
                <a:schemeClr val="dk2"/>
              </a:solidFill>
              <a:latin typeface="Arial" panose="020B0604020202020204" pitchFamily="34" charset="0"/>
              <a:ea typeface="Roboto"/>
              <a:cs typeface="Arial" panose="020B0604020202020204" pitchFamily="34" charset="0"/>
              <a:sym typeface="Roboto"/>
            </a:endParaRPr>
          </a:p>
          <a:p>
            <a:pPr marL="457200" lvl="0" indent="-330200" algn="r" rtl="1">
              <a:buClr>
                <a:schemeClr val="dk2"/>
              </a:buClr>
              <a:buSzPts val="1600"/>
              <a:buFont typeface="Roboto"/>
              <a:buChar char="●"/>
            </a:pPr>
            <a:r>
              <a:rPr lang="ar-LB" sz="2000" dirty="0">
                <a:solidFill>
                  <a:schemeClr val="dk2"/>
                </a:solidFill>
                <a:latin typeface="Arial" panose="020B0604020202020204" pitchFamily="34" charset="0"/>
                <a:ea typeface="Roboto"/>
                <a:cs typeface="Arial" panose="020B0604020202020204" pitchFamily="34" charset="0"/>
                <a:sym typeface="Roboto"/>
              </a:rPr>
              <a:t>مثال</a:t>
            </a:r>
            <a:r>
              <a:rPr lang="en-US" sz="2000" dirty="0">
                <a:solidFill>
                  <a:schemeClr val="dk2"/>
                </a:solidFill>
                <a:latin typeface="Arial" panose="020B0604020202020204" pitchFamily="34" charset="0"/>
                <a:ea typeface="Roboto"/>
                <a:cs typeface="Arial" panose="020B0604020202020204" pitchFamily="34" charset="0"/>
                <a:sym typeface="Roboto"/>
              </a:rPr>
              <a:t>:</a:t>
            </a:r>
            <a:r>
              <a:rPr lang="ar-LB" sz="2000" dirty="0">
                <a:solidFill>
                  <a:schemeClr val="dk2"/>
                </a:solidFill>
                <a:latin typeface="Arial" panose="020B0604020202020204" pitchFamily="34" charset="0"/>
                <a:ea typeface="Roboto"/>
                <a:cs typeface="Arial" panose="020B0604020202020204" pitchFamily="34" charset="0"/>
                <a:sym typeface="Roboto"/>
              </a:rPr>
              <a:t> كوت ديفوار</a:t>
            </a:r>
            <a:endParaRPr sz="2000" dirty="0">
              <a:solidFill>
                <a:schemeClr val="dk2"/>
              </a:solidFill>
              <a:latin typeface="Arial" panose="020B0604020202020204" pitchFamily="34" charset="0"/>
              <a:ea typeface="Roboto"/>
              <a:cs typeface="Arial" panose="020B0604020202020204" pitchFamily="34" charset="0"/>
              <a:sym typeface="Roboto"/>
            </a:endParaRPr>
          </a:p>
        </p:txBody>
      </p:sp>
      <p:pic>
        <p:nvPicPr>
          <p:cNvPr id="429" name="Shape 429"/>
          <p:cNvPicPr preferRelativeResize="0"/>
          <p:nvPr/>
        </p:nvPicPr>
        <p:blipFill>
          <a:blip r:embed="rId3">
            <a:alphaModFix/>
          </a:blip>
          <a:stretch>
            <a:fillRect/>
          </a:stretch>
        </p:blipFill>
        <p:spPr>
          <a:xfrm>
            <a:off x="4964963" y="2027425"/>
            <a:ext cx="3671076" cy="2753300"/>
          </a:xfrm>
          <a:prstGeom prst="rect">
            <a:avLst/>
          </a:prstGeom>
          <a:noFill/>
          <a:ln>
            <a:noFill/>
          </a:ln>
        </p:spPr>
      </p:pic>
      <p:sp>
        <p:nvSpPr>
          <p:cNvPr id="5" name="Rectangle 4">
            <a:extLst>
              <a:ext uri="{FF2B5EF4-FFF2-40B4-BE49-F238E27FC236}">
                <a16:creationId xmlns:a16="http://schemas.microsoft.com/office/drawing/2014/main" id="{579E590C-C36E-434E-BE94-8896074F0DA2}"/>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786500" y="536844"/>
            <a:ext cx="4081200" cy="1050300"/>
          </a:xfrm>
          <a:prstGeom prst="rect">
            <a:avLst/>
          </a:prstGeom>
        </p:spPr>
        <p:txBody>
          <a:bodyPr spcFirstLastPara="1" wrap="square" lIns="91425" tIns="91425" rIns="91425" bIns="91425" anchor="ctr" anchorCtr="0">
            <a:noAutofit/>
          </a:bodyPr>
          <a:lstStyle/>
          <a:p>
            <a:pPr algn="just" rtl="1"/>
            <a:r>
              <a:rPr lang="ar-LB" sz="1800" dirty="0">
                <a:latin typeface="Simplified Arabic" panose="02020603050405020304" pitchFamily="18" charset="-78"/>
                <a:cs typeface="Simplified Arabic" panose="02020603050405020304" pitchFamily="18" charset="-78"/>
              </a:rPr>
              <a:t>3. </a:t>
            </a:r>
            <a:r>
              <a:rPr lang="ar-LB" sz="20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Roboto"/>
              </a:rPr>
              <a:t>ما هي العوائق المحتملة التي تحول دون إدماج المرأة وضحايا الانتهاكات القائمة على نوع الجنس؟</a:t>
            </a:r>
            <a:br>
              <a:rPr lang="ar-LB" sz="2000" dirty="0">
                <a:solidFill>
                  <a:schemeClr val="bg1"/>
                </a:solidFill>
                <a:latin typeface="Simplified Arabic" panose="02020603050405020304" pitchFamily="18" charset="-78"/>
                <a:ea typeface="Roboto" panose="020B0604020202020204" charset="0"/>
                <a:cs typeface="Simplified Arabic" panose="02020603050405020304" pitchFamily="18" charset="-78"/>
                <a:sym typeface="Calibri"/>
              </a:rPr>
            </a:br>
            <a:endParaRPr sz="2000" dirty="0">
              <a:solidFill>
                <a:schemeClr val="bg1"/>
              </a:solidFill>
              <a:latin typeface="Simplified Arabic" panose="02020603050405020304" pitchFamily="18" charset="-78"/>
              <a:ea typeface="Roboto" panose="020B0604020202020204" charset="0"/>
              <a:cs typeface="Simplified Arabic" panose="02020603050405020304" pitchFamily="18" charset="-78"/>
            </a:endParaRPr>
          </a:p>
        </p:txBody>
      </p:sp>
      <p:sp>
        <p:nvSpPr>
          <p:cNvPr id="435" name="Shape 435"/>
          <p:cNvSpPr txBox="1"/>
          <p:nvPr/>
        </p:nvSpPr>
        <p:spPr>
          <a:xfrm>
            <a:off x="340350" y="1284845"/>
            <a:ext cx="4124400" cy="2349600"/>
          </a:xfrm>
          <a:prstGeom prst="rect">
            <a:avLst/>
          </a:prstGeom>
          <a:noFill/>
          <a:ln>
            <a:noFill/>
          </a:ln>
        </p:spPr>
        <p:txBody>
          <a:bodyPr spcFirstLastPara="1" wrap="square" lIns="91425" tIns="91425" rIns="91425" bIns="91425" anchor="ctr" anchorCtr="0">
            <a:noAutofit/>
          </a:bodyPr>
          <a:lstStyle/>
          <a:p>
            <a:pPr marL="457200" lvl="0" indent="-330200" algn="r" rtl="1">
              <a:buClr>
                <a:schemeClr val="dk2"/>
              </a:buClr>
              <a:buSzPts val="1600"/>
              <a:buFont typeface="Roboto"/>
              <a:buChar char="●"/>
            </a:pPr>
            <a:r>
              <a:rPr lang="ar-LB" sz="1700" dirty="0">
                <a:solidFill>
                  <a:schemeClr val="dk2"/>
                </a:solidFill>
                <a:latin typeface="Arial" panose="020B0604020202020204" pitchFamily="34" charset="0"/>
                <a:ea typeface="Roboto"/>
                <a:cs typeface="Arial" panose="020B0604020202020204" pitchFamily="34" charset="0"/>
                <a:sym typeface="Roboto"/>
              </a:rPr>
              <a:t>تحديد أيّ </a:t>
            </a:r>
            <a:r>
              <a:rPr lang="ar-LB" sz="1700" b="1" dirty="0">
                <a:solidFill>
                  <a:schemeClr val="dk2"/>
                </a:solidFill>
                <a:latin typeface="Arial" panose="020B0604020202020204" pitchFamily="34" charset="0"/>
                <a:ea typeface="Roboto"/>
                <a:cs typeface="Arial" panose="020B0604020202020204" pitchFamily="34" charset="0"/>
                <a:sym typeface="Roboto"/>
              </a:rPr>
              <a:t>عوائق</a:t>
            </a:r>
            <a:r>
              <a:rPr lang="ar-LB" sz="1700" dirty="0">
                <a:solidFill>
                  <a:schemeClr val="dk2"/>
                </a:solidFill>
                <a:latin typeface="Arial" panose="020B0604020202020204" pitchFamily="34" charset="0"/>
                <a:ea typeface="Roboto"/>
                <a:cs typeface="Arial" panose="020B0604020202020204" pitchFamily="34" charset="0"/>
                <a:sym typeface="Roboto"/>
              </a:rPr>
              <a:t> تَحولُ دون مشاركةِ النساء وضحايا الانتهاكات القائمة على نوع الجنس في مبادرات العدالة الانتقالية التي تقودها الدولة والمجتمع المدني.</a:t>
            </a:r>
          </a:p>
          <a:p>
            <a:pPr marL="457200" lvl="0" indent="-330200" algn="r" rtl="1">
              <a:buClr>
                <a:schemeClr val="dk2"/>
              </a:buClr>
              <a:buSzPts val="1600"/>
              <a:buFont typeface="Roboto"/>
              <a:buChar char="●"/>
            </a:pPr>
            <a:endParaRPr lang="ar-LB" sz="1700" dirty="0">
              <a:solidFill>
                <a:schemeClr val="dk2"/>
              </a:solidFill>
              <a:latin typeface="Arial" panose="020B0604020202020204" pitchFamily="34" charset="0"/>
              <a:ea typeface="Roboto"/>
              <a:cs typeface="Arial" panose="020B0604020202020204" pitchFamily="34" charset="0"/>
              <a:sym typeface="Roboto"/>
            </a:endParaRPr>
          </a:p>
          <a:p>
            <a:pPr marL="457200" lvl="0" indent="-330200" algn="r" rtl="1">
              <a:buClr>
                <a:schemeClr val="dk2"/>
              </a:buClr>
              <a:buSzPts val="1600"/>
              <a:buFont typeface="Roboto"/>
              <a:buChar char="●"/>
            </a:pPr>
            <a:r>
              <a:rPr lang="ar-LB" sz="1700" dirty="0">
                <a:solidFill>
                  <a:schemeClr val="dk2"/>
                </a:solidFill>
                <a:latin typeface="Arial" panose="020B0604020202020204" pitchFamily="34" charset="0"/>
                <a:ea typeface="Roboto"/>
                <a:cs typeface="Arial" panose="020B0604020202020204" pitchFamily="34" charset="0"/>
                <a:sym typeface="Roboto"/>
              </a:rPr>
              <a:t>العوائق المحتملة</a:t>
            </a:r>
            <a:r>
              <a:rPr lang="en-US" sz="1700" dirty="0">
                <a:solidFill>
                  <a:schemeClr val="dk2"/>
                </a:solidFill>
                <a:latin typeface="Arial" panose="020B0604020202020204" pitchFamily="34" charset="0"/>
                <a:ea typeface="Roboto"/>
                <a:cs typeface="Arial" panose="020B0604020202020204" pitchFamily="34" charset="0"/>
                <a:sym typeface="Roboto"/>
              </a:rPr>
              <a:t>:</a:t>
            </a:r>
            <a:endParaRPr lang="ar-LB" sz="1700" dirty="0">
              <a:solidFill>
                <a:schemeClr val="dk2"/>
              </a:solidFill>
              <a:latin typeface="Arial" panose="020B0604020202020204" pitchFamily="34" charset="0"/>
              <a:ea typeface="Roboto"/>
              <a:cs typeface="Arial" panose="020B0604020202020204" pitchFamily="34" charset="0"/>
              <a:sym typeface="Roboto"/>
            </a:endParaRPr>
          </a:p>
          <a:p>
            <a:pPr marL="801688" lvl="0" indent="-231775" algn="r" rtl="1">
              <a:buClr>
                <a:schemeClr val="dk2"/>
              </a:buClr>
              <a:buSzPts val="1600"/>
              <a:buFont typeface="Courier New" panose="02070309020205020404" pitchFamily="49" charset="0"/>
              <a:buChar char="o"/>
            </a:pPr>
            <a:r>
              <a:rPr lang="ar-LB" sz="1700" b="1" dirty="0">
                <a:solidFill>
                  <a:schemeClr val="dk2"/>
                </a:solidFill>
                <a:latin typeface="Arial" panose="020B0604020202020204" pitchFamily="34" charset="0"/>
                <a:ea typeface="Roboto"/>
                <a:cs typeface="Arial" panose="020B0604020202020204" pitchFamily="34" charset="0"/>
                <a:sym typeface="Roboto"/>
              </a:rPr>
              <a:t>المعايير المجتمعية</a:t>
            </a:r>
          </a:p>
          <a:p>
            <a:pPr marL="801688" lvl="0" indent="-231775" algn="r" rtl="1">
              <a:buClr>
                <a:schemeClr val="dk2"/>
              </a:buClr>
              <a:buSzPts val="1600"/>
              <a:buFont typeface="Courier New" panose="02070309020205020404" pitchFamily="49" charset="0"/>
              <a:buChar char="o"/>
            </a:pPr>
            <a:r>
              <a:rPr lang="ar-LB" sz="1700" b="1" dirty="0">
                <a:solidFill>
                  <a:schemeClr val="dk2"/>
                </a:solidFill>
                <a:latin typeface="Arial" panose="020B0604020202020204" pitchFamily="34" charset="0"/>
                <a:ea typeface="Roboto"/>
                <a:cs typeface="Arial" panose="020B0604020202020204" pitchFamily="34" charset="0"/>
                <a:sym typeface="Roboto"/>
              </a:rPr>
              <a:t>التحديات القانونية</a:t>
            </a:r>
          </a:p>
          <a:p>
            <a:pPr marL="801688" lvl="0" indent="-231775" algn="r" rtl="1">
              <a:buClr>
                <a:schemeClr val="dk2"/>
              </a:buClr>
              <a:buSzPts val="1600"/>
              <a:buFont typeface="Courier New" panose="02070309020205020404" pitchFamily="49" charset="0"/>
              <a:buChar char="o"/>
            </a:pPr>
            <a:r>
              <a:rPr lang="ar-LB" sz="1700" b="1" dirty="0">
                <a:solidFill>
                  <a:schemeClr val="dk2"/>
                </a:solidFill>
                <a:latin typeface="Arial" panose="020B0604020202020204" pitchFamily="34" charset="0"/>
                <a:ea typeface="Roboto"/>
                <a:cs typeface="Arial" panose="020B0604020202020204" pitchFamily="34" charset="0"/>
                <a:sym typeface="Roboto"/>
              </a:rPr>
              <a:t>العوائق اللوجستية</a:t>
            </a:r>
          </a:p>
          <a:p>
            <a:pPr marL="801688" lvl="0" indent="-231775" algn="r" rtl="1">
              <a:buClr>
                <a:schemeClr val="dk2"/>
              </a:buClr>
              <a:buSzPts val="1600"/>
              <a:buFont typeface="Courier New" panose="02070309020205020404" pitchFamily="49" charset="0"/>
              <a:buChar char="o"/>
            </a:pPr>
            <a:r>
              <a:rPr lang="ar-LB" sz="1700" b="1" dirty="0">
                <a:solidFill>
                  <a:schemeClr val="dk2"/>
                </a:solidFill>
                <a:latin typeface="Arial" panose="020B0604020202020204" pitchFamily="34" charset="0"/>
                <a:ea typeface="Roboto"/>
                <a:cs typeface="Arial" panose="020B0604020202020204" pitchFamily="34" charset="0"/>
                <a:sym typeface="Roboto"/>
              </a:rPr>
              <a:t>العوائق المرتبطة بالهوية</a:t>
            </a:r>
          </a:p>
          <a:p>
            <a:pPr marL="0" lvl="0" indent="0" rtl="0">
              <a:spcBef>
                <a:spcPts val="0"/>
              </a:spcBef>
              <a:spcAft>
                <a:spcPts val="0"/>
              </a:spcAft>
              <a:buNone/>
            </a:pPr>
            <a:endParaRPr sz="1600" dirty="0">
              <a:solidFill>
                <a:schemeClr val="dk2"/>
              </a:solidFill>
              <a:latin typeface="Arial" panose="020B0604020202020204" pitchFamily="34" charset="0"/>
              <a:ea typeface="Roboto"/>
              <a:cs typeface="Arial" panose="020B0604020202020204" pitchFamily="34" charset="0"/>
              <a:sym typeface="Roboto"/>
            </a:endParaRPr>
          </a:p>
        </p:txBody>
      </p:sp>
      <p:pic>
        <p:nvPicPr>
          <p:cNvPr id="1026" name="Picture 2" descr="https://lh3.googleusercontent.com/1FtFBtiOPS5hTFicywbX8dwVLT5OmY3Ck0v3CweeubgKLEBaeF0JKuMIPCk1fb8aKWKzaMXOrVwWVeYzYCLC_5u4uB4HsQ3qi-9EQfII2uaWEJW6ln4uPp0wGdaA4DRttIZTSaBctQ">
            <a:extLst>
              <a:ext uri="{FF2B5EF4-FFF2-40B4-BE49-F238E27FC236}">
                <a16:creationId xmlns:a16="http://schemas.microsoft.com/office/drawing/2014/main" id="{5A9C1F01-B89C-4DEB-A119-3E0FD4792F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87144"/>
            <a:ext cx="4572000" cy="30518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C9B635E-EEB2-40A7-AB40-50AA7B765B7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5132450" y="613352"/>
            <a:ext cx="3706500" cy="2508900"/>
          </a:xfrm>
          <a:prstGeom prst="rect">
            <a:avLst/>
          </a:prstGeom>
        </p:spPr>
        <p:txBody>
          <a:bodyPr spcFirstLastPara="1" wrap="square" lIns="91425" tIns="91425" rIns="91425" bIns="91425" anchor="t" anchorCtr="0">
            <a:noAutofit/>
          </a:bodyPr>
          <a:lstStyle/>
          <a:p>
            <a:pPr lvl="0" algn="r" rtl="1"/>
            <a:r>
              <a:rPr lang="ar-LB" dirty="0">
                <a:latin typeface="Simplified Arabic" panose="02020603050405020304" pitchFamily="18" charset="-78"/>
                <a:cs typeface="Simplified Arabic" panose="02020603050405020304" pitchFamily="18" charset="-78"/>
              </a:rPr>
              <a:t>11. ما المطلوب لضمان استدامة النهج الذي يراعي نوع الجنس؟</a:t>
            </a:r>
            <a:endParaRPr dirty="0">
              <a:latin typeface="Simplified Arabic" panose="02020603050405020304" pitchFamily="18" charset="-78"/>
              <a:cs typeface="Simplified Arabic" panose="02020603050405020304" pitchFamily="18" charset="-78"/>
            </a:endParaRPr>
          </a:p>
        </p:txBody>
      </p:sp>
      <p:sp>
        <p:nvSpPr>
          <p:cNvPr id="442" name="Shape 442"/>
          <p:cNvSpPr txBox="1"/>
          <p:nvPr/>
        </p:nvSpPr>
        <p:spPr>
          <a:xfrm>
            <a:off x="438827" y="1026497"/>
            <a:ext cx="4015500" cy="693721"/>
          </a:xfrm>
          <a:prstGeom prst="rect">
            <a:avLst/>
          </a:prstGeom>
          <a:noFill/>
          <a:ln>
            <a:noFill/>
          </a:ln>
        </p:spPr>
        <p:txBody>
          <a:bodyPr spcFirstLastPara="1" wrap="square" lIns="91425" tIns="91425" rIns="91425" bIns="91425" anchor="t" anchorCtr="0">
            <a:noAutofit/>
          </a:bodyPr>
          <a:lstStyle/>
          <a:p>
            <a:pPr marL="469900" lvl="0" indent="-342900" algn="r" rtl="1">
              <a:buClr>
                <a:schemeClr val="dk2"/>
              </a:buClr>
              <a:buSzPts val="1600"/>
              <a:buFont typeface="+mj-lt"/>
              <a:buAutoNum type="arabicPeriod"/>
            </a:pPr>
            <a:r>
              <a:rPr lang="ar-LB" sz="1700" dirty="0">
                <a:solidFill>
                  <a:schemeClr val="dk2"/>
                </a:solidFill>
                <a:latin typeface="Arial" panose="020B0604020202020204" pitchFamily="34" charset="0"/>
                <a:ea typeface="Roboto"/>
                <a:cs typeface="Arial" panose="020B0604020202020204" pitchFamily="34" charset="0"/>
                <a:sym typeface="Roboto"/>
              </a:rPr>
              <a:t>الأسلوب الشامل</a:t>
            </a:r>
          </a:p>
          <a:p>
            <a:pPr marL="469900" lvl="0" indent="-342900" algn="r" rtl="1">
              <a:buClr>
                <a:schemeClr val="dk2"/>
              </a:buClr>
              <a:buSzPts val="1600"/>
              <a:buFont typeface="+mj-lt"/>
              <a:buAutoNum type="arabicPeriod"/>
            </a:pPr>
            <a:endParaRPr lang="ar-LB" sz="1700" dirty="0">
              <a:solidFill>
                <a:schemeClr val="dk2"/>
              </a:solidFill>
              <a:latin typeface="Arial" panose="020B0604020202020204" pitchFamily="34" charset="0"/>
              <a:ea typeface="Roboto"/>
              <a:cs typeface="Arial" panose="020B0604020202020204" pitchFamily="34" charset="0"/>
              <a:sym typeface="Roboto"/>
            </a:endParaRPr>
          </a:p>
          <a:p>
            <a:pPr marL="469900" lvl="0" indent="-342900" algn="r" rtl="1">
              <a:buClr>
                <a:schemeClr val="dk2"/>
              </a:buClr>
              <a:buSzPts val="1600"/>
              <a:buFont typeface="+mj-lt"/>
              <a:buAutoNum type="arabicPeriod"/>
            </a:pPr>
            <a:r>
              <a:rPr lang="ar-LB" sz="1700" dirty="0">
                <a:solidFill>
                  <a:schemeClr val="dk2"/>
                </a:solidFill>
                <a:latin typeface="Arial" panose="020B0604020202020204" pitchFamily="34" charset="0"/>
                <a:ea typeface="Roboto"/>
                <a:cs typeface="Arial" panose="020B0604020202020204" pitchFamily="34" charset="0"/>
                <a:sym typeface="Roboto"/>
              </a:rPr>
              <a:t>التمويل والموارد</a:t>
            </a:r>
          </a:p>
          <a:p>
            <a:pPr marL="469900" lvl="0" indent="-342900" algn="r" rtl="1">
              <a:buClr>
                <a:schemeClr val="dk2"/>
              </a:buClr>
              <a:buSzPts val="1600"/>
              <a:buFont typeface="+mj-lt"/>
              <a:buAutoNum type="arabicPeriod"/>
            </a:pPr>
            <a:endParaRPr lang="ar-LB" sz="1700" dirty="0">
              <a:solidFill>
                <a:schemeClr val="dk2"/>
              </a:solidFill>
              <a:latin typeface="Arial" panose="020B0604020202020204" pitchFamily="34" charset="0"/>
              <a:ea typeface="Roboto"/>
              <a:cs typeface="Arial" panose="020B0604020202020204" pitchFamily="34" charset="0"/>
              <a:sym typeface="Roboto"/>
            </a:endParaRPr>
          </a:p>
          <a:p>
            <a:pPr marL="469900" lvl="0" indent="-342900" algn="r" rtl="1">
              <a:buClr>
                <a:schemeClr val="dk2"/>
              </a:buClr>
              <a:buSzPts val="1600"/>
              <a:buFont typeface="+mj-lt"/>
              <a:buAutoNum type="arabicPeriod"/>
            </a:pPr>
            <a:r>
              <a:rPr lang="ar-LB" sz="1700" dirty="0">
                <a:solidFill>
                  <a:schemeClr val="dk2"/>
                </a:solidFill>
                <a:latin typeface="Arial" panose="020B0604020202020204" pitchFamily="34" charset="0"/>
                <a:ea typeface="Roboto"/>
                <a:cs typeface="Arial" panose="020B0604020202020204" pitchFamily="34" charset="0"/>
                <a:sym typeface="Roboto"/>
              </a:rPr>
              <a:t>التدريب</a:t>
            </a:r>
          </a:p>
          <a:p>
            <a:pPr marL="469900" lvl="0" indent="-342900" algn="r" rtl="1">
              <a:buClr>
                <a:schemeClr val="dk2"/>
              </a:buClr>
              <a:buSzPts val="1600"/>
              <a:buFont typeface="+mj-lt"/>
              <a:buAutoNum type="arabicPeriod"/>
            </a:pPr>
            <a:endParaRPr lang="ar-LB" sz="1700" dirty="0">
              <a:solidFill>
                <a:schemeClr val="dk2"/>
              </a:solidFill>
              <a:latin typeface="Arial" panose="020B0604020202020204" pitchFamily="34" charset="0"/>
              <a:ea typeface="Roboto"/>
              <a:cs typeface="Arial" panose="020B0604020202020204" pitchFamily="34" charset="0"/>
              <a:sym typeface="Roboto"/>
            </a:endParaRPr>
          </a:p>
          <a:p>
            <a:pPr marL="469900" lvl="0" indent="-342900" algn="r" rtl="1">
              <a:buClr>
                <a:schemeClr val="dk2"/>
              </a:buClr>
              <a:buSzPts val="1600"/>
              <a:buFont typeface="+mj-lt"/>
              <a:buAutoNum type="arabicPeriod"/>
            </a:pPr>
            <a:r>
              <a:rPr lang="ar-LB" sz="1700" dirty="0">
                <a:solidFill>
                  <a:schemeClr val="dk2"/>
                </a:solidFill>
                <a:latin typeface="Arial" panose="020B0604020202020204" pitchFamily="34" charset="0"/>
                <a:ea typeface="Roboto"/>
                <a:cs typeface="Arial" panose="020B0604020202020204" pitchFamily="34" charset="0"/>
                <a:sym typeface="Roboto"/>
              </a:rPr>
              <a:t>الخبرة</a:t>
            </a:r>
          </a:p>
          <a:p>
            <a:pPr marL="469900" lvl="0" indent="-342900" algn="r" rtl="1">
              <a:buClr>
                <a:schemeClr val="dk2"/>
              </a:buClr>
              <a:buSzPts val="1600"/>
              <a:buFont typeface="+mj-lt"/>
              <a:buAutoNum type="arabicPeriod"/>
            </a:pPr>
            <a:endParaRPr lang="ar-LB" sz="1700" dirty="0">
              <a:solidFill>
                <a:schemeClr val="dk2"/>
              </a:solidFill>
              <a:latin typeface="Arial" panose="020B0604020202020204" pitchFamily="34" charset="0"/>
              <a:ea typeface="Roboto"/>
              <a:cs typeface="Arial" panose="020B0604020202020204" pitchFamily="34" charset="0"/>
              <a:sym typeface="Roboto"/>
            </a:endParaRPr>
          </a:p>
          <a:p>
            <a:pPr marL="469900" lvl="0" indent="-342900" algn="r" rtl="1">
              <a:buClr>
                <a:schemeClr val="dk2"/>
              </a:buClr>
              <a:buSzPts val="1600"/>
              <a:buFont typeface="+mj-lt"/>
              <a:buAutoNum type="arabicPeriod"/>
            </a:pPr>
            <a:r>
              <a:rPr lang="ar-LB" sz="1700" dirty="0">
                <a:solidFill>
                  <a:schemeClr val="dk2"/>
                </a:solidFill>
                <a:latin typeface="Arial" panose="020B0604020202020204" pitchFamily="34" charset="0"/>
                <a:ea typeface="Roboto"/>
                <a:cs typeface="Arial" panose="020B0604020202020204" pitchFamily="34" charset="0"/>
                <a:sym typeface="Roboto"/>
              </a:rPr>
              <a:t>التواصل</a:t>
            </a:r>
          </a:p>
        </p:txBody>
      </p:sp>
      <p:sp>
        <p:nvSpPr>
          <p:cNvPr id="4" name="Rectangle 3">
            <a:extLst>
              <a:ext uri="{FF2B5EF4-FFF2-40B4-BE49-F238E27FC236}">
                <a16:creationId xmlns:a16="http://schemas.microsoft.com/office/drawing/2014/main" id="{71F3A25E-49CB-4C40-80D4-437A47A19C1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448" name="Shape 448"/>
          <p:cNvSpPr txBox="1"/>
          <p:nvPr/>
        </p:nvSpPr>
        <p:spPr>
          <a:xfrm>
            <a:off x="152050" y="401925"/>
            <a:ext cx="1233300" cy="786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بيــرو</a:t>
            </a:r>
            <a:endParaRPr sz="3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449" name="Shape 449"/>
          <p:cNvPicPr preferRelativeResize="0"/>
          <p:nvPr/>
        </p:nvPicPr>
        <p:blipFill>
          <a:blip r:embed="rId3">
            <a:alphaModFix/>
          </a:blip>
          <a:stretch>
            <a:fillRect/>
          </a:stretch>
        </p:blipFill>
        <p:spPr>
          <a:xfrm>
            <a:off x="1385352" y="-28950"/>
            <a:ext cx="7758647" cy="5172448"/>
          </a:xfrm>
          <a:prstGeom prst="rect">
            <a:avLst/>
          </a:prstGeom>
          <a:noFill/>
          <a:ln>
            <a:noFill/>
          </a:ln>
        </p:spPr>
      </p:pic>
      <p:sp>
        <p:nvSpPr>
          <p:cNvPr id="5" name="Rectangle 4">
            <a:extLst>
              <a:ext uri="{FF2B5EF4-FFF2-40B4-BE49-F238E27FC236}">
                <a16:creationId xmlns:a16="http://schemas.microsoft.com/office/drawing/2014/main" id="{930EBADA-E9AE-403F-A3C2-16B5EF78FE8B}"/>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Shape 454"/>
          <p:cNvSpPr txBox="1">
            <a:spLocks noGrp="1"/>
          </p:cNvSpPr>
          <p:nvPr>
            <p:ph type="title"/>
          </p:nvPr>
        </p:nvSpPr>
        <p:spPr>
          <a:xfrm>
            <a:off x="5168539" y="206194"/>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12. دور الجتمع المدني</a:t>
            </a:r>
            <a:endParaRPr lang="en-US" dirty="0">
              <a:latin typeface="Simplified Arabic" panose="02020603050405020304" pitchFamily="18" charset="-78"/>
              <a:cs typeface="Simplified Arabic" panose="02020603050405020304" pitchFamily="18" charset="-78"/>
            </a:endParaRPr>
          </a:p>
        </p:txBody>
      </p:sp>
      <p:sp>
        <p:nvSpPr>
          <p:cNvPr id="455" name="Shape 455"/>
          <p:cNvSpPr txBox="1"/>
          <p:nvPr/>
        </p:nvSpPr>
        <p:spPr>
          <a:xfrm>
            <a:off x="556500" y="542439"/>
            <a:ext cx="4015500" cy="1713582"/>
          </a:xfrm>
          <a:prstGeom prst="rect">
            <a:avLst/>
          </a:prstGeom>
          <a:noFill/>
          <a:ln>
            <a:noFill/>
          </a:ln>
        </p:spPr>
        <p:txBody>
          <a:bodyPr spcFirstLastPara="1" wrap="square" lIns="91425" tIns="91425" rIns="91425" bIns="91425" anchor="t" anchorCtr="0">
            <a:noAutofit/>
          </a:bodyPr>
          <a:lstStyle/>
          <a:p>
            <a:pPr marL="469900" indent="-342900" algn="r" rtl="1">
              <a:buClr>
                <a:schemeClr val="dk2"/>
              </a:buClr>
              <a:buSzPts val="1600"/>
              <a:buFont typeface="+mj-lt"/>
              <a:buAutoNum type="arabicPeriod"/>
            </a:pPr>
            <a:r>
              <a:rPr lang="ar-LB" sz="1600" dirty="0">
                <a:solidFill>
                  <a:schemeClr val="dk2"/>
                </a:solidFill>
                <a:latin typeface="Arial" panose="020B0604020202020204" pitchFamily="34" charset="0"/>
                <a:ea typeface="Roboto"/>
                <a:cs typeface="Arial" panose="020B0604020202020204" pitchFamily="34" charset="0"/>
                <a:sym typeface="Roboto"/>
              </a:rPr>
              <a:t>التوثيق وتوفير المعلومات </a:t>
            </a:r>
          </a:p>
          <a:p>
            <a:pPr marL="469900" indent="-342900" algn="r" rtl="1">
              <a:buClr>
                <a:schemeClr val="dk2"/>
              </a:buClr>
              <a:buSzPts val="1600"/>
              <a:buFont typeface="+mj-lt"/>
              <a:buAutoNum type="arabicPeriod"/>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469900" indent="-342900" algn="r" rtl="1">
              <a:buClr>
                <a:schemeClr val="dk2"/>
              </a:buClr>
              <a:buSzPts val="1600"/>
              <a:buFont typeface="+mj-lt"/>
              <a:buAutoNum type="arabicPeriod"/>
            </a:pPr>
            <a:r>
              <a:rPr lang="ar-LB" sz="1600" dirty="0">
                <a:solidFill>
                  <a:schemeClr val="dk2"/>
                </a:solidFill>
                <a:latin typeface="Arial" panose="020B0604020202020204" pitchFamily="34" charset="0"/>
                <a:ea typeface="Roboto"/>
                <a:cs typeface="Arial" panose="020B0604020202020204" pitchFamily="34" charset="0"/>
                <a:sym typeface="Roboto"/>
              </a:rPr>
              <a:t>المناصرة</a:t>
            </a:r>
          </a:p>
          <a:p>
            <a:pPr marL="469900" indent="-342900" algn="r" rtl="1">
              <a:buClr>
                <a:schemeClr val="dk2"/>
              </a:buClr>
              <a:buSzPts val="1600"/>
              <a:buFont typeface="+mj-lt"/>
              <a:buAutoNum type="arabicPeriod"/>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469900" indent="-342900" algn="r" rtl="1">
              <a:buClr>
                <a:schemeClr val="dk2"/>
              </a:buClr>
              <a:buSzPts val="1600"/>
              <a:buFont typeface="+mj-lt"/>
              <a:buAutoNum type="arabicPeriod"/>
            </a:pPr>
            <a:r>
              <a:rPr lang="ar-LB" sz="1600" dirty="0">
                <a:solidFill>
                  <a:schemeClr val="dk2"/>
                </a:solidFill>
                <a:latin typeface="Arial" panose="020B0604020202020204" pitchFamily="34" charset="0"/>
                <a:ea typeface="Roboto"/>
                <a:cs typeface="Arial" panose="020B0604020202020204" pitchFamily="34" charset="0"/>
                <a:sym typeface="Roboto"/>
              </a:rPr>
              <a:t>دعم العمليات</a:t>
            </a:r>
          </a:p>
          <a:p>
            <a:pPr marL="469900" indent="-342900" algn="r" rtl="1">
              <a:buClr>
                <a:schemeClr val="dk2"/>
              </a:buClr>
              <a:buSzPts val="1600"/>
              <a:buFont typeface="+mj-lt"/>
              <a:buAutoNum type="arabicPeriod"/>
            </a:pPr>
            <a:endParaRPr lang="ar-LB" sz="1600" dirty="0">
              <a:solidFill>
                <a:schemeClr val="dk2"/>
              </a:solidFill>
              <a:latin typeface="Arial" panose="020B0604020202020204" pitchFamily="34" charset="0"/>
              <a:ea typeface="Roboto"/>
              <a:cs typeface="Arial" panose="020B0604020202020204" pitchFamily="34" charset="0"/>
              <a:sym typeface="Roboto"/>
            </a:endParaRPr>
          </a:p>
          <a:p>
            <a:pPr marL="469900" indent="-342900" algn="r" rtl="1">
              <a:buClr>
                <a:schemeClr val="dk2"/>
              </a:buClr>
              <a:buSzPts val="1600"/>
              <a:buFont typeface="+mj-lt"/>
              <a:buAutoNum type="arabicPeriod"/>
            </a:pPr>
            <a:r>
              <a:rPr lang="ar-LB" sz="1600" dirty="0">
                <a:solidFill>
                  <a:schemeClr val="dk2"/>
                </a:solidFill>
                <a:latin typeface="Arial" panose="020B0604020202020204" pitchFamily="34" charset="0"/>
                <a:ea typeface="Roboto"/>
                <a:cs typeface="Arial" panose="020B0604020202020204" pitchFamily="34" charset="0"/>
                <a:sym typeface="Roboto"/>
              </a:rPr>
              <a:t>المراقبة</a:t>
            </a:r>
          </a:p>
        </p:txBody>
      </p:sp>
      <p:pic>
        <p:nvPicPr>
          <p:cNvPr id="456" name="Shape 456"/>
          <p:cNvPicPr preferRelativeResize="0"/>
          <p:nvPr/>
        </p:nvPicPr>
        <p:blipFill>
          <a:blip r:embed="rId3">
            <a:alphaModFix/>
          </a:blip>
          <a:stretch>
            <a:fillRect/>
          </a:stretch>
        </p:blipFill>
        <p:spPr>
          <a:xfrm>
            <a:off x="891650" y="2397559"/>
            <a:ext cx="3345199" cy="2508900"/>
          </a:xfrm>
          <a:prstGeom prst="rect">
            <a:avLst/>
          </a:prstGeom>
          <a:noFill/>
          <a:ln>
            <a:noFill/>
          </a:ln>
        </p:spPr>
      </p:pic>
      <p:sp>
        <p:nvSpPr>
          <p:cNvPr id="5" name="Rectangle 4">
            <a:extLst>
              <a:ext uri="{FF2B5EF4-FFF2-40B4-BE49-F238E27FC236}">
                <a16:creationId xmlns:a16="http://schemas.microsoft.com/office/drawing/2014/main" id="{C24A82D8-8B51-41C3-A1F6-28E2E8AA8D7B}"/>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5194875" y="1059725"/>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b="1" dirty="0">
                <a:latin typeface="Simplified Arabic" panose="02020603050405020304" pitchFamily="18" charset="-78"/>
                <a:cs typeface="Simplified Arabic" panose="02020603050405020304" pitchFamily="18" charset="-78"/>
              </a:rPr>
              <a:t>2. ما هي أهداف العدالـــة الانتقالية؟</a:t>
            </a:r>
            <a:endParaRPr b="1" dirty="0">
              <a:latin typeface="Simplified Arabic" panose="02020603050405020304" pitchFamily="18" charset="-78"/>
              <a:cs typeface="Simplified Arabic" panose="02020603050405020304" pitchFamily="18" charset="-78"/>
            </a:endParaRPr>
          </a:p>
        </p:txBody>
      </p:sp>
      <p:sp>
        <p:nvSpPr>
          <p:cNvPr id="94" name="Shape 94"/>
          <p:cNvSpPr txBox="1">
            <a:spLocks noGrp="1"/>
          </p:cNvSpPr>
          <p:nvPr>
            <p:ph type="body" idx="1"/>
          </p:nvPr>
        </p:nvSpPr>
        <p:spPr>
          <a:xfrm>
            <a:off x="405600" y="1470475"/>
            <a:ext cx="4166400" cy="2930400"/>
          </a:xfrm>
          <a:prstGeom prst="rect">
            <a:avLst/>
          </a:prstGeom>
        </p:spPr>
        <p:txBody>
          <a:bodyPr spcFirstLastPara="1" wrap="square" lIns="91425" tIns="91425" rIns="91425" bIns="91425" anchor="t" anchorCtr="0">
            <a:noAutofit/>
          </a:bodyPr>
          <a:lstStyle/>
          <a:p>
            <a:pPr marL="457200" lvl="0" indent="-342900" algn="r" rtl="1">
              <a:lnSpc>
                <a:spcPct val="150000"/>
              </a:lnSpc>
              <a:spcBef>
                <a:spcPts val="0"/>
              </a:spcBef>
              <a:spcAft>
                <a:spcPts val="0"/>
              </a:spcAft>
              <a:buSzPts val="1800"/>
              <a:buChar char="●"/>
            </a:pPr>
            <a:r>
              <a:rPr lang="ar-LB" sz="2000" dirty="0">
                <a:latin typeface="Simplified Arabic" panose="02020603050405020304" pitchFamily="18" charset="-78"/>
                <a:cs typeface="Simplified Arabic" panose="02020603050405020304" pitchFamily="18" charset="-78"/>
              </a:rPr>
              <a:t>المســاءَلة عن الأضرار</a:t>
            </a:r>
          </a:p>
          <a:p>
            <a:pPr marL="457200" lvl="0" indent="-342900" algn="r" rtl="1">
              <a:lnSpc>
                <a:spcPct val="150000"/>
              </a:lnSpc>
              <a:spcBef>
                <a:spcPts val="0"/>
              </a:spcBef>
              <a:spcAft>
                <a:spcPts val="0"/>
              </a:spcAft>
              <a:buSzPts val="1800"/>
              <a:buChar char="●"/>
            </a:pPr>
            <a:r>
              <a:rPr lang="ar-LB" sz="2000" dirty="0">
                <a:latin typeface="Simplified Arabic" panose="02020603050405020304" pitchFamily="18" charset="-78"/>
                <a:cs typeface="Simplified Arabic" panose="02020603050405020304" pitchFamily="18" charset="-78"/>
              </a:rPr>
              <a:t>كـرامــة الضحـايــا</a:t>
            </a:r>
          </a:p>
          <a:p>
            <a:pPr marL="457200" lvl="0" indent="-342900" algn="r" rtl="1">
              <a:lnSpc>
                <a:spcPct val="150000"/>
              </a:lnSpc>
              <a:spcBef>
                <a:spcPts val="0"/>
              </a:spcBef>
              <a:spcAft>
                <a:spcPts val="0"/>
              </a:spcAft>
              <a:buSzPts val="1800"/>
              <a:buChar char="●"/>
            </a:pPr>
            <a:r>
              <a:rPr lang="ar-LB" sz="2000" dirty="0">
                <a:latin typeface="Simplified Arabic" panose="02020603050405020304" pitchFamily="18" charset="-78"/>
                <a:cs typeface="Simplified Arabic" panose="02020603050405020304" pitchFamily="18" charset="-78"/>
              </a:rPr>
              <a:t>الحقـيــقــة</a:t>
            </a:r>
          </a:p>
          <a:p>
            <a:pPr marL="457200" lvl="0" indent="-342900" algn="r" rtl="1">
              <a:lnSpc>
                <a:spcPct val="150000"/>
              </a:lnSpc>
              <a:spcBef>
                <a:spcPts val="0"/>
              </a:spcBef>
              <a:spcAft>
                <a:spcPts val="0"/>
              </a:spcAft>
              <a:buSzPts val="1800"/>
              <a:buChar char="●"/>
            </a:pPr>
            <a:r>
              <a:rPr lang="ar-LB" sz="2000" dirty="0">
                <a:latin typeface="Simplified Arabic" panose="02020603050405020304" pitchFamily="18" charset="-78"/>
                <a:cs typeface="Simplified Arabic" panose="02020603050405020304" pitchFamily="18" charset="-78"/>
              </a:rPr>
              <a:t>الإعتـراف</a:t>
            </a:r>
          </a:p>
          <a:p>
            <a:pPr marL="457200" lvl="0" indent="-342900" algn="r" rtl="1">
              <a:lnSpc>
                <a:spcPct val="150000"/>
              </a:lnSpc>
              <a:spcBef>
                <a:spcPts val="0"/>
              </a:spcBef>
              <a:spcAft>
                <a:spcPts val="0"/>
              </a:spcAft>
              <a:buSzPts val="1800"/>
              <a:buChar char="●"/>
            </a:pPr>
            <a:r>
              <a:rPr lang="ar-LB" sz="2000" dirty="0">
                <a:latin typeface="Simplified Arabic" panose="02020603050405020304" pitchFamily="18" charset="-78"/>
                <a:cs typeface="Simplified Arabic" panose="02020603050405020304" pitchFamily="18" charset="-78"/>
              </a:rPr>
              <a:t>الإصــلاح</a:t>
            </a:r>
            <a:endParaRPr sz="2000"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1E5CBA41-818F-4662-B9DE-334BE11BABF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dirty="0">
              <a:solidFill>
                <a:schemeClr val="accent1"/>
              </a:solidFill>
              <a:latin typeface="Merriweather"/>
              <a:ea typeface="Merriweather"/>
              <a:cs typeface="Merriweather"/>
              <a:sym typeface="Merriweather"/>
            </a:endParaRPr>
          </a:p>
        </p:txBody>
      </p:sp>
      <p:sp>
        <p:nvSpPr>
          <p:cNvPr id="462" name="Shape 462"/>
          <p:cNvSpPr txBox="1"/>
          <p:nvPr/>
        </p:nvSpPr>
        <p:spPr>
          <a:xfrm>
            <a:off x="198825" y="296725"/>
            <a:ext cx="1993200" cy="786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كـولـومبيــا</a:t>
            </a:r>
            <a:endParaRPr sz="30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463" name="Shape 463" descr="During their sit-ins, the women of Ruta Pacifica in Puerto Asis, Putumayo, walk in silence, showing the photographs of those who were murdered and disappeared during the armed conflict.&#10;&#10;“What we want these sit-ins to achieve is not only greater awareness about what happens to us women; we also want each person watching the sit-in to realize that violence can touch him or her at any moment,” explained Miralba Ibarra, a member of ASMUM, an organization that is part of Ruta Pacifica. At the end of the performance, they all cry out together: “Without the voice of women, the truth is not complete.”&#10;&#10;Ruta Pacifica de las Mujeres brings together 300 organizations from around Colombia that advocate for peace and the realization of women’s rights. “We want to know why it is that women have to be the most affected [by the conflict],” said Amanda Camila, from ASUMUM. “Why do we have to be the spoils of war?”&#10;&#10;This video is part of ICTJ's multimedia project: &quot;Truths We Need to Know&quot;. Watch the full project here: http://bit.ly/1Gkvy6V" title="The Silent Scream of Women | ICTJ">
            <a:hlinkClick r:id="rId3"/>
          </p:cNvPr>
          <p:cNvPicPr preferRelativeResize="0"/>
          <p:nvPr/>
        </p:nvPicPr>
        <p:blipFill>
          <a:blip r:embed="rId4">
            <a:alphaModFix/>
          </a:blip>
          <a:stretch>
            <a:fillRect/>
          </a:stretch>
        </p:blipFill>
        <p:spPr>
          <a:xfrm>
            <a:off x="1701475" y="1029125"/>
            <a:ext cx="5306626" cy="3979975"/>
          </a:xfrm>
          <a:prstGeom prst="rect">
            <a:avLst/>
          </a:prstGeom>
          <a:noFill/>
          <a:ln>
            <a:noFill/>
          </a:ln>
        </p:spPr>
      </p:pic>
      <p:sp>
        <p:nvSpPr>
          <p:cNvPr id="5" name="Rectangle 4">
            <a:extLst>
              <a:ext uri="{FF2B5EF4-FFF2-40B4-BE49-F238E27FC236}">
                <a16:creationId xmlns:a16="http://schemas.microsoft.com/office/drawing/2014/main" id="{B9ABC060-138F-42D4-810E-135C673199F5}"/>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111750" y="65025"/>
            <a:ext cx="5605500" cy="6237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r-LB" b="1" dirty="0">
                <a:latin typeface="Simplified Arabic" panose="02020603050405020304" pitchFamily="18" charset="-78"/>
                <a:cs typeface="Simplified Arabic" panose="02020603050405020304" pitchFamily="18" charset="-78"/>
              </a:rPr>
              <a:t>إستجــابــات العدالــة الانتقـاليّة</a:t>
            </a:r>
            <a:endParaRPr b="1" dirty="0">
              <a:latin typeface="Simplified Arabic" panose="02020603050405020304" pitchFamily="18" charset="-78"/>
              <a:cs typeface="Simplified Arabic" panose="02020603050405020304" pitchFamily="18" charset="-78"/>
            </a:endParaRPr>
          </a:p>
        </p:txBody>
      </p:sp>
      <p:pic>
        <p:nvPicPr>
          <p:cNvPr id="100" name="Shape 100"/>
          <p:cNvPicPr preferRelativeResize="0"/>
          <p:nvPr/>
        </p:nvPicPr>
        <p:blipFill>
          <a:blip r:embed="rId3">
            <a:alphaModFix/>
          </a:blip>
          <a:stretch>
            <a:fillRect/>
          </a:stretch>
        </p:blipFill>
        <p:spPr>
          <a:xfrm>
            <a:off x="25" y="2483775"/>
            <a:ext cx="3467693" cy="2594699"/>
          </a:xfrm>
          <a:prstGeom prst="rect">
            <a:avLst/>
          </a:prstGeom>
          <a:noFill/>
          <a:ln>
            <a:noFill/>
          </a:ln>
        </p:spPr>
      </p:pic>
      <p:pic>
        <p:nvPicPr>
          <p:cNvPr id="101" name="Shape 101"/>
          <p:cNvPicPr preferRelativeResize="0"/>
          <p:nvPr/>
        </p:nvPicPr>
        <p:blipFill>
          <a:blip r:embed="rId4">
            <a:alphaModFix/>
          </a:blip>
          <a:stretch>
            <a:fillRect/>
          </a:stretch>
        </p:blipFill>
        <p:spPr>
          <a:xfrm>
            <a:off x="6128488" y="168900"/>
            <a:ext cx="2919013" cy="2012725"/>
          </a:xfrm>
          <a:prstGeom prst="rect">
            <a:avLst/>
          </a:prstGeom>
          <a:noFill/>
          <a:ln>
            <a:noFill/>
          </a:ln>
        </p:spPr>
      </p:pic>
      <p:pic>
        <p:nvPicPr>
          <p:cNvPr id="102" name="Shape 102"/>
          <p:cNvPicPr preferRelativeResize="0"/>
          <p:nvPr/>
        </p:nvPicPr>
        <p:blipFill rotWithShape="1">
          <a:blip r:embed="rId5">
            <a:alphaModFix/>
          </a:blip>
          <a:srcRect t="17382"/>
          <a:stretch/>
        </p:blipFill>
        <p:spPr>
          <a:xfrm>
            <a:off x="111750" y="754825"/>
            <a:ext cx="3000051" cy="1662849"/>
          </a:xfrm>
          <a:prstGeom prst="rect">
            <a:avLst/>
          </a:prstGeom>
          <a:noFill/>
          <a:ln>
            <a:noFill/>
          </a:ln>
        </p:spPr>
      </p:pic>
      <p:pic>
        <p:nvPicPr>
          <p:cNvPr id="103" name="Shape 103"/>
          <p:cNvPicPr preferRelativeResize="0"/>
          <p:nvPr/>
        </p:nvPicPr>
        <p:blipFill rotWithShape="1">
          <a:blip r:embed="rId6">
            <a:alphaModFix/>
          </a:blip>
          <a:srcRect l="34704" r="10007"/>
          <a:stretch/>
        </p:blipFill>
        <p:spPr>
          <a:xfrm>
            <a:off x="3528325" y="2462900"/>
            <a:ext cx="2186424" cy="2636449"/>
          </a:xfrm>
          <a:prstGeom prst="rect">
            <a:avLst/>
          </a:prstGeom>
          <a:noFill/>
          <a:ln>
            <a:noFill/>
          </a:ln>
        </p:spPr>
      </p:pic>
      <p:pic>
        <p:nvPicPr>
          <p:cNvPr id="104" name="Shape 104"/>
          <p:cNvPicPr preferRelativeResize="0"/>
          <p:nvPr/>
        </p:nvPicPr>
        <p:blipFill rotWithShape="1">
          <a:blip r:embed="rId7">
            <a:alphaModFix/>
          </a:blip>
          <a:srcRect l="21960"/>
          <a:stretch/>
        </p:blipFill>
        <p:spPr>
          <a:xfrm>
            <a:off x="5775338" y="2312225"/>
            <a:ext cx="3272151" cy="2792700"/>
          </a:xfrm>
          <a:prstGeom prst="rect">
            <a:avLst/>
          </a:prstGeom>
          <a:noFill/>
          <a:ln>
            <a:noFill/>
          </a:ln>
        </p:spPr>
      </p:pic>
      <p:sp>
        <p:nvSpPr>
          <p:cNvPr id="8" name="Rectangle 7">
            <a:extLst>
              <a:ext uri="{FF2B5EF4-FFF2-40B4-BE49-F238E27FC236}">
                <a16:creationId xmlns:a16="http://schemas.microsoft.com/office/drawing/2014/main" id="{EAFA4231-9646-42FE-A5CE-CA2CCE80AF73}"/>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5372675" y="272325"/>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200" b="1" dirty="0">
                <a:latin typeface="Simplified Arabic" panose="02020603050405020304" pitchFamily="18" charset="-78"/>
                <a:cs typeface="Simplified Arabic" panose="02020603050405020304" pitchFamily="18" charset="-78"/>
              </a:rPr>
              <a:t>3. تطـوّر مفهوم العدالة الانتقالية</a:t>
            </a:r>
            <a:endParaRPr sz="3200" b="1" dirty="0">
              <a:latin typeface="Simplified Arabic" panose="02020603050405020304" pitchFamily="18" charset="-78"/>
              <a:cs typeface="Simplified Arabic" panose="02020603050405020304" pitchFamily="18" charset="-78"/>
            </a:endParaRPr>
          </a:p>
        </p:txBody>
      </p:sp>
      <p:sp>
        <p:nvSpPr>
          <p:cNvPr id="110" name="Shape 110"/>
          <p:cNvSpPr txBox="1">
            <a:spLocks noGrp="1"/>
          </p:cNvSpPr>
          <p:nvPr>
            <p:ph type="body" idx="1"/>
          </p:nvPr>
        </p:nvSpPr>
        <p:spPr>
          <a:xfrm>
            <a:off x="278675" y="509803"/>
            <a:ext cx="4166400" cy="4075200"/>
          </a:xfrm>
          <a:prstGeom prst="rect">
            <a:avLst/>
          </a:prstGeom>
        </p:spPr>
        <p:txBody>
          <a:bodyPr spcFirstLastPara="1" wrap="square" lIns="91425" tIns="91425" rIns="91425" bIns="91425" anchor="t" anchorCtr="0">
            <a:noAutofit/>
          </a:bodyPr>
          <a:lstStyle/>
          <a:p>
            <a:pPr marL="0" lvl="0" indent="0" algn="r" rtl="1">
              <a:spcBef>
                <a:spcPts val="0"/>
              </a:spcBef>
              <a:spcAft>
                <a:spcPts val="1600"/>
              </a:spcAft>
              <a:buNone/>
            </a:pPr>
            <a:r>
              <a:rPr lang="ar-LB" sz="2400" b="1" dirty="0">
                <a:latin typeface="Simplified Arabic" panose="02020603050405020304" pitchFamily="18" charset="-78"/>
                <a:ea typeface="Merriweather"/>
                <a:cs typeface="Simplified Arabic" panose="02020603050405020304" pitchFamily="18" charset="-78"/>
                <a:sym typeface="Merriweather"/>
              </a:rPr>
              <a:t>الثمانينات: أمريكا اللاتينيّة</a:t>
            </a:r>
            <a:endParaRPr sz="2400" b="1" dirty="0">
              <a:latin typeface="Simplified Arabic" panose="02020603050405020304" pitchFamily="18" charset="-78"/>
              <a:ea typeface="Merriweather"/>
              <a:cs typeface="Simplified Arabic" panose="02020603050405020304" pitchFamily="18" charset="-78"/>
              <a:sym typeface="Merriweather"/>
            </a:endParaRPr>
          </a:p>
        </p:txBody>
      </p:sp>
      <p:pic>
        <p:nvPicPr>
          <p:cNvPr id="111" name="Shape 111"/>
          <p:cNvPicPr preferRelativeResize="0"/>
          <p:nvPr/>
        </p:nvPicPr>
        <p:blipFill>
          <a:blip r:embed="rId3">
            <a:alphaModFix/>
          </a:blip>
          <a:stretch>
            <a:fillRect/>
          </a:stretch>
        </p:blipFill>
        <p:spPr>
          <a:xfrm>
            <a:off x="278675" y="1300328"/>
            <a:ext cx="4166400" cy="3275797"/>
          </a:xfrm>
          <a:prstGeom prst="rect">
            <a:avLst/>
          </a:prstGeom>
          <a:noFill/>
          <a:ln>
            <a:noFill/>
          </a:ln>
        </p:spPr>
      </p:pic>
      <p:sp>
        <p:nvSpPr>
          <p:cNvPr id="5" name="Rectangle 4">
            <a:extLst>
              <a:ext uri="{FF2B5EF4-FFF2-40B4-BE49-F238E27FC236}">
                <a16:creationId xmlns:a16="http://schemas.microsoft.com/office/drawing/2014/main" id="{1C9AE13E-7C56-466F-90A2-CFFCDFF45F1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4882200" y="461638"/>
            <a:ext cx="4261800" cy="768463"/>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sz="2400" b="1" dirty="0">
                <a:latin typeface="Simplified Arabic" panose="02020603050405020304" pitchFamily="18" charset="-78"/>
                <a:cs typeface="Simplified Arabic" panose="02020603050405020304" pitchFamily="18" charset="-78"/>
              </a:rPr>
              <a:t>التسعينات : روانــدا</a:t>
            </a:r>
            <a:endParaRPr sz="2400" b="1" dirty="0">
              <a:latin typeface="Simplified Arabic" panose="02020603050405020304" pitchFamily="18" charset="-78"/>
              <a:cs typeface="Simplified Arabic" panose="02020603050405020304" pitchFamily="18" charset="-78"/>
            </a:endParaRPr>
          </a:p>
        </p:txBody>
      </p:sp>
      <p:pic>
        <p:nvPicPr>
          <p:cNvPr id="117" name="Shape 117"/>
          <p:cNvPicPr preferRelativeResize="0"/>
          <p:nvPr/>
        </p:nvPicPr>
        <p:blipFill rotWithShape="1">
          <a:blip r:embed="rId3">
            <a:alphaModFix/>
          </a:blip>
          <a:srcRect t="25578"/>
          <a:stretch/>
        </p:blipFill>
        <p:spPr>
          <a:xfrm>
            <a:off x="5025150" y="1333000"/>
            <a:ext cx="3629027" cy="3601198"/>
          </a:xfrm>
          <a:prstGeom prst="rect">
            <a:avLst/>
          </a:prstGeom>
          <a:noFill/>
          <a:ln>
            <a:noFill/>
          </a:ln>
        </p:spPr>
      </p:pic>
      <p:sp>
        <p:nvSpPr>
          <p:cNvPr id="118" name="Shape 118"/>
          <p:cNvSpPr txBox="1"/>
          <p:nvPr/>
        </p:nvSpPr>
        <p:spPr>
          <a:xfrm>
            <a:off x="296674" y="211640"/>
            <a:ext cx="4124400" cy="4649100"/>
          </a:xfrm>
          <a:prstGeom prst="rect">
            <a:avLst/>
          </a:prstGeom>
          <a:noFill/>
          <a:ln>
            <a:noFill/>
          </a:ln>
        </p:spPr>
        <p:txBody>
          <a:bodyPr spcFirstLastPara="1" wrap="square" lIns="91425" tIns="91425" rIns="91425" bIns="91425" anchor="ctr" anchorCtr="0">
            <a:noAutofit/>
          </a:bodyPr>
          <a:lstStyle/>
          <a:p>
            <a:pPr lvl="0" algn="just" rtl="1"/>
            <a:r>
              <a:rPr lang="ar-LB" sz="2400" dirty="0">
                <a:solidFill>
                  <a:schemeClr val="dk2"/>
                </a:solidFill>
                <a:latin typeface="Roboto"/>
                <a:ea typeface="Roboto"/>
              </a:rPr>
              <a:t>أحدثت المحكمة الجنائية الدولية لرواندا </a:t>
            </a:r>
            <a:r>
              <a:rPr lang="ar-LB" sz="2400" b="1" dirty="0">
                <a:solidFill>
                  <a:schemeClr val="dk2"/>
                </a:solidFill>
                <a:latin typeface="Roboto"/>
                <a:ea typeface="Roboto"/>
              </a:rPr>
              <a:t>ثورةً </a:t>
            </a:r>
            <a:r>
              <a:rPr lang="ar-LB" sz="2400" dirty="0">
                <a:solidFill>
                  <a:schemeClr val="dk2"/>
                </a:solidFill>
                <a:latin typeface="Roboto"/>
                <a:ea typeface="Roboto"/>
              </a:rPr>
              <a:t>في الاجتهاد الدولي حول العنف الجنسي إذ توصّلت إلى أن </a:t>
            </a:r>
            <a:r>
              <a:rPr lang="ar-LB" sz="2400" b="1" dirty="0">
                <a:solidFill>
                  <a:schemeClr val="dk2"/>
                </a:solidFill>
                <a:latin typeface="Roboto"/>
                <a:ea typeface="Roboto"/>
              </a:rPr>
              <a:t>الاغتصاب هو شكل من أشكال التعذيب</a:t>
            </a:r>
            <a:r>
              <a:rPr lang="ar-LB" sz="2400" dirty="0">
                <a:solidFill>
                  <a:schemeClr val="dk2"/>
                </a:solidFill>
                <a:latin typeface="Roboto"/>
                <a:ea typeface="Roboto"/>
              </a:rPr>
              <a:t>.</a:t>
            </a:r>
            <a:endParaRPr lang="en-US" sz="2400" dirty="0">
              <a:solidFill>
                <a:schemeClr val="dk2"/>
              </a:solidFill>
              <a:latin typeface="Roboto"/>
              <a:ea typeface="Roboto"/>
            </a:endParaRPr>
          </a:p>
        </p:txBody>
      </p:sp>
      <p:sp>
        <p:nvSpPr>
          <p:cNvPr id="5" name="Rectangle 4">
            <a:extLst>
              <a:ext uri="{FF2B5EF4-FFF2-40B4-BE49-F238E27FC236}">
                <a16:creationId xmlns:a16="http://schemas.microsoft.com/office/drawing/2014/main" id="{D6A4806F-4710-45B7-8FA5-9C63887C68F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3735</TotalTime>
  <Words>3607</Words>
  <Application>Microsoft Office PowerPoint</Application>
  <PresentationFormat>On-screen Show (16:9)</PresentationFormat>
  <Paragraphs>361</Paragraphs>
  <Slides>60</Slides>
  <Notes>60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Calibri</vt:lpstr>
      <vt:lpstr>Roboto</vt:lpstr>
      <vt:lpstr>Courier New</vt:lpstr>
      <vt:lpstr>Wingdings</vt:lpstr>
      <vt:lpstr>Merriweather</vt:lpstr>
      <vt:lpstr>Arial</vt:lpstr>
      <vt:lpstr>Simplified Arabic</vt:lpstr>
      <vt:lpstr>Proxima Nova</vt:lpstr>
      <vt:lpstr>Paradigm</vt:lpstr>
      <vt:lpstr>نوع الجنس والعدالة الانتقالية: لمحة عامّــة</vt:lpstr>
      <vt:lpstr>مقـدّمـــة</vt:lpstr>
      <vt:lpstr>هناك نقص في الفهم والمعرفة في تنفيذ تدابير العدالة الانتقالية على نحو يشجّع مشاركة المرأة ويعالج الانتهاكات القائمة على نوع الجنس وتداعيات إنتهاكات حقوق الإنسان على نوع الجنس.</vt:lpstr>
      <vt:lpstr>من دون المشاركة القوية للمرأة ومن دون فهم كيف ومتى أثّرت الانتهاكات بطريقة مختلفة على الرجل والمرأة، لا يمكن أن تُسهم عمليات العدالة الانتقالية بنجاح في بناء مجتمع أكثر عدلاً للجميع.</vt:lpstr>
      <vt:lpstr>PowerPoint Presentation</vt:lpstr>
      <vt:lpstr>2. ما هي أهداف العدالـــة الانتقالية؟</vt:lpstr>
      <vt:lpstr>إستجــابــات العدالــة الانتقـاليّة</vt:lpstr>
      <vt:lpstr>3. تطـوّر مفهوم العدالة الانتقالية</vt:lpstr>
      <vt:lpstr>التسعينات : روانــدا</vt:lpstr>
      <vt:lpstr>التسعينات: يوغوسلافيا السابقة</vt:lpstr>
      <vt:lpstr>التسعينات: جنوب أفريقيا</vt:lpstr>
      <vt:lpstr>بداية القرن الحادي والعشرين</vt:lpstr>
      <vt:lpstr>مساواة انتهاكات حقوق الإنسان التي تتعرّض لها المرأة بحالات العنف الجنسي فقط</vt:lpstr>
      <vt:lpstr>PowerPoint Presentation</vt:lpstr>
      <vt:lpstr>2007: إعلان نيروبي المتعلق بحق النساء والفتيات في الإنصاف وجبر الضرر </vt:lpstr>
      <vt:lpstr>PowerPoint Presentation</vt:lpstr>
      <vt:lpstr>إطار سياسة الاتحاد الأوروبي بشأن دعم العدالة الانتقالية</vt:lpstr>
      <vt:lpstr>إدارة توقّعــات الضحايا</vt:lpstr>
      <vt:lpstr>4. ما هي أنواع الاستجابة التي يمكن أن تتضمّنها العدالة الانتقالية؟ </vt:lpstr>
      <vt:lpstr>PowerPoint Presentation</vt:lpstr>
      <vt:lpstr>البحث عن الحقيقة</vt:lpstr>
      <vt:lpstr>أهــدافُ لجنةِ الحقيقة</vt:lpstr>
      <vt:lpstr>PowerPoint Presentation</vt:lpstr>
      <vt:lpstr>جبر الضرر</vt:lpstr>
      <vt:lpstr>PowerPoint Presentation</vt:lpstr>
      <vt:lpstr>PowerPoint Presentation</vt:lpstr>
      <vt:lpstr>النصب التذكاريّة</vt:lpstr>
      <vt:lpstr>الإصلاح المؤسسي</vt:lpstr>
      <vt:lpstr>PowerPoint Presentation</vt:lpstr>
      <vt:lpstr>النُهُج المحلية أو التقليدية للعدالة</vt:lpstr>
      <vt:lpstr>PowerPoint Presentation</vt:lpstr>
      <vt:lpstr>محدودية النهج المبني على الآلية </vt:lpstr>
      <vt:lpstr>5. تحديد نوع الجنــس</vt:lpstr>
      <vt:lpstr>الهــويــة الجنسانـيــة</vt:lpstr>
      <vt:lpstr>PowerPoint Presentation</vt:lpstr>
      <vt:lpstr>يميل الأشخاص في مجتمع المثليات والمثليين ومزدوجي الميل الجنسي ومغايري الهوية الجنسانية وحاملي صفات الجنسين وأحرار الهوية الجنسانية (LGBTIQ)  إلى أن يكونوا أكثر عرضة للعنف وللإقصاء التام من عمليات العدالة نظراً للوصم الراسخ الذي يحيط بهويتهم الجنسانية وسماتهم الجنسية. </vt:lpstr>
      <vt:lpstr>PowerPoint Presentation</vt:lpstr>
      <vt:lpstr>الأدوار التي يمكن للمرأة أن تؤديها</vt:lpstr>
      <vt:lpstr>6. نوع الجنس الخاص بالعنف </vt:lpstr>
      <vt:lpstr>7. العنف الجنسي والعنف القائم على نوع الجنس </vt:lpstr>
      <vt:lpstr>PowerPoint Presentation</vt:lpstr>
      <vt:lpstr>مـؤامــرة الصمت</vt:lpstr>
      <vt:lpstr>يشير العنف القائم على نوع الجنس إلى الحافز الدافع إلى ارتكاب الانتهاك أو التأثير المقصود منه، عندما يتمّ استهداف امرأة أو رجل تحديداً بسبب نوع الجنس.</vt:lpstr>
      <vt:lpstr>PowerPoint Presentation</vt:lpstr>
      <vt:lpstr>PowerPoint Presentation</vt:lpstr>
      <vt:lpstr>نوع الجنس لا يقتصر فقط على النساء كما لا تقتصر تجارب النساء على العنف الجنسي. </vt:lpstr>
      <vt:lpstr>8. تأثير انتهاكات حقوق الانسان على الجنسين</vt:lpstr>
      <vt:lpstr>PowerPoint Presentation</vt:lpstr>
      <vt:lpstr>PowerPoint Presentation</vt:lpstr>
      <vt:lpstr>PowerPoint Presentation</vt:lpstr>
      <vt:lpstr>9. ما المخاطر التي ينطوي عليها النهج المحايد من حيث نوع الجنس؟  </vt:lpstr>
      <vt:lpstr>مشاركة المرأة بوصفها حقاً وواجباً: الالتزام بالنظر في نوع الجنس </vt:lpstr>
      <vt:lpstr> 10. تفعيل نهج قائم على نوع الجنس في مجال العدالة الانتقالية: أسئلة توجيهية </vt:lpstr>
      <vt:lpstr>1 - كيف يكون نوع الجنس متصلاً بالأهداف أو الغايات المنشودة، وكيف يمكن أن يعكس تصميم البرامج هذه الاعتبارات؟ </vt:lpstr>
      <vt:lpstr>2. كيف تتفاعل الهوية الجنسانية مع الهويات الأخرى (من منظور الطبقة، والانتماء الإثني، والعرق، والدين، والجغرافيا)؟ </vt:lpstr>
      <vt:lpstr>3. ما هي العوائق المحتملة التي تحول دون إدماج المرأة وضحايا الانتهاكات القائمة على نوع الجنس؟ </vt:lpstr>
      <vt:lpstr>11. ما المطلوب لضمان استدامة النهج الذي يراعي نوع الجنس؟</vt:lpstr>
      <vt:lpstr>PowerPoint Presentation</vt:lpstr>
      <vt:lpstr>12. دور الجتمع المدني</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TRANSITIONAL JUSTICE: AN OVERVIEW</dc:title>
  <dc:creator>Sibley Hawkins</dc:creator>
  <cp:lastModifiedBy>Sibley Hawkins</cp:lastModifiedBy>
  <cp:revision>173</cp:revision>
  <dcterms:modified xsi:type="dcterms:W3CDTF">2018-11-13T17:42:03Z</dcterms:modified>
</cp:coreProperties>
</file>