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5" r:id="rId20"/>
    <p:sldId id="274"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9144000" cy="5143500" type="screen16x9"/>
  <p:notesSz cx="6858000" cy="9144000"/>
  <p:embeddedFontLst>
    <p:embeddedFont>
      <p:font typeface="Calibri" panose="020F0502020204030204" pitchFamily="34" charset="0"/>
      <p:regular r:id="rId62"/>
      <p:bold r:id="rId63"/>
      <p:italic r:id="rId64"/>
      <p:boldItalic r:id="rId65"/>
    </p:embeddedFont>
    <p:embeddedFont>
      <p:font typeface="Roboto" panose="020B0604020202020204" charset="0"/>
      <p:regular r:id="rId66"/>
      <p:bold r:id="rId67"/>
      <p:italic r:id="rId68"/>
      <p:boldItalic r:id="rId69"/>
    </p:embeddedFont>
    <p:embeddedFont>
      <p:font typeface="Merriweather" panose="020B0604020202020204" charset="0"/>
      <p:regular r:id="rId70"/>
      <p:bold r:id="rId71"/>
      <p:italic r:id="rId72"/>
      <p:boldItalic r:id="rId73"/>
    </p:embeddedFont>
    <p:embeddedFont>
      <p:font typeface="Simplified Arabic" panose="02020603050405020304" pitchFamily="18" charset="-78"/>
      <p:regular r:id="rId74"/>
      <p:bold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97" autoAdjust="0"/>
    <p:restoredTop sz="87717" autoAdjust="0"/>
  </p:normalViewPr>
  <p:slideViewPr>
    <p:cSldViewPr snapToGrid="0">
      <p:cViewPr varScale="1">
        <p:scale>
          <a:sx n="107" d="100"/>
          <a:sy n="107" d="100"/>
        </p:scale>
        <p:origin x="240" y="102"/>
      </p:cViewPr>
      <p:guideLst>
        <p:guide orient="horz" pos="162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4988377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youtube.com/channel/UCwo0O4Ge_s-hcIxtB2gfAXw"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c6f980f91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Google Shape;62;gc6f980f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ar-SY" dirty="0"/>
              <a:t>تم إنتاج هذا العرض كجزء من سلسلة ، النوع الاجتماعي والعدالة الانتقالية: سلسلة وحدة تدريبية من قبل المركز الدولي للعدالة الانتقالية.</a:t>
            </a:r>
            <a:endParaRPr lang="en-US" dirty="0"/>
          </a:p>
          <a:p>
            <a:pPr marL="0" lvl="0" indent="0">
              <a:spcBef>
                <a:spcPts val="0"/>
              </a:spcBef>
              <a:spcAft>
                <a:spcPts val="0"/>
              </a:spcAft>
              <a:buNone/>
            </a:pPr>
            <a:endParaRPr lang="en-US" dirty="0"/>
          </a:p>
          <a:p>
            <a:pPr marL="0" lvl="0" indent="0">
              <a:spcBef>
                <a:spcPts val="0"/>
              </a:spcBef>
              <a:spcAft>
                <a:spcPts val="0"/>
              </a:spcAft>
              <a:buNone/>
            </a:pPr>
            <a:r>
              <a:rPr lang="ar-SY" dirty="0"/>
              <a:t>وقد أُنتجَت الوحدات التدريبية بدعم مالي من الاتحاد الأوروبي. ومضمون هذه الوحدات هو من مسؤولية المركز الدولي للعدالة الانتقالية وحده ولا يعكس بالضرورة آراء هيئة الأمم المتحدة للمرأة والاتحاد الأوروبي.</a:t>
            </a:r>
            <a:endParaRPr lang="en-US" dirty="0"/>
          </a:p>
          <a:p>
            <a:pPr marL="0" lvl="0" indent="0">
              <a:spcBef>
                <a:spcPts val="0"/>
              </a:spcBef>
              <a:spcAft>
                <a:spcPts val="0"/>
              </a:spcAft>
              <a:buNone/>
            </a:pPr>
            <a:endParaRPr lang="en-US" dirty="0"/>
          </a:p>
          <a:p>
            <a:pPr marL="0" lvl="0" indent="0">
              <a:spcBef>
                <a:spcPts val="0"/>
              </a:spcBef>
              <a:spcAft>
                <a:spcPts val="0"/>
              </a:spcAft>
              <a:buNone/>
            </a:pPr>
            <a:r>
              <a:rPr lang="ar-SA" sz="1100" b="0" i="0" u="none" strike="noStrike" cap="none" dirty="0">
                <a:solidFill>
                  <a:srgbClr val="000000"/>
                </a:solidFill>
                <a:effectLst/>
                <a:latin typeface="Arial"/>
                <a:ea typeface="Arial"/>
                <a:cs typeface="Arial"/>
                <a:sym typeface="Arial"/>
              </a:rPr>
              <a:t>تشرين الأول/أكتوبر 2018</a:t>
            </a:r>
            <a:endParaRPr lang="ar-SY"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beaefaf70_0_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 name="Google Shape;118;g3beaefaf7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قام المجتمع المدني بإنشاء لجنة حقيقة غير رسمية من أجل التحقيق في مقتل نشطاء النقابات على يد منظّمة "كو كلوكس كلان" والنازيين الجدد في ولاية كارولينا الشمالية، الولايات المتحدة. (لجنة غرينزبورو للحقيقة والمصالحة /</a:t>
            </a:r>
            <a:r>
              <a:rPr lang="en-US" baseline="0" dirty="0"/>
              <a:t>  Beloved Community Center</a:t>
            </a:r>
            <a:r>
              <a:rPr lang="ar-LB" dirty="0"/>
              <a: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b5c01a0ae_0_2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 name="Google Shape;124;g3b5c01a0ae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سارميرلا تريباتي تحمل صورة زوجها المفقود غيينيندرا تريباتي خلال مشاركتها في اعتصام أمام مقرّ رئيس الوزراء النيبالي في كاتماندو، نيبال</a:t>
            </a:r>
            <a:r>
              <a:rPr lang="en" dirty="0"/>
              <a:t>(AP Photo/ Binod Joshi) </a:t>
            </a:r>
            <a:r>
              <a:rPr lang="ar-LB" dirty="0"/>
              <a:t>.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3beaefaf70_0_2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Google Shape;131;g3beaefaf7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غلاف الكتاب الذي نشره مشروع الاحتفال بأردوين </a:t>
            </a:r>
            <a:r>
              <a:rPr lang="en-US" dirty="0"/>
              <a:t>(</a:t>
            </a:r>
            <a:r>
              <a:rPr lang="en" dirty="0"/>
              <a:t>Ardoyne Commemoration Project)</a:t>
            </a:r>
            <a:endParaRPr dirty="0"/>
          </a:p>
          <a:p>
            <a:pPr marL="0" lvl="0" indent="0"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c6f980f91_0_4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 name="Google Shape;138;gc6f980f91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غلاف تقرير  جمعية استعادة الذاكرة التاريخية </a:t>
            </a:r>
            <a:r>
              <a:rPr lang="en-US" dirty="0"/>
              <a:t>(</a:t>
            </a:r>
            <a:r>
              <a:rPr lang="en" dirty="0"/>
              <a:t>REMHI)</a:t>
            </a:r>
            <a:r>
              <a:rPr lang="ar-LB" dirty="0"/>
              <a:t> </a:t>
            </a:r>
            <a:endParaRPr lang="e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beaefaf70_0_9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Google Shape;155;g3beaefaf70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1) غلاف تقرير واحة الذاكرة </a:t>
            </a:r>
            <a:r>
              <a:rPr lang="en-US" dirty="0"/>
              <a:t>(Oasis de la Memoria)</a:t>
            </a:r>
            <a:r>
              <a:rPr lang="ar-LB" dirty="0"/>
              <a:t>.</a:t>
            </a:r>
          </a:p>
          <a:p>
            <a:pPr marL="0" lvl="0" indent="0" algn="r" rtl="1">
              <a:spcBef>
                <a:spcPts val="0"/>
              </a:spcBef>
              <a:spcAft>
                <a:spcPts val="0"/>
              </a:spcAft>
              <a:buNone/>
            </a:pPr>
            <a:r>
              <a:rPr lang="ar-LB" dirty="0"/>
              <a:t>             2) عرض مسرحي يستند إلى قصص الضحايا من منظمّة</a:t>
            </a:r>
            <a:r>
              <a:rPr lang="en-US" dirty="0"/>
              <a:t> </a:t>
            </a:r>
            <a:r>
              <a:rPr lang="ar-LB" dirty="0"/>
              <a:t>حقوق الانسان والديمقراطية الأفغانيّة </a:t>
            </a:r>
            <a:r>
              <a:rPr lang="en-US" dirty="0"/>
              <a:t>(AHRDO)</a:t>
            </a:r>
            <a:r>
              <a:rPr lang="ar-LB" dirty="0"/>
              <a:t> - </a:t>
            </a:r>
            <a:r>
              <a:rPr lang="en-US" dirty="0"/>
              <a:t>(Photo by AHRDO)</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bf888c3bc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Google Shape;172;g3bf888c3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ملاحظة عن الفيديو: مسرحيّة "صراخ النساء الصامت" </a:t>
            </a:r>
            <a:r>
              <a:rPr lang="en-US" dirty="0"/>
              <a:t>(The Silent Scream of Women)</a:t>
            </a:r>
            <a:r>
              <a:rPr lang="ar-LB" dirty="0"/>
              <a:t> [باللغة</a:t>
            </a:r>
            <a:r>
              <a:rPr lang="ar-LB" baseline="0" dirty="0"/>
              <a:t> الانكليزية والقليل من </a:t>
            </a:r>
            <a:r>
              <a:rPr lang="ar-LB" dirty="0"/>
              <a:t>الاسبانية مع ترجمة</a:t>
            </a:r>
            <a:r>
              <a:rPr lang="ar-LB" baseline="0" dirty="0"/>
              <a:t> باللغة</a:t>
            </a:r>
            <a:r>
              <a:rPr lang="ar-LB" dirty="0"/>
              <a:t> الانكليزية]</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beaefaf70_0_1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0" name="Google Shape;180;g3beaefaf70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الجلسة العامّة الأولى لهيئة الحقيقة والكرامة التونسيــة </a:t>
            </a:r>
            <a:r>
              <a:rPr lang="en-US" dirty="0"/>
              <a:t>(IVD)</a:t>
            </a:r>
            <a:r>
              <a:rPr lang="ar-LB" dirty="0"/>
              <a:t>.</a:t>
            </a:r>
            <a:endParaRPr sz="1050" dirty="0">
              <a:solidFill>
                <a:srgbClr val="FFFFFF"/>
              </a:solidFill>
              <a:highlight>
                <a:srgbClr val="19140F"/>
              </a:high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beaefaf70_0_12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7" name="Google Shape;187;g3beaefaf7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c6f980f91_0_3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Google Shape;193;gc6f980f91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beaefaf70_0_13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Google Shape;205;g3beaefaf70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c6f980f91_0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Google Shape;67;gc6f980f9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b5c01a0ae_0_22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Google Shape;198;g3b5c01a0ae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امرأة تونسيّة تدلي بشهادتها أمام جمهورٍ غفير خلال جلسةِ استماعٍ عَلنيّة لهيئة التحقيق والكرامة </a:t>
            </a:r>
            <a:r>
              <a:rPr lang="en-US" sz="1000" dirty="0"/>
              <a:t>(IVD)</a:t>
            </a:r>
          </a:p>
          <a:p>
            <a:pPr marL="0" lvl="0" indent="0">
              <a:spcBef>
                <a:spcPts val="0"/>
              </a:spcBef>
              <a:spcAft>
                <a:spcPts val="0"/>
              </a:spcAft>
              <a:buNone/>
            </a:pPr>
            <a:endParaRPr sz="1000" dirty="0"/>
          </a:p>
          <a:p>
            <a:pPr marL="0" lvl="0" indent="0" rtl="0">
              <a:spcBef>
                <a:spcPts val="0"/>
              </a:spcBef>
              <a:spcAft>
                <a:spcPts val="0"/>
              </a:spcAft>
              <a:buNone/>
            </a:pPr>
            <a:endParaRPr sz="1000" dirty="0"/>
          </a:p>
          <a:p>
            <a:pPr marL="0" lvl="0" indent="0"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b5c01a0ae_0_23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Google Shape;211;g3b5c01a0ae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ar-LB" sz="1000" dirty="0"/>
              <a:t>عرض الفيديو (بالانكليزيّة)</a:t>
            </a:r>
            <a:endParaRPr sz="1000" dirty="0"/>
          </a:p>
          <a:p>
            <a:pPr marL="0" lvl="0" indent="0"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b5c01a0ae_0_2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Google Shape;217;g3b5c01a0ae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beaefaf70_0_14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Google Shape;222;g3beaefaf70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مشاركة النساء في جلسة جماعية صغيرة خلال اجتماعٍ استشاريّ للضحايا في بانغولو، غرب كوت ديفوار. لا بد من أن تتّبع هذه البلاد نهجاً يتمحور حول الضحايا في تحقيق العدالة بعد مغادرة قوات الأمم المتحدة العاملة في كوت ديفوار. (كريستيان كوريا ، المركز الدولي للعدالة الانتقالية).</a:t>
            </a:r>
            <a:endParaRPr dirty="0"/>
          </a:p>
          <a:p>
            <a:pPr marL="0" lvl="0" indent="0"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beaefaf70_0_15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Google Shape;229;g3beaefaf70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التقرير</a:t>
            </a:r>
            <a:r>
              <a:rPr lang="ar-LB" baseline="0" dirty="0"/>
              <a:t> النهائي للجنة الحقيقة والمصالحة في بيرو.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beaefaf70_0_15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Google Shape;236;g3beaefaf70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آفو مارتا من سواي لورو في تيمور الشرقيّة تَقِفُ أمامَ منزلها التقليديّ. سواي لورو، تيمور الشرقيّة </a:t>
            </a:r>
            <a:r>
              <a:rPr lang="en" dirty="0"/>
              <a:t>(UN Photo/Martine Perret)</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b5c01a0ae_0_23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3" name="Google Shape;243;g3b5c01a0ae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جلسة استماع عامّة للجنة الحقيقة والمصالحة في سيراليون </a:t>
            </a:r>
            <a:r>
              <a:rPr lang="en" dirty="0"/>
              <a:t>(Rosalind Shaw/Tufts Wiki)</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b5c01a0ae_0_26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Google Shape;250;g3b5c01a0ae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b="0" i="0" dirty="0">
                <a:solidFill>
                  <a:srgbClr val="FF0000"/>
                </a:solidFill>
              </a:rPr>
              <a:t>الصورة: ترفع</a:t>
            </a:r>
            <a:r>
              <a:rPr lang="ar-LB" sz="1000" b="0" i="0" baseline="0" dirty="0">
                <a:solidFill>
                  <a:srgbClr val="FF0000"/>
                </a:solidFill>
              </a:rPr>
              <a:t> </a:t>
            </a:r>
            <a:r>
              <a:rPr lang="ar-LB" sz="1000" b="0" i="0" dirty="0">
                <a:solidFill>
                  <a:srgbClr val="FF0000"/>
                </a:solidFill>
              </a:rPr>
              <a:t>شبكة «العدالة الانتقالية للنساء أيضًا» تقريرها الجماعي الأول إلى هيئة الحقيقة</a:t>
            </a:r>
            <a:r>
              <a:rPr lang="ar-LB" sz="1000" b="0" i="0" baseline="0" dirty="0">
                <a:solidFill>
                  <a:srgbClr val="FF0000"/>
                </a:solidFill>
              </a:rPr>
              <a:t> والكرامة </a:t>
            </a:r>
            <a:r>
              <a:rPr lang="ar-LB" sz="1000" b="0" i="0" dirty="0">
                <a:solidFill>
                  <a:srgbClr val="FF0000"/>
                </a:solidFill>
              </a:rPr>
              <a:t>في تونس </a:t>
            </a:r>
            <a:r>
              <a:rPr lang="en-US" sz="1000" b="0" i="0" dirty="0">
                <a:solidFill>
                  <a:srgbClr val="FF0000"/>
                </a:solidFill>
              </a:rPr>
              <a:t>IVD)</a:t>
            </a:r>
            <a:r>
              <a:rPr lang="ar-LB" sz="1000" b="0" i="0" dirty="0">
                <a:solidFill>
                  <a:srgbClr val="FF0000"/>
                </a:solidFill>
              </a:rPr>
              <a:t>).</a:t>
            </a:r>
            <a:endParaRPr lang="en-US" sz="1000" b="0" i="0" dirty="0">
              <a:solidFill>
                <a:srgbClr val="FF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beaefaf70_0_16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Google Shape;257;g3beaefaf70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beaefaf70_0_17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Google Shape;263;g3beaefaf70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c6f980f91_0_2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3" name="Google Shape;73;gc6f980f9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الانتخابات الرئاسية والبرلمانيّة في جمهورية الكونغو الديمقراطية، واليكالي، 28 تشرين الثاني</a:t>
            </a:r>
            <a:r>
              <a:rPr lang="ar-LB" sz="1000" baseline="0" dirty="0"/>
              <a:t>/</a:t>
            </a:r>
            <a:r>
              <a:rPr lang="ar-LB" sz="1000" dirty="0"/>
              <a:t>نوفمبر 2011. </a:t>
            </a:r>
            <a:r>
              <a:rPr lang="en-US" sz="1000" dirty="0"/>
              <a:t>(</a:t>
            </a:r>
            <a:r>
              <a:rPr lang="en-US" sz="1100" b="0" i="0" u="none" strike="noStrike" cap="none" dirty="0">
                <a:solidFill>
                  <a:srgbClr val="000000"/>
                </a:solidFill>
                <a:effectLst/>
                <a:latin typeface="Arial"/>
                <a:ea typeface="Arial"/>
                <a:cs typeface="Arial"/>
                <a:sym typeface="Arial"/>
              </a:rPr>
              <a:t>MONUSCO/Sylvain </a:t>
            </a:r>
            <a:r>
              <a:rPr lang="en-US" sz="1100" b="0" i="0" u="none" strike="noStrike" cap="none" dirty="0" err="1">
                <a:solidFill>
                  <a:srgbClr val="000000"/>
                </a:solidFill>
                <a:effectLst/>
                <a:latin typeface="Arial"/>
                <a:ea typeface="Arial"/>
                <a:cs typeface="Arial"/>
                <a:sym typeface="Arial"/>
              </a:rPr>
              <a:t>Liechti</a:t>
            </a:r>
            <a:r>
              <a:rPr lang="en-US" sz="1100" b="0" i="0" u="none" strike="noStrike" cap="none" dirty="0">
                <a:solidFill>
                  <a:srgbClr val="000000"/>
                </a:solidFill>
                <a:effectLst/>
                <a:latin typeface="Arial"/>
                <a:ea typeface="Arial"/>
                <a:cs typeface="Arial"/>
                <a:sym typeface="Arial"/>
              </a:rPr>
              <a:t>)</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beaefaf70_0_1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Google Shape;269;g3beaefaf70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a:t>
            </a:r>
            <a:r>
              <a:rPr lang="ar-LB" baseline="0" dirty="0"/>
              <a:t> حدث عام مع مشاركين من لجنة الحقيقة والمصالحة في كندا، تشرين الأول/أكتوبر 2011.</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beaefaf70_0_18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Google Shape;276;g3beaefaf70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beaefaf70_0_18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Google Shape;281;g3beaefaf70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لجنة الحقيق والمصالحــة في بيرو – جون رايلي</a:t>
            </a:r>
            <a:endParaRPr lang="en-US" sz="10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7ea8ff56e_0_13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Google Shape;288;g37ea8ff56e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000"/>
          </a:p>
          <a:p>
            <a:pPr marL="0" lvl="0" indent="0"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beaefaf70_0_20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Google Shape;294;g3beaefaf70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3beaefaf70_0_20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0" name="Google Shape;300;g3beaefaf70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الصورة: نســاء في ماغبوراكا، شمال سيراليون </a:t>
            </a:r>
            <a:r>
              <a:rPr lang="en-US" sz="1000" dirty="0"/>
              <a:t>(Direct Relief)</a:t>
            </a: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3beaefaf70_0_19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7" name="Google Shape;307;g3beaefaf70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3b5c01a0ae_0_24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Google Shape;312;g3b5c01a0ae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b5c01a0ae_0_20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Google Shape;318;g3b5c01a0ae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مفوّضو هيئة الحقيقة والكرامة التونسيّة خلال افتتاح أوّل جلسة استماع عامّة </a:t>
            </a:r>
            <a:r>
              <a:rPr lang="en" dirty="0"/>
              <a:t>(IVD).</a:t>
            </a:r>
            <a:endParaRPr dirty="0"/>
          </a:p>
          <a:p>
            <a:pPr marL="0" lvl="0" indent="0" rtl="0">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c675d3e3e_0_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5" name="Google Shape;325;g3c675d3e3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a:t>
            </a:r>
            <a:r>
              <a:rPr lang="ar-LB" baseline="0" dirty="0"/>
              <a:t> استشارات لجنة الاستقبال وتقصي الحقائق والمصالحة في تيمور الشرقية. </a:t>
            </a:r>
            <a:endParaRPr dirty="0"/>
          </a:p>
          <a:p>
            <a:pPr marL="0" lvl="0" indent="0" rtl="0">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3b5c01a0ae_0_16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Google Shape;80;g3b5c01a0ae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sz="1000"/>
          </a:p>
          <a:p>
            <a:pPr marL="0" lvl="0" indent="0"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3beaefaf70_0_7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2" name="Google Shape;332;g3beaefaf70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b5c01a0ae_0_25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2" name="Google Shape;352;g3b5c01a0ae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3c675d3e3e_0_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Google Shape;358;g3c675d3e3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نساء محجّبات قدّمن ملفًا جماعيًا إلى هيئة الحقيقة والكرامة التونسيّة حول التمييز الذي تعرّضن له بسبب معتقداتهنّ الدينيّة. </a:t>
            </a:r>
            <a:r>
              <a:rPr lang="en-US" dirty="0"/>
              <a:t>(IVD)</a:t>
            </a:r>
            <a:endParaRPr sz="1050" dirty="0">
              <a:solidFill>
                <a:srgbClr val="FFFFFF"/>
              </a:solidFill>
              <a:highlight>
                <a:srgbClr val="19140F"/>
              </a:highlight>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c675d3e3e_0_1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Google Shape;365;g3c675d3e3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في غرب بابوا، إندونيسيا، وثَّقّت نساء الشعوب الأصليّة العنفَ وانتهاكات حقوق الانسان التي وَقَعَت بين عامي 1963 و2009 خلال مرحلة اندماج منطقتهم ضمن إندونيسيا.</a:t>
            </a:r>
            <a:r>
              <a:rPr lang="en" dirty="0">
                <a:latin typeface="Simplified Arabic" panose="02020603050405020304" pitchFamily="18" charset="-78"/>
                <a:cs typeface="Simplified Arabic" panose="02020603050405020304" pitchFamily="18" charset="-78"/>
              </a:rPr>
              <a:t>(ICTJ/Anne Cecile Esteve)</a:t>
            </a:r>
            <a:r>
              <a:rPr lang="ar-LB" dirty="0">
                <a:latin typeface="Simplified Arabic" panose="02020603050405020304" pitchFamily="18" charset="-78"/>
                <a:cs typeface="Simplified Arabic" panose="02020603050405020304" pitchFamily="18" charset="-78"/>
              </a:rPr>
              <a:t> </a:t>
            </a:r>
            <a:endParaRPr dirty="0">
              <a:latin typeface="Simplified Arabic" panose="02020603050405020304" pitchFamily="18" charset="-78"/>
              <a:cs typeface="Simplified Arabic" panose="02020603050405020304" pitchFamily="18" charset="-7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c675d3e3e_0_2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2" name="Google Shape;372;g3c675d3e3e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c675d3e3e_0_2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8" name="Google Shape;378;g3c675d3e3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فتاة تغنّي خلال افتتاح جلسة استماع عامّة للجنة الحقيقة والعدالة وال</a:t>
            </a:r>
            <a:r>
              <a:rPr lang="ar-LB" sz="1200" dirty="0">
                <a:latin typeface="Simplified Arabic" panose="02020603050405020304" pitchFamily="18" charset="-78"/>
                <a:cs typeface="Simplified Arabic" panose="02020603050405020304" pitchFamily="18" charset="-78"/>
              </a:rPr>
              <a:t>مصالحة الكينيّة </a:t>
            </a:r>
            <a:r>
              <a:rPr lang="en" dirty="0">
                <a:latin typeface="Simplified Arabic" panose="02020603050405020304" pitchFamily="18" charset="-78"/>
                <a:cs typeface="Simplified Arabic" panose="02020603050405020304" pitchFamily="18" charset="-78"/>
              </a:rPr>
              <a:t>(Kenya TJRC)</a:t>
            </a:r>
            <a:endParaRPr dirty="0">
              <a:latin typeface="Simplified Arabic" panose="02020603050405020304" pitchFamily="18" charset="-78"/>
              <a:cs typeface="Simplified Arabic" panose="02020603050405020304" pitchFamily="18" charset="-78"/>
            </a:endParaRPr>
          </a:p>
          <a:p>
            <a:pPr marL="0" lvl="0" indent="0" algn="r" rtl="1">
              <a:spcBef>
                <a:spcPts val="0"/>
              </a:spcBef>
              <a:spcAft>
                <a:spcPts val="0"/>
              </a:spcAft>
              <a:buNone/>
            </a:pPr>
            <a:endParaRPr dirty="0">
              <a:latin typeface="Simplified Arabic" panose="02020603050405020304" pitchFamily="18" charset="-78"/>
              <a:cs typeface="Simplified Arabic" panose="02020603050405020304" pitchFamily="18" charset="-78"/>
            </a:endParaRPr>
          </a:p>
          <a:p>
            <a:pPr marL="0" lvl="0" indent="0" algn="r" rtl="1">
              <a:spcBef>
                <a:spcPts val="0"/>
              </a:spcBef>
              <a:spcAft>
                <a:spcPts val="0"/>
              </a:spcAft>
              <a:buNone/>
            </a:pPr>
            <a:endParaRPr sz="1050" dirty="0">
              <a:solidFill>
                <a:srgbClr val="FFFFFF"/>
              </a:solidFill>
              <a:highlight>
                <a:srgbClr val="19140F"/>
              </a:highlight>
              <a:latin typeface="Simplified Arabic" panose="02020603050405020304" pitchFamily="18" charset="-78"/>
              <a:cs typeface="Simplified Arabic" panose="02020603050405020304" pitchFamily="18" charset="-7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7ea8ff56e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Google Shape;385;g37ea8ff5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latin typeface="Simplified Arabic" panose="02020603050405020304" pitchFamily="18" charset="-78"/>
                <a:cs typeface="Simplified Arabic" panose="02020603050405020304" pitchFamily="18" charset="-78"/>
              </a:rPr>
              <a:t>ملاحظة حول الفيديو: يبدأ المقطع حول مشاركة النساء في لجنة الحقيقة والمصالحة في الدقيقة 30:14 [باللغة الانكليزية]</a:t>
            </a: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c675d3e3e_0_3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3" name="Google Shape;393;g3c675d3e3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ملاحظة: فيديو مهمّ حول جلسات الاستماع العامّة في المناطق: الدقيقة 6:01 – 8:12 [باللغة الانكليزية، وفيديو الجلسات باللغة العربيّة متاح على الرابط التالي: </a:t>
            </a:r>
            <a:r>
              <a:rPr lang="en-US" sz="1000" dirty="0"/>
              <a:t>http://www.ivd.tn/auditions/auditions-publiques/auditions-par-dates/?lang=fr]</a:t>
            </a:r>
            <a:endParaRPr sz="1000" dirty="0"/>
          </a:p>
          <a:p>
            <a:pPr marL="0" lvl="0" indent="0" rtl="0">
              <a:spcBef>
                <a:spcPts val="0"/>
              </a:spcBef>
              <a:spcAft>
                <a:spcPts val="0"/>
              </a:spcAft>
              <a:buNone/>
            </a:pPr>
            <a:endParaRPr sz="1000" dirty="0"/>
          </a:p>
          <a:p>
            <a:pPr marL="0" lvl="0" indent="0"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c675d3e3e_0_4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0" name="Google Shape;400;g3c675d3e3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latin typeface="Simplified Arabic" panose="02020603050405020304" pitchFamily="18" charset="-78"/>
                <a:cs typeface="Simplified Arabic" panose="02020603050405020304" pitchFamily="18" charset="-78"/>
              </a:rPr>
              <a:t>ملاحظة حول الفيديو: يتناول مقطع الفيديو  هذا جلسات استماع عامّة في الدقيقة 6:01 – 8:37 (تقريبًا). إذا كان لديك الوقت، قم بعرض كامل الفيديو للحصول على نبذة عن تاريخ البيرو وعمليات لجنة الحقيقة والمصالحة [باللغة الانكليزيّة والقليل من الاسبانيّة المترجمة إلى الانكليزية].</a:t>
            </a:r>
            <a:endParaRPr dirty="0">
              <a:latin typeface="Simplified Arabic" panose="02020603050405020304" pitchFamily="18" charset="-78"/>
              <a:cs typeface="Simplified Arabic" panose="02020603050405020304" pitchFamily="18" charset="-78"/>
            </a:endParaRPr>
          </a:p>
          <a:p>
            <a:pPr marL="0" lvl="0" indent="0" algn="r" rtl="1">
              <a:spcBef>
                <a:spcPts val="0"/>
              </a:spcBef>
              <a:spcAft>
                <a:spcPts val="0"/>
              </a:spcAft>
              <a:buNone/>
            </a:pPr>
            <a:endParaRPr sz="1050" dirty="0">
              <a:solidFill>
                <a:srgbClr val="FFFFFF"/>
              </a:solidFill>
              <a:highlight>
                <a:srgbClr val="19140F"/>
              </a:highlight>
              <a:latin typeface="Simplified Arabic" panose="02020603050405020304" pitchFamily="18" charset="-78"/>
              <a:cs typeface="Simplified Arabic" panose="02020603050405020304" pitchFamily="18" charset="-7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c675d3e3e_0_5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7" name="Google Shape;407;g3c675d3e3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أفراد عائلات ضحايا مجزرة أوتشوراكّاي في بيرو يروون قصّتهم خلال جلسة استماع عامّة للجنة الحقيقة والمصالحة في بيرو</a:t>
            </a:r>
          </a:p>
          <a:p>
            <a:pPr marL="0" lvl="0" indent="0" algn="r" rtl="1">
              <a:spcBef>
                <a:spcPts val="0"/>
              </a:spcBef>
              <a:spcAft>
                <a:spcPts val="0"/>
              </a:spcAft>
              <a:buNone/>
            </a:pPr>
            <a:r>
              <a:rPr lang="en" sz="1050" dirty="0">
                <a:solidFill>
                  <a:srgbClr val="111111"/>
                </a:solidFill>
                <a:highlight>
                  <a:srgbClr val="FFFFFF"/>
                </a:highlight>
                <a:latin typeface="Roboto"/>
                <a:ea typeface="Roboto"/>
                <a:cs typeface="Roboto"/>
                <a:sym typeface="Roboto"/>
              </a:rPr>
              <a:t>. (Peru TRC/</a:t>
            </a:r>
            <a:r>
              <a:rPr lang="en" u="sng" dirty="0">
                <a:solidFill>
                  <a:schemeClr val="hlink"/>
                </a:solidFill>
                <a:highlight>
                  <a:srgbClr val="FFFFFF"/>
                </a:highlight>
                <a:latin typeface="Roboto"/>
                <a:ea typeface="Roboto"/>
                <a:cs typeface="Roboto"/>
                <a:sym typeface="Roboto"/>
                <a:hlinkClick r:id="rId3"/>
              </a:rPr>
              <a:t>Centro de Documentación e Investigación LUM)</a:t>
            </a:r>
            <a:endParaRPr u="sng" dirty="0">
              <a:solidFill>
                <a:schemeClr val="hlink"/>
              </a:solidFill>
              <a:highlight>
                <a:srgbClr val="FFFFFF"/>
              </a:highlight>
              <a:latin typeface="Roboto"/>
              <a:ea typeface="Roboto"/>
              <a:cs typeface="Roboto"/>
              <a:sym typeface="Roboto"/>
              <a:hlinkClick r:id="rId3"/>
            </a:endParaRPr>
          </a:p>
          <a:p>
            <a:pPr marL="0" lvl="0" indent="2819400" algn="r" rtl="1">
              <a:lnSpc>
                <a:spcPct val="115000"/>
              </a:lnSpc>
              <a:spcBef>
                <a:spcPts val="0"/>
              </a:spcBef>
              <a:spcAft>
                <a:spcPts val="0"/>
              </a:spcAft>
              <a:buNone/>
            </a:pPr>
            <a:endParaRPr u="sng" dirty="0">
              <a:solidFill>
                <a:schemeClr val="hlink"/>
              </a:solidFill>
              <a:highlight>
                <a:srgbClr val="FFFFFF"/>
              </a:highlight>
              <a:latin typeface="Roboto"/>
              <a:ea typeface="Roboto"/>
              <a:cs typeface="Roboto"/>
              <a:sym typeface="Roboto"/>
              <a:hlinkClick r:id="rId3"/>
            </a:endParaRPr>
          </a:p>
          <a:p>
            <a:pPr marL="0" lvl="0" indent="0" algn="r" rtl="1">
              <a:spcBef>
                <a:spcPts val="0"/>
              </a:spcBef>
              <a:spcAft>
                <a:spcPts val="0"/>
              </a:spcAft>
              <a:buNone/>
            </a:pPr>
            <a:endParaRPr sz="1050" dirty="0">
              <a:solidFill>
                <a:srgbClr val="111111"/>
              </a:solidFill>
              <a:highlight>
                <a:srgbClr val="FFFFFF"/>
              </a:highlight>
              <a:latin typeface="Roboto"/>
              <a:ea typeface="Roboto"/>
              <a:cs typeface="Roboto"/>
              <a:sym typeface="Roboto"/>
            </a:endParaRPr>
          </a:p>
          <a:p>
            <a:pPr marL="0" lvl="0" indent="0" algn="r" rtl="1">
              <a:spcBef>
                <a:spcPts val="0"/>
              </a:spcBef>
              <a:spcAft>
                <a:spcPts val="0"/>
              </a:spcAft>
              <a:buNone/>
            </a:pPr>
            <a:endParaRPr dirty="0"/>
          </a:p>
          <a:p>
            <a:pPr marL="0" lvl="0" indent="0" algn="r" rtl="1">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b5c01a0ae_0_16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Google Shape;87;g3b5c01a0ae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c675d3e3e_0_6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4" name="Google Shape;414;g3c675d3e3e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7ea8ff56e_0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Google Shape;434;g37ea8ff56e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b5c01a0ae_0_26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0" name="Google Shape;440;g3b5c01a0ae_0_2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رئيس جنوب أفريقيا نيلسون مانديلا إلى اليسار، يتسلّم التقرير النهائي من رئيس الأساقفة ديزموند توتو (إلى اليمين) رئيس لجنة الحقيقة والمصالحة، خلال حفل خاص أُقيم في بريتوريا، بتاريخ 29 تشرين الأول/أكتوبر 1998. </a:t>
            </a:r>
            <a:r>
              <a:rPr lang="en" dirty="0"/>
              <a:t>(AP Photo/Adil Bradlow)</a:t>
            </a:r>
            <a:endParaRPr dirty="0"/>
          </a:p>
          <a:p>
            <a:pPr marL="0" lvl="0" indent="0" algn="r" rtl="1">
              <a:spcBef>
                <a:spcPts val="0"/>
              </a:spcBef>
              <a:spcAft>
                <a:spcPts val="0"/>
              </a:spcAft>
              <a:buNone/>
            </a:pPr>
            <a:endParaRPr sz="1050" dirty="0">
              <a:solidFill>
                <a:srgbClr val="FFFFFF"/>
              </a:solidFill>
              <a:highlight>
                <a:srgbClr val="19140F"/>
              </a:highlight>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c675d3e3e_0_8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Google Shape;447;g3c675d3e3e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غلاف الجزء الأوّل من التقرير النهائي  للجنة الحقيقة والعدالة والمصالحة الكينيّة.</a:t>
            </a:r>
            <a:endParaRPr sz="1050" dirty="0">
              <a:solidFill>
                <a:srgbClr val="FFFFFF"/>
              </a:solidFill>
              <a:highlight>
                <a:srgbClr val="19140F"/>
              </a:highlight>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37ea8ff56e_0_1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Google Shape;454;g37ea8ff56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1000" dirty="0"/>
              <a:t>ملاحظة: من لجان الحقيقة ونوع الجنس: المبادئ والسياسات والإجراءات، صفحة </a:t>
            </a:r>
            <a:r>
              <a:rPr lang="en-US" sz="1000" dirty="0"/>
              <a:t>57</a:t>
            </a:r>
            <a:endParaRPr sz="1000" dirty="0"/>
          </a:p>
          <a:p>
            <a:pPr marL="0" lvl="0" indent="0" rtl="0">
              <a:spcBef>
                <a:spcPts val="0"/>
              </a:spcBef>
              <a:spcAft>
                <a:spcPts val="0"/>
              </a:spcAft>
              <a:buNone/>
            </a:pPr>
            <a:endParaRP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7ea8ff56e_0_10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0" name="Google Shape;460;g37ea8ff56e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c675d3e3e_0_9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Google Shape;466;g3c675d3e3e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غلاف تقرير لجنة الحقيقة والعدالة والمصالحة الكينيّة في نسخته المناسبة للأطفال.</a:t>
            </a:r>
            <a:endParaRPr sz="1050" dirty="0">
              <a:solidFill>
                <a:srgbClr val="FFFFFF"/>
              </a:solidFill>
              <a:highlight>
                <a:srgbClr val="19140F"/>
              </a:highlight>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c675d3e3e_0_9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3" name="Google Shape;473;g3c675d3e3e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جلسة استماع عامّة للجنة الحقيقة والمصالحة المغربيّة</a:t>
            </a:r>
            <a:endParaRPr sz="1050" dirty="0">
              <a:solidFill>
                <a:srgbClr val="FFFFFF"/>
              </a:solidFill>
              <a:highlight>
                <a:srgbClr val="19140F"/>
              </a:highlight>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3b5c01a0ae_0_28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0" name="Google Shape;480;g3b5c01a0ae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latin typeface="Simplified Arabic" panose="02020603050405020304" pitchFamily="18" charset="-78"/>
                <a:cs typeface="Simplified Arabic" panose="02020603050405020304" pitchFamily="18" charset="-78"/>
              </a:rPr>
              <a:t>الصورة: امرأة وطفلها  في شوارع فريتاون، سيراليون </a:t>
            </a:r>
            <a:r>
              <a:rPr lang="en" dirty="0">
                <a:latin typeface="Simplified Arabic" panose="02020603050405020304" pitchFamily="18" charset="-78"/>
                <a:cs typeface="Simplified Arabic" panose="02020603050405020304" pitchFamily="18" charset="-78"/>
              </a:rPr>
              <a:t>(Bobthemagicdragon/Flickr)</a:t>
            </a:r>
            <a:endParaRPr dirty="0">
              <a:latin typeface="Simplified Arabic" panose="02020603050405020304" pitchFamily="18" charset="-78"/>
              <a:cs typeface="Simplified Arabic" panose="02020603050405020304" pitchFamily="18" charset="-78"/>
            </a:endParaRPr>
          </a:p>
          <a:p>
            <a:pPr marL="0" lvl="0" indent="0" algn="r" rtl="1">
              <a:spcBef>
                <a:spcPts val="0"/>
              </a:spcBef>
              <a:spcAft>
                <a:spcPts val="0"/>
              </a:spcAft>
              <a:buNone/>
            </a:pPr>
            <a:endParaRPr dirty="0">
              <a:latin typeface="Simplified Arabic" panose="02020603050405020304" pitchFamily="18" charset="-78"/>
              <a:cs typeface="Simplified Arabic" panose="02020603050405020304" pitchFamily="18" charset="-7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3c675d3e3e_0_10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7" name="Google Shape;487;g3c675d3e3e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c6f980f91_0_3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c6f980f9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ملصق عن مفقودي الحرب الأهليّة في شوارع مدينة غواتيمالا </a:t>
            </a:r>
            <a:r>
              <a:rPr lang="en" dirty="0"/>
              <a:t> (ICTJ/Marta Martinez)</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3b5c01a0ae_0_19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 name="Google Shape;100;g3b5c01a0ae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الصورة: أمّ أحمد تحمل بين يديها صورة أحمد وتجلس على سرير في خيمة ضحايا الإخفاء القسري والمفقودين في وسط بيروت. (داليا خميسي)</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bf888c3bc_0_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Google Shape;107;g3bf888c3b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dirty="0"/>
              <a:t>ملاحظة: هناك حوار مثير للاهنمام بين ضحيّتين حول الحق في معرفة الحقيقة،</a:t>
            </a:r>
            <a:r>
              <a:rPr lang="ar-LB" baseline="0" dirty="0"/>
              <a:t> </a:t>
            </a:r>
            <a:r>
              <a:rPr lang="ar-LB" dirty="0"/>
              <a:t>من 2:19 إلى 3:28 [بالانكليزية وقليل من الاسبانيّة مع الترجمة المكتوبة باللغة الانكليزية].</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b5c01a0ae_0_18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Google Shape;112;g3b5c01a0ae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125" y="0"/>
            <a:ext cx="9144250" cy="4403025"/>
          </a:xfrm>
          <a:custGeom>
            <a:avLst/>
            <a:gdLst>
              <a:gd name="connsiteX0" fmla="*/ 0 w 365770"/>
              <a:gd name="connsiteY0" fmla="*/ 0 h 176121"/>
              <a:gd name="connsiteX1" fmla="*/ 365770 w 365770"/>
              <a:gd name="connsiteY1" fmla="*/ 0 h 176121"/>
              <a:gd name="connsiteX2" fmla="*/ 364938 w 365770"/>
              <a:gd name="connsiteY2" fmla="*/ 176121 h 176121"/>
              <a:gd name="connsiteX3" fmla="*/ 0 w 365770"/>
              <a:gd name="connsiteY3" fmla="*/ 175924 h 176121"/>
              <a:gd name="connsiteX4" fmla="*/ 0 w 365770"/>
              <a:gd name="connsiteY4" fmla="*/ 0 h 176121"/>
              <a:gd name="connsiteX0" fmla="*/ 0 w 365770"/>
              <a:gd name="connsiteY0" fmla="*/ 0 h 176121"/>
              <a:gd name="connsiteX1" fmla="*/ 365770 w 365770"/>
              <a:gd name="connsiteY1" fmla="*/ 0 h 176121"/>
              <a:gd name="connsiteX2" fmla="*/ 364938 w 365770"/>
              <a:gd name="connsiteY2" fmla="*/ 176121 h 176121"/>
              <a:gd name="connsiteX3" fmla="*/ 0 w 365770"/>
              <a:gd name="connsiteY3" fmla="*/ 77703 h 176121"/>
              <a:gd name="connsiteX4" fmla="*/ 0 w 365770"/>
              <a:gd name="connsiteY4" fmla="*/ 0 h 176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70" h="176121" extrusionOk="0">
                <a:moveTo>
                  <a:pt x="0" y="0"/>
                </a:moveTo>
                <a:lnTo>
                  <a:pt x="365770" y="0"/>
                </a:lnTo>
                <a:cubicBezTo>
                  <a:pt x="365493" y="58707"/>
                  <a:pt x="365215" y="117414"/>
                  <a:pt x="364938" y="176121"/>
                </a:cubicBezTo>
                <a:lnTo>
                  <a:pt x="0" y="77703"/>
                </a:lnTo>
                <a:lnTo>
                  <a:pt x="0" y="0"/>
                </a:lnTo>
                <a:close/>
              </a:path>
            </a:pathLst>
          </a:custGeom>
          <a:solidFill>
            <a:schemeClr val="lt1"/>
          </a:solidFill>
          <a:ln>
            <a:noFill/>
          </a:ln>
        </p:spPr>
      </p:sp>
      <p:sp>
        <p:nvSpPr>
          <p:cNvPr id="11" name="Google Shape;11;p2"/>
          <p:cNvSpPr txBox="1">
            <a:spLocks noGrp="1"/>
          </p:cNvSpPr>
          <p:nvPr>
            <p:ph type="ctr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dirty="0"/>
          </a:p>
        </p:txBody>
      </p:sp>
      <p:sp>
        <p:nvSpPr>
          <p:cNvPr id="12" name="Google Shape;12;p2"/>
          <p:cNvSpPr txBox="1">
            <a:spLocks noGrp="1"/>
          </p:cNvSpPr>
          <p:nvPr>
            <p:ph type="subTitle" idx="1"/>
          </p:nvPr>
        </p:nvSpPr>
        <p:spPr>
          <a:xfrm>
            <a:off x="4589700" y="1992800"/>
            <a:ext cx="4242600" cy="7383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a:endParaRPr dirty="0"/>
          </a:p>
        </p:txBody>
      </p:sp>
      <p:sp>
        <p:nvSpPr>
          <p:cNvPr id="13" name="Google Shape;13;p2"/>
          <p:cNvSpPr txBox="1">
            <a:spLocks noGrp="1"/>
          </p:cNvSpPr>
          <p:nvPr>
            <p:ph type="sldNum" idx="12"/>
          </p:nvPr>
        </p:nvSpPr>
        <p:spPr>
          <a:xfrm>
            <a:off x="170938" y="4603775"/>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54"/>
        <p:cNvGrpSpPr/>
        <p:nvPr/>
      </p:nvGrpSpPr>
      <p:grpSpPr>
        <a:xfrm>
          <a:off x="0" y="0"/>
          <a:ext cx="0" cy="0"/>
          <a:chOff x="0" y="0"/>
          <a:chExt cx="0" cy="0"/>
        </a:xfrm>
      </p:grpSpPr>
      <p:sp>
        <p:nvSpPr>
          <p:cNvPr id="55" name="Google Shape;55;p11"/>
          <p:cNvSpPr txBox="1">
            <a:spLocks noGrp="1"/>
          </p:cNvSpPr>
          <p:nvPr>
            <p:ph type="title" hasCustomPrompt="1"/>
          </p:nvPr>
        </p:nvSpPr>
        <p:spPr>
          <a:xfrm>
            <a:off x="3476190" y="759256"/>
            <a:ext cx="5334900" cy="1244700"/>
          </a:xfrm>
          <a:prstGeom prst="rect">
            <a:avLst/>
          </a:prstGeom>
        </p:spPr>
        <p:txBody>
          <a:bodyPr spcFirstLastPara="1" wrap="square" lIns="91425" tIns="91425" rIns="91425" bIns="91425" anchor="b" anchorCtr="0"/>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rPr dirty="0"/>
              <a:t>xx%</a:t>
            </a:r>
          </a:p>
        </p:txBody>
      </p:sp>
      <p:sp>
        <p:nvSpPr>
          <p:cNvPr id="56" name="Google Shape;56;p11"/>
          <p:cNvSpPr txBox="1">
            <a:spLocks noGrp="1"/>
          </p:cNvSpPr>
          <p:nvPr>
            <p:ph type="body" idx="1"/>
          </p:nvPr>
        </p:nvSpPr>
        <p:spPr>
          <a:xfrm>
            <a:off x="3476140" y="2049506"/>
            <a:ext cx="5334900" cy="9426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a:p>
        </p:txBody>
      </p:sp>
      <p:sp>
        <p:nvSpPr>
          <p:cNvPr id="57" name="Google Shape;57;p11"/>
          <p:cNvSpPr txBox="1">
            <a:spLocks noGrp="1"/>
          </p:cNvSpPr>
          <p:nvPr>
            <p:ph type="sldNum" idx="12"/>
          </p:nvPr>
        </p:nvSpPr>
        <p:spPr>
          <a:xfrm>
            <a:off x="242858" y="459129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2"/>
          <p:cNvSpPr txBox="1">
            <a:spLocks noGrp="1"/>
          </p:cNvSpPr>
          <p:nvPr>
            <p:ph type="sldNum" idx="12"/>
          </p:nvPr>
        </p:nvSpPr>
        <p:spPr>
          <a:xfrm>
            <a:off x="160664"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14"/>
        <p:cNvGrpSpPr/>
        <p:nvPr/>
      </p:nvGrpSpPr>
      <p:grpSpPr>
        <a:xfrm>
          <a:off x="0" y="0"/>
          <a:ext cx="0" cy="0"/>
          <a:chOff x="0" y="0"/>
          <a:chExt cx="0" cy="0"/>
        </a:xfrm>
      </p:grpSpPr>
      <p:sp>
        <p:nvSpPr>
          <p:cNvPr id="15" name="Google Shape;15;p3"/>
          <p:cNvSpPr/>
          <p:nvPr/>
        </p:nvSpPr>
        <p:spPr>
          <a:xfrm>
            <a:off x="0" y="48099"/>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lt1"/>
          </a:solidFill>
          <a:ln>
            <a:noFill/>
          </a:ln>
        </p:spPr>
      </p:sp>
      <p:sp>
        <p:nvSpPr>
          <p:cNvPr id="16" name="Google Shape;16;p3"/>
          <p:cNvSpPr/>
          <p:nvPr/>
        </p:nvSpPr>
        <p:spPr>
          <a:xfrm>
            <a:off x="0" y="0"/>
            <a:ext cx="9144250" cy="4398100"/>
          </a:xfrm>
          <a:custGeom>
            <a:avLst/>
            <a:gdLst/>
            <a:ahLst/>
            <a:cxnLst/>
            <a:rect l="0" t="0" r="0" b="0"/>
            <a:pathLst>
              <a:path w="365770" h="175924" extrusionOk="0">
                <a:moveTo>
                  <a:pt x="0" y="0"/>
                </a:moveTo>
                <a:lnTo>
                  <a:pt x="365770" y="0"/>
                </a:lnTo>
                <a:lnTo>
                  <a:pt x="365760" y="70914"/>
                </a:lnTo>
                <a:lnTo>
                  <a:pt x="0" y="175924"/>
                </a:lnTo>
                <a:close/>
              </a:path>
            </a:pathLst>
          </a:custGeom>
          <a:solidFill>
            <a:schemeClr val="accent3"/>
          </a:solidFill>
          <a:ln>
            <a:noFill/>
          </a:ln>
        </p:spPr>
      </p:sp>
      <p:sp>
        <p:nvSpPr>
          <p:cNvPr id="17" name="Google Shape;17;p3"/>
          <p:cNvSpPr txBox="1">
            <a:spLocks noGrp="1"/>
          </p:cNvSpPr>
          <p:nvPr>
            <p:ph type="title"/>
          </p:nvPr>
        </p:nvSpPr>
        <p:spPr>
          <a:xfrm>
            <a:off x="311700" y="539725"/>
            <a:ext cx="8520600" cy="1282500"/>
          </a:xfrm>
          <a:prstGeom prst="rect">
            <a:avLst/>
          </a:prstGeom>
        </p:spPr>
        <p:txBody>
          <a:bodyPr spcFirstLastPara="1" wrap="square" lIns="91425" tIns="91425" rIns="91425" bIns="91425" anchor="t"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37350" y="4692926"/>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4821700" y="0"/>
            <a:ext cx="4314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Google Shape;21;p4"/>
          <p:cNvSpPr/>
          <p:nvPr/>
        </p:nvSpPr>
        <p:spPr>
          <a:xfrm>
            <a:off x="4824975" y="44125"/>
            <a:ext cx="4313625" cy="4399375"/>
          </a:xfrm>
          <a:custGeom>
            <a:avLst/>
            <a:gdLst/>
            <a:ahLst/>
            <a:cxnLst/>
            <a:rect l="0" t="0" r="0" b="0"/>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22" name="Google Shape;22;p4"/>
          <p:cNvSpPr/>
          <p:nvPr userDrawn="1"/>
        </p:nvSpPr>
        <p:spPr>
          <a:xfrm>
            <a:off x="4821700" y="0"/>
            <a:ext cx="4316900" cy="4395600"/>
          </a:xfrm>
          <a:custGeom>
            <a:avLst/>
            <a:gdLst/>
            <a:ahLst/>
            <a:cxnLst/>
            <a:rect l="0" t="0" r="0" b="0"/>
            <a:pathLst>
              <a:path w="172676" h="175824" extrusionOk="0">
                <a:moveTo>
                  <a:pt x="0" y="6"/>
                </a:moveTo>
                <a:lnTo>
                  <a:pt x="172676" y="0"/>
                </a:lnTo>
                <a:lnTo>
                  <a:pt x="172562" y="126442"/>
                </a:lnTo>
                <a:lnTo>
                  <a:pt x="0" y="175824"/>
                </a:lnTo>
                <a:close/>
              </a:path>
            </a:pathLst>
          </a:custGeom>
          <a:solidFill>
            <a:schemeClr val="dk1"/>
          </a:solidFill>
          <a:ln>
            <a:noFill/>
          </a:ln>
        </p:spPr>
      </p:sp>
      <p:sp>
        <p:nvSpPr>
          <p:cNvPr id="23" name="Google Shape;23;p4"/>
          <p:cNvSpPr txBox="1">
            <a:spLocks noGrp="1"/>
          </p:cNvSpPr>
          <p:nvPr>
            <p:ph type="title"/>
          </p:nvPr>
        </p:nvSpPr>
        <p:spPr>
          <a:xfrm>
            <a:off x="5126900" y="367361"/>
            <a:ext cx="3706500" cy="25089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dirty="0"/>
          </a:p>
        </p:txBody>
      </p:sp>
      <p:sp>
        <p:nvSpPr>
          <p:cNvPr id="24" name="Google Shape;24;p4"/>
          <p:cNvSpPr txBox="1">
            <a:spLocks noGrp="1"/>
          </p:cNvSpPr>
          <p:nvPr>
            <p:ph type="body" idx="1"/>
          </p:nvPr>
        </p:nvSpPr>
        <p:spPr>
          <a:xfrm>
            <a:off x="405600" y="522450"/>
            <a:ext cx="4166400" cy="40986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25" name="Google Shape;25;p4"/>
          <p:cNvSpPr txBox="1">
            <a:spLocks noGrp="1"/>
          </p:cNvSpPr>
          <p:nvPr>
            <p:ph type="sldNum" idx="12"/>
          </p:nvPr>
        </p:nvSpPr>
        <p:spPr>
          <a:xfrm>
            <a:off x="49017" y="4630515"/>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sp>
        <p:nvSpPr>
          <p:cNvPr id="27" name="Google Shape;27;p5"/>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8" name="Google Shape;28;p5"/>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9" name="Google Shape;29;p5"/>
          <p:cNvSpPr txBox="1">
            <a:spLocks noGrp="1"/>
          </p:cNvSpPr>
          <p:nvPr>
            <p:ph type="body" idx="1"/>
          </p:nvPr>
        </p:nvSpPr>
        <p:spPr>
          <a:xfrm>
            <a:off x="3117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5"/>
          <p:cNvSpPr txBox="1">
            <a:spLocks noGrp="1"/>
          </p:cNvSpPr>
          <p:nvPr>
            <p:ph type="body" idx="2"/>
          </p:nvPr>
        </p:nvSpPr>
        <p:spPr>
          <a:xfrm>
            <a:off x="4832400" y="1505700"/>
            <a:ext cx="3999900" cy="3076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1" name="Google Shape;31;p5"/>
          <p:cNvSpPr txBox="1">
            <a:spLocks noGrp="1"/>
          </p:cNvSpPr>
          <p:nvPr>
            <p:ph type="sldNum" idx="12"/>
          </p:nvPr>
        </p:nvSpPr>
        <p:spPr>
          <a:xfrm>
            <a:off x="140116" y="4642575"/>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sp>
        <p:nvSpPr>
          <p:cNvPr id="33" name="Google Shape;33;p6"/>
          <p:cNvSpPr/>
          <p:nvPr/>
        </p:nvSpPr>
        <p:spPr>
          <a:xfrm>
            <a:off x="0" y="0"/>
            <a:ext cx="9144000" cy="12771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Google Shape;34;p6"/>
          <p:cNvSpPr txBox="1">
            <a:spLocks noGrp="1"/>
          </p:cNvSpPr>
          <p:nvPr>
            <p:ph type="title"/>
          </p:nvPr>
        </p:nvSpPr>
        <p:spPr>
          <a:xfrm>
            <a:off x="311725" y="500925"/>
            <a:ext cx="8520600" cy="623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35" name="Google Shape;35;p6"/>
          <p:cNvSpPr txBox="1">
            <a:spLocks noGrp="1"/>
          </p:cNvSpPr>
          <p:nvPr>
            <p:ph type="sldNum" idx="12"/>
          </p:nvPr>
        </p:nvSpPr>
        <p:spPr>
          <a:xfrm>
            <a:off x="140117" y="4642575"/>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p:nvPr/>
        </p:nvSpPr>
        <p:spPr>
          <a:xfrm>
            <a:off x="5379600" y="0"/>
            <a:ext cx="3764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Google Shape;38;p7"/>
          <p:cNvSpPr txBox="1">
            <a:spLocks noGrp="1"/>
          </p:cNvSpPr>
          <p:nvPr>
            <p:ph type="title"/>
          </p:nvPr>
        </p:nvSpPr>
        <p:spPr>
          <a:xfrm>
            <a:off x="5726205" y="470102"/>
            <a:ext cx="3127500" cy="18291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dirty="0"/>
          </a:p>
        </p:txBody>
      </p:sp>
      <p:sp>
        <p:nvSpPr>
          <p:cNvPr id="39" name="Google Shape;39;p7"/>
          <p:cNvSpPr txBox="1">
            <a:spLocks noGrp="1"/>
          </p:cNvSpPr>
          <p:nvPr>
            <p:ph type="body" idx="1"/>
          </p:nvPr>
        </p:nvSpPr>
        <p:spPr>
          <a:xfrm>
            <a:off x="5726180" y="2359827"/>
            <a:ext cx="3127500" cy="22980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accent2"/>
              </a:buClr>
              <a:buSzPts val="1300"/>
              <a:buChar char="●"/>
              <a:defRPr>
                <a:solidFill>
                  <a:schemeClr val="accent2"/>
                </a:solidFill>
              </a:defRPr>
            </a:lvl1pPr>
            <a:lvl2pPr marL="914400" lvl="1" indent="-298450">
              <a:spcBef>
                <a:spcPts val="1600"/>
              </a:spcBef>
              <a:spcAft>
                <a:spcPts val="0"/>
              </a:spcAft>
              <a:buClr>
                <a:schemeClr val="accent2"/>
              </a:buClr>
              <a:buSzPts val="1100"/>
              <a:buChar char="○"/>
              <a:defRPr>
                <a:solidFill>
                  <a:schemeClr val="accent2"/>
                </a:solidFill>
              </a:defRPr>
            </a:lvl2pPr>
            <a:lvl3pPr marL="1371600" lvl="2" indent="-298450">
              <a:spcBef>
                <a:spcPts val="1600"/>
              </a:spcBef>
              <a:spcAft>
                <a:spcPts val="0"/>
              </a:spcAft>
              <a:buClr>
                <a:schemeClr val="accent2"/>
              </a:buClr>
              <a:buSzPts val="1100"/>
              <a:buChar char="■"/>
              <a:defRPr>
                <a:solidFill>
                  <a:schemeClr val="accent2"/>
                </a:solidFill>
              </a:defRPr>
            </a:lvl3pPr>
            <a:lvl4pPr marL="1828800" lvl="3" indent="-298450">
              <a:spcBef>
                <a:spcPts val="1600"/>
              </a:spcBef>
              <a:spcAft>
                <a:spcPts val="0"/>
              </a:spcAft>
              <a:buClr>
                <a:schemeClr val="accent2"/>
              </a:buClr>
              <a:buSzPts val="1100"/>
              <a:buChar char="●"/>
              <a:defRPr>
                <a:solidFill>
                  <a:schemeClr val="accent2"/>
                </a:solidFill>
              </a:defRPr>
            </a:lvl4pPr>
            <a:lvl5pPr marL="2286000" lvl="4" indent="-298450">
              <a:spcBef>
                <a:spcPts val="1600"/>
              </a:spcBef>
              <a:spcAft>
                <a:spcPts val="0"/>
              </a:spcAft>
              <a:buClr>
                <a:schemeClr val="accent2"/>
              </a:buClr>
              <a:buSzPts val="1100"/>
              <a:buChar char="○"/>
              <a:defRPr>
                <a:solidFill>
                  <a:schemeClr val="accent2"/>
                </a:solidFill>
              </a:defRPr>
            </a:lvl5pPr>
            <a:lvl6pPr marL="2743200" lvl="5" indent="-298450">
              <a:spcBef>
                <a:spcPts val="1600"/>
              </a:spcBef>
              <a:spcAft>
                <a:spcPts val="0"/>
              </a:spcAft>
              <a:buClr>
                <a:schemeClr val="accent2"/>
              </a:buClr>
              <a:buSzPts val="1100"/>
              <a:buChar char="■"/>
              <a:defRPr>
                <a:solidFill>
                  <a:schemeClr val="accent2"/>
                </a:solidFill>
              </a:defRPr>
            </a:lvl6pPr>
            <a:lvl7pPr marL="3200400" lvl="6" indent="-298450">
              <a:spcBef>
                <a:spcPts val="1600"/>
              </a:spcBef>
              <a:spcAft>
                <a:spcPts val="0"/>
              </a:spcAft>
              <a:buClr>
                <a:schemeClr val="accent2"/>
              </a:buClr>
              <a:buSzPts val="1100"/>
              <a:buChar char="●"/>
              <a:defRPr>
                <a:solidFill>
                  <a:schemeClr val="accent2"/>
                </a:solidFill>
              </a:defRPr>
            </a:lvl7pPr>
            <a:lvl8pPr marL="3657600" lvl="7" indent="-298450">
              <a:spcBef>
                <a:spcPts val="1600"/>
              </a:spcBef>
              <a:spcAft>
                <a:spcPts val="0"/>
              </a:spcAft>
              <a:buClr>
                <a:schemeClr val="accent2"/>
              </a:buClr>
              <a:buSzPts val="1100"/>
              <a:buChar char="○"/>
              <a:defRPr>
                <a:solidFill>
                  <a:schemeClr val="accent2"/>
                </a:solidFill>
              </a:defRPr>
            </a:lvl8pPr>
            <a:lvl9pPr marL="4114800" lvl="8" indent="-298450">
              <a:spcBef>
                <a:spcPts val="1600"/>
              </a:spcBef>
              <a:spcAft>
                <a:spcPts val="1600"/>
              </a:spcAft>
              <a:buClr>
                <a:schemeClr val="accent2"/>
              </a:buClr>
              <a:buSzPts val="1100"/>
              <a:buChar char="■"/>
              <a:defRPr>
                <a:solidFill>
                  <a:schemeClr val="accent2"/>
                </a:solidFill>
              </a:defRPr>
            </a:lvl9pPr>
          </a:lstStyle>
          <a:p>
            <a:endParaRPr dirty="0"/>
          </a:p>
        </p:txBody>
      </p:sp>
      <p:sp>
        <p:nvSpPr>
          <p:cNvPr id="40" name="Google Shape;40;p7"/>
          <p:cNvSpPr txBox="1">
            <a:spLocks noGrp="1"/>
          </p:cNvSpPr>
          <p:nvPr>
            <p:ph type="sldNum" idx="12"/>
          </p:nvPr>
        </p:nvSpPr>
        <p:spPr>
          <a:xfrm>
            <a:off x="290320" y="4558325"/>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2499008" y="449279"/>
            <a:ext cx="6247800" cy="3546300"/>
          </a:xfrm>
          <a:prstGeom prst="rect">
            <a:avLst/>
          </a:prstGeom>
        </p:spPr>
        <p:txBody>
          <a:bodyPr spcFirstLastPara="1" wrap="square" lIns="91425" tIns="91425" rIns="91425" bIns="91425" anchor="ctr" anchorCtr="0"/>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dirty="0"/>
          </a:p>
        </p:txBody>
      </p:sp>
      <p:sp>
        <p:nvSpPr>
          <p:cNvPr id="43" name="Google Shape;43;p8"/>
          <p:cNvSpPr txBox="1">
            <a:spLocks noGrp="1"/>
          </p:cNvSpPr>
          <p:nvPr>
            <p:ph type="sldNum" idx="12"/>
          </p:nvPr>
        </p:nvSpPr>
        <p:spPr>
          <a:xfrm>
            <a:off x="160665" y="4632395"/>
            <a:ext cx="548700" cy="393600"/>
          </a:xfrm>
          <a:prstGeom prst="rect">
            <a:avLst/>
          </a:prstGeom>
        </p:spPr>
        <p:txBody>
          <a:bodyPr spcFirstLastPara="1" wrap="square" lIns="91425" tIns="91425" rIns="91425" bIns="91425" anchor="ctr" anchorCtr="0">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4572000" y="10421"/>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 name="Google Shape;46;p9"/>
          <p:cNvSpPr txBox="1">
            <a:spLocks noGrp="1"/>
          </p:cNvSpPr>
          <p:nvPr>
            <p:ph type="title"/>
          </p:nvPr>
        </p:nvSpPr>
        <p:spPr>
          <a:xfrm>
            <a:off x="4965493" y="521409"/>
            <a:ext cx="3704400" cy="204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7" name="Google Shape;47;p9"/>
          <p:cNvSpPr txBox="1">
            <a:spLocks noGrp="1"/>
          </p:cNvSpPr>
          <p:nvPr>
            <p:ph type="subTitle" idx="1"/>
          </p:nvPr>
        </p:nvSpPr>
        <p:spPr>
          <a:xfrm>
            <a:off x="4958993" y="2647209"/>
            <a:ext cx="3704400" cy="9267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a:endParaRPr dirty="0"/>
          </a:p>
        </p:txBody>
      </p:sp>
      <p:sp>
        <p:nvSpPr>
          <p:cNvPr id="48" name="Google Shape;48;p9"/>
          <p:cNvSpPr txBox="1">
            <a:spLocks noGrp="1"/>
          </p:cNvSpPr>
          <p:nvPr>
            <p:ph type="body" idx="2"/>
          </p:nvPr>
        </p:nvSpPr>
        <p:spPr>
          <a:xfrm>
            <a:off x="421254" y="515259"/>
            <a:ext cx="3954000" cy="4111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dirty="0"/>
          </a:p>
        </p:txBody>
      </p:sp>
      <p:sp>
        <p:nvSpPr>
          <p:cNvPr id="49" name="Google Shape;49;p9"/>
          <p:cNvSpPr txBox="1">
            <a:spLocks noGrp="1"/>
          </p:cNvSpPr>
          <p:nvPr>
            <p:ph type="sldNum" idx="12"/>
          </p:nvPr>
        </p:nvSpPr>
        <p:spPr>
          <a:xfrm>
            <a:off x="222310" y="4626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p:nvPr/>
        </p:nvSpPr>
        <p:spPr>
          <a:xfrm>
            <a:off x="0" y="4364500"/>
            <a:ext cx="9144000" cy="7743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 name="Google Shape;52;p10"/>
          <p:cNvSpPr txBox="1">
            <a:spLocks noGrp="1"/>
          </p:cNvSpPr>
          <p:nvPr>
            <p:ph type="body" idx="1"/>
          </p:nvPr>
        </p:nvSpPr>
        <p:spPr>
          <a:xfrm>
            <a:off x="1055306" y="4521400"/>
            <a:ext cx="7979400" cy="4605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53" name="Google Shape;53;p10"/>
          <p:cNvSpPr txBox="1">
            <a:spLocks noGrp="1"/>
          </p:cNvSpPr>
          <p:nvPr>
            <p:ph type="sldNum" idx="12"/>
          </p:nvPr>
        </p:nvSpPr>
        <p:spPr>
          <a:xfrm>
            <a:off x="109294"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j3LrwoGJtec"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3.jp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tn-o7JlXqq0"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wVvpa5YCiGw"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fJbLHAX4k8Q" TargetMode="External"/><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sgne9oxrTbY"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7xFpiU1NSKE"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K6HqRpJieII"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ctrTitle"/>
          </p:nvPr>
        </p:nvSpPr>
        <p:spPr>
          <a:xfrm>
            <a:off x="311700" y="808666"/>
            <a:ext cx="8520600" cy="1282500"/>
          </a:xfrm>
          <a:prstGeom prst="rect">
            <a:avLst/>
          </a:prstGeom>
        </p:spPr>
        <p:txBody>
          <a:bodyPr spcFirstLastPara="1" wrap="square" lIns="91425" tIns="91425" rIns="91425" bIns="91425" anchor="t" anchorCtr="0">
            <a:noAutofit/>
          </a:bodyPr>
          <a:lstStyle/>
          <a:p>
            <a:pPr marL="0" lvl="0" indent="285750" algn="r" rtl="0">
              <a:spcBef>
                <a:spcPts val="0"/>
              </a:spcBef>
              <a:spcAft>
                <a:spcPts val="0"/>
              </a:spcAft>
              <a:buNone/>
            </a:pPr>
            <a:r>
              <a:rPr lang="ar-LB" b="1" dirty="0">
                <a:latin typeface="Calibri"/>
                <a:ea typeface="Calibri"/>
                <a:cs typeface="Calibri"/>
                <a:sym typeface="Calibri"/>
              </a:rPr>
              <a:t>نوع الجنس والعدالة الانتقالية:</a:t>
            </a:r>
            <a:br>
              <a:rPr lang="ar-LB" b="1" dirty="0">
                <a:latin typeface="Calibri"/>
                <a:ea typeface="Calibri"/>
                <a:cs typeface="Calibri"/>
                <a:sym typeface="Calibri"/>
              </a:rPr>
            </a:br>
            <a:r>
              <a:rPr lang="ar-LB" b="1" dirty="0">
                <a:latin typeface="Calibri"/>
                <a:ea typeface="Calibri"/>
                <a:cs typeface="Calibri"/>
                <a:sym typeface="Calibri"/>
              </a:rPr>
              <a:t>البحث عن الحقيقة</a:t>
            </a:r>
            <a:endParaRPr dirty="0"/>
          </a:p>
        </p:txBody>
      </p:sp>
      <p:pic>
        <p:nvPicPr>
          <p:cNvPr id="3" name="Picture 2">
            <a:extLst>
              <a:ext uri="{FF2B5EF4-FFF2-40B4-BE49-F238E27FC236}">
                <a16:creationId xmlns:a16="http://schemas.microsoft.com/office/drawing/2014/main" id="{F400200F-D7B2-48C3-B2E9-47657FF3A662}"/>
              </a:ext>
            </a:extLst>
          </p:cNvPr>
          <p:cNvPicPr>
            <a:picLocks noChangeAspect="1"/>
          </p:cNvPicPr>
          <p:nvPr/>
        </p:nvPicPr>
        <p:blipFill>
          <a:blip r:embed="rId3"/>
          <a:stretch>
            <a:fillRect/>
          </a:stretch>
        </p:blipFill>
        <p:spPr>
          <a:xfrm>
            <a:off x="7402205" y="106788"/>
            <a:ext cx="1245481" cy="466344"/>
          </a:xfrm>
          <a:prstGeom prst="rect">
            <a:avLst/>
          </a:prstGeom>
        </p:spPr>
      </p:pic>
      <p:pic>
        <p:nvPicPr>
          <p:cNvPr id="4" name="Picture 3">
            <a:extLst>
              <a:ext uri="{FF2B5EF4-FFF2-40B4-BE49-F238E27FC236}">
                <a16:creationId xmlns:a16="http://schemas.microsoft.com/office/drawing/2014/main" id="{DB6A60A2-A08C-4AC8-9D8F-05237FFBD195}"/>
              </a:ext>
            </a:extLst>
          </p:cNvPr>
          <p:cNvPicPr>
            <a:picLocks noChangeAspect="1"/>
          </p:cNvPicPr>
          <p:nvPr/>
        </p:nvPicPr>
        <p:blipFill>
          <a:blip r:embed="rId4"/>
          <a:stretch>
            <a:fillRect/>
          </a:stretch>
        </p:blipFill>
        <p:spPr>
          <a:xfrm>
            <a:off x="5971936" y="127987"/>
            <a:ext cx="1430269" cy="594360"/>
          </a:xfrm>
          <a:prstGeom prst="rect">
            <a:avLst/>
          </a:prstGeom>
        </p:spPr>
      </p:pic>
      <p:pic>
        <p:nvPicPr>
          <p:cNvPr id="5" name="Picture 4">
            <a:extLst>
              <a:ext uri="{FF2B5EF4-FFF2-40B4-BE49-F238E27FC236}">
                <a16:creationId xmlns:a16="http://schemas.microsoft.com/office/drawing/2014/main" id="{8BAFA292-CD69-46B0-AF22-C4646A1E8981}"/>
              </a:ext>
            </a:extLst>
          </p:cNvPr>
          <p:cNvPicPr>
            <a:picLocks noChangeAspect="1"/>
          </p:cNvPicPr>
          <p:nvPr/>
        </p:nvPicPr>
        <p:blipFill>
          <a:blip r:embed="rId5"/>
          <a:stretch>
            <a:fillRect/>
          </a:stretch>
        </p:blipFill>
        <p:spPr>
          <a:xfrm>
            <a:off x="5139872" y="111360"/>
            <a:ext cx="685509" cy="457200"/>
          </a:xfrm>
          <a:prstGeom prst="rect">
            <a:avLst/>
          </a:prstGeom>
        </p:spPr>
      </p:pic>
      <p:sp>
        <p:nvSpPr>
          <p:cNvPr id="6" name="TextBox 5">
            <a:extLst>
              <a:ext uri="{FF2B5EF4-FFF2-40B4-BE49-F238E27FC236}">
                <a16:creationId xmlns:a16="http://schemas.microsoft.com/office/drawing/2014/main" id="{4ACD446C-C8BA-4DD0-84DE-1D478F4D8498}"/>
              </a:ext>
            </a:extLst>
          </p:cNvPr>
          <p:cNvSpPr txBox="1"/>
          <p:nvPr/>
        </p:nvSpPr>
        <p:spPr>
          <a:xfrm>
            <a:off x="4354861" y="68688"/>
            <a:ext cx="828663" cy="553998"/>
          </a:xfrm>
          <a:prstGeom prst="rect">
            <a:avLst/>
          </a:prstGeom>
          <a:noFill/>
        </p:spPr>
        <p:txBody>
          <a:bodyPr wrap="square" rtlCol="0">
            <a:spAutoFit/>
          </a:bodyPr>
          <a:lstStyle/>
          <a:p>
            <a:pPr algn="r"/>
            <a:r>
              <a:rPr lang="ar-SY" sz="1000" dirty="0">
                <a:solidFill>
                  <a:srgbClr val="003399"/>
                </a:solidFill>
                <a:latin typeface="+mj-lt"/>
              </a:rPr>
              <a:t>بتمويل من الاتحاد الأوروبي</a:t>
            </a:r>
            <a:endParaRPr lang="en-US" sz="1000" dirty="0">
              <a:solidFill>
                <a:srgbClr val="003399"/>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p:nvPr/>
        </p:nvSpPr>
        <p:spPr>
          <a:xfrm>
            <a:off x="212950" y="108157"/>
            <a:ext cx="3305700" cy="565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ar-LB" sz="36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غـرينزبورو</a:t>
            </a:r>
            <a:endParaRPr sz="36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121" name="Google Shape;121;p22"/>
          <p:cNvPicPr preferRelativeResize="0"/>
          <p:nvPr/>
        </p:nvPicPr>
        <p:blipFill>
          <a:blip r:embed="rId3">
            <a:alphaModFix/>
          </a:blip>
          <a:stretch>
            <a:fillRect/>
          </a:stretch>
        </p:blipFill>
        <p:spPr>
          <a:xfrm>
            <a:off x="2495825" y="804325"/>
            <a:ext cx="6648174" cy="4339175"/>
          </a:xfrm>
          <a:prstGeom prst="rect">
            <a:avLst/>
          </a:prstGeom>
          <a:noFill/>
          <a:ln>
            <a:noFill/>
          </a:ln>
        </p:spPr>
      </p:pic>
      <p:sp>
        <p:nvSpPr>
          <p:cNvPr id="4" name="Rectangle 3">
            <a:extLst>
              <a:ext uri="{FF2B5EF4-FFF2-40B4-BE49-F238E27FC236}">
                <a16:creationId xmlns:a16="http://schemas.microsoft.com/office/drawing/2014/main" id="{C5B67E76-9609-45AB-A89A-89B6243620E4}"/>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4734358" y="67943"/>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3200" b="1" dirty="0">
                <a:latin typeface="Simplified Arabic" panose="02020603050405020304" pitchFamily="18" charset="-78"/>
                <a:cs typeface="Simplified Arabic" panose="02020603050405020304" pitchFamily="18" charset="-78"/>
              </a:rPr>
              <a:t>الأشْـكال "الرسميّة" </a:t>
            </a:r>
            <a:br>
              <a:rPr lang="en-US" sz="3200" b="1" dirty="0">
                <a:latin typeface="Simplified Arabic" panose="02020603050405020304" pitchFamily="18" charset="-78"/>
                <a:cs typeface="Simplified Arabic" panose="02020603050405020304" pitchFamily="18" charset="-78"/>
              </a:rPr>
            </a:br>
            <a:r>
              <a:rPr lang="ar-LB" sz="3200" b="1" dirty="0">
                <a:latin typeface="Simplified Arabic" panose="02020603050405020304" pitchFamily="18" charset="-78"/>
                <a:cs typeface="Simplified Arabic" panose="02020603050405020304" pitchFamily="18" charset="-78"/>
              </a:rPr>
              <a:t>للبحث عن الحقيقة</a:t>
            </a:r>
            <a:endParaRPr sz="3200" b="1" dirty="0">
              <a:latin typeface="Simplified Arabic" panose="02020603050405020304" pitchFamily="18" charset="-78"/>
              <a:cs typeface="Simplified Arabic" panose="02020603050405020304" pitchFamily="18" charset="-78"/>
            </a:endParaRPr>
          </a:p>
        </p:txBody>
      </p:sp>
      <p:sp>
        <p:nvSpPr>
          <p:cNvPr id="127" name="Google Shape;127;p23"/>
          <p:cNvSpPr txBox="1"/>
          <p:nvPr/>
        </p:nvSpPr>
        <p:spPr>
          <a:xfrm>
            <a:off x="197979" y="1223076"/>
            <a:ext cx="4124400" cy="2571600"/>
          </a:xfrm>
          <a:prstGeom prst="rect">
            <a:avLst/>
          </a:prstGeom>
          <a:noFill/>
          <a:ln>
            <a:noFill/>
          </a:ln>
        </p:spPr>
        <p:txBody>
          <a:bodyPr spcFirstLastPara="1" wrap="square" lIns="91425" tIns="91425" rIns="91425" bIns="91425" anchor="ctr" anchorCtr="0">
            <a:noAutofit/>
          </a:bodyPr>
          <a:lstStyle/>
          <a:p>
            <a:pPr marL="457200" lvl="0" indent="-342900" algn="r" rtl="1">
              <a:buClr>
                <a:schemeClr val="dk2"/>
              </a:buClr>
              <a:buSzPts val="1800"/>
              <a:buFont typeface="Roboto"/>
              <a:buChar char="●"/>
            </a:pPr>
            <a:r>
              <a:rPr lang="ar-LB" sz="2000" dirty="0">
                <a:solidFill>
                  <a:schemeClr val="dk2"/>
                </a:solidFill>
                <a:latin typeface="Roboto"/>
                <a:ea typeface="Roboto"/>
                <a:cs typeface="Roboto"/>
                <a:sym typeface="Roboto"/>
              </a:rPr>
              <a:t>لجان التحقيق وبعثات تقَصّي الحقائق</a:t>
            </a:r>
          </a:p>
          <a:p>
            <a:pPr marL="457200" lvl="0" indent="-342900" algn="r" rtl="1">
              <a:buClr>
                <a:schemeClr val="dk2"/>
              </a:buClr>
              <a:buSzPts val="1800"/>
              <a:buFont typeface="Roboto"/>
              <a:buChar char="●"/>
            </a:pPr>
            <a:endParaRPr lang="ar-LB" sz="2000" dirty="0">
              <a:solidFill>
                <a:schemeClr val="dk2"/>
              </a:solidFill>
              <a:latin typeface="Roboto"/>
              <a:ea typeface="Roboto"/>
              <a:cs typeface="Roboto"/>
              <a:sym typeface="Roboto"/>
            </a:endParaRPr>
          </a:p>
          <a:p>
            <a:pPr marL="457200" lvl="0" indent="-342900" algn="r" rtl="1">
              <a:buClr>
                <a:schemeClr val="dk2"/>
              </a:buClr>
              <a:buSzPts val="1800"/>
              <a:buFont typeface="Roboto"/>
              <a:buChar char="●"/>
            </a:pPr>
            <a:r>
              <a:rPr lang="ar-LB" sz="2000" dirty="0">
                <a:solidFill>
                  <a:schemeClr val="dk2"/>
                </a:solidFill>
                <a:latin typeface="Roboto"/>
                <a:ea typeface="Roboto"/>
                <a:cs typeface="Roboto"/>
                <a:sym typeface="Roboto"/>
              </a:rPr>
              <a:t>لجنة تَقَصّي الحقائق على المستوى الوطني أو المجتمعي</a:t>
            </a:r>
          </a:p>
          <a:p>
            <a:pPr marL="457200" lvl="0" indent="-342900" algn="r" rtl="1">
              <a:buClr>
                <a:schemeClr val="dk2"/>
              </a:buClr>
              <a:buSzPts val="1800"/>
              <a:buFont typeface="Roboto"/>
              <a:buChar char="●"/>
            </a:pPr>
            <a:endParaRPr lang="ar-LB" sz="2000" dirty="0">
              <a:solidFill>
                <a:schemeClr val="dk2"/>
              </a:solidFill>
              <a:latin typeface="Roboto"/>
              <a:ea typeface="Roboto"/>
              <a:cs typeface="Roboto"/>
              <a:sym typeface="Roboto"/>
            </a:endParaRPr>
          </a:p>
          <a:p>
            <a:pPr marL="457200" lvl="0" indent="-342900" algn="r" rtl="1">
              <a:buClr>
                <a:schemeClr val="dk2"/>
              </a:buClr>
              <a:buSzPts val="1800"/>
              <a:buFont typeface="Roboto"/>
              <a:buChar char="●"/>
            </a:pPr>
            <a:r>
              <a:rPr lang="ar-LB" sz="2000" dirty="0">
                <a:solidFill>
                  <a:schemeClr val="dk2"/>
                </a:solidFill>
                <a:latin typeface="Roboto"/>
                <a:ea typeface="Roboto"/>
                <a:cs typeface="Roboto"/>
                <a:sym typeface="Roboto"/>
              </a:rPr>
              <a:t>إستخراج الجثث وقيادة تحقيقات رسمية حول مصير المفقودين والمختفين ومكان وجود رفاتهم </a:t>
            </a:r>
            <a:endParaRPr lang="en" sz="2000" dirty="0">
              <a:solidFill>
                <a:schemeClr val="dk2"/>
              </a:solidFill>
              <a:latin typeface="Roboto"/>
              <a:ea typeface="Roboto"/>
              <a:cs typeface="Roboto"/>
              <a:sym typeface="Roboto"/>
            </a:endParaRPr>
          </a:p>
          <a:p>
            <a:pPr marL="0" lvl="0" indent="0" rtl="0">
              <a:spcBef>
                <a:spcPts val="0"/>
              </a:spcBef>
              <a:spcAft>
                <a:spcPts val="0"/>
              </a:spcAft>
              <a:buNone/>
            </a:pPr>
            <a:endParaRPr sz="2000" dirty="0">
              <a:solidFill>
                <a:schemeClr val="dk2"/>
              </a:solidFill>
              <a:highlight>
                <a:srgbClr val="FFFF00"/>
              </a:highlight>
              <a:latin typeface="Roboto"/>
              <a:ea typeface="Roboto"/>
              <a:cs typeface="Roboto"/>
              <a:sym typeface="Roboto"/>
            </a:endParaRPr>
          </a:p>
          <a:p>
            <a:pPr marL="0" lvl="0" indent="0" rtl="0">
              <a:spcBef>
                <a:spcPts val="0"/>
              </a:spcBef>
              <a:spcAft>
                <a:spcPts val="0"/>
              </a:spcAft>
              <a:buNone/>
            </a:pPr>
            <a:endParaRPr sz="1600" dirty="0">
              <a:solidFill>
                <a:schemeClr val="dk2"/>
              </a:solidFill>
            </a:endParaRPr>
          </a:p>
        </p:txBody>
      </p:sp>
      <p:pic>
        <p:nvPicPr>
          <p:cNvPr id="128" name="Google Shape;128;p23"/>
          <p:cNvPicPr preferRelativeResize="0"/>
          <p:nvPr/>
        </p:nvPicPr>
        <p:blipFill>
          <a:blip r:embed="rId3">
            <a:alphaModFix/>
          </a:blip>
          <a:stretch>
            <a:fillRect/>
          </a:stretch>
        </p:blipFill>
        <p:spPr>
          <a:xfrm>
            <a:off x="4579258" y="1611721"/>
            <a:ext cx="4572001" cy="3047992"/>
          </a:xfrm>
          <a:prstGeom prst="rect">
            <a:avLst/>
          </a:prstGeom>
          <a:noFill/>
          <a:ln>
            <a:noFill/>
          </a:ln>
        </p:spPr>
      </p:pic>
      <p:sp>
        <p:nvSpPr>
          <p:cNvPr id="5" name="Rectangle 4">
            <a:extLst>
              <a:ext uri="{FF2B5EF4-FFF2-40B4-BE49-F238E27FC236}">
                <a16:creationId xmlns:a16="http://schemas.microsoft.com/office/drawing/2014/main" id="{E0998F03-2100-4611-BF79-8F43E1FE9478}"/>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a:xfrm>
            <a:off x="4789554" y="-130629"/>
            <a:ext cx="4261800" cy="1389900"/>
          </a:xfrm>
          <a:prstGeom prst="rect">
            <a:avLst/>
          </a:prstGeom>
        </p:spPr>
        <p:txBody>
          <a:bodyPr spcFirstLastPara="1" wrap="square" lIns="91425" tIns="91425" rIns="91425" bIns="91425" anchor="ctr" anchorCtr="0">
            <a:noAutofit/>
          </a:bodyPr>
          <a:lstStyle/>
          <a:p>
            <a:pPr lvl="0" algn="r" rtl="1"/>
            <a:r>
              <a:rPr lang="ar-LB" sz="2400" b="1" dirty="0">
                <a:latin typeface="Simplified Arabic" panose="02020603050405020304" pitchFamily="18" charset="-78"/>
                <a:cs typeface="Simplified Arabic" panose="02020603050405020304" pitchFamily="18" charset="-78"/>
              </a:rPr>
              <a:t>الأشْـكال "غيــر الرسميّة" </a:t>
            </a:r>
            <a:br>
              <a:rPr lang="en-US" sz="2400" b="1" dirty="0">
                <a:latin typeface="Simplified Arabic" panose="02020603050405020304" pitchFamily="18" charset="-78"/>
                <a:cs typeface="Simplified Arabic" panose="02020603050405020304" pitchFamily="18" charset="-78"/>
              </a:rPr>
            </a:br>
            <a:r>
              <a:rPr lang="ar-LB" sz="2400" b="1" dirty="0">
                <a:latin typeface="Simplified Arabic" panose="02020603050405020304" pitchFamily="18" charset="-78"/>
                <a:cs typeface="Simplified Arabic" panose="02020603050405020304" pitchFamily="18" charset="-78"/>
              </a:rPr>
              <a:t>للبحث عن الحقيقة</a:t>
            </a:r>
            <a:endParaRPr sz="2400" dirty="0"/>
          </a:p>
        </p:txBody>
      </p:sp>
      <p:sp>
        <p:nvSpPr>
          <p:cNvPr id="134" name="Google Shape;134;p24"/>
          <p:cNvSpPr txBox="1"/>
          <p:nvPr/>
        </p:nvSpPr>
        <p:spPr>
          <a:xfrm>
            <a:off x="147179" y="1172274"/>
            <a:ext cx="4124400" cy="2571600"/>
          </a:xfrm>
          <a:prstGeom prst="rect">
            <a:avLst/>
          </a:prstGeom>
          <a:noFill/>
          <a:ln>
            <a:noFill/>
          </a:ln>
        </p:spPr>
        <p:txBody>
          <a:bodyPr spcFirstLastPara="1" wrap="square" lIns="91425" tIns="91425" rIns="91425" bIns="91425" anchor="ctr" anchorCtr="0">
            <a:noAutofit/>
          </a:bodyPr>
          <a:lstStyle/>
          <a:p>
            <a:pPr marL="457200" lvl="0" indent="-342900" algn="r" rtl="1">
              <a:buClr>
                <a:schemeClr val="dk2"/>
              </a:buClr>
              <a:buSzPts val="1800"/>
              <a:buFont typeface="Roboto"/>
              <a:buChar char="●"/>
            </a:pPr>
            <a:r>
              <a:rPr lang="ar-LB" sz="1800" dirty="0">
                <a:solidFill>
                  <a:schemeClr val="dk2"/>
                </a:solidFill>
                <a:latin typeface="Roboto"/>
                <a:ea typeface="Roboto"/>
                <a:cs typeface="Roboto"/>
                <a:sym typeface="Roboto"/>
              </a:rPr>
              <a:t>لجـان مشابهة للجان الحقيقة يقودها المجتمع المدني</a:t>
            </a:r>
          </a:p>
          <a:p>
            <a:pPr marL="457200" lvl="0" indent="-342900" algn="r" rtl="1">
              <a:buClr>
                <a:schemeClr val="dk2"/>
              </a:buClr>
              <a:buSzPts val="1800"/>
              <a:buFont typeface="Roboto"/>
              <a:buChar char="●"/>
            </a:pPr>
            <a:endParaRPr lang="ar-LB" sz="1800" dirty="0">
              <a:solidFill>
                <a:schemeClr val="dk2"/>
              </a:solidFill>
              <a:latin typeface="Roboto"/>
              <a:ea typeface="Roboto"/>
              <a:cs typeface="Roboto"/>
              <a:sym typeface="Roboto"/>
            </a:endParaRPr>
          </a:p>
          <a:p>
            <a:pPr marL="457200" lvl="0" indent="-342900" algn="r" rtl="1">
              <a:buClr>
                <a:schemeClr val="dk2"/>
              </a:buClr>
              <a:buSzPts val="1800"/>
              <a:buFont typeface="Roboto"/>
              <a:buChar char="●"/>
            </a:pPr>
            <a:r>
              <a:rPr lang="ar-LB" sz="1800" dirty="0">
                <a:solidFill>
                  <a:schemeClr val="dk2"/>
                </a:solidFill>
                <a:latin typeface="Roboto"/>
                <a:ea typeface="Roboto"/>
                <a:cs typeface="Roboto"/>
                <a:sym typeface="Roboto"/>
              </a:rPr>
              <a:t>مراكز التوثيق</a:t>
            </a:r>
          </a:p>
          <a:p>
            <a:pPr marL="457200" lvl="0" indent="-342900" algn="r" rtl="1">
              <a:buClr>
                <a:schemeClr val="dk2"/>
              </a:buClr>
              <a:buSzPts val="1800"/>
              <a:buFont typeface="Roboto"/>
              <a:buChar char="●"/>
            </a:pPr>
            <a:endParaRPr lang="ar-LB" sz="1800" dirty="0">
              <a:solidFill>
                <a:schemeClr val="dk2"/>
              </a:solidFill>
              <a:latin typeface="Roboto"/>
              <a:ea typeface="Roboto"/>
              <a:cs typeface="Roboto"/>
              <a:sym typeface="Roboto"/>
            </a:endParaRPr>
          </a:p>
          <a:p>
            <a:pPr marL="457200" lvl="0" indent="-342900" algn="r" rtl="1">
              <a:buClr>
                <a:schemeClr val="dk2"/>
              </a:buClr>
              <a:buSzPts val="1800"/>
              <a:buFont typeface="Roboto"/>
              <a:buChar char="●"/>
            </a:pPr>
            <a:r>
              <a:rPr lang="ar-LB" sz="1800" dirty="0">
                <a:solidFill>
                  <a:schemeClr val="dk2"/>
                </a:solidFill>
                <a:latin typeface="Roboto"/>
                <a:ea typeface="Roboto"/>
                <a:cs typeface="Roboto"/>
                <a:sym typeface="Roboto"/>
              </a:rPr>
              <a:t>المحاكمات الوهمية أو المحاكمات القائمة</a:t>
            </a:r>
          </a:p>
          <a:p>
            <a:pPr marL="457200" lvl="0" indent="-342900" algn="r" rtl="1">
              <a:buClr>
                <a:schemeClr val="dk2"/>
              </a:buClr>
              <a:buSzPts val="1800"/>
              <a:buFont typeface="Roboto"/>
              <a:buChar char="●"/>
            </a:pPr>
            <a:endParaRPr lang="ar-LB" sz="1800" dirty="0">
              <a:solidFill>
                <a:schemeClr val="dk2"/>
              </a:solidFill>
              <a:latin typeface="Roboto"/>
              <a:ea typeface="Roboto"/>
              <a:cs typeface="Roboto"/>
              <a:sym typeface="Roboto"/>
            </a:endParaRPr>
          </a:p>
          <a:p>
            <a:pPr marL="457200" lvl="0" indent="-342900" algn="r" rtl="1">
              <a:buClr>
                <a:schemeClr val="dk2"/>
              </a:buClr>
              <a:buSzPts val="1800"/>
              <a:buFont typeface="Roboto"/>
              <a:buChar char="●"/>
            </a:pPr>
            <a:r>
              <a:rPr lang="ar-LB" sz="1800" dirty="0">
                <a:solidFill>
                  <a:schemeClr val="dk2"/>
                </a:solidFill>
                <a:latin typeface="Roboto"/>
                <a:ea typeface="Roboto"/>
                <a:cs typeface="Roboto"/>
                <a:sym typeface="Roboto"/>
              </a:rPr>
              <a:t>الفن والمسرح وغيرها من الأنشطة الإبداعية</a:t>
            </a:r>
            <a:endParaRPr dirty="0">
              <a:solidFill>
                <a:schemeClr val="dk2"/>
              </a:solidFill>
            </a:endParaRPr>
          </a:p>
        </p:txBody>
      </p:sp>
      <p:pic>
        <p:nvPicPr>
          <p:cNvPr id="135" name="Google Shape;135;p24"/>
          <p:cNvPicPr preferRelativeResize="0"/>
          <p:nvPr/>
        </p:nvPicPr>
        <p:blipFill>
          <a:blip r:embed="rId3">
            <a:alphaModFix/>
          </a:blip>
          <a:stretch>
            <a:fillRect/>
          </a:stretch>
        </p:blipFill>
        <p:spPr>
          <a:xfrm>
            <a:off x="5649504" y="1376596"/>
            <a:ext cx="2034350" cy="3070700"/>
          </a:xfrm>
          <a:prstGeom prst="rect">
            <a:avLst/>
          </a:prstGeom>
          <a:noFill/>
          <a:ln>
            <a:noFill/>
          </a:ln>
        </p:spPr>
      </p:pic>
      <p:sp>
        <p:nvSpPr>
          <p:cNvPr id="5" name="Rectangle 4">
            <a:extLst>
              <a:ext uri="{FF2B5EF4-FFF2-40B4-BE49-F238E27FC236}">
                <a16:creationId xmlns:a16="http://schemas.microsoft.com/office/drawing/2014/main" id="{467B8F90-8751-4BA4-9D2D-8ECE6114AABA}"/>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5"/>
          <p:cNvSpPr txBox="1"/>
          <p:nvPr/>
        </p:nvSpPr>
        <p:spPr>
          <a:xfrm>
            <a:off x="311725" y="508182"/>
            <a:ext cx="8520600" cy="623700"/>
          </a:xfrm>
          <a:prstGeom prst="rect">
            <a:avLst/>
          </a:prstGeom>
          <a:noFill/>
          <a:ln>
            <a:noFill/>
          </a:ln>
        </p:spPr>
        <p:txBody>
          <a:bodyPr spcFirstLastPara="1" wrap="square" lIns="91425" tIns="91425" rIns="91425" bIns="91425" anchor="t" anchorCtr="0">
            <a:noAutofit/>
          </a:bodyPr>
          <a:lstStyle/>
          <a:p>
            <a:pPr lvl="0" algn="r" rtl="1"/>
            <a:r>
              <a:rPr lang="ar-LB" sz="2800" b="1" dirty="0">
                <a:solidFill>
                  <a:schemeClr val="lt1"/>
                </a:solidFill>
                <a:latin typeface="Simplified Arabic" panose="02020603050405020304" pitchFamily="18" charset="-78"/>
                <a:ea typeface="Merriweather"/>
                <a:cs typeface="Simplified Arabic" panose="02020603050405020304" pitchFamily="18" charset="-78"/>
                <a:sym typeface="Merriweather"/>
              </a:rPr>
              <a:t>الأساس المنطقي للبحث «غير الرسمي» عن الحقيقة</a:t>
            </a:r>
            <a:endParaRPr sz="2800" dirty="0">
              <a:solidFill>
                <a:srgbClr val="FFFFFF"/>
              </a:solidFill>
              <a:latin typeface="Merriweather"/>
              <a:ea typeface="Merriweather"/>
              <a:cs typeface="Merriweather"/>
              <a:sym typeface="Merriweather"/>
            </a:endParaRPr>
          </a:p>
        </p:txBody>
      </p:sp>
      <p:grpSp>
        <p:nvGrpSpPr>
          <p:cNvPr id="141" name="Google Shape;141;p25"/>
          <p:cNvGrpSpPr/>
          <p:nvPr/>
        </p:nvGrpSpPr>
        <p:grpSpPr>
          <a:xfrm>
            <a:off x="531293" y="1304912"/>
            <a:ext cx="3513558" cy="3681171"/>
            <a:chOff x="431925" y="1304875"/>
            <a:chExt cx="2628925" cy="3416400"/>
          </a:xfrm>
        </p:grpSpPr>
        <p:sp>
          <p:nvSpPr>
            <p:cNvPr id="142" name="Google Shape;142;p25"/>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3" name="Google Shape;143;p25"/>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4" name="Google Shape;144;p25"/>
          <p:cNvSpPr txBox="1"/>
          <p:nvPr/>
        </p:nvSpPr>
        <p:spPr>
          <a:xfrm>
            <a:off x="1422379" y="1283372"/>
            <a:ext cx="2494500" cy="4614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ar-LB" sz="2400" b="1" dirty="0">
                <a:solidFill>
                  <a:srgbClr val="FFFFFF"/>
                </a:solidFill>
                <a:latin typeface="Roboto"/>
                <a:ea typeface="Roboto"/>
                <a:cs typeface="Roboto"/>
                <a:sym typeface="Roboto"/>
              </a:rPr>
              <a:t>الـيــابــان</a:t>
            </a:r>
            <a:endParaRPr sz="2400" b="1" dirty="0">
              <a:solidFill>
                <a:srgbClr val="FFFFFF"/>
              </a:solidFill>
              <a:latin typeface="Roboto"/>
              <a:ea typeface="Roboto"/>
              <a:cs typeface="Roboto"/>
              <a:sym typeface="Roboto"/>
            </a:endParaRPr>
          </a:p>
        </p:txBody>
      </p:sp>
      <p:sp>
        <p:nvSpPr>
          <p:cNvPr id="145" name="Google Shape;145;p25"/>
          <p:cNvSpPr txBox="1"/>
          <p:nvPr/>
        </p:nvSpPr>
        <p:spPr>
          <a:xfrm>
            <a:off x="607675" y="1850300"/>
            <a:ext cx="3437100" cy="2794800"/>
          </a:xfrm>
          <a:prstGeom prst="rect">
            <a:avLst/>
          </a:prstGeom>
          <a:noFill/>
          <a:ln>
            <a:noFill/>
          </a:ln>
        </p:spPr>
        <p:txBody>
          <a:bodyPr spcFirstLastPara="1" wrap="square" lIns="91425" tIns="91425" rIns="91425" bIns="91425" anchor="t" anchorCtr="0">
            <a:noAutofit/>
          </a:bodyPr>
          <a:lstStyle/>
          <a:p>
            <a:pPr lvl="0" algn="r" rtl="1"/>
            <a:r>
              <a:rPr lang="ar-LB" dirty="0">
                <a:solidFill>
                  <a:schemeClr val="dk2"/>
                </a:solidFill>
                <a:latin typeface="Roboto"/>
                <a:ea typeface="Roboto"/>
                <a:cs typeface="Roboto"/>
                <a:sym typeface="Roboto"/>
              </a:rPr>
              <a:t>المحكمة</a:t>
            </a:r>
            <a:r>
              <a:rPr lang="en-US" dirty="0">
                <a:solidFill>
                  <a:schemeClr val="dk2"/>
                </a:solidFill>
                <a:latin typeface="Roboto"/>
                <a:ea typeface="Roboto"/>
                <a:cs typeface="Roboto"/>
                <a:sym typeface="Roboto"/>
              </a:rPr>
              <a:t> </a:t>
            </a:r>
            <a:r>
              <a:rPr lang="ar-LB" dirty="0">
                <a:solidFill>
                  <a:schemeClr val="dk2"/>
                </a:solidFill>
                <a:latin typeface="Roboto"/>
                <a:ea typeface="Roboto"/>
                <a:cs typeface="Roboto"/>
                <a:sym typeface="Roboto"/>
              </a:rPr>
              <a:t>الدولية المتخصصة في جرائم الحرب ضد النساء ولا سيما العبودية الجنسية العسكرية في اليابان</a:t>
            </a:r>
            <a:endParaRPr lang="en" dirty="0">
              <a:solidFill>
                <a:schemeClr val="dk2"/>
              </a:solidFill>
              <a:latin typeface="Roboto"/>
              <a:ea typeface="Roboto"/>
              <a:cs typeface="Roboto"/>
              <a:sym typeface="Roboto"/>
            </a:endParaRPr>
          </a:p>
          <a:p>
            <a:pPr marL="0" lvl="0" indent="0" rtl="0">
              <a:lnSpc>
                <a:spcPct val="115000"/>
              </a:lnSpc>
              <a:spcBef>
                <a:spcPts val="0"/>
              </a:spcBef>
              <a:spcAft>
                <a:spcPts val="1600"/>
              </a:spcAft>
              <a:buNone/>
            </a:pPr>
            <a:endParaRPr sz="1600" dirty="0">
              <a:solidFill>
                <a:srgbClr val="666666"/>
              </a:solidFill>
              <a:latin typeface="Roboto"/>
              <a:ea typeface="Roboto"/>
              <a:cs typeface="Roboto"/>
              <a:sym typeface="Roboto"/>
            </a:endParaRPr>
          </a:p>
        </p:txBody>
      </p:sp>
      <p:grpSp>
        <p:nvGrpSpPr>
          <p:cNvPr id="146" name="Google Shape;146;p25"/>
          <p:cNvGrpSpPr/>
          <p:nvPr/>
        </p:nvGrpSpPr>
        <p:grpSpPr>
          <a:xfrm>
            <a:off x="4910400" y="1304812"/>
            <a:ext cx="3594152" cy="3676730"/>
            <a:chOff x="3320450" y="1304875"/>
            <a:chExt cx="2632500" cy="3416400"/>
          </a:xfrm>
        </p:grpSpPr>
        <p:sp>
          <p:nvSpPr>
            <p:cNvPr id="147" name="Google Shape;147;p25"/>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8" name="Google Shape;148;p25"/>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49" name="Google Shape;149;p25"/>
          <p:cNvSpPr txBox="1"/>
          <p:nvPr/>
        </p:nvSpPr>
        <p:spPr>
          <a:xfrm>
            <a:off x="5985250" y="1256762"/>
            <a:ext cx="2494500" cy="4614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ar-LB" sz="2400" b="1" dirty="0">
                <a:solidFill>
                  <a:srgbClr val="FFFFFF"/>
                </a:solidFill>
                <a:latin typeface="Roboto"/>
                <a:ea typeface="Roboto"/>
                <a:cs typeface="Roboto"/>
                <a:sym typeface="Roboto"/>
              </a:rPr>
              <a:t>غواتيـمــالا</a:t>
            </a:r>
            <a:endParaRPr sz="1300" b="1" dirty="0">
              <a:solidFill>
                <a:srgbClr val="FFFFFF"/>
              </a:solidFill>
              <a:latin typeface="Roboto"/>
              <a:ea typeface="Roboto"/>
              <a:cs typeface="Roboto"/>
              <a:sym typeface="Roboto"/>
            </a:endParaRPr>
          </a:p>
        </p:txBody>
      </p:sp>
      <p:sp>
        <p:nvSpPr>
          <p:cNvPr id="150" name="Google Shape;150;p25"/>
          <p:cNvSpPr txBox="1"/>
          <p:nvPr/>
        </p:nvSpPr>
        <p:spPr>
          <a:xfrm>
            <a:off x="4986575" y="1850300"/>
            <a:ext cx="3389100" cy="2794800"/>
          </a:xfrm>
          <a:prstGeom prst="rect">
            <a:avLst/>
          </a:prstGeom>
          <a:noFill/>
          <a:ln>
            <a:noFill/>
          </a:ln>
        </p:spPr>
        <p:txBody>
          <a:bodyPr spcFirstLastPara="1" wrap="square" lIns="91425" tIns="91425" rIns="91425" bIns="91425" anchor="t" anchorCtr="0">
            <a:noAutofit/>
          </a:bodyPr>
          <a:lstStyle/>
          <a:p>
            <a:pPr lvl="0" algn="r" rtl="1"/>
            <a:r>
              <a:rPr lang="ar-LB" dirty="0">
                <a:solidFill>
                  <a:schemeClr val="dk2"/>
                </a:solidFill>
                <a:latin typeface="Roboto"/>
                <a:ea typeface="Roboto"/>
                <a:cs typeface="Roboto"/>
                <a:sym typeface="Roboto"/>
              </a:rPr>
              <a:t>مشروع استعادة الذاكرة التاريخية</a:t>
            </a:r>
            <a:r>
              <a:rPr lang="en-US" dirty="0">
                <a:solidFill>
                  <a:schemeClr val="dk2"/>
                </a:solidFill>
                <a:latin typeface="Roboto"/>
                <a:ea typeface="Roboto"/>
                <a:cs typeface="Roboto"/>
                <a:sym typeface="Roboto"/>
              </a:rPr>
              <a:t>(</a:t>
            </a:r>
            <a:r>
              <a:rPr lang="en" dirty="0">
                <a:solidFill>
                  <a:schemeClr val="dk2"/>
                </a:solidFill>
                <a:latin typeface="Roboto"/>
                <a:ea typeface="Roboto"/>
                <a:cs typeface="Roboto"/>
                <a:sym typeface="Roboto"/>
              </a:rPr>
              <a:t>Recuperacion de la Memoria Historia – REMHI)</a:t>
            </a:r>
            <a:endParaRPr sz="1800" dirty="0">
              <a:solidFill>
                <a:schemeClr val="accent3"/>
              </a:solidFill>
              <a:latin typeface="Roboto"/>
              <a:ea typeface="Roboto"/>
              <a:cs typeface="Roboto"/>
              <a:sym typeface="Roboto"/>
            </a:endParaRPr>
          </a:p>
        </p:txBody>
      </p:sp>
      <p:pic>
        <p:nvPicPr>
          <p:cNvPr id="151" name="Google Shape;151;p25" descr="Eng/Kor/Nat &#10; &#10;The use of so-called &quot;comfort women&quot; as sex slaves for the Japanese Imperial Army came under the spotlight in Tokyo on Friday. &#10; &#10;Civic groups in the Japanese capital began a five-day mock tribunal in Tokyo to try the government over its responsibility for sex slavery on the part of the Army. &#10; &#10;The Women's International War Crimes Tribunal will hear testimonies from former so-called &quot;comfort women&quot; until Sunday before handing down a ruling on Tuesday. &#10; &#10;The women -- about 80 of them from North and South Korea, the Philippines, China, Taiwan, Indonesia, East Timor and the Netherlands -- are demanding that Japan apologise and compensate them for their mistreatment at the hands of Japanese soldiers during the war. &#10; &#10;More than 400 supporters from Africa, Latin America, North America and Europe were also present in the court.  &#10; &#10;The organiser says the tribunal was deliberately timed to coincide with the beginning of the new century as a symbolic goodbye to the 20th century dominated by war and violence. &#10; &#10;SOUNDBITE: (English)  &#10;&quot;Our tribunal is not a mock trial, nor is it seeking vengeance.  It is a people's tribunal with a legal framework.&quot; &#10;SUPER CAPTION: Yayori Matsui, Japanese organiser of the tribunal &#10; &#10;The mock court is basing the trial on an indictment filed by attorneys from Japan and abroad against the Japanese government and a group of Japanese government and military officials at that time. &#10; &#10;The judge, Gabrielle Kirk McDonald, who is former President of the Yugoslavia War Crimes Tribunal, referred to the absence of the Japanese government at the tribunal. &#10; &#10;SOUNDBITE: (English)  &#10;&quot;The government of Japan was served with notice of these proceedings and was invited to attend and participate.  It has not responded to this invitation.&quot;     &#10;SUPER CAPTION: Gabrielle Kirk McDonald, Judge of the Tribunal &#10; &#10;However government documents will be cited at the court as a part of the evidence. &#10; &#10;The chief prosecutor at the tribunal is also involved with war crimes in the former Yugoslavia in her role as Legal Adviser for Gender-related crimes at the International Criminal Tribunal in the Hague. &#10; &#10;She considers these proceedings to be a replacement for those at the Tokyo Tribunal Court in 1945, when the issue of the suffering of these comfort women was not referred to at all. &#10; &#10;SOUNDBITE: (English)  &#10;&quot;But there is one aspect that I understand will be quite new, and that is the accusation of Emperor Hirohito.  I would like you to listen to the evidence quite closely because Emperor Hirohito was not tried by you in the previous proceedings at Tokyo.&quot; &#10;SUPER CAPTION: Patricia Viseur-Seillers, Chief Prosecutor of the tribunal &#10; &#10;Some historians say up to 200,000 women, mainly from the Korean Peninsula, then under Japanese colonial rule, were forced to provide sex for Japanese military personnel before and during the war. &#10; &#10;On day one, testimonies from the North and South Korean comfort women were given in front of the judges and prosecutors. &#10; &#10;Pak Yong-sim, who is 78, was deceived by Japanese policemen at the age of 17 and was forced to serve as a sex slave for the Japanese military for seven years. &#10; &#10;SOUNDBITE: (Korean)  &#10;&quot;Every day tens of Japanese soldiers came to us and we were forced to provide services and even had to cook food for them.&quot; &#10;SUPER CAPTION: Pak Yong-sim, Korean alleged comfort woman &#10; &#10;This photograph was taken by American soldiers who found these women hiding in a cave at the time of the surrender of Japan. &#10; &#10;She was pregnant at the time, but Pak said the foetus was dead inside her because she was repeatedly raped by the Japanese soldiers during her pregnancy. &#10; &#10; &#10; &#10; &#10;You can license this story through AP Archive: http://www.aparchive.com/metadata/youtube/605104ddaa5270fc10d978b399682edf  &#10;Find out more about AP Archive: http://www.aparchive.com/HowWeWork" title="JAPAN: COMFORT WOMEN: MOCK TRIBUNAL">
            <a:hlinkClick r:id="rId3"/>
          </p:cNvPr>
          <p:cNvPicPr preferRelativeResize="0"/>
          <p:nvPr/>
        </p:nvPicPr>
        <p:blipFill>
          <a:blip r:embed="rId4">
            <a:alphaModFix/>
          </a:blip>
          <a:stretch>
            <a:fillRect/>
          </a:stretch>
        </p:blipFill>
        <p:spPr>
          <a:xfrm>
            <a:off x="872080" y="2741499"/>
            <a:ext cx="2831950" cy="2123975"/>
          </a:xfrm>
          <a:prstGeom prst="rect">
            <a:avLst/>
          </a:prstGeom>
          <a:noFill/>
          <a:ln>
            <a:noFill/>
          </a:ln>
        </p:spPr>
      </p:pic>
      <p:pic>
        <p:nvPicPr>
          <p:cNvPr id="152" name="Google Shape;152;p25"/>
          <p:cNvPicPr preferRelativeResize="0"/>
          <p:nvPr/>
        </p:nvPicPr>
        <p:blipFill>
          <a:blip r:embed="rId5">
            <a:alphaModFix/>
          </a:blip>
          <a:stretch>
            <a:fillRect/>
          </a:stretch>
        </p:blipFill>
        <p:spPr>
          <a:xfrm>
            <a:off x="5985250" y="2725700"/>
            <a:ext cx="1576725" cy="2155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pSp>
        <p:nvGrpSpPr>
          <p:cNvPr id="158" name="Google Shape;158;p26"/>
          <p:cNvGrpSpPr/>
          <p:nvPr/>
        </p:nvGrpSpPr>
        <p:grpSpPr>
          <a:xfrm>
            <a:off x="531293" y="1304912"/>
            <a:ext cx="3513558" cy="3681171"/>
            <a:chOff x="431925" y="1304875"/>
            <a:chExt cx="2628925" cy="3416400"/>
          </a:xfrm>
        </p:grpSpPr>
        <p:sp>
          <p:nvSpPr>
            <p:cNvPr id="159" name="Google Shape;159;p26"/>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0" name="Google Shape;160;p26"/>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61" name="Google Shape;161;p26"/>
          <p:cNvSpPr txBox="1"/>
          <p:nvPr/>
        </p:nvSpPr>
        <p:spPr>
          <a:xfrm>
            <a:off x="1404060" y="1304875"/>
            <a:ext cx="2494500" cy="4614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ar-LB" sz="1800" b="1" dirty="0">
                <a:solidFill>
                  <a:srgbClr val="FFFFFF"/>
                </a:solidFill>
                <a:latin typeface="Roboto"/>
                <a:ea typeface="Roboto"/>
                <a:cs typeface="Roboto"/>
                <a:sym typeface="Roboto"/>
              </a:rPr>
              <a:t>الصحــراء الغربيــّة</a:t>
            </a:r>
            <a:endParaRPr sz="1800" b="1" dirty="0">
              <a:solidFill>
                <a:srgbClr val="FFFFFF"/>
              </a:solidFill>
              <a:latin typeface="Roboto"/>
              <a:ea typeface="Roboto"/>
              <a:cs typeface="Roboto"/>
              <a:sym typeface="Roboto"/>
            </a:endParaRPr>
          </a:p>
        </p:txBody>
      </p:sp>
      <p:sp>
        <p:nvSpPr>
          <p:cNvPr id="162" name="Google Shape;162;p26"/>
          <p:cNvSpPr txBox="1"/>
          <p:nvPr/>
        </p:nvSpPr>
        <p:spPr>
          <a:xfrm>
            <a:off x="607675" y="1850300"/>
            <a:ext cx="3437100" cy="279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1800" b="1" dirty="0">
                <a:solidFill>
                  <a:schemeClr val="dk2"/>
                </a:solidFill>
                <a:latin typeface="Simplified Arabic" panose="02020603050405020304" pitchFamily="18" charset="-78"/>
                <a:ea typeface="Roboto"/>
                <a:cs typeface="Simplified Arabic" panose="02020603050405020304" pitchFamily="18" charset="-78"/>
                <a:sym typeface="Roboto"/>
              </a:rPr>
              <a:t>واحـــة الذاكـــرة</a:t>
            </a:r>
            <a:endParaRPr sz="1800" b="1"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dirty="0">
              <a:solidFill>
                <a:schemeClr val="dk2"/>
              </a:solidFill>
              <a:latin typeface="Roboto"/>
              <a:ea typeface="Roboto"/>
              <a:cs typeface="Roboto"/>
              <a:sym typeface="Roboto"/>
            </a:endParaRPr>
          </a:p>
          <a:p>
            <a:pPr marL="0" lvl="0" indent="0" rtl="0">
              <a:lnSpc>
                <a:spcPct val="115000"/>
              </a:lnSpc>
              <a:spcBef>
                <a:spcPts val="0"/>
              </a:spcBef>
              <a:spcAft>
                <a:spcPts val="1600"/>
              </a:spcAft>
              <a:buNone/>
            </a:pPr>
            <a:endParaRPr sz="1600" dirty="0">
              <a:solidFill>
                <a:srgbClr val="666666"/>
              </a:solidFill>
              <a:latin typeface="Roboto"/>
              <a:ea typeface="Roboto"/>
              <a:cs typeface="Roboto"/>
              <a:sym typeface="Roboto"/>
            </a:endParaRPr>
          </a:p>
        </p:txBody>
      </p:sp>
      <p:grpSp>
        <p:nvGrpSpPr>
          <p:cNvPr id="163" name="Google Shape;163;p26"/>
          <p:cNvGrpSpPr/>
          <p:nvPr/>
        </p:nvGrpSpPr>
        <p:grpSpPr>
          <a:xfrm>
            <a:off x="4910400" y="1304812"/>
            <a:ext cx="3594152" cy="3676730"/>
            <a:chOff x="3320450" y="1304875"/>
            <a:chExt cx="2632500" cy="3416400"/>
          </a:xfrm>
        </p:grpSpPr>
        <p:sp>
          <p:nvSpPr>
            <p:cNvPr id="164" name="Google Shape;164;p26"/>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5" name="Google Shape;165;p26"/>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66" name="Google Shape;166;p26"/>
          <p:cNvSpPr txBox="1"/>
          <p:nvPr/>
        </p:nvSpPr>
        <p:spPr>
          <a:xfrm>
            <a:off x="5933600" y="1310658"/>
            <a:ext cx="2494500" cy="4614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ar-LB" sz="1600" b="1" dirty="0">
                <a:solidFill>
                  <a:srgbClr val="FFFFFF"/>
                </a:solidFill>
                <a:latin typeface="Roboto"/>
                <a:ea typeface="Roboto"/>
                <a:cs typeface="Roboto"/>
                <a:sym typeface="Roboto"/>
              </a:rPr>
              <a:t>أفغـانســتــان</a:t>
            </a:r>
            <a:endParaRPr sz="1600" b="1" dirty="0">
              <a:solidFill>
                <a:srgbClr val="FFFFFF"/>
              </a:solidFill>
              <a:latin typeface="Roboto"/>
              <a:ea typeface="Roboto"/>
              <a:cs typeface="Roboto"/>
              <a:sym typeface="Roboto"/>
            </a:endParaRPr>
          </a:p>
        </p:txBody>
      </p:sp>
      <p:sp>
        <p:nvSpPr>
          <p:cNvPr id="167" name="Google Shape;167;p26"/>
          <p:cNvSpPr txBox="1"/>
          <p:nvPr/>
        </p:nvSpPr>
        <p:spPr>
          <a:xfrm>
            <a:off x="4986575" y="1850300"/>
            <a:ext cx="3389100" cy="2794800"/>
          </a:xfrm>
          <a:prstGeom prst="rect">
            <a:avLst/>
          </a:prstGeom>
          <a:noFill/>
          <a:ln>
            <a:noFill/>
          </a:ln>
        </p:spPr>
        <p:txBody>
          <a:bodyPr spcFirstLastPara="1" wrap="square" lIns="91425" tIns="91425" rIns="91425" bIns="91425" anchor="t" anchorCtr="0">
            <a:noAutofit/>
          </a:bodyPr>
          <a:lstStyle/>
          <a:p>
            <a:pPr lvl="0" algn="r" rtl="1"/>
            <a:r>
              <a:rPr lang="ar-LB" sz="1600" dirty="0">
                <a:solidFill>
                  <a:schemeClr val="dk2"/>
                </a:solidFill>
                <a:latin typeface="Roboto"/>
                <a:ea typeface="Roboto"/>
                <a:cs typeface="Roboto"/>
                <a:sym typeface="Roboto"/>
              </a:rPr>
              <a:t>مشروع استعادة الذاكرة التاريخية </a:t>
            </a:r>
          </a:p>
          <a:p>
            <a:pPr lvl="0" rtl="1"/>
            <a:r>
              <a:rPr lang="en-US" sz="1200" dirty="0">
                <a:solidFill>
                  <a:schemeClr val="dk2"/>
                </a:solidFill>
                <a:latin typeface="Roboto"/>
                <a:ea typeface="Roboto"/>
                <a:cs typeface="Roboto"/>
                <a:sym typeface="Roboto"/>
              </a:rPr>
              <a:t>(</a:t>
            </a:r>
            <a:r>
              <a:rPr lang="en-US" sz="1200" dirty="0" err="1">
                <a:solidFill>
                  <a:schemeClr val="dk2"/>
                </a:solidFill>
                <a:latin typeface="Roboto"/>
                <a:ea typeface="Roboto"/>
                <a:cs typeface="Roboto"/>
                <a:sym typeface="Roboto"/>
              </a:rPr>
              <a:t>Recuperacion</a:t>
            </a:r>
            <a:r>
              <a:rPr lang="en-US" sz="1200" dirty="0">
                <a:solidFill>
                  <a:schemeClr val="dk2"/>
                </a:solidFill>
                <a:latin typeface="Roboto"/>
                <a:ea typeface="Roboto"/>
                <a:cs typeface="Roboto"/>
                <a:sym typeface="Roboto"/>
              </a:rPr>
              <a:t> de la Memoria Historia – </a:t>
            </a:r>
          </a:p>
          <a:p>
            <a:pPr lvl="0" rtl="1"/>
            <a:r>
              <a:rPr lang="en-US" sz="1200" dirty="0">
                <a:solidFill>
                  <a:schemeClr val="dk2"/>
                </a:solidFill>
                <a:latin typeface="Roboto"/>
                <a:ea typeface="Roboto"/>
                <a:cs typeface="Roboto"/>
                <a:sym typeface="Roboto"/>
              </a:rPr>
              <a:t>(REMHI))</a:t>
            </a:r>
            <a:endParaRPr lang="en-US" sz="1800" dirty="0">
              <a:solidFill>
                <a:schemeClr val="accent3"/>
              </a:solidFill>
              <a:latin typeface="Roboto"/>
              <a:ea typeface="Roboto"/>
              <a:cs typeface="Roboto"/>
              <a:sym typeface="Roboto"/>
            </a:endParaRPr>
          </a:p>
        </p:txBody>
      </p:sp>
      <p:pic>
        <p:nvPicPr>
          <p:cNvPr id="168" name="Google Shape;168;p26"/>
          <p:cNvPicPr preferRelativeResize="0"/>
          <p:nvPr/>
        </p:nvPicPr>
        <p:blipFill>
          <a:blip r:embed="rId3">
            <a:alphaModFix/>
          </a:blip>
          <a:stretch>
            <a:fillRect/>
          </a:stretch>
        </p:blipFill>
        <p:spPr>
          <a:xfrm>
            <a:off x="1251450" y="2358400"/>
            <a:ext cx="1848825" cy="2522875"/>
          </a:xfrm>
          <a:prstGeom prst="rect">
            <a:avLst/>
          </a:prstGeom>
          <a:noFill/>
          <a:ln>
            <a:noFill/>
          </a:ln>
        </p:spPr>
      </p:pic>
      <p:pic>
        <p:nvPicPr>
          <p:cNvPr id="169" name="Google Shape;169;p26"/>
          <p:cNvPicPr preferRelativeResize="0"/>
          <p:nvPr/>
        </p:nvPicPr>
        <p:blipFill>
          <a:blip r:embed="rId4">
            <a:alphaModFix/>
          </a:blip>
          <a:stretch>
            <a:fillRect/>
          </a:stretch>
        </p:blipFill>
        <p:spPr>
          <a:xfrm>
            <a:off x="4991000" y="2946563"/>
            <a:ext cx="3437100" cy="1668562"/>
          </a:xfrm>
          <a:prstGeom prst="rect">
            <a:avLst/>
          </a:prstGeom>
          <a:noFill/>
          <a:ln>
            <a:noFill/>
          </a:ln>
        </p:spPr>
      </p:pic>
      <p:sp>
        <p:nvSpPr>
          <p:cNvPr id="15" name="Google Shape;140;p25">
            <a:extLst>
              <a:ext uri="{FF2B5EF4-FFF2-40B4-BE49-F238E27FC236}">
                <a16:creationId xmlns:a16="http://schemas.microsoft.com/office/drawing/2014/main" id="{346CC95A-0000-4F1C-9BB0-8A65FEFF0590}"/>
              </a:ext>
            </a:extLst>
          </p:cNvPr>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lvl="0" algn="r" rtl="1"/>
            <a:r>
              <a:rPr lang="ar-LB" sz="2800" b="1" dirty="0">
                <a:solidFill>
                  <a:schemeClr val="lt1"/>
                </a:solidFill>
                <a:latin typeface="Simplified Arabic" panose="02020603050405020304" pitchFamily="18" charset="-78"/>
                <a:ea typeface="Merriweather"/>
                <a:cs typeface="Simplified Arabic" panose="02020603050405020304" pitchFamily="18" charset="-78"/>
                <a:sym typeface="Merriweather"/>
              </a:rPr>
              <a:t>الأساس المنطقي للبحث «غير الرسمي» عن الحقيقة</a:t>
            </a:r>
            <a:endParaRPr sz="2800" b="1" dirty="0">
              <a:solidFill>
                <a:schemeClr val="lt1"/>
              </a:solidFill>
              <a:latin typeface="Merriweather"/>
              <a:ea typeface="Merriweather"/>
              <a:cs typeface="Merriweather"/>
              <a:sym typeface="Merriweather"/>
            </a:endParaRPr>
          </a:p>
          <a:p>
            <a:pPr marL="0" lvl="0" indent="0" algn="r" rtl="1">
              <a:spcBef>
                <a:spcPts val="0"/>
              </a:spcBef>
              <a:spcAft>
                <a:spcPts val="0"/>
              </a:spcAft>
              <a:buNone/>
            </a:pPr>
            <a:endParaRPr sz="2800" dirty="0">
              <a:solidFill>
                <a:srgbClr val="FFFFFF"/>
              </a:solidFill>
              <a:latin typeface="Merriweather"/>
              <a:ea typeface="Merriweather"/>
              <a:cs typeface="Merriweather"/>
              <a:sym typeface="Merriweath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7"/>
          <p:cNvSpPr txBox="1"/>
          <p:nvPr/>
        </p:nvSpPr>
        <p:spPr>
          <a:xfrm>
            <a:off x="5050899" y="207434"/>
            <a:ext cx="3305700" cy="56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كـــــولـــومبـيـــا</a:t>
            </a:r>
            <a:endParaRPr sz="36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175" name="Google Shape;175;p27" descr="During their sit-ins, the women of Ruta Pacifica in Puerto Asis, Putumayo, walk in silence, showing the photographs of those who were murdered and disappeared during the armed conflict.&#10;&#10;“What we want these sit-ins to achieve is not only greater awareness about what happens to us women; we also want each person watching the sit-in to realize that violence can touch him or her at any moment,” explained Miralba Ibarra, a member of ASMUM, an organization that is part of Ruta Pacifica. At the end of the performance, they all cry out together: “Without the voice of women, the truth is not complete.”&#10;&#10;Ruta Pacifica de las Mujeres brings together 300 organizations from around Colombia that advocate for peace and the realization of women’s rights. “We want to know why it is that women have to be the most affected [by the conflict],” said Amanda Camila, from ASUMUM. “Why do we have to be the spoils of war?”&#10;&#10;This video is part of ICTJ's multimedia project: &quot;Truths We Need to Know&quot;. Watch the full project here: http://bit.ly/1Gkvy6V" title="The Silent Scream of Women | ICTJ">
            <a:hlinkClick r:id="rId3"/>
          </p:cNvPr>
          <p:cNvPicPr preferRelativeResize="0"/>
          <p:nvPr/>
        </p:nvPicPr>
        <p:blipFill>
          <a:blip r:embed="rId4">
            <a:alphaModFix/>
          </a:blip>
          <a:stretch>
            <a:fillRect/>
          </a:stretch>
        </p:blipFill>
        <p:spPr>
          <a:xfrm>
            <a:off x="950259" y="933414"/>
            <a:ext cx="6911788" cy="3917576"/>
          </a:xfrm>
          <a:prstGeom prst="rect">
            <a:avLst/>
          </a:prstGeom>
          <a:noFill/>
          <a:ln>
            <a:noFill/>
          </a:ln>
        </p:spPr>
      </p:pic>
      <p:sp>
        <p:nvSpPr>
          <p:cNvPr id="4" name="Rectangle 3">
            <a:extLst>
              <a:ext uri="{FF2B5EF4-FFF2-40B4-BE49-F238E27FC236}">
                <a16:creationId xmlns:a16="http://schemas.microsoft.com/office/drawing/2014/main" id="{C40585B6-D4F6-4167-A7F3-D43FE304B6E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p:cNvSpPr txBox="1">
            <a:spLocks noGrp="1"/>
          </p:cNvSpPr>
          <p:nvPr>
            <p:ph type="title"/>
          </p:nvPr>
        </p:nvSpPr>
        <p:spPr>
          <a:xfrm>
            <a:off x="4628490" y="0"/>
            <a:ext cx="4261800" cy="1389900"/>
          </a:xfrm>
          <a:prstGeom prst="rect">
            <a:avLst/>
          </a:prstGeom>
        </p:spPr>
        <p:txBody>
          <a:bodyPr spcFirstLastPara="1" wrap="square" lIns="91425" tIns="91425" rIns="91425" bIns="91425" anchor="ctr" anchorCtr="0">
            <a:noAutofit/>
          </a:bodyPr>
          <a:lstStyle/>
          <a:p>
            <a:pPr lvl="0" algn="r" rtl="1"/>
            <a:r>
              <a:rPr lang="ar-LB" sz="2400" b="1" dirty="0">
                <a:latin typeface="Simplified Arabic" panose="02020603050405020304" pitchFamily="18" charset="-78"/>
                <a:cs typeface="Simplified Arabic" panose="02020603050405020304" pitchFamily="18" charset="-78"/>
              </a:rPr>
              <a:t>البحث الرسمي عن الحقيقة</a:t>
            </a:r>
            <a:endParaRPr sz="2400" b="1" dirty="0">
              <a:latin typeface="Simplified Arabic" panose="02020603050405020304" pitchFamily="18" charset="-78"/>
              <a:cs typeface="Simplified Arabic" panose="02020603050405020304" pitchFamily="18" charset="-78"/>
            </a:endParaRPr>
          </a:p>
        </p:txBody>
      </p:sp>
      <p:sp>
        <p:nvSpPr>
          <p:cNvPr id="183" name="Google Shape;183;p28"/>
          <p:cNvSpPr txBox="1"/>
          <p:nvPr/>
        </p:nvSpPr>
        <p:spPr>
          <a:xfrm>
            <a:off x="250380" y="930350"/>
            <a:ext cx="4124400" cy="2571600"/>
          </a:xfrm>
          <a:prstGeom prst="rect">
            <a:avLst/>
          </a:prstGeom>
          <a:noFill/>
          <a:ln>
            <a:noFill/>
          </a:ln>
        </p:spPr>
        <p:txBody>
          <a:bodyPr spcFirstLastPara="1" wrap="square" lIns="91425" tIns="91425" rIns="91425" bIns="91425" anchor="ctr" anchorCtr="0">
            <a:noAutofit/>
          </a:bodyPr>
          <a:lstStyle/>
          <a:p>
            <a:pPr lvl="0" algn="r" rtl="1"/>
            <a:r>
              <a:rPr lang="ar-LB" sz="1800" dirty="0">
                <a:solidFill>
                  <a:schemeClr val="dk2"/>
                </a:solidFill>
                <a:latin typeface="Roboto"/>
                <a:ea typeface="Roboto"/>
                <a:cs typeface="Roboto"/>
                <a:sym typeface="Roboto"/>
              </a:rPr>
              <a:t>الفوائـــد:</a:t>
            </a:r>
          </a:p>
          <a:p>
            <a:pPr lvl="0" algn="r" rtl="1"/>
            <a:endParaRPr lang="ar-LB" sz="1800" dirty="0">
              <a:solidFill>
                <a:schemeClr val="dk2"/>
              </a:solidFill>
              <a:latin typeface="Roboto"/>
              <a:ea typeface="Roboto"/>
              <a:cs typeface="Roboto"/>
              <a:sym typeface="Roboto"/>
            </a:endParaRPr>
          </a:p>
          <a:p>
            <a:pPr marL="285750" lvl="0" indent="-285750" algn="r" rtl="1">
              <a:buFont typeface="Arial" panose="020B0604020202020204" pitchFamily="34" charset="0"/>
              <a:buChar char="•"/>
            </a:pPr>
            <a:r>
              <a:rPr lang="ar-LB" sz="1800" dirty="0">
                <a:solidFill>
                  <a:schemeClr val="dk2"/>
                </a:solidFill>
                <a:latin typeface="Roboto"/>
                <a:ea typeface="Roboto"/>
                <a:cs typeface="Roboto"/>
                <a:sym typeface="Roboto"/>
              </a:rPr>
              <a:t>السلطة الممنوحة بموجب إجراء تشريعي أو أمر تنفيذي أو إجراء قضائي</a:t>
            </a:r>
          </a:p>
          <a:p>
            <a:pPr marL="285750" lvl="0" indent="-285750" algn="r" rtl="1">
              <a:buFont typeface="Arial" panose="020B0604020202020204" pitchFamily="34" charset="0"/>
              <a:buChar char="•"/>
            </a:pPr>
            <a:r>
              <a:rPr lang="ar-LB" sz="1800" dirty="0">
                <a:solidFill>
                  <a:schemeClr val="dk2"/>
                </a:solidFill>
                <a:latin typeface="Roboto"/>
                <a:ea typeface="Roboto"/>
                <a:cs typeface="Roboto"/>
                <a:sym typeface="Roboto"/>
              </a:rPr>
              <a:t>موارد للعمل</a:t>
            </a:r>
          </a:p>
          <a:p>
            <a:pPr marL="285750" lvl="0" indent="-285750" algn="r" rtl="1">
              <a:buFont typeface="Arial" panose="020B0604020202020204" pitchFamily="34" charset="0"/>
              <a:buChar char="•"/>
            </a:pPr>
            <a:r>
              <a:rPr lang="ar-LB" sz="1800" dirty="0">
                <a:solidFill>
                  <a:schemeClr val="dk2"/>
                </a:solidFill>
                <a:latin typeface="Roboto"/>
                <a:ea typeface="Roboto"/>
                <a:cs typeface="Roboto"/>
                <a:sym typeface="Roboto"/>
              </a:rPr>
              <a:t>تعزيز الشعور بالالتزام والمساءلة</a:t>
            </a:r>
          </a:p>
          <a:p>
            <a:pPr marL="285750" lvl="0" indent="-285750" algn="r" rtl="1">
              <a:buFont typeface="Arial" panose="020B0604020202020204" pitchFamily="34" charset="0"/>
              <a:buChar char="•"/>
            </a:pPr>
            <a:r>
              <a:rPr lang="ar-LB" sz="1800" dirty="0">
                <a:solidFill>
                  <a:schemeClr val="dk2"/>
                </a:solidFill>
                <a:latin typeface="Roboto"/>
                <a:ea typeface="Roboto"/>
                <a:cs typeface="Roboto"/>
                <a:sym typeface="Roboto"/>
              </a:rPr>
              <a:t>التأثير على قرارات السياسة</a:t>
            </a:r>
          </a:p>
          <a:p>
            <a:pPr marL="285750" lvl="0" indent="-285750" algn="r" rtl="1">
              <a:buFont typeface="Arial" panose="020B0604020202020204" pitchFamily="34" charset="0"/>
              <a:buChar char="•"/>
            </a:pPr>
            <a:r>
              <a:rPr lang="ar-LB" sz="1800" dirty="0">
                <a:solidFill>
                  <a:schemeClr val="dk2"/>
                </a:solidFill>
                <a:latin typeface="Roboto"/>
                <a:ea typeface="Roboto"/>
                <a:cs typeface="Roboto"/>
                <a:sym typeface="Roboto"/>
              </a:rPr>
              <a:t>الرمز: الاعتراف بأضرار الماضي</a:t>
            </a:r>
          </a:p>
          <a:p>
            <a:pPr marL="114300" lvl="0" rtl="0">
              <a:spcBef>
                <a:spcPts val="0"/>
              </a:spcBef>
              <a:spcAft>
                <a:spcPts val="0"/>
              </a:spcAft>
              <a:buClr>
                <a:schemeClr val="dk2"/>
              </a:buClr>
              <a:buSzPts val="1800"/>
            </a:pPr>
            <a:endParaRPr sz="1100" dirty="0">
              <a:latin typeface="Calibri"/>
              <a:ea typeface="Calibri"/>
              <a:cs typeface="Calibri"/>
              <a:sym typeface="Calibri"/>
            </a:endParaRPr>
          </a:p>
          <a:p>
            <a:pPr marL="0" lvl="0" indent="0" rtl="0">
              <a:spcBef>
                <a:spcPts val="0"/>
              </a:spcBef>
              <a:spcAft>
                <a:spcPts val="0"/>
              </a:spcAft>
              <a:buNone/>
            </a:pPr>
            <a:endParaRPr dirty="0">
              <a:solidFill>
                <a:schemeClr val="dk2"/>
              </a:solidFill>
            </a:endParaRPr>
          </a:p>
        </p:txBody>
      </p:sp>
      <p:pic>
        <p:nvPicPr>
          <p:cNvPr id="1026" name="Picture 2" descr="https://lh3.googleusercontent.com/JMbaTsM8FfVLweh3dkBKxGSBZGm9RIBgDmzErChLHho7sU8jOa68lciCJWNP4wsScVv4KO9Xgp1dSacbkTm6EM1oXIn_2Dj23PIGKS9qg5ErltiigI-hzXE_0AXnSlS2RKpv1vym5g">
            <a:extLst>
              <a:ext uri="{FF2B5EF4-FFF2-40B4-BE49-F238E27FC236}">
                <a16:creationId xmlns:a16="http://schemas.microsoft.com/office/drawing/2014/main" id="{5476C892-AF1D-4751-83D5-BC78860469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9266" y="1389900"/>
            <a:ext cx="4564734" cy="30412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3A316F1-4C9E-4BD3-A679-913AABF2CCFB}"/>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title"/>
          </p:nvPr>
        </p:nvSpPr>
        <p:spPr>
          <a:xfrm>
            <a:off x="5213925" y="170725"/>
            <a:ext cx="3797400" cy="2508900"/>
          </a:xfrm>
          <a:prstGeom prst="rect">
            <a:avLst/>
          </a:prstGeom>
        </p:spPr>
        <p:txBody>
          <a:bodyPr spcFirstLastPara="1" wrap="square" lIns="91425" tIns="91425" rIns="91425" bIns="91425" anchor="t" anchorCtr="0">
            <a:noAutofit/>
          </a:bodyPr>
          <a:lstStyle/>
          <a:p>
            <a:pPr lvl="0" algn="r" rtl="1"/>
            <a:r>
              <a:rPr lang="ar-LB" dirty="0">
                <a:latin typeface="Simplified Arabic" panose="02020603050405020304" pitchFamily="18" charset="-78"/>
                <a:cs typeface="Simplified Arabic" panose="02020603050405020304" pitchFamily="18" charset="-78"/>
              </a:rPr>
              <a:t>4. ما جدوى البحث عن الحقيقة مع مراعاة نوع الجنس؟</a:t>
            </a:r>
            <a:endParaRPr dirty="0">
              <a:latin typeface="Simplified Arabic" panose="02020603050405020304" pitchFamily="18" charset="-78"/>
              <a:cs typeface="Simplified Arabic" panose="02020603050405020304" pitchFamily="18" charset="-78"/>
            </a:endParaRPr>
          </a:p>
        </p:txBody>
      </p:sp>
      <p:sp>
        <p:nvSpPr>
          <p:cNvPr id="190" name="Google Shape;190;p29"/>
          <p:cNvSpPr txBox="1"/>
          <p:nvPr/>
        </p:nvSpPr>
        <p:spPr>
          <a:xfrm>
            <a:off x="804917" y="876384"/>
            <a:ext cx="3585000" cy="3000000"/>
          </a:xfrm>
          <a:prstGeom prst="rect">
            <a:avLst/>
          </a:prstGeom>
          <a:noFill/>
          <a:ln>
            <a:noFill/>
          </a:ln>
        </p:spPr>
        <p:txBody>
          <a:bodyPr spcFirstLastPara="1" wrap="square" lIns="91425" tIns="91425" rIns="91425" bIns="91425" anchor="ctr" anchorCtr="0">
            <a:noAutofit/>
          </a:bodyPr>
          <a:lstStyle/>
          <a:p>
            <a:pPr marL="0" lvl="0" indent="0" algn="r" rtl="1">
              <a:lnSpc>
                <a:spcPct val="115000"/>
              </a:lnSpc>
              <a:spcBef>
                <a:spcPts val="0"/>
              </a:spcBef>
              <a:spcAft>
                <a:spcPts val="0"/>
              </a:spcAft>
              <a:buClr>
                <a:srgbClr val="000000"/>
              </a:buClr>
              <a:buSzPts val="1100"/>
              <a:buFont typeface="Arial"/>
              <a:buNone/>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التحدّيات</a:t>
            </a:r>
            <a:r>
              <a:rPr lang="en-US" sz="1800" dirty="0">
                <a:solidFill>
                  <a:schemeClr val="dk2"/>
                </a:solidFill>
                <a:latin typeface="Simplified Arabic" panose="02020603050405020304" pitchFamily="18" charset="-78"/>
                <a:ea typeface="Roboto"/>
                <a:cs typeface="Simplified Arabic" panose="02020603050405020304" pitchFamily="18" charset="-78"/>
                <a:sym typeface="Roboto"/>
              </a:rPr>
              <a:t>:</a:t>
            </a:r>
            <a:endParaRPr lang="ar-LB"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lnSpc>
                <a:spcPct val="115000"/>
              </a:lnSpc>
              <a:spcBef>
                <a:spcPts val="0"/>
              </a:spcBef>
              <a:spcAft>
                <a:spcPts val="0"/>
              </a:spcAft>
              <a:buClr>
                <a:srgbClr val="000000"/>
              </a:buClr>
              <a:buSzPts val="1100"/>
              <a:buFont typeface="Arial"/>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42900" algn="r" rtl="1">
              <a:lnSpc>
                <a:spcPct val="115000"/>
              </a:lnSpc>
              <a:spcBef>
                <a:spcPts val="1600"/>
              </a:spcBef>
              <a:spcAft>
                <a:spcPts val="0"/>
              </a:spcAft>
              <a:buClr>
                <a:schemeClr val="dk2"/>
              </a:buClr>
              <a:buSzPts val="18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العار والوصم</a:t>
            </a: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42900" algn="r" rtl="1">
              <a:lnSpc>
                <a:spcPct val="115000"/>
              </a:lnSpc>
              <a:spcBef>
                <a:spcPts val="1600"/>
              </a:spcBef>
              <a:spcAft>
                <a:spcPts val="0"/>
              </a:spcAft>
              <a:buClr>
                <a:schemeClr val="dk2"/>
              </a:buClr>
              <a:buSzPts val="18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تطبيع الانتهاكات</a:t>
            </a: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42900" algn="r" rtl="1">
              <a:lnSpc>
                <a:spcPct val="115000"/>
              </a:lnSpc>
              <a:spcBef>
                <a:spcPts val="1600"/>
              </a:spcBef>
              <a:spcAft>
                <a:spcPts val="1600"/>
              </a:spcAft>
              <a:buClr>
                <a:schemeClr val="dk2"/>
              </a:buClr>
              <a:buSzPts val="18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استمرار القوالب النمطية</a:t>
            </a: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sp>
        <p:nvSpPr>
          <p:cNvPr id="4" name="Rectangle 3">
            <a:extLst>
              <a:ext uri="{FF2B5EF4-FFF2-40B4-BE49-F238E27FC236}">
                <a16:creationId xmlns:a16="http://schemas.microsoft.com/office/drawing/2014/main" id="{5B4F4D57-9FB9-4FA3-A452-B35FFEB598EE}"/>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0"/>
          <p:cNvSpPr txBox="1">
            <a:spLocks noGrp="1"/>
          </p:cNvSpPr>
          <p:nvPr>
            <p:ph type="title"/>
          </p:nvPr>
        </p:nvSpPr>
        <p:spPr>
          <a:xfrm>
            <a:off x="336450" y="665125"/>
            <a:ext cx="8287800" cy="1637808"/>
          </a:xfrm>
          <a:prstGeom prst="rect">
            <a:avLst/>
          </a:prstGeom>
        </p:spPr>
        <p:txBody>
          <a:bodyPr spcFirstLastPara="1" wrap="square" lIns="91425" tIns="91425" rIns="91425" bIns="91425" anchor="t" anchorCtr="0">
            <a:noAutofit/>
          </a:bodyPr>
          <a:lstStyle/>
          <a:p>
            <a:pPr lvl="0" algn="r" rtl="1"/>
            <a:r>
              <a:rPr lang="ar-LB" sz="2800" dirty="0">
                <a:latin typeface="Simplified Arabic" panose="02020603050405020304" pitchFamily="18" charset="-78"/>
                <a:cs typeface="Simplified Arabic" panose="02020603050405020304" pitchFamily="18" charset="-78"/>
              </a:rPr>
              <a:t>على هيئات البحث عن الحقيقة إتاحة مساحاتٍ </a:t>
            </a:r>
            <a:r>
              <a:rPr lang="ar-LB" sz="2800" b="1" dirty="0">
                <a:latin typeface="Simplified Arabic" panose="02020603050405020304" pitchFamily="18" charset="-78"/>
                <a:cs typeface="Simplified Arabic" panose="02020603050405020304" pitchFamily="18" charset="-78"/>
              </a:rPr>
              <a:t>آمنة وسرّية</a:t>
            </a:r>
            <a:r>
              <a:rPr lang="ar-LB" sz="2800" dirty="0">
                <a:latin typeface="Simplified Arabic" panose="02020603050405020304" pitchFamily="18" charset="-78"/>
                <a:cs typeface="Simplified Arabic" panose="02020603050405020304" pitchFamily="18" charset="-78"/>
              </a:rPr>
              <a:t> حيث يمكن للضحايا تقديم إفاداتهم وفي الوقت عينه دحض القول الشائع بأن ضحايا الانتهاكات القائمة على نوع الجنس يخجلون من تجاربهم.</a:t>
            </a:r>
            <a:br>
              <a:rPr lang="ar-LB" sz="2800" dirty="0">
                <a:latin typeface="Simplified Arabic" panose="02020603050405020304" pitchFamily="18" charset="-78"/>
                <a:cs typeface="Simplified Arabic" panose="02020603050405020304" pitchFamily="18" charset="-78"/>
              </a:rPr>
            </a:br>
            <a:endParaRPr sz="2800" dirty="0">
              <a:latin typeface="Simplified Arabic" panose="02020603050405020304" pitchFamily="18" charset="-78"/>
              <a:cs typeface="Simplified Arabic" panose="02020603050405020304" pitchFamily="18" charset="-78"/>
            </a:endParaRPr>
          </a:p>
        </p:txBody>
      </p:sp>
      <p:sp>
        <p:nvSpPr>
          <p:cNvPr id="3" name="Rectangle 2">
            <a:extLst>
              <a:ext uri="{FF2B5EF4-FFF2-40B4-BE49-F238E27FC236}">
                <a16:creationId xmlns:a16="http://schemas.microsoft.com/office/drawing/2014/main" id="{84EE8D4A-331D-4557-A99C-EFDF74401236}"/>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2"/>
          <p:cNvSpPr txBox="1">
            <a:spLocks noGrp="1"/>
          </p:cNvSpPr>
          <p:nvPr>
            <p:ph type="title"/>
          </p:nvPr>
        </p:nvSpPr>
        <p:spPr>
          <a:xfrm>
            <a:off x="4882200" y="659342"/>
            <a:ext cx="4261800" cy="1714500"/>
          </a:xfrm>
          <a:prstGeom prst="rect">
            <a:avLst/>
          </a:prstGeom>
        </p:spPr>
        <p:txBody>
          <a:bodyPr spcFirstLastPara="1" wrap="square" lIns="91425" tIns="91425" rIns="91425" bIns="91425" anchor="ctr" anchorCtr="0">
            <a:noAutofit/>
          </a:bodyPr>
          <a:lstStyle/>
          <a:p>
            <a:pPr lvl="0" algn="r" rtl="1"/>
            <a:r>
              <a:rPr lang="ar-LB" sz="3200" dirty="0">
                <a:latin typeface="Simplified Arabic" panose="02020603050405020304" pitchFamily="18" charset="-78"/>
                <a:cs typeface="Simplified Arabic" panose="02020603050405020304" pitchFamily="18" charset="-78"/>
              </a:rPr>
              <a:t>النُهُج المحايدة من حيث نوع الجنس تؤدي إلى نتائج </a:t>
            </a:r>
            <a:r>
              <a:rPr lang="ar-SA" sz="3200" dirty="0">
                <a:latin typeface="Simplified Arabic" panose="02020603050405020304" pitchFamily="18" charset="-78"/>
                <a:cs typeface="Simplified Arabic" panose="02020603050405020304" pitchFamily="18" charset="-78"/>
              </a:rPr>
              <a:t>غير مراع</a:t>
            </a:r>
            <a:r>
              <a:rPr lang="ar-LB" sz="3200" dirty="0">
                <a:latin typeface="Simplified Arabic" panose="02020603050405020304" pitchFamily="18" charset="-78"/>
                <a:cs typeface="Simplified Arabic" panose="02020603050405020304" pitchFamily="18" charset="-78"/>
              </a:rPr>
              <a:t>ية</a:t>
            </a:r>
            <a:r>
              <a:rPr lang="ar-SA" sz="3200" dirty="0">
                <a:latin typeface="Simplified Arabic" panose="02020603050405020304" pitchFamily="18" charset="-78"/>
                <a:cs typeface="Simplified Arabic" panose="02020603050405020304" pitchFamily="18" charset="-78"/>
              </a:rPr>
              <a:t> لنوع الجنس</a:t>
            </a:r>
            <a:br>
              <a:rPr lang="ar-LB" sz="3200" dirty="0">
                <a:latin typeface="Simplified Arabic" panose="02020603050405020304" pitchFamily="18" charset="-78"/>
                <a:cs typeface="Simplified Arabic" panose="02020603050405020304" pitchFamily="18" charset="-78"/>
              </a:rPr>
            </a:br>
            <a:endParaRPr dirty="0">
              <a:latin typeface="Simplified Arabic" panose="02020603050405020304" pitchFamily="18" charset="-78"/>
              <a:cs typeface="Simplified Arabic" panose="02020603050405020304" pitchFamily="18" charset="-78"/>
            </a:endParaRPr>
          </a:p>
        </p:txBody>
      </p:sp>
      <p:sp>
        <p:nvSpPr>
          <p:cNvPr id="208" name="Google Shape;208;p32"/>
          <p:cNvSpPr txBox="1"/>
          <p:nvPr/>
        </p:nvSpPr>
        <p:spPr>
          <a:xfrm>
            <a:off x="447600" y="1375475"/>
            <a:ext cx="4124400" cy="2571600"/>
          </a:xfrm>
          <a:prstGeom prst="rect">
            <a:avLst/>
          </a:prstGeom>
          <a:noFill/>
          <a:ln>
            <a:noFill/>
          </a:ln>
        </p:spPr>
        <p:txBody>
          <a:bodyPr spcFirstLastPara="1" wrap="square" lIns="91425" tIns="91425" rIns="91425" bIns="91425" anchor="ctr" anchorCtr="0">
            <a:noAutofit/>
          </a:bodyPr>
          <a:lstStyle/>
          <a:p>
            <a:pPr lvl="0" algn="r" rtl="1"/>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الفرضيّة: إذا ما حظي الرجال والنساء بمعاملة متساوية، تكون نتائج اللجنة متناسقة مع تجارب</a:t>
            </a:r>
            <a:r>
              <a:rPr lang="en-US" sz="2000" dirty="0">
                <a:solidFill>
                  <a:schemeClr val="dk2"/>
                </a:solidFill>
                <a:latin typeface="Simplified Arabic" panose="02020603050405020304" pitchFamily="18" charset="-78"/>
                <a:ea typeface="Roboto"/>
                <a:cs typeface="Simplified Arabic" panose="02020603050405020304" pitchFamily="18" charset="-78"/>
                <a:sym typeface="Roboto"/>
              </a:rPr>
              <a:t> </a:t>
            </a: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الناس.</a:t>
            </a:r>
          </a:p>
          <a:p>
            <a:pPr lvl="0" algn="r" rtl="1"/>
            <a:endParaRPr lang="ar-LB" sz="20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الواقع: ليس الحياد بالمسار المثالي لاستنباط المعلومات عن تجارب مختلف الناس.</a:t>
            </a:r>
          </a:p>
        </p:txBody>
      </p:sp>
      <p:sp>
        <p:nvSpPr>
          <p:cNvPr id="4" name="Rectangle 3">
            <a:extLst>
              <a:ext uri="{FF2B5EF4-FFF2-40B4-BE49-F238E27FC236}">
                <a16:creationId xmlns:a16="http://schemas.microsoft.com/office/drawing/2014/main" id="{3A3106B0-EA10-4A25-9FE5-C875EC0EBF18}"/>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25" y="500925"/>
            <a:ext cx="3706500" cy="2508900"/>
          </a:xfrm>
          <a:prstGeom prst="rect">
            <a:avLst/>
          </a:prstGeom>
        </p:spPr>
        <p:txBody>
          <a:bodyPr spcFirstLastPara="1" wrap="square" lIns="91425" tIns="91425" rIns="91425" bIns="91425" anchor="t" anchorCtr="0">
            <a:noAutofit/>
          </a:bodyPr>
          <a:lstStyle/>
          <a:p>
            <a:pPr marL="457200" lvl="0" indent="-406400">
              <a:spcBef>
                <a:spcPts val="0"/>
              </a:spcBef>
              <a:spcAft>
                <a:spcPts val="0"/>
              </a:spcAft>
              <a:buSzPts val="2800"/>
              <a:buAutoNum type="arabicPeriod"/>
            </a:pPr>
            <a:r>
              <a:rPr lang="en" dirty="0"/>
              <a:t>Introduction</a:t>
            </a:r>
            <a:endParaRPr dirty="0"/>
          </a:p>
        </p:txBody>
      </p:sp>
      <p:sp>
        <p:nvSpPr>
          <p:cNvPr id="70" name="Google Shape;70;p14"/>
          <p:cNvSpPr txBox="1">
            <a:spLocks noGrp="1"/>
          </p:cNvSpPr>
          <p:nvPr>
            <p:ph type="body" idx="1"/>
          </p:nvPr>
        </p:nvSpPr>
        <p:spPr>
          <a:xfrm>
            <a:off x="311725" y="626511"/>
            <a:ext cx="4166400" cy="4075200"/>
          </a:xfrm>
          <a:prstGeom prst="rect">
            <a:avLst/>
          </a:prstGeom>
        </p:spPr>
        <p:txBody>
          <a:bodyPr spcFirstLastPara="1" wrap="square" lIns="91425" tIns="91425" rIns="91425" bIns="91425" anchor="t" anchorCtr="0">
            <a:noAutofit/>
          </a:bodyPr>
          <a:lstStyle/>
          <a:p>
            <a:pPr marL="0" lvl="0" indent="0" algn="r" rtl="1">
              <a:buNone/>
            </a:pPr>
            <a:r>
              <a:rPr lang="ar-LB" sz="1400" b="1" i="1" dirty="0"/>
              <a:t>النهج المراعي لنوع </a:t>
            </a:r>
            <a:r>
              <a:rPr lang="ar-LB" sz="1400" b="1" i="1"/>
              <a:t>الجنس مقابل </a:t>
            </a:r>
            <a:r>
              <a:rPr lang="ar-LB" sz="1400" b="1" i="1" dirty="0"/>
              <a:t>النهج المحايد</a:t>
            </a:r>
          </a:p>
          <a:p>
            <a:pPr marL="0" lvl="0" indent="0" algn="r" rtl="1">
              <a:buNone/>
            </a:pPr>
            <a:endParaRPr lang="ar-LB" sz="1400" b="1" i="1" dirty="0"/>
          </a:p>
          <a:p>
            <a:pPr marL="0" lvl="0" indent="0" algn="r" rtl="1">
              <a:buNone/>
            </a:pPr>
            <a:r>
              <a:rPr lang="ar-LB" sz="1400" dirty="0"/>
              <a:t>يطمس النهج المحايد أنماط وهياكل انتهاكات حقوق الإنسان التي يعاني منها كلٌّ من النساء والرجال:</a:t>
            </a:r>
          </a:p>
          <a:p>
            <a:pPr marL="0" lvl="0" indent="0" algn="r" rtl="1">
              <a:buNone/>
            </a:pPr>
            <a:endParaRPr lang="ar-LB" sz="1400" dirty="0"/>
          </a:p>
          <a:p>
            <a:pPr marL="285750" indent="-285750" algn="r" rtl="1"/>
            <a:r>
              <a:rPr lang="ar-LB" sz="1400" dirty="0"/>
              <a:t>التمييز يصبح جزءًا لا يتجزّأ من النظام القانوني،</a:t>
            </a:r>
          </a:p>
          <a:p>
            <a:pPr marL="285750" indent="-285750" algn="r" rtl="1"/>
            <a:endParaRPr lang="ar-LB" sz="1400" dirty="0"/>
          </a:p>
          <a:p>
            <a:pPr marL="285750" indent="-285750" algn="r" rtl="1"/>
            <a:r>
              <a:rPr lang="ar-LB" sz="1400" dirty="0"/>
              <a:t>النقص في تمثيل المرأة في المجال السياسي،</a:t>
            </a:r>
          </a:p>
          <a:p>
            <a:pPr marL="285750" indent="-285750" algn="r" rtl="1"/>
            <a:endParaRPr lang="ar-LB" sz="1400" dirty="0"/>
          </a:p>
          <a:p>
            <a:pPr marL="285750" indent="-285750" algn="r" rtl="1"/>
            <a:r>
              <a:rPr lang="ar-LB" sz="1400" dirty="0"/>
              <a:t>وجود الحواجز التي تحول دون وصول المرأة إلى وسائل الإعلام،</a:t>
            </a:r>
          </a:p>
          <a:p>
            <a:pPr marL="285750" indent="-285750" algn="r" rtl="1"/>
            <a:endParaRPr lang="ar-LB" sz="1400" dirty="0"/>
          </a:p>
          <a:p>
            <a:pPr marL="285750" indent="-285750" algn="r" rtl="1"/>
            <a:r>
              <a:rPr lang="ar-LB" sz="1400" dirty="0"/>
              <a:t>الممارسات المؤسّسية للجان الحقيقة وغيرها من مؤسسات حقوق الإنسان.</a:t>
            </a:r>
          </a:p>
        </p:txBody>
      </p:sp>
      <p:sp>
        <p:nvSpPr>
          <p:cNvPr id="2" name="TextBox 1">
            <a:extLst>
              <a:ext uri="{FF2B5EF4-FFF2-40B4-BE49-F238E27FC236}">
                <a16:creationId xmlns:a16="http://schemas.microsoft.com/office/drawing/2014/main" id="{2C37C917-EC88-437E-B119-FA6126638F05}"/>
              </a:ext>
            </a:extLst>
          </p:cNvPr>
          <p:cNvSpPr txBox="1"/>
          <p:nvPr/>
        </p:nvSpPr>
        <p:spPr>
          <a:xfrm>
            <a:off x="5125775" y="708917"/>
            <a:ext cx="3706500" cy="584775"/>
          </a:xfrm>
          <a:prstGeom prst="rect">
            <a:avLst/>
          </a:prstGeom>
          <a:noFill/>
        </p:spPr>
        <p:txBody>
          <a:bodyPr wrap="square" rtlCol="0">
            <a:spAutoFit/>
          </a:bodyPr>
          <a:lstStyle/>
          <a:p>
            <a:pPr algn="r"/>
            <a:r>
              <a:rPr lang="ar-LB" sz="3200" b="1" dirty="0">
                <a:solidFill>
                  <a:schemeClr val="bg1"/>
                </a:solidFill>
              </a:rPr>
              <a:t>1 – مقدمــــة</a:t>
            </a:r>
            <a:endParaRPr lang="en-US" sz="3200" b="1" dirty="0">
              <a:solidFill>
                <a:schemeClr val="bg1"/>
              </a:solidFill>
            </a:endParaRPr>
          </a:p>
        </p:txBody>
      </p:sp>
      <p:sp>
        <p:nvSpPr>
          <p:cNvPr id="9" name="Rectangle 8">
            <a:extLst>
              <a:ext uri="{FF2B5EF4-FFF2-40B4-BE49-F238E27FC236}">
                <a16:creationId xmlns:a16="http://schemas.microsoft.com/office/drawing/2014/main" id="{30A82962-B14E-4A22-84C0-334FCE8343B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1" name="Google Shape;201;p31"/>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chemeClr val="accent1"/>
              </a:solidFill>
              <a:latin typeface="Merriweather"/>
              <a:ea typeface="Merriweather"/>
              <a:cs typeface="Merriweather"/>
              <a:sym typeface="Merriweather"/>
            </a:endParaRPr>
          </a:p>
        </p:txBody>
      </p:sp>
      <p:pic>
        <p:nvPicPr>
          <p:cNvPr id="1026" name="Picture 2" descr="https://lh6.googleusercontent.com/KoD_MyOCHCUs6sQvy-fyZWZtfgnXsRurwG9XRCIS3z8vy5PYD3xn6GIXhqaQpK5RWmG4CMkD5UthA2jS-_k1PTXDt09-fVzfZK5-7R6jYPdnunBLi4Bd5JRVFAIQn9nQ5MA1G4uErQ">
            <a:extLst>
              <a:ext uri="{FF2B5EF4-FFF2-40B4-BE49-F238E27FC236}">
                <a16:creationId xmlns:a16="http://schemas.microsoft.com/office/drawing/2014/main" id="{2A48BFB4-4340-4F01-B5E8-A0D577730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0"/>
            <a:ext cx="7720013" cy="5143500"/>
          </a:xfrm>
          <a:prstGeom prst="rect">
            <a:avLst/>
          </a:prstGeom>
          <a:noFill/>
          <a:extLst>
            <a:ext uri="{909E8E84-426E-40DD-AFC4-6F175D3DCCD1}">
              <a14:hiddenFill xmlns:a14="http://schemas.microsoft.com/office/drawing/2010/main">
                <a:solidFill>
                  <a:srgbClr val="FFFFFF"/>
                </a:solidFill>
              </a14:hiddenFill>
            </a:ext>
          </a:extLst>
        </p:spPr>
      </p:pic>
      <p:sp>
        <p:nvSpPr>
          <p:cNvPr id="202" name="Google Shape;202;p31"/>
          <p:cNvSpPr txBox="1"/>
          <p:nvPr/>
        </p:nvSpPr>
        <p:spPr>
          <a:xfrm>
            <a:off x="271825" y="393675"/>
            <a:ext cx="2117700" cy="1345200"/>
          </a:xfrm>
          <a:prstGeom prst="rect">
            <a:avLst/>
          </a:prstGeom>
          <a:noFill/>
          <a:ln>
            <a:noFill/>
          </a:ln>
        </p:spPr>
        <p:txBody>
          <a:bodyPr spcFirstLastPara="1" wrap="square" lIns="91425" tIns="91425" rIns="91425" bIns="91425" anchor="t" anchorCtr="0">
            <a:noAutofit/>
          </a:bodyPr>
          <a:lstStyle/>
          <a:p>
            <a:pPr marL="0" lvl="0" indent="0" algn="r">
              <a:spcBef>
                <a:spcPts val="0"/>
              </a:spcBef>
              <a:spcAft>
                <a:spcPts val="0"/>
              </a:spcAft>
              <a:buNone/>
            </a:pPr>
            <a:r>
              <a:rPr lang="ar-LB" sz="54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تـــونس</a:t>
            </a:r>
            <a:endParaRPr sz="54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5" name="Rectangle 4">
            <a:extLst>
              <a:ext uri="{FF2B5EF4-FFF2-40B4-BE49-F238E27FC236}">
                <a16:creationId xmlns:a16="http://schemas.microsoft.com/office/drawing/2014/main" id="{ABD3B591-0A58-402C-A25E-E9CFB4F56194}"/>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3" descr="Mrs Gonile, Cynthia Ngebwa, Irene Mxinwa and Eunice Miya, four of the mothers of seven young men who were shot dead in Gugulethu ten years ago still don't know the full truth behind the death of their sons. // But the worst part was to actually see this in the newspapers and the TV. When we saw our children lying on the ground." title="TRC Episode 02, Part 07">
            <a:hlinkClick r:id="rId3"/>
          </p:cNvPr>
          <p:cNvPicPr preferRelativeResize="0"/>
          <p:nvPr/>
        </p:nvPicPr>
        <p:blipFill>
          <a:blip r:embed="rId4">
            <a:alphaModFix/>
          </a:blip>
          <a:stretch>
            <a:fillRect/>
          </a:stretch>
        </p:blipFill>
        <p:spPr>
          <a:xfrm>
            <a:off x="2286000" y="1311750"/>
            <a:ext cx="4572000" cy="3429000"/>
          </a:xfrm>
          <a:prstGeom prst="rect">
            <a:avLst/>
          </a:prstGeom>
          <a:noFill/>
          <a:ln>
            <a:noFill/>
          </a:ln>
        </p:spPr>
      </p:pic>
      <p:sp>
        <p:nvSpPr>
          <p:cNvPr id="214" name="Google Shape;214;p33"/>
          <p:cNvSpPr txBox="1"/>
          <p:nvPr/>
        </p:nvSpPr>
        <p:spPr>
          <a:xfrm>
            <a:off x="5563817" y="305658"/>
            <a:ext cx="3129600" cy="6531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جنــوب أفريقيـــا</a:t>
            </a:r>
            <a:endParaRPr sz="36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4" name="Rectangle 3">
            <a:extLst>
              <a:ext uri="{FF2B5EF4-FFF2-40B4-BE49-F238E27FC236}">
                <a16:creationId xmlns:a16="http://schemas.microsoft.com/office/drawing/2014/main" id="{E4AEF171-DA0B-4BEA-A90C-45708EB2DED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4"/>
          <p:cNvSpPr txBox="1">
            <a:spLocks noGrp="1"/>
          </p:cNvSpPr>
          <p:nvPr>
            <p:ph type="title"/>
          </p:nvPr>
        </p:nvSpPr>
        <p:spPr>
          <a:xfrm>
            <a:off x="251725" y="413900"/>
            <a:ext cx="8287800" cy="1282500"/>
          </a:xfrm>
          <a:prstGeom prst="rect">
            <a:avLst/>
          </a:prstGeom>
        </p:spPr>
        <p:txBody>
          <a:bodyPr spcFirstLastPara="1" wrap="square" lIns="91425" tIns="91425" rIns="91425" bIns="91425" anchor="t" anchorCtr="0">
            <a:noAutofit/>
          </a:bodyPr>
          <a:lstStyle/>
          <a:p>
            <a:pPr lvl="0" algn="r" rtl="1"/>
            <a:r>
              <a:rPr lang="ar-LB" dirty="0">
                <a:latin typeface="Simplified Arabic" panose="02020603050405020304" pitchFamily="18" charset="-78"/>
                <a:cs typeface="Simplified Arabic" panose="02020603050405020304" pitchFamily="18" charset="-78"/>
              </a:rPr>
              <a:t>إن إدراج نوع الجنس في أي ولاية قانونية أو هيكلية تنظيمية لا يؤدّي تلقائيًا إلى اتّباع نهجٍ يراعي الفوارق بين الجنسين في الممارسة والتنفيذ.</a:t>
            </a:r>
            <a:br>
              <a:rPr lang="ar-LB" dirty="0">
                <a:latin typeface="Simplified Arabic" panose="02020603050405020304" pitchFamily="18" charset="-78"/>
                <a:cs typeface="Simplified Arabic" panose="02020603050405020304" pitchFamily="18" charset="-78"/>
              </a:rPr>
            </a:br>
            <a:endParaRPr dirty="0">
              <a:latin typeface="Simplified Arabic" panose="02020603050405020304" pitchFamily="18" charset="-78"/>
              <a:cs typeface="Simplified Arabic" panose="02020603050405020304" pitchFamily="18" charset="-78"/>
            </a:endParaRPr>
          </a:p>
        </p:txBody>
      </p:sp>
      <p:sp>
        <p:nvSpPr>
          <p:cNvPr id="3" name="Rectangle 2">
            <a:extLst>
              <a:ext uri="{FF2B5EF4-FFF2-40B4-BE49-F238E27FC236}">
                <a16:creationId xmlns:a16="http://schemas.microsoft.com/office/drawing/2014/main" id="{40E2E3CA-F6C9-469C-BB65-682AC429EBCF}"/>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5"/>
          <p:cNvPicPr preferRelativeResize="0"/>
          <p:nvPr/>
        </p:nvPicPr>
        <p:blipFill>
          <a:blip r:embed="rId3">
            <a:alphaModFix/>
          </a:blip>
          <a:stretch>
            <a:fillRect/>
          </a:stretch>
        </p:blipFill>
        <p:spPr>
          <a:xfrm>
            <a:off x="2853307" y="958662"/>
            <a:ext cx="6293227" cy="4183325"/>
          </a:xfrm>
          <a:prstGeom prst="rect">
            <a:avLst/>
          </a:prstGeom>
          <a:noFill/>
          <a:ln>
            <a:noFill/>
          </a:ln>
        </p:spPr>
      </p:pic>
      <p:sp>
        <p:nvSpPr>
          <p:cNvPr id="225" name="Google Shape;225;p35"/>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chemeClr val="accent1"/>
              </a:solidFill>
              <a:latin typeface="Merriweather"/>
              <a:ea typeface="Merriweather"/>
              <a:cs typeface="Merriweather"/>
              <a:sym typeface="Merriweather"/>
            </a:endParaRPr>
          </a:p>
        </p:txBody>
      </p:sp>
      <p:sp>
        <p:nvSpPr>
          <p:cNvPr id="226" name="Google Shape;226;p35"/>
          <p:cNvSpPr txBox="1"/>
          <p:nvPr/>
        </p:nvSpPr>
        <p:spPr>
          <a:xfrm>
            <a:off x="306500" y="191400"/>
            <a:ext cx="3808500" cy="1345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4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كوت ديفوار</a:t>
            </a:r>
            <a:endParaRPr sz="40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5" name="Rectangle 4">
            <a:extLst>
              <a:ext uri="{FF2B5EF4-FFF2-40B4-BE49-F238E27FC236}">
                <a16:creationId xmlns:a16="http://schemas.microsoft.com/office/drawing/2014/main" id="{E60E7B78-CC9F-4B1F-930F-65E9AA35809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6"/>
          <p:cNvSpPr txBox="1">
            <a:spLocks noGrp="1"/>
          </p:cNvSpPr>
          <p:nvPr>
            <p:ph type="title"/>
          </p:nvPr>
        </p:nvSpPr>
        <p:spPr>
          <a:xfrm>
            <a:off x="5069976" y="335125"/>
            <a:ext cx="37974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200" dirty="0">
                <a:latin typeface="Simplified Arabic" panose="02020603050405020304" pitchFamily="18" charset="-78"/>
                <a:cs typeface="Simplified Arabic" panose="02020603050405020304" pitchFamily="18" charset="-78"/>
              </a:rPr>
              <a:t>5. العلاقــات بين هيئات البحث عن الحقيقة والمجموعات النسائية</a:t>
            </a:r>
            <a:endParaRPr sz="1800" b="1" dirty="0">
              <a:solidFill>
                <a:srgbClr val="2C4F8E"/>
              </a:solidFill>
              <a:latin typeface="Simplified Arabic" panose="02020603050405020304" pitchFamily="18" charset="-78"/>
              <a:ea typeface="Calibri"/>
              <a:cs typeface="Simplified Arabic" panose="02020603050405020304" pitchFamily="18" charset="-78"/>
              <a:sym typeface="Calibri"/>
            </a:endParaRPr>
          </a:p>
          <a:p>
            <a:pPr marL="0" lvl="0" indent="0" algn="r" rtl="1">
              <a:spcBef>
                <a:spcPts val="0"/>
              </a:spcBef>
              <a:spcAft>
                <a:spcPts val="0"/>
              </a:spcAft>
              <a:buNone/>
            </a:pPr>
            <a:endParaRPr sz="3200" dirty="0">
              <a:latin typeface="Simplified Arabic" panose="02020603050405020304" pitchFamily="18" charset="-78"/>
              <a:cs typeface="Simplified Arabic" panose="02020603050405020304" pitchFamily="18" charset="-78"/>
            </a:endParaRPr>
          </a:p>
          <a:p>
            <a:pPr marL="0" lvl="0" indent="0" algn="r" rtl="1">
              <a:spcBef>
                <a:spcPts val="0"/>
              </a:spcBef>
              <a:spcAft>
                <a:spcPts val="0"/>
              </a:spcAft>
              <a:buNone/>
            </a:pPr>
            <a:endParaRPr sz="3200" dirty="0">
              <a:latin typeface="Simplified Arabic" panose="02020603050405020304" pitchFamily="18" charset="-78"/>
              <a:cs typeface="Simplified Arabic" panose="02020603050405020304" pitchFamily="18" charset="-78"/>
            </a:endParaRPr>
          </a:p>
        </p:txBody>
      </p:sp>
      <p:sp>
        <p:nvSpPr>
          <p:cNvPr id="5" name="Google Shape;232;p36">
            <a:extLst>
              <a:ext uri="{FF2B5EF4-FFF2-40B4-BE49-F238E27FC236}">
                <a16:creationId xmlns:a16="http://schemas.microsoft.com/office/drawing/2014/main" id="{D10722FC-7711-4D2F-BE54-4BE3C0BA0252}"/>
              </a:ext>
            </a:extLst>
          </p:cNvPr>
          <p:cNvSpPr txBox="1"/>
          <p:nvPr/>
        </p:nvSpPr>
        <p:spPr>
          <a:xfrm>
            <a:off x="276624" y="518198"/>
            <a:ext cx="3833900" cy="1503108"/>
          </a:xfrm>
          <a:prstGeom prst="rect">
            <a:avLst/>
          </a:prstGeom>
          <a:noFill/>
          <a:ln>
            <a:noFill/>
          </a:ln>
        </p:spPr>
        <p:txBody>
          <a:bodyPr spcFirstLastPara="1" wrap="square" lIns="91425" tIns="91425" rIns="91425" bIns="91425" anchor="ctr" anchorCtr="0">
            <a:noAutofit/>
          </a:bodyPr>
          <a:lstStyle/>
          <a:p>
            <a:pPr marL="457200" lvl="0" indent="-342900" algn="r" rtl="1">
              <a:buClr>
                <a:schemeClr val="dk2"/>
              </a:buClr>
              <a:buSzPts val="1800"/>
              <a:buFont typeface="Roboto"/>
              <a:buChar char="●"/>
            </a:pPr>
            <a:r>
              <a:rPr lang="ar-LB" sz="1600" dirty="0">
                <a:solidFill>
                  <a:schemeClr val="dk2"/>
                </a:solidFill>
                <a:latin typeface="Roboto"/>
                <a:ea typeface="Roboto"/>
                <a:cs typeface="Roboto"/>
                <a:sym typeface="Roboto"/>
              </a:rPr>
              <a:t>التواصل الاستباقي مع المجموعات النسائية</a:t>
            </a:r>
          </a:p>
          <a:p>
            <a:pPr marL="457200" lvl="0" indent="-342900" algn="r" rtl="1">
              <a:buClr>
                <a:schemeClr val="dk2"/>
              </a:buClr>
              <a:buSzPts val="1800"/>
              <a:buFont typeface="Roboto"/>
              <a:buChar char="●"/>
            </a:pPr>
            <a:endParaRPr lang="ar-LB" sz="1600" dirty="0">
              <a:solidFill>
                <a:schemeClr val="dk2"/>
              </a:solidFill>
              <a:latin typeface="Roboto"/>
              <a:ea typeface="Roboto"/>
              <a:cs typeface="Roboto"/>
              <a:sym typeface="Roboto"/>
            </a:endParaRPr>
          </a:p>
          <a:p>
            <a:pPr marL="457200" lvl="0" indent="-342900" algn="r" rtl="1">
              <a:buClr>
                <a:schemeClr val="dk2"/>
              </a:buClr>
              <a:buSzPts val="1800"/>
              <a:buFont typeface="Roboto"/>
              <a:buChar char="●"/>
            </a:pPr>
            <a:r>
              <a:rPr lang="ar-LB" sz="1600" dirty="0">
                <a:solidFill>
                  <a:schemeClr val="dk2"/>
                </a:solidFill>
                <a:latin typeface="Roboto"/>
                <a:ea typeface="Roboto"/>
                <a:cs typeface="Roboto"/>
                <a:sym typeface="Roboto"/>
              </a:rPr>
              <a:t>الاعتماد على عمل المجموعات النسائية أو غيرها من العاملين في قضايا نوع الجنس</a:t>
            </a:r>
          </a:p>
        </p:txBody>
      </p:sp>
      <p:pic>
        <p:nvPicPr>
          <p:cNvPr id="6" name="Google Shape;233;p36">
            <a:extLst>
              <a:ext uri="{FF2B5EF4-FFF2-40B4-BE49-F238E27FC236}">
                <a16:creationId xmlns:a16="http://schemas.microsoft.com/office/drawing/2014/main" id="{0A41E9C2-F471-47CA-8A45-4175E2C78A9F}"/>
              </a:ext>
            </a:extLst>
          </p:cNvPr>
          <p:cNvPicPr preferRelativeResize="0"/>
          <p:nvPr/>
        </p:nvPicPr>
        <p:blipFill>
          <a:blip r:embed="rId3">
            <a:alphaModFix/>
          </a:blip>
          <a:stretch>
            <a:fillRect/>
          </a:stretch>
        </p:blipFill>
        <p:spPr>
          <a:xfrm>
            <a:off x="1434636" y="2397138"/>
            <a:ext cx="1838325" cy="2486025"/>
          </a:xfrm>
          <a:prstGeom prst="rect">
            <a:avLst/>
          </a:prstGeom>
          <a:noFill/>
          <a:ln>
            <a:noFill/>
          </a:ln>
        </p:spPr>
      </p:pic>
      <p:sp>
        <p:nvSpPr>
          <p:cNvPr id="7" name="Rectangle 6">
            <a:extLst>
              <a:ext uri="{FF2B5EF4-FFF2-40B4-BE49-F238E27FC236}">
                <a16:creationId xmlns:a16="http://schemas.microsoft.com/office/drawing/2014/main" id="{7B4A47C8-53ED-4FDD-8152-C0C2806F6B4A}"/>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37"/>
          <p:cNvPicPr preferRelativeResize="0"/>
          <p:nvPr/>
        </p:nvPicPr>
        <p:blipFill>
          <a:blip r:embed="rId3">
            <a:alphaModFix/>
          </a:blip>
          <a:stretch>
            <a:fillRect/>
          </a:stretch>
        </p:blipFill>
        <p:spPr>
          <a:xfrm>
            <a:off x="-1" y="0"/>
            <a:ext cx="8193023" cy="5143500"/>
          </a:xfrm>
          <a:prstGeom prst="rect">
            <a:avLst/>
          </a:prstGeom>
          <a:noFill/>
          <a:ln>
            <a:noFill/>
          </a:ln>
        </p:spPr>
      </p:pic>
      <p:sp>
        <p:nvSpPr>
          <p:cNvPr id="240" name="Google Shape;240;p37"/>
          <p:cNvSpPr txBox="1"/>
          <p:nvPr/>
        </p:nvSpPr>
        <p:spPr>
          <a:xfrm>
            <a:off x="4384523" y="3698232"/>
            <a:ext cx="3808500" cy="1345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600" b="1" dirty="0">
                <a:solidFill>
                  <a:schemeClr val="bg1"/>
                </a:solidFill>
                <a:latin typeface="Simplified Arabic" panose="02020603050405020304" pitchFamily="18" charset="-78"/>
                <a:ea typeface="Merriweather"/>
                <a:cs typeface="Simplified Arabic" panose="02020603050405020304" pitchFamily="18" charset="-78"/>
                <a:sym typeface="Merriweather"/>
              </a:rPr>
              <a:t>تــيمــور</a:t>
            </a:r>
            <a:r>
              <a:rPr lang="en-US" sz="3600" b="1" dirty="0">
                <a:solidFill>
                  <a:schemeClr val="bg1"/>
                </a:solidFill>
                <a:latin typeface="Simplified Arabic" panose="02020603050405020304" pitchFamily="18" charset="-78"/>
                <a:ea typeface="Merriweather"/>
                <a:cs typeface="Simplified Arabic" panose="02020603050405020304" pitchFamily="18" charset="-78"/>
                <a:sym typeface="Merriweather"/>
              </a:rPr>
              <a:t> </a:t>
            </a:r>
            <a:r>
              <a:rPr lang="ar-LB" sz="3600" b="1" dirty="0">
                <a:solidFill>
                  <a:schemeClr val="bg1"/>
                </a:solidFill>
                <a:latin typeface="Simplified Arabic" panose="02020603050405020304" pitchFamily="18" charset="-78"/>
                <a:ea typeface="Merriweather"/>
                <a:cs typeface="Simplified Arabic" panose="02020603050405020304" pitchFamily="18" charset="-78"/>
                <a:sym typeface="Merriweather"/>
              </a:rPr>
              <a:t>الشرقــية</a:t>
            </a:r>
            <a:endParaRPr sz="3600" b="1" dirty="0">
              <a:solidFill>
                <a:schemeClr val="bg1"/>
              </a:solidFill>
              <a:latin typeface="Simplified Arabic" panose="02020603050405020304" pitchFamily="18" charset="-78"/>
              <a:ea typeface="Merriweather"/>
              <a:cs typeface="Simplified Arabic" panose="02020603050405020304" pitchFamily="18" charset="-78"/>
              <a:sym typeface="Merriweathe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8"/>
          <p:cNvSpPr txBox="1">
            <a:spLocks noGrp="1"/>
          </p:cNvSpPr>
          <p:nvPr>
            <p:ph type="title"/>
          </p:nvPr>
        </p:nvSpPr>
        <p:spPr>
          <a:xfrm>
            <a:off x="186700" y="314750"/>
            <a:ext cx="4081200" cy="138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ar-LB" dirty="0">
                <a:solidFill>
                  <a:schemeClr val="tx1"/>
                </a:solidFill>
              </a:rPr>
              <a:t>وسائل دعم لجان الحقيقة</a:t>
            </a:r>
            <a:endParaRPr dirty="0">
              <a:solidFill>
                <a:schemeClr val="tx1"/>
              </a:solidFill>
            </a:endParaRPr>
          </a:p>
        </p:txBody>
      </p:sp>
      <p:sp>
        <p:nvSpPr>
          <p:cNvPr id="246" name="Google Shape;246;p38"/>
          <p:cNvSpPr txBox="1"/>
          <p:nvPr/>
        </p:nvSpPr>
        <p:spPr>
          <a:xfrm>
            <a:off x="4788300" y="1560425"/>
            <a:ext cx="4124400" cy="2571600"/>
          </a:xfrm>
          <a:prstGeom prst="rect">
            <a:avLst/>
          </a:prstGeom>
          <a:noFill/>
          <a:ln>
            <a:noFill/>
          </a:ln>
        </p:spPr>
        <p:txBody>
          <a:bodyPr spcFirstLastPara="1" wrap="square" lIns="91425" tIns="91425" rIns="91425" bIns="91425" anchor="ctr" anchorCtr="0">
            <a:noAutofit/>
          </a:bodyPr>
          <a:lstStyle/>
          <a:p>
            <a:pPr lvl="0" algn="r" rtl="1"/>
            <a:r>
              <a:rPr lang="ar-LB" sz="2400" dirty="0">
                <a:solidFill>
                  <a:schemeClr val="bg1"/>
                </a:solidFill>
                <a:latin typeface="Simplified Arabic" panose="02020603050405020304" pitchFamily="18" charset="-78"/>
                <a:ea typeface="Roboto"/>
                <a:cs typeface="Simplified Arabic" panose="02020603050405020304" pitchFamily="18" charset="-78"/>
                <a:sym typeface="Roboto"/>
              </a:rPr>
              <a:t>التشاور والحوار مع المجموعات النسائية على نطاق أوسع ومع الأكاديميين النسائيين والناشطين في تحديد ولاية اللجنة وتنفيذ أعمالها، يمثلان عاملاً رئيسياً في وضع الفلسفة العملية والممارسة التطبيقية للجنة.</a:t>
            </a:r>
          </a:p>
          <a:p>
            <a:pPr lvl="0" algn="r" rtl="1"/>
            <a:endParaRPr lang="ar-LB" sz="2400" dirty="0">
              <a:solidFill>
                <a:schemeClr val="bg1"/>
              </a:solidFill>
              <a:latin typeface="Simplified Arabic" panose="02020603050405020304" pitchFamily="18" charset="-78"/>
              <a:ea typeface="Roboto"/>
              <a:cs typeface="Simplified Arabic" panose="02020603050405020304" pitchFamily="18" charset="-78"/>
              <a:sym typeface="Roboto"/>
            </a:endParaRPr>
          </a:p>
          <a:p>
            <a:pPr lvl="0" algn="r" rtl="1"/>
            <a:r>
              <a:rPr lang="ar-LB" sz="2400" dirty="0">
                <a:solidFill>
                  <a:schemeClr val="bg1"/>
                </a:solidFill>
                <a:latin typeface="Simplified Arabic" panose="02020603050405020304" pitchFamily="18" charset="-78"/>
                <a:ea typeface="Roboto"/>
                <a:cs typeface="Simplified Arabic" panose="02020603050405020304" pitchFamily="18" charset="-78"/>
                <a:sym typeface="Roboto"/>
              </a:rPr>
              <a:t>نظرةٌ ثاقبة في هذه العملية قد تكون حاسمةً في تحديد أولويات عملية لجنة الحقيقة.</a:t>
            </a:r>
            <a:endParaRPr lang="en" sz="2400" dirty="0">
              <a:solidFill>
                <a:schemeClr val="bg1"/>
              </a:solidFill>
              <a:latin typeface="Simplified Arabic" panose="02020603050405020304" pitchFamily="18" charset="-78"/>
              <a:ea typeface="Roboto"/>
              <a:cs typeface="Simplified Arabic" panose="02020603050405020304" pitchFamily="18" charset="-78"/>
              <a:sym typeface="Roboto"/>
            </a:endParaRPr>
          </a:p>
        </p:txBody>
      </p:sp>
      <p:pic>
        <p:nvPicPr>
          <p:cNvPr id="247" name="Google Shape;247;p38"/>
          <p:cNvPicPr preferRelativeResize="0"/>
          <p:nvPr/>
        </p:nvPicPr>
        <p:blipFill>
          <a:blip r:embed="rId3">
            <a:alphaModFix/>
          </a:blip>
          <a:stretch>
            <a:fillRect/>
          </a:stretch>
        </p:blipFill>
        <p:spPr>
          <a:xfrm>
            <a:off x="0" y="1704650"/>
            <a:ext cx="4572000" cy="2251889"/>
          </a:xfrm>
          <a:prstGeom prst="rect">
            <a:avLst/>
          </a:prstGeom>
          <a:noFill/>
          <a:ln>
            <a:noFill/>
          </a:ln>
        </p:spPr>
      </p:pic>
      <p:sp>
        <p:nvSpPr>
          <p:cNvPr id="5" name="Rectangle 4">
            <a:extLst>
              <a:ext uri="{FF2B5EF4-FFF2-40B4-BE49-F238E27FC236}">
                <a16:creationId xmlns:a16="http://schemas.microsoft.com/office/drawing/2014/main" id="{461D4DC3-5BF9-44B7-834A-1C49274766F2}"/>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9"/>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chemeClr val="accent1"/>
              </a:solidFill>
              <a:latin typeface="Merriweather"/>
              <a:ea typeface="Merriweather"/>
              <a:cs typeface="Merriweather"/>
              <a:sym typeface="Merriweather"/>
            </a:endParaRPr>
          </a:p>
        </p:txBody>
      </p:sp>
      <p:sp>
        <p:nvSpPr>
          <p:cNvPr id="253" name="Google Shape;253;p39"/>
          <p:cNvSpPr txBox="1">
            <a:spLocks noGrp="1"/>
          </p:cNvSpPr>
          <p:nvPr>
            <p:ph type="title"/>
          </p:nvPr>
        </p:nvSpPr>
        <p:spPr>
          <a:xfrm>
            <a:off x="4203913" y="1027613"/>
            <a:ext cx="4683814" cy="2022712"/>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4000" dirty="0">
                <a:latin typeface="Simplified Arabic" panose="02020603050405020304" pitchFamily="18" charset="-78"/>
                <a:cs typeface="Simplified Arabic" panose="02020603050405020304" pitchFamily="18" charset="-78"/>
              </a:rPr>
              <a:t>شبكة «العدالـــة الانتقـــالية للنساء أيضًا»</a:t>
            </a:r>
            <a:endParaRPr lang="en-US" sz="4000" dirty="0"/>
          </a:p>
        </p:txBody>
      </p:sp>
      <p:pic>
        <p:nvPicPr>
          <p:cNvPr id="2050" name="Picture 2" descr="https://lh4.googleusercontent.com/1__odh5TWm3872I6OCTlY7oGasayh3sNUv2iU3-ZRYlxZ7F-V2TIbcha8faqcrLieZbbBm1_eOd07OTp9IlV2f-1lyAlNgABZ9zr3YAgW1PkQYzQ5mZZdsw0SIJ4A4zeu9B5fuGV3A">
            <a:extLst>
              <a:ext uri="{FF2B5EF4-FFF2-40B4-BE49-F238E27FC236}">
                <a16:creationId xmlns:a16="http://schemas.microsoft.com/office/drawing/2014/main" id="{86467735-C405-4FF9-B3C7-01C09F8FC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25" y="0"/>
            <a:ext cx="368141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6E131CB-7103-439C-B2AB-DE306100E125}"/>
              </a:ext>
            </a:extLst>
          </p:cNvPr>
          <p:cNvSpPr/>
          <p:nvPr/>
        </p:nvSpPr>
        <p:spPr>
          <a:xfrm>
            <a:off x="8379047" y="4857593"/>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0"/>
          <p:cNvSpPr txBox="1">
            <a:spLocks noGrp="1"/>
          </p:cNvSpPr>
          <p:nvPr>
            <p:ph type="title"/>
          </p:nvPr>
        </p:nvSpPr>
        <p:spPr>
          <a:xfrm>
            <a:off x="4794075" y="195878"/>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4000" b="1" dirty="0">
                <a:latin typeface="Simplified Arabic" panose="02020603050405020304" pitchFamily="18" charset="-78"/>
                <a:cs typeface="Simplified Arabic" panose="02020603050405020304" pitchFamily="18" charset="-78"/>
              </a:rPr>
              <a:t>إدارة العلاقة</a:t>
            </a:r>
            <a:endParaRPr sz="4000" b="1" dirty="0">
              <a:latin typeface="Simplified Arabic" panose="02020603050405020304" pitchFamily="18" charset="-78"/>
              <a:cs typeface="Simplified Arabic" panose="02020603050405020304" pitchFamily="18" charset="-78"/>
            </a:endParaRPr>
          </a:p>
        </p:txBody>
      </p:sp>
      <p:sp>
        <p:nvSpPr>
          <p:cNvPr id="260" name="Google Shape;260;p40"/>
          <p:cNvSpPr txBox="1"/>
          <p:nvPr/>
        </p:nvSpPr>
        <p:spPr>
          <a:xfrm>
            <a:off x="268725" y="1384427"/>
            <a:ext cx="4124400" cy="2571600"/>
          </a:xfrm>
          <a:prstGeom prst="rect">
            <a:avLst/>
          </a:prstGeom>
          <a:noFill/>
          <a:ln>
            <a:noFill/>
          </a:ln>
        </p:spPr>
        <p:txBody>
          <a:bodyPr spcFirstLastPara="1" wrap="square" lIns="91425" tIns="91425" rIns="91425" bIns="91425" anchor="ctr" anchorCtr="0">
            <a:noAutofit/>
          </a:bodyPr>
          <a:lstStyle/>
          <a:p>
            <a:pPr marL="457200" lvl="0" indent="-342900" algn="r" rtl="1">
              <a:buClr>
                <a:schemeClr val="dk2"/>
              </a:buClr>
              <a:buSzPts val="1800"/>
              <a:buFont typeface="Roboto"/>
              <a:buChar char="●"/>
            </a:pPr>
            <a:r>
              <a:rPr lang="ar-LB" sz="2300" dirty="0">
                <a:solidFill>
                  <a:schemeClr val="dk2"/>
                </a:solidFill>
                <a:latin typeface="Roboto"/>
                <a:ea typeface="Roboto"/>
                <a:cs typeface="Roboto"/>
                <a:sym typeface="Roboto"/>
              </a:rPr>
              <a:t>اتفاقيات تعاونية أو مبادئ توجيهية</a:t>
            </a:r>
          </a:p>
          <a:p>
            <a:pPr marL="457200" lvl="0" indent="-342900" algn="r" rtl="1">
              <a:buClr>
                <a:schemeClr val="dk2"/>
              </a:buClr>
              <a:buSzPts val="1800"/>
              <a:buFont typeface="Roboto"/>
              <a:buChar char="●"/>
            </a:pPr>
            <a:endParaRPr lang="ar-LB" sz="2300" dirty="0">
              <a:solidFill>
                <a:schemeClr val="dk2"/>
              </a:solidFill>
              <a:latin typeface="Roboto"/>
              <a:ea typeface="Roboto"/>
              <a:cs typeface="Roboto"/>
              <a:sym typeface="Roboto"/>
            </a:endParaRPr>
          </a:p>
          <a:p>
            <a:pPr marL="457200" lvl="0" indent="-342900" algn="r" rtl="1">
              <a:buClr>
                <a:schemeClr val="dk2"/>
              </a:buClr>
              <a:buSzPts val="1800"/>
              <a:buFont typeface="Roboto"/>
              <a:buChar char="●"/>
            </a:pPr>
            <a:r>
              <a:rPr lang="ar-LB" sz="2300" dirty="0">
                <a:solidFill>
                  <a:schemeClr val="dk2"/>
                </a:solidFill>
                <a:latin typeface="Roboto"/>
                <a:ea typeface="Roboto"/>
                <a:cs typeface="Roboto"/>
                <a:sym typeface="Roboto"/>
              </a:rPr>
              <a:t>لقاءات منتظمة مع ممثلي المجتمع المدني</a:t>
            </a:r>
          </a:p>
          <a:p>
            <a:pPr marL="457200" lvl="0" indent="-342900" algn="r" rtl="1">
              <a:buClr>
                <a:schemeClr val="dk2"/>
              </a:buClr>
              <a:buSzPts val="1800"/>
              <a:buFont typeface="Roboto"/>
              <a:buChar char="●"/>
            </a:pPr>
            <a:endParaRPr lang="ar-LB" sz="2300" dirty="0">
              <a:solidFill>
                <a:schemeClr val="dk2"/>
              </a:solidFill>
              <a:latin typeface="Roboto"/>
              <a:ea typeface="Roboto"/>
              <a:cs typeface="Roboto"/>
              <a:sym typeface="Roboto"/>
            </a:endParaRPr>
          </a:p>
          <a:p>
            <a:pPr marL="457200" lvl="0" indent="-342900" algn="r" rtl="1">
              <a:buClr>
                <a:schemeClr val="dk2"/>
              </a:buClr>
              <a:buSzPts val="1800"/>
              <a:buFont typeface="Roboto"/>
              <a:buChar char="●"/>
            </a:pPr>
            <a:r>
              <a:rPr lang="ar-LB" sz="2300" dirty="0">
                <a:solidFill>
                  <a:schemeClr val="dk2"/>
                </a:solidFill>
                <a:latin typeface="Roboto"/>
                <a:ea typeface="Roboto"/>
                <a:cs typeface="Roboto"/>
                <a:sym typeface="Roboto"/>
              </a:rPr>
              <a:t>ضمان التمثيل العادل والأدوار المنصفة</a:t>
            </a:r>
          </a:p>
          <a:p>
            <a:pPr marL="457200" lvl="0" indent="-342900" algn="r" rtl="1">
              <a:buClr>
                <a:schemeClr val="dk2"/>
              </a:buClr>
              <a:buSzPts val="1800"/>
              <a:buFont typeface="Roboto"/>
              <a:buChar char="●"/>
            </a:pPr>
            <a:endParaRPr lang="ar-LB" sz="2300" dirty="0">
              <a:solidFill>
                <a:schemeClr val="dk2"/>
              </a:solidFill>
              <a:latin typeface="Roboto"/>
              <a:ea typeface="Roboto"/>
              <a:cs typeface="Roboto"/>
              <a:sym typeface="Roboto"/>
            </a:endParaRPr>
          </a:p>
          <a:p>
            <a:pPr marL="457200" lvl="0" indent="-342900" algn="r" rtl="1">
              <a:buClr>
                <a:schemeClr val="dk2"/>
              </a:buClr>
              <a:buSzPts val="1800"/>
              <a:buFont typeface="Roboto"/>
              <a:buChar char="●"/>
            </a:pPr>
            <a:r>
              <a:rPr lang="ar-LB" sz="2300" dirty="0">
                <a:solidFill>
                  <a:schemeClr val="dk2"/>
                </a:solidFill>
                <a:latin typeface="Roboto"/>
                <a:ea typeface="Roboto"/>
                <a:cs typeface="Roboto"/>
                <a:sym typeface="Roboto"/>
              </a:rPr>
              <a:t>بروتوكولات تبادل المعلومات</a:t>
            </a:r>
          </a:p>
          <a:p>
            <a:pPr marL="457200" lvl="0" indent="-342900" algn="r" rtl="1">
              <a:buClr>
                <a:schemeClr val="dk2"/>
              </a:buClr>
              <a:buSzPts val="1800"/>
              <a:buFont typeface="Roboto"/>
              <a:buChar char="●"/>
            </a:pPr>
            <a:endParaRPr lang="ar-LB" sz="2300" dirty="0">
              <a:solidFill>
                <a:schemeClr val="dk2"/>
              </a:solidFill>
              <a:latin typeface="Roboto"/>
              <a:ea typeface="Roboto"/>
              <a:cs typeface="Roboto"/>
              <a:sym typeface="Roboto"/>
            </a:endParaRPr>
          </a:p>
          <a:p>
            <a:pPr marL="457200" lvl="0" indent="-342900" algn="r" rtl="1">
              <a:buClr>
                <a:schemeClr val="dk2"/>
              </a:buClr>
              <a:buSzPts val="1800"/>
              <a:buFont typeface="Roboto"/>
              <a:buChar char="●"/>
            </a:pPr>
            <a:r>
              <a:rPr lang="ar-LB" sz="2300" dirty="0">
                <a:solidFill>
                  <a:schemeClr val="dk2"/>
                </a:solidFill>
                <a:latin typeface="Roboto"/>
                <a:ea typeface="Roboto"/>
                <a:cs typeface="Roboto"/>
                <a:sym typeface="Roboto"/>
              </a:rPr>
              <a:t>بناء الثقة وخلق الشرعية للعمليات</a:t>
            </a:r>
            <a:endParaRPr lang="en" sz="2300" dirty="0">
              <a:solidFill>
                <a:schemeClr val="dk2"/>
              </a:solidFill>
              <a:latin typeface="Roboto"/>
              <a:ea typeface="Roboto"/>
              <a:cs typeface="Roboto"/>
              <a:sym typeface="Roboto"/>
            </a:endParaRPr>
          </a:p>
        </p:txBody>
      </p:sp>
      <p:sp>
        <p:nvSpPr>
          <p:cNvPr id="4" name="Rectangle 3">
            <a:extLst>
              <a:ext uri="{FF2B5EF4-FFF2-40B4-BE49-F238E27FC236}">
                <a16:creationId xmlns:a16="http://schemas.microsoft.com/office/drawing/2014/main" id="{8D567345-B1E2-4CC7-A34D-BE1BEC69014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1"/>
          <p:cNvSpPr txBox="1">
            <a:spLocks noGrp="1"/>
          </p:cNvSpPr>
          <p:nvPr>
            <p:ph type="title"/>
          </p:nvPr>
        </p:nvSpPr>
        <p:spPr>
          <a:xfrm>
            <a:off x="5130613" y="272325"/>
            <a:ext cx="37974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200" b="1" dirty="0">
                <a:latin typeface="Simplified Arabic" panose="02020603050405020304" pitchFamily="18" charset="-78"/>
                <a:cs typeface="Simplified Arabic" panose="02020603050405020304" pitchFamily="18" charset="-78"/>
              </a:rPr>
              <a:t>6. مرحـلــة التصميم</a:t>
            </a:r>
            <a:endParaRPr sz="3200" b="1" dirty="0">
              <a:latin typeface="Simplified Arabic" panose="02020603050405020304" pitchFamily="18" charset="-78"/>
              <a:cs typeface="Simplified Arabic" panose="02020603050405020304" pitchFamily="18" charset="-78"/>
            </a:endParaRPr>
          </a:p>
        </p:txBody>
      </p:sp>
      <p:sp>
        <p:nvSpPr>
          <p:cNvPr id="266" name="Google Shape;266;p41"/>
          <p:cNvSpPr txBox="1"/>
          <p:nvPr/>
        </p:nvSpPr>
        <p:spPr>
          <a:xfrm>
            <a:off x="807443" y="922995"/>
            <a:ext cx="3966900" cy="30000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solidFill>
                  <a:schemeClr val="dk2"/>
                </a:solidFill>
                <a:latin typeface="Roboto"/>
                <a:ea typeface="Roboto"/>
                <a:cs typeface="Roboto"/>
                <a:sym typeface="Roboto"/>
              </a:rPr>
              <a:t>توجيهات عامة:</a:t>
            </a:r>
          </a:p>
          <a:p>
            <a:pPr marL="0" lvl="0" indent="0" algn="r" rtl="1">
              <a:spcBef>
                <a:spcPts val="0"/>
              </a:spcBef>
              <a:spcAft>
                <a:spcPts val="0"/>
              </a:spcAft>
              <a:buNone/>
            </a:pPr>
            <a:endParaRPr lang="ar-LB" sz="2400" dirty="0">
              <a:solidFill>
                <a:schemeClr val="dk2"/>
              </a:solidFill>
              <a:latin typeface="Roboto"/>
              <a:ea typeface="Roboto"/>
              <a:cs typeface="Roboto"/>
              <a:sym typeface="Roboto"/>
            </a:endParaRPr>
          </a:p>
          <a:p>
            <a:pPr marL="800100" lvl="0" indent="-342900" algn="r" rtl="1">
              <a:buFont typeface="Arial" panose="020B0604020202020204" pitchFamily="34" charset="0"/>
              <a:buChar char="•"/>
            </a:pPr>
            <a:r>
              <a:rPr lang="ar-LB" sz="2400" dirty="0">
                <a:solidFill>
                  <a:schemeClr val="dk2"/>
                </a:solidFill>
                <a:latin typeface="Roboto"/>
                <a:ea typeface="Roboto"/>
                <a:cs typeface="Roboto"/>
                <a:sym typeface="Roboto"/>
              </a:rPr>
              <a:t>صياغة الولاية</a:t>
            </a:r>
          </a:p>
          <a:p>
            <a:pPr marL="800100" lvl="0" indent="-342900" algn="r" rtl="1">
              <a:buFont typeface="Arial" panose="020B0604020202020204" pitchFamily="34" charset="0"/>
              <a:buChar char="•"/>
            </a:pPr>
            <a:r>
              <a:rPr lang="ar-LB" sz="2400" dirty="0">
                <a:solidFill>
                  <a:schemeClr val="dk2"/>
                </a:solidFill>
                <a:latin typeface="Roboto"/>
                <a:ea typeface="Roboto"/>
                <a:cs typeface="Roboto"/>
                <a:sym typeface="Roboto"/>
              </a:rPr>
              <a:t>القيام بالاستبيـان</a:t>
            </a:r>
          </a:p>
          <a:p>
            <a:pPr marL="800100" lvl="0" indent="-342900" algn="r" rtl="1">
              <a:buFont typeface="Arial" panose="020B0604020202020204" pitchFamily="34" charset="0"/>
              <a:buChar char="•"/>
            </a:pPr>
            <a:r>
              <a:rPr lang="ar-LB" sz="2400" dirty="0">
                <a:solidFill>
                  <a:schemeClr val="dk2"/>
                </a:solidFill>
                <a:latin typeface="Roboto"/>
                <a:ea typeface="Roboto"/>
                <a:cs typeface="Roboto"/>
                <a:sym typeface="Roboto"/>
              </a:rPr>
              <a:t>جلسات استماع عامة</a:t>
            </a:r>
          </a:p>
          <a:p>
            <a:pPr marL="800100" lvl="0" indent="-342900" algn="r" rtl="1">
              <a:buFont typeface="Arial" panose="020B0604020202020204" pitchFamily="34" charset="0"/>
              <a:buChar char="•"/>
            </a:pPr>
            <a:r>
              <a:rPr lang="ar-LB" sz="2400" dirty="0">
                <a:solidFill>
                  <a:schemeClr val="dk2"/>
                </a:solidFill>
                <a:latin typeface="Roboto"/>
                <a:ea typeface="Roboto"/>
                <a:cs typeface="Roboto"/>
                <a:sym typeface="Roboto"/>
              </a:rPr>
              <a:t>التواصل</a:t>
            </a:r>
          </a:p>
          <a:p>
            <a:pPr marL="800100" lvl="0" indent="-342900" algn="r" rtl="1">
              <a:buFont typeface="Arial" panose="020B0604020202020204" pitchFamily="34" charset="0"/>
              <a:buChar char="•"/>
            </a:pPr>
            <a:r>
              <a:rPr lang="ar-LB" sz="2400" dirty="0">
                <a:solidFill>
                  <a:schemeClr val="dk2"/>
                </a:solidFill>
                <a:latin typeface="Roboto"/>
                <a:ea typeface="Roboto"/>
                <a:cs typeface="Roboto"/>
                <a:sym typeface="Roboto"/>
              </a:rPr>
              <a:t>البحث والتحليل</a:t>
            </a:r>
          </a:p>
          <a:p>
            <a:pPr marL="800100" lvl="0" indent="-342900" algn="r" rtl="1">
              <a:buFont typeface="Arial" panose="020B0604020202020204" pitchFamily="34" charset="0"/>
              <a:buChar char="•"/>
            </a:pPr>
            <a:r>
              <a:rPr lang="ar-LB" sz="2400" dirty="0">
                <a:solidFill>
                  <a:schemeClr val="dk2"/>
                </a:solidFill>
                <a:latin typeface="Roboto"/>
                <a:ea typeface="Roboto"/>
                <a:cs typeface="Roboto"/>
                <a:sym typeface="Roboto"/>
              </a:rPr>
              <a:t>كتابة التقرير النهائي</a:t>
            </a:r>
          </a:p>
          <a:p>
            <a:pPr marL="800100" lvl="0" indent="-342900" algn="r" rtl="1">
              <a:buFont typeface="Arial" panose="020B0604020202020204" pitchFamily="34" charset="0"/>
              <a:buChar char="•"/>
            </a:pPr>
            <a:r>
              <a:rPr lang="ar-LB" sz="2400" dirty="0">
                <a:solidFill>
                  <a:schemeClr val="dk2"/>
                </a:solidFill>
                <a:latin typeface="Roboto"/>
                <a:ea typeface="Roboto"/>
                <a:cs typeface="Roboto"/>
                <a:sym typeface="Roboto"/>
              </a:rPr>
              <a:t>إصدار التوصيات</a:t>
            </a:r>
            <a:endParaRPr sz="2400" dirty="0">
              <a:solidFill>
                <a:schemeClr val="dk2"/>
              </a:solidFill>
              <a:latin typeface="Roboto"/>
              <a:ea typeface="Roboto"/>
              <a:cs typeface="Roboto"/>
              <a:sym typeface="Roboto"/>
            </a:endParaRPr>
          </a:p>
        </p:txBody>
      </p:sp>
      <p:sp>
        <p:nvSpPr>
          <p:cNvPr id="4" name="Rectangle 3">
            <a:extLst>
              <a:ext uri="{FF2B5EF4-FFF2-40B4-BE49-F238E27FC236}">
                <a16:creationId xmlns:a16="http://schemas.microsoft.com/office/drawing/2014/main" id="{6783D73C-3B4C-4DBB-BA92-C57D2C5D2E8E}"/>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p:nvPr/>
        </p:nvSpPr>
        <p:spPr>
          <a:xfrm>
            <a:off x="487650" y="315897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chemeClr val="accent1"/>
              </a:solidFill>
              <a:latin typeface="Merriweather"/>
              <a:ea typeface="Merriweather"/>
              <a:cs typeface="Merriweather"/>
              <a:sym typeface="Merriweather"/>
            </a:endParaRPr>
          </a:p>
        </p:txBody>
      </p:sp>
      <p:pic>
        <p:nvPicPr>
          <p:cNvPr id="76" name="Google Shape;76;p15"/>
          <p:cNvPicPr preferRelativeResize="0"/>
          <p:nvPr/>
        </p:nvPicPr>
        <p:blipFill>
          <a:blip r:embed="rId3">
            <a:alphaModFix amt="73000"/>
          </a:blip>
          <a:stretch>
            <a:fillRect/>
          </a:stretch>
        </p:blipFill>
        <p:spPr>
          <a:xfrm>
            <a:off x="1432523" y="0"/>
            <a:ext cx="7711475" cy="5143501"/>
          </a:xfrm>
          <a:prstGeom prst="rect">
            <a:avLst/>
          </a:prstGeom>
          <a:noFill/>
          <a:ln>
            <a:noFill/>
          </a:ln>
        </p:spPr>
      </p:pic>
      <p:sp>
        <p:nvSpPr>
          <p:cNvPr id="77" name="Google Shape;77;p15"/>
          <p:cNvSpPr txBox="1">
            <a:spLocks noGrp="1"/>
          </p:cNvSpPr>
          <p:nvPr>
            <p:ph type="title"/>
          </p:nvPr>
        </p:nvSpPr>
        <p:spPr>
          <a:xfrm>
            <a:off x="284925" y="412525"/>
            <a:ext cx="8483700" cy="1609200"/>
          </a:xfrm>
          <a:prstGeom prst="rect">
            <a:avLst/>
          </a:prstGeom>
        </p:spPr>
        <p:txBody>
          <a:bodyPr spcFirstLastPara="1" wrap="square" lIns="91425" tIns="91425" rIns="91425" bIns="91425" anchor="ctr" anchorCtr="0">
            <a:noAutofit/>
          </a:bodyPr>
          <a:lstStyle/>
          <a:p>
            <a:pPr lvl="0" algn="just" rtl="1"/>
            <a:r>
              <a:rPr lang="ar-LB" sz="3200" b="1" dirty="0">
                <a:latin typeface="Simplified Arabic" panose="02020603050405020304" pitchFamily="18" charset="-78"/>
                <a:cs typeface="Simplified Arabic" panose="02020603050405020304" pitchFamily="18" charset="-78"/>
              </a:rPr>
              <a:t>تتأثر «الحقيقة» المتعلّقة بإرث انتهاكات حقوق الإنسان بطريقة قيادة العملية، والجهة التي تقودها، ومن لديه الفرصة للتقدم والمشاركة.</a:t>
            </a:r>
            <a:br>
              <a:rPr lang="ar-LB" sz="3200" b="1" dirty="0"/>
            </a:br>
            <a:endParaRPr sz="3200" b="1" dirty="0"/>
          </a:p>
        </p:txBody>
      </p:sp>
      <p:sp>
        <p:nvSpPr>
          <p:cNvPr id="5" name="Rectangle 4">
            <a:extLst>
              <a:ext uri="{FF2B5EF4-FFF2-40B4-BE49-F238E27FC236}">
                <a16:creationId xmlns:a16="http://schemas.microsoft.com/office/drawing/2014/main" id="{EDBB773A-67E3-4040-A12A-3B5CC675B6EB}"/>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2"/>
          <p:cNvSpPr txBox="1">
            <a:spLocks noGrp="1"/>
          </p:cNvSpPr>
          <p:nvPr>
            <p:ph type="title"/>
          </p:nvPr>
        </p:nvSpPr>
        <p:spPr>
          <a:xfrm>
            <a:off x="4905076" y="326300"/>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3200" b="1" dirty="0">
                <a:latin typeface="Simplified Arabic" panose="02020603050405020304" pitchFamily="18" charset="-78"/>
                <a:cs typeface="Simplified Arabic" panose="02020603050405020304" pitchFamily="18" charset="-78"/>
              </a:rPr>
              <a:t>الولاية</a:t>
            </a:r>
            <a:endParaRPr sz="3200" b="1" dirty="0">
              <a:latin typeface="Simplified Arabic" panose="02020603050405020304" pitchFamily="18" charset="-78"/>
              <a:cs typeface="Simplified Arabic" panose="02020603050405020304" pitchFamily="18" charset="-78"/>
            </a:endParaRPr>
          </a:p>
        </p:txBody>
      </p:sp>
      <p:sp>
        <p:nvSpPr>
          <p:cNvPr id="272" name="Google Shape;272;p42"/>
          <p:cNvSpPr txBox="1"/>
          <p:nvPr/>
        </p:nvSpPr>
        <p:spPr>
          <a:xfrm>
            <a:off x="281061" y="1562713"/>
            <a:ext cx="4124400" cy="1488000"/>
          </a:xfrm>
          <a:prstGeom prst="rect">
            <a:avLst/>
          </a:prstGeom>
          <a:noFill/>
          <a:ln>
            <a:noFill/>
          </a:ln>
        </p:spPr>
        <p:txBody>
          <a:bodyPr spcFirstLastPara="1" wrap="square" lIns="91425" tIns="91425" rIns="91425" bIns="91425" anchor="ctr" anchorCtr="0">
            <a:noAutofit/>
          </a:bodyPr>
          <a:lstStyle/>
          <a:p>
            <a:pPr marL="457200" lvl="0" indent="-342900" algn="r" rtl="1">
              <a:spcBef>
                <a:spcPts val="0"/>
              </a:spcBef>
              <a:spcAft>
                <a:spcPts val="0"/>
              </a:spcAft>
              <a:buClr>
                <a:schemeClr val="dk2"/>
              </a:buClr>
              <a:buSzPts val="1800"/>
              <a:buFont typeface="Roboto"/>
              <a:buChar char="●"/>
            </a:pPr>
            <a:r>
              <a:rPr lang="ar-LB" sz="2400" dirty="0">
                <a:solidFill>
                  <a:schemeClr val="dk2"/>
                </a:solidFill>
                <a:latin typeface="Roboto"/>
                <a:ea typeface="Roboto"/>
                <a:cs typeface="Roboto"/>
                <a:sym typeface="Roboto"/>
              </a:rPr>
              <a:t>المدّة الزمنيـّــة قيد التحليل</a:t>
            </a:r>
          </a:p>
          <a:p>
            <a:pPr marL="457200" lvl="0" indent="-342900" algn="r" rtl="1">
              <a:spcBef>
                <a:spcPts val="0"/>
              </a:spcBef>
              <a:spcAft>
                <a:spcPts val="0"/>
              </a:spcAft>
              <a:buClr>
                <a:schemeClr val="dk2"/>
              </a:buClr>
              <a:buSzPts val="1800"/>
              <a:buFont typeface="Roboto"/>
              <a:buChar char="●"/>
            </a:pPr>
            <a:endParaRPr lang="ar-LB" sz="2400" dirty="0">
              <a:solidFill>
                <a:schemeClr val="dk2"/>
              </a:solidFill>
              <a:latin typeface="Roboto"/>
              <a:ea typeface="Roboto"/>
              <a:cs typeface="Roboto"/>
              <a:sym typeface="Roboto"/>
            </a:endParaRPr>
          </a:p>
          <a:p>
            <a:pPr marL="457200" lvl="0" indent="-342900" algn="r" rtl="1">
              <a:spcBef>
                <a:spcPts val="0"/>
              </a:spcBef>
              <a:spcAft>
                <a:spcPts val="0"/>
              </a:spcAft>
              <a:buClr>
                <a:schemeClr val="dk2"/>
              </a:buClr>
              <a:buSzPts val="1800"/>
              <a:buFont typeface="Roboto"/>
              <a:buChar char="●"/>
            </a:pPr>
            <a:r>
              <a:rPr lang="ar-LB" sz="2400" dirty="0">
                <a:solidFill>
                  <a:schemeClr val="dk2"/>
                </a:solidFill>
                <a:latin typeface="Roboto"/>
                <a:ea typeface="Roboto"/>
                <a:cs typeface="Roboto"/>
                <a:sym typeface="Roboto"/>
              </a:rPr>
              <a:t>أنـــواع الانتهاكات</a:t>
            </a:r>
          </a:p>
          <a:p>
            <a:pPr marL="457200" lvl="0" indent="-342900" algn="r" rtl="1">
              <a:spcBef>
                <a:spcPts val="0"/>
              </a:spcBef>
              <a:spcAft>
                <a:spcPts val="0"/>
              </a:spcAft>
              <a:buClr>
                <a:schemeClr val="dk2"/>
              </a:buClr>
              <a:buSzPts val="1800"/>
              <a:buFont typeface="Roboto"/>
              <a:buChar char="●"/>
            </a:pPr>
            <a:endParaRPr lang="ar-LB" sz="2400" dirty="0">
              <a:solidFill>
                <a:schemeClr val="dk2"/>
              </a:solidFill>
              <a:latin typeface="Roboto"/>
              <a:ea typeface="Roboto"/>
              <a:cs typeface="Roboto"/>
              <a:sym typeface="Roboto"/>
            </a:endParaRPr>
          </a:p>
          <a:p>
            <a:pPr marL="457200" lvl="0" indent="-342900" algn="r" rtl="1">
              <a:spcBef>
                <a:spcPts val="0"/>
              </a:spcBef>
              <a:spcAft>
                <a:spcPts val="0"/>
              </a:spcAft>
              <a:buClr>
                <a:schemeClr val="dk2"/>
              </a:buClr>
              <a:buSzPts val="1800"/>
              <a:buFont typeface="Roboto"/>
              <a:buChar char="●"/>
            </a:pPr>
            <a:r>
              <a:rPr lang="ar-LB" sz="2400" dirty="0">
                <a:solidFill>
                  <a:schemeClr val="dk2"/>
                </a:solidFill>
                <a:latin typeface="Roboto"/>
                <a:ea typeface="Roboto"/>
                <a:cs typeface="Roboto"/>
                <a:sym typeface="Roboto"/>
              </a:rPr>
              <a:t>صلاحيــات اللجنـــة وهيكليّتها</a:t>
            </a:r>
            <a:endParaRPr sz="2400" i="1" dirty="0">
              <a:solidFill>
                <a:schemeClr val="lt2"/>
              </a:solidFill>
              <a:latin typeface="Roboto"/>
              <a:ea typeface="Roboto"/>
              <a:cs typeface="Roboto"/>
              <a:sym typeface="Roboto"/>
            </a:endParaRPr>
          </a:p>
        </p:txBody>
      </p:sp>
      <p:pic>
        <p:nvPicPr>
          <p:cNvPr id="273" name="Google Shape;273;p42"/>
          <p:cNvPicPr preferRelativeResize="0"/>
          <p:nvPr/>
        </p:nvPicPr>
        <p:blipFill>
          <a:blip r:embed="rId3">
            <a:alphaModFix/>
          </a:blip>
          <a:stretch>
            <a:fillRect/>
          </a:stretch>
        </p:blipFill>
        <p:spPr>
          <a:xfrm>
            <a:off x="4571999" y="1716200"/>
            <a:ext cx="4572001" cy="3030571"/>
          </a:xfrm>
          <a:prstGeom prst="rect">
            <a:avLst/>
          </a:prstGeom>
          <a:noFill/>
          <a:ln>
            <a:noFill/>
          </a:ln>
        </p:spPr>
      </p:pic>
      <p:sp>
        <p:nvSpPr>
          <p:cNvPr id="5" name="Rectangle 4">
            <a:extLst>
              <a:ext uri="{FF2B5EF4-FFF2-40B4-BE49-F238E27FC236}">
                <a16:creationId xmlns:a16="http://schemas.microsoft.com/office/drawing/2014/main" id="{7130F05C-8C98-4D37-A683-C062ECADB67F}"/>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3"/>
          <p:cNvSpPr txBox="1">
            <a:spLocks noGrp="1"/>
          </p:cNvSpPr>
          <p:nvPr>
            <p:ph type="title"/>
          </p:nvPr>
        </p:nvSpPr>
        <p:spPr>
          <a:xfrm>
            <a:off x="321075" y="506375"/>
            <a:ext cx="8287800" cy="1282500"/>
          </a:xfrm>
          <a:prstGeom prst="rect">
            <a:avLst/>
          </a:prstGeom>
        </p:spPr>
        <p:txBody>
          <a:bodyPr spcFirstLastPara="1" wrap="square" lIns="91425" tIns="91425" rIns="91425" bIns="91425" anchor="t" anchorCtr="0">
            <a:noAutofit/>
          </a:bodyPr>
          <a:lstStyle/>
          <a:p>
            <a:pPr lvl="0" algn="r" rtl="1"/>
            <a:r>
              <a:rPr lang="ar-LB" sz="3200" dirty="0">
                <a:latin typeface="Simplified Arabic" panose="02020603050405020304" pitchFamily="18" charset="-78"/>
                <a:cs typeface="Simplified Arabic" panose="02020603050405020304" pitchFamily="18" charset="-78"/>
              </a:rPr>
              <a:t>يتعيّـن على لجان الحقيقة دراســة العنف الجنسي والعنف القائم على نوع الجنس، والتحقيق في طرق تأثير نوع الجنس على تجارب ضحايا انتهاكات حقوق الانسان، ومواجهة التحيُّزات الهيكلية بين الجنسين والتي يمكن أن تؤثر على مشاركة النساء والحؤول دون ظهور كامل الحقيقة.</a:t>
            </a:r>
            <a:endParaRPr sz="3200" dirty="0">
              <a:latin typeface="Simplified Arabic" panose="02020603050405020304" pitchFamily="18" charset="-78"/>
              <a:cs typeface="Simplified Arabic" panose="02020603050405020304" pitchFamily="18" charset="-78"/>
            </a:endParaRPr>
          </a:p>
        </p:txBody>
      </p:sp>
      <p:sp>
        <p:nvSpPr>
          <p:cNvPr id="3" name="Rectangle 2">
            <a:extLst>
              <a:ext uri="{FF2B5EF4-FFF2-40B4-BE49-F238E27FC236}">
                <a16:creationId xmlns:a16="http://schemas.microsoft.com/office/drawing/2014/main" id="{F2E58154-1433-44FA-9453-95FA8F0895A2}"/>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4"/>
          <p:cNvSpPr txBox="1"/>
          <p:nvPr/>
        </p:nvSpPr>
        <p:spPr>
          <a:xfrm>
            <a:off x="522500" y="30503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chemeClr val="accent1"/>
              </a:solidFill>
              <a:latin typeface="Merriweather"/>
              <a:ea typeface="Merriweather"/>
              <a:cs typeface="Merriweather"/>
              <a:sym typeface="Merriweather"/>
            </a:endParaRPr>
          </a:p>
        </p:txBody>
      </p:sp>
      <p:sp>
        <p:nvSpPr>
          <p:cNvPr id="284" name="Google Shape;284;p44"/>
          <p:cNvSpPr txBox="1">
            <a:spLocks noGrp="1"/>
          </p:cNvSpPr>
          <p:nvPr>
            <p:ph type="title"/>
          </p:nvPr>
        </p:nvSpPr>
        <p:spPr>
          <a:xfrm>
            <a:off x="228850" y="347975"/>
            <a:ext cx="5366700" cy="99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ar-LB" sz="3400" dirty="0">
                <a:latin typeface="Simplified Arabic" panose="02020603050405020304" pitchFamily="18" charset="-78"/>
                <a:cs typeface="Simplified Arabic" panose="02020603050405020304" pitchFamily="18" charset="-78"/>
              </a:rPr>
              <a:t>بيــرو</a:t>
            </a:r>
            <a:endParaRPr sz="3400" dirty="0">
              <a:latin typeface="Simplified Arabic" panose="02020603050405020304" pitchFamily="18" charset="-78"/>
              <a:cs typeface="Simplified Arabic" panose="02020603050405020304" pitchFamily="18" charset="-78"/>
            </a:endParaRPr>
          </a:p>
        </p:txBody>
      </p:sp>
      <p:sp>
        <p:nvSpPr>
          <p:cNvPr id="5" name="Rectangle 4">
            <a:extLst>
              <a:ext uri="{FF2B5EF4-FFF2-40B4-BE49-F238E27FC236}">
                <a16:creationId xmlns:a16="http://schemas.microsoft.com/office/drawing/2014/main" id="{9E678466-4496-49A9-9417-97B6342C5474}"/>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pic>
        <p:nvPicPr>
          <p:cNvPr id="6" name="Google Shape;285;p44">
            <a:extLst>
              <a:ext uri="{FF2B5EF4-FFF2-40B4-BE49-F238E27FC236}">
                <a16:creationId xmlns:a16="http://schemas.microsoft.com/office/drawing/2014/main" id="{C4F2FB0F-0108-46E7-903F-F9C65B26D2B7}"/>
              </a:ext>
            </a:extLst>
          </p:cNvPr>
          <p:cNvPicPr preferRelativeResize="0"/>
          <p:nvPr/>
        </p:nvPicPr>
        <p:blipFill>
          <a:blip r:embed="rId3">
            <a:alphaModFix/>
          </a:blip>
          <a:stretch>
            <a:fillRect/>
          </a:stretch>
        </p:blipFill>
        <p:spPr>
          <a:xfrm>
            <a:off x="1656284" y="75336"/>
            <a:ext cx="7487716" cy="49910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5"/>
          <p:cNvSpPr txBox="1"/>
          <p:nvPr/>
        </p:nvSpPr>
        <p:spPr>
          <a:xfrm>
            <a:off x="566700" y="3796332"/>
            <a:ext cx="8010600" cy="859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2000" dirty="0">
                <a:solidFill>
                  <a:schemeClr val="accent4"/>
                </a:solidFill>
                <a:latin typeface="Simplified Arabic" panose="02020603050405020304" pitchFamily="18" charset="-78"/>
                <a:ea typeface="Merriweather"/>
                <a:cs typeface="Simplified Arabic" panose="02020603050405020304" pitchFamily="18" charset="-78"/>
                <a:sym typeface="Merriweather"/>
              </a:rPr>
              <a:t>- قانون إنشــاء لجنة الحقيقة والمصالحة في ليبيريا، 12 أيار/مايو 2005</a:t>
            </a:r>
            <a:endParaRPr sz="2000" dirty="0">
              <a:solidFill>
                <a:schemeClr val="accent4"/>
              </a:solidFill>
              <a:latin typeface="Simplified Arabic" panose="02020603050405020304" pitchFamily="18" charset="-78"/>
              <a:ea typeface="Merriweather"/>
              <a:cs typeface="Simplified Arabic" panose="02020603050405020304" pitchFamily="18" charset="-78"/>
              <a:sym typeface="Merriweather"/>
            </a:endParaRPr>
          </a:p>
        </p:txBody>
      </p:sp>
      <p:sp>
        <p:nvSpPr>
          <p:cNvPr id="291" name="Google Shape;291;p45"/>
          <p:cNvSpPr txBox="1"/>
          <p:nvPr/>
        </p:nvSpPr>
        <p:spPr>
          <a:xfrm>
            <a:off x="173774" y="575759"/>
            <a:ext cx="8203500" cy="3151800"/>
          </a:xfrm>
          <a:prstGeom prst="rect">
            <a:avLst/>
          </a:prstGeom>
          <a:noFill/>
          <a:ln>
            <a:noFill/>
          </a:ln>
        </p:spPr>
        <p:txBody>
          <a:bodyPr spcFirstLastPara="1" wrap="square" lIns="91425" tIns="91425" rIns="91425" bIns="91425" anchor="t" anchorCtr="0">
            <a:noAutofit/>
          </a:bodyPr>
          <a:lstStyle/>
          <a:p>
            <a:pPr marL="0" lvl="0" indent="0" algn="just" rtl="1">
              <a:spcBef>
                <a:spcPts val="0"/>
              </a:spcBef>
              <a:spcAft>
                <a:spcPts val="0"/>
              </a:spcAft>
              <a:buNone/>
            </a:pPr>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a:t>
            </a:r>
            <a:r>
              <a:rPr lang="ar-LB" sz="2800" dirty="0" err="1">
                <a:solidFill>
                  <a:schemeClr val="accent1"/>
                </a:solidFill>
                <a:latin typeface="Simplified Arabic" panose="02020603050405020304" pitchFamily="18" charset="-78"/>
                <a:ea typeface="Merriweather"/>
                <a:cs typeface="Simplified Arabic" panose="02020603050405020304" pitchFamily="18" charset="-78"/>
                <a:sym typeface="Merriweather"/>
              </a:rPr>
              <a:t>إعتماد</a:t>
            </a:r>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 </a:t>
            </a:r>
            <a:r>
              <a:rPr lang="ar-LB" sz="28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الآليـات والإجراءات الخاصّة </a:t>
            </a:r>
            <a:r>
              <a:rPr lang="ar-LB" sz="2800" dirty="0">
                <a:solidFill>
                  <a:schemeClr val="accent1"/>
                </a:solidFill>
                <a:latin typeface="Simplified Arabic" panose="02020603050405020304" pitchFamily="18" charset="-78"/>
                <a:ea typeface="Merriweather"/>
                <a:cs typeface="Simplified Arabic" panose="02020603050405020304" pitchFamily="18" charset="-78"/>
                <a:sym typeface="Merriweather"/>
              </a:rPr>
              <a:t>من أجل معالجة تجارب النساء والأولاد والفئات الضعيفة، وتوفير اهتمامٍ خاص للانتهاكات القائمة على نوع الجنس، بالإضافة إلى قضايا الأطفال الجنود وتأمين الفرص لهم من أجل سرد التجربة التي عاشوها وإيجاد الحلول للمشاكل التي خاضوها واتخاذ التدابير من أجل إعادة تأهيل ضحايا انتهاكات حقوق الإنسان بروح المصالحة الوطنية والشفاء"</a:t>
            </a:r>
            <a:endParaRPr lang="en" sz="28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4" name="Rectangle 3">
            <a:extLst>
              <a:ext uri="{FF2B5EF4-FFF2-40B4-BE49-F238E27FC236}">
                <a16:creationId xmlns:a16="http://schemas.microsoft.com/office/drawing/2014/main" id="{1FD961A8-D48D-405B-92C3-F9F894FCFBA3}"/>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6"/>
          <p:cNvSpPr txBox="1">
            <a:spLocks noGrp="1"/>
          </p:cNvSpPr>
          <p:nvPr>
            <p:ph type="title"/>
          </p:nvPr>
        </p:nvSpPr>
        <p:spPr>
          <a:xfrm>
            <a:off x="321075" y="853125"/>
            <a:ext cx="8287800" cy="12825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000" dirty="0">
                <a:latin typeface="Simplified Arabic" panose="02020603050405020304" pitchFamily="18" charset="-78"/>
                <a:cs typeface="Simplified Arabic" panose="02020603050405020304" pitchFamily="18" charset="-78"/>
              </a:rPr>
              <a:t>يمكن أن يؤدي تحديد </a:t>
            </a:r>
            <a:r>
              <a:rPr lang="ar-LB" sz="3000" b="1" dirty="0">
                <a:latin typeface="Simplified Arabic" panose="02020603050405020304" pitchFamily="18" charset="-78"/>
                <a:cs typeface="Simplified Arabic" panose="02020603050405020304" pitchFamily="18" charset="-78"/>
              </a:rPr>
              <a:t>نطــاق الانتهـاكــات </a:t>
            </a:r>
            <a:r>
              <a:rPr lang="ar-LB" sz="3000" dirty="0">
                <a:latin typeface="Simplified Arabic" panose="02020603050405020304" pitchFamily="18" charset="-78"/>
                <a:cs typeface="Simplified Arabic" panose="02020603050405020304" pitchFamily="18" charset="-78"/>
              </a:rPr>
              <a:t>التي يجب معالجتها إلى تداعيــات خطيرة على </a:t>
            </a:r>
            <a:r>
              <a:rPr lang="ar-LB" sz="3000" b="1" dirty="0">
                <a:latin typeface="Simplified Arabic" panose="02020603050405020304" pitchFamily="18" charset="-78"/>
                <a:cs typeface="Simplified Arabic" panose="02020603050405020304" pitchFamily="18" charset="-78"/>
              </a:rPr>
              <a:t>نوع الجنس</a:t>
            </a:r>
            <a:r>
              <a:rPr lang="ar-LB" sz="3000" dirty="0">
                <a:latin typeface="Simplified Arabic" panose="02020603050405020304" pitchFamily="18" charset="-78"/>
                <a:cs typeface="Simplified Arabic" panose="02020603050405020304" pitchFamily="18" charset="-78"/>
              </a:rPr>
              <a:t>.</a:t>
            </a:r>
            <a:endParaRPr sz="3000" dirty="0">
              <a:latin typeface="Simplified Arabic" panose="02020603050405020304" pitchFamily="18" charset="-78"/>
              <a:cs typeface="Simplified Arabic" panose="02020603050405020304" pitchFamily="18" charset="-78"/>
            </a:endParaRPr>
          </a:p>
        </p:txBody>
      </p:sp>
      <p:sp>
        <p:nvSpPr>
          <p:cNvPr id="297" name="Google Shape;297;p46"/>
          <p:cNvSpPr txBox="1"/>
          <p:nvPr/>
        </p:nvSpPr>
        <p:spPr>
          <a:xfrm>
            <a:off x="2037975" y="3162174"/>
            <a:ext cx="6570900" cy="1323300"/>
          </a:xfrm>
          <a:prstGeom prst="rect">
            <a:avLst/>
          </a:prstGeom>
          <a:noFill/>
          <a:ln>
            <a:noFill/>
          </a:ln>
        </p:spPr>
        <p:txBody>
          <a:bodyPr spcFirstLastPara="1" wrap="square" lIns="91425" tIns="91425" rIns="91425" bIns="91425" anchor="t" anchorCtr="0">
            <a:noAutofit/>
          </a:bodyPr>
          <a:lstStyle/>
          <a:p>
            <a:pPr lvl="0" algn="r" rtl="1"/>
            <a:r>
              <a:rPr lang="ar-LB" sz="2400" dirty="0">
                <a:solidFill>
                  <a:schemeClr val="accent1"/>
                </a:solidFill>
                <a:latin typeface="Simplified Arabic" panose="02020603050405020304" pitchFamily="18" charset="-78"/>
                <a:ea typeface="Merriweather"/>
                <a:cs typeface="Simplified Arabic" panose="02020603050405020304" pitchFamily="18" charset="-78"/>
                <a:sym typeface="Merriweather"/>
              </a:rPr>
              <a:t>ومن خلال التركيز حصراً على العنف الجنسي، تُغفَل آثار الانتهاكات الأخرى لحقوق الإنسان </a:t>
            </a:r>
            <a:r>
              <a:rPr lang="ar-LB" sz="24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على نوع الجنس.</a:t>
            </a:r>
            <a:endParaRPr sz="24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4" name="Rectangle 3">
            <a:extLst>
              <a:ext uri="{FF2B5EF4-FFF2-40B4-BE49-F238E27FC236}">
                <a16:creationId xmlns:a16="http://schemas.microsoft.com/office/drawing/2014/main" id="{91139FD2-09F2-4E8D-8F00-60180D521C4F}"/>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2" name="Google Shape;302;p47"/>
          <p:cNvPicPr preferRelativeResize="0"/>
          <p:nvPr/>
        </p:nvPicPr>
        <p:blipFill>
          <a:blip r:embed="rId3">
            <a:alphaModFix/>
          </a:blip>
          <a:stretch>
            <a:fillRect/>
          </a:stretch>
        </p:blipFill>
        <p:spPr>
          <a:xfrm>
            <a:off x="1821485" y="0"/>
            <a:ext cx="7322518" cy="5143502"/>
          </a:xfrm>
          <a:prstGeom prst="rect">
            <a:avLst/>
          </a:prstGeom>
          <a:noFill/>
          <a:ln>
            <a:noFill/>
          </a:ln>
        </p:spPr>
      </p:pic>
      <p:sp>
        <p:nvSpPr>
          <p:cNvPr id="304" name="Google Shape;304;p47"/>
          <p:cNvSpPr txBox="1">
            <a:spLocks noGrp="1"/>
          </p:cNvSpPr>
          <p:nvPr>
            <p:ph type="title"/>
          </p:nvPr>
        </p:nvSpPr>
        <p:spPr>
          <a:xfrm>
            <a:off x="0" y="4069800"/>
            <a:ext cx="1821486" cy="9951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3400" b="1" dirty="0">
                <a:solidFill>
                  <a:schemeClr val="tx1"/>
                </a:solidFill>
                <a:latin typeface="Simplified Arabic" panose="02020603050405020304" pitchFamily="18" charset="-78"/>
                <a:cs typeface="Simplified Arabic" panose="02020603050405020304" pitchFamily="18" charset="-78"/>
              </a:rPr>
              <a:t>سـيــرالـيــون</a:t>
            </a:r>
            <a:endParaRPr sz="3400" b="1" dirty="0">
              <a:solidFill>
                <a:schemeClr val="tx1"/>
              </a:solidFill>
              <a:latin typeface="Simplified Arabic" panose="02020603050405020304" pitchFamily="18" charset="-78"/>
              <a:cs typeface="Simplified Arabic" panose="02020603050405020304" pitchFamily="18" charset="-78"/>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8"/>
          <p:cNvSpPr txBox="1">
            <a:spLocks noGrp="1"/>
          </p:cNvSpPr>
          <p:nvPr>
            <p:ph type="title"/>
          </p:nvPr>
        </p:nvSpPr>
        <p:spPr>
          <a:xfrm>
            <a:off x="240175" y="517925"/>
            <a:ext cx="8287800" cy="12825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000" dirty="0">
                <a:latin typeface="Simplified Arabic" panose="02020603050405020304" pitchFamily="18" charset="-78"/>
                <a:cs typeface="Simplified Arabic" panose="02020603050405020304" pitchFamily="18" charset="-78"/>
              </a:rPr>
              <a:t>ليست جميع النسـاء (أو المجموعات الأخرى) </a:t>
            </a:r>
            <a:r>
              <a:rPr lang="ar-LB" sz="3000" b="1" dirty="0">
                <a:latin typeface="Simplified Arabic" panose="02020603050405020304" pitchFamily="18" charset="-78"/>
                <a:cs typeface="Simplified Arabic" panose="02020603050405020304" pitchFamily="18" charset="-78"/>
              </a:rPr>
              <a:t>متشابهـة. </a:t>
            </a:r>
            <a:r>
              <a:rPr lang="ar-LB" sz="3000" dirty="0">
                <a:latin typeface="Simplified Arabic" panose="02020603050405020304" pitchFamily="18" charset="-78"/>
                <a:cs typeface="Simplified Arabic" panose="02020603050405020304" pitchFamily="18" charset="-78"/>
              </a:rPr>
              <a:t>هناك    عناصر أخرى قد تؤدي دورًا مهمًّا في التجارب التي يعيشها الضحايا خلال الصراعات والقمع، منها </a:t>
            </a:r>
            <a:r>
              <a:rPr lang="ar-LB" sz="3000" b="1" dirty="0">
                <a:latin typeface="Simplified Arabic" panose="02020603050405020304" pitchFamily="18" charset="-78"/>
                <a:cs typeface="Simplified Arabic" panose="02020603050405020304" pitchFamily="18" charset="-78"/>
              </a:rPr>
              <a:t>العِرْق والطبقة الاجتماعيّة       والجغرافيا والدين.</a:t>
            </a:r>
            <a:br>
              <a:rPr lang="ar-LB" sz="3000" dirty="0">
                <a:latin typeface="Simplified Arabic" panose="02020603050405020304" pitchFamily="18" charset="-78"/>
                <a:cs typeface="Simplified Arabic" panose="02020603050405020304" pitchFamily="18" charset="-78"/>
              </a:rPr>
            </a:br>
            <a:endParaRPr sz="3000" dirty="0">
              <a:latin typeface="Simplified Arabic" panose="02020603050405020304" pitchFamily="18" charset="-78"/>
              <a:cs typeface="Simplified Arabic" panose="02020603050405020304" pitchFamily="18" charset="-78"/>
            </a:endParaRPr>
          </a:p>
        </p:txBody>
      </p:sp>
      <p:sp>
        <p:nvSpPr>
          <p:cNvPr id="3" name="Rectangle 2">
            <a:extLst>
              <a:ext uri="{FF2B5EF4-FFF2-40B4-BE49-F238E27FC236}">
                <a16:creationId xmlns:a16="http://schemas.microsoft.com/office/drawing/2014/main" id="{2115928B-0605-4D1C-9407-F31AEE71FAE9}"/>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9"/>
          <p:cNvSpPr txBox="1">
            <a:spLocks noGrp="1"/>
          </p:cNvSpPr>
          <p:nvPr>
            <p:ph type="title"/>
          </p:nvPr>
        </p:nvSpPr>
        <p:spPr>
          <a:xfrm>
            <a:off x="4701357" y="768875"/>
            <a:ext cx="4081200" cy="1389900"/>
          </a:xfrm>
          <a:prstGeom prst="rect">
            <a:avLst/>
          </a:prstGeom>
        </p:spPr>
        <p:txBody>
          <a:bodyPr spcFirstLastPara="1" wrap="square" lIns="91425" tIns="91425" rIns="91425" bIns="91425" anchor="ctr" anchorCtr="0">
            <a:noAutofit/>
          </a:bodyPr>
          <a:lstStyle/>
          <a:p>
            <a:pPr algn="r" rtl="1"/>
            <a:r>
              <a:rPr lang="ar-LB" b="1" dirty="0">
                <a:latin typeface="Simplified Arabic" panose="02020603050405020304" pitchFamily="18" charset="-78"/>
                <a:cs typeface="Simplified Arabic" panose="02020603050405020304" pitchFamily="18" charset="-78"/>
              </a:rPr>
              <a:t>قانون أساسي يتعلق بإرساء العدالة الانتقالية وتنظيمها في تونس</a:t>
            </a:r>
            <a:endParaRPr sz="2600" i="1" dirty="0">
              <a:latin typeface="Simplified Arabic" panose="02020603050405020304" pitchFamily="18" charset="-78"/>
              <a:cs typeface="Simplified Arabic" panose="02020603050405020304" pitchFamily="18" charset="-78"/>
            </a:endParaRPr>
          </a:p>
        </p:txBody>
      </p:sp>
      <p:sp>
        <p:nvSpPr>
          <p:cNvPr id="315" name="Google Shape;315;p49"/>
          <p:cNvSpPr txBox="1"/>
          <p:nvPr/>
        </p:nvSpPr>
        <p:spPr>
          <a:xfrm>
            <a:off x="308613" y="1026840"/>
            <a:ext cx="4124400" cy="3113700"/>
          </a:xfrm>
          <a:prstGeom prst="rect">
            <a:avLst/>
          </a:prstGeom>
          <a:noFill/>
          <a:ln>
            <a:noFill/>
          </a:ln>
        </p:spPr>
        <p:txBody>
          <a:bodyPr spcFirstLastPara="1" wrap="square" lIns="91425" tIns="91425" rIns="91425" bIns="91425" anchor="ctr" anchorCtr="0">
            <a:noAutofit/>
          </a:bodyPr>
          <a:lstStyle/>
          <a:p>
            <a:pPr lvl="0" algn="r" rtl="1"/>
            <a:r>
              <a:rPr lang="ar-LB" sz="2000" dirty="0"/>
              <a:t>"بموجب القانون العام، يُعتبَر أفراد الأسرة الذين تضرّروا نتيجة صلة قرابتهم مع الضحية وأيُّ شخص تأذّى نتيجة تدخّله لمساعدة الضحية أو لمنع الانتهاك، في عداد الضحايا أيضاً.» </a:t>
            </a:r>
          </a:p>
          <a:p>
            <a:pPr lvl="0" algn="r" rtl="1"/>
            <a:endParaRPr lang="ar-LB" sz="2000" dirty="0"/>
          </a:p>
        </p:txBody>
      </p:sp>
      <p:sp>
        <p:nvSpPr>
          <p:cNvPr id="4" name="Rectangle 3">
            <a:extLst>
              <a:ext uri="{FF2B5EF4-FFF2-40B4-BE49-F238E27FC236}">
                <a16:creationId xmlns:a16="http://schemas.microsoft.com/office/drawing/2014/main" id="{1DE50F4C-F6CF-4CD3-A5AE-082D5761C7F3}"/>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0"/>
          <p:cNvSpPr txBox="1">
            <a:spLocks noGrp="1"/>
          </p:cNvSpPr>
          <p:nvPr>
            <p:ph type="title"/>
          </p:nvPr>
        </p:nvSpPr>
        <p:spPr>
          <a:xfrm>
            <a:off x="245175" y="56900"/>
            <a:ext cx="4261800" cy="13899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2400"/>
              <a:t>Commissioners and Staff </a:t>
            </a:r>
            <a:endParaRPr sz="2400"/>
          </a:p>
        </p:txBody>
      </p:sp>
      <p:sp>
        <p:nvSpPr>
          <p:cNvPr id="321" name="Google Shape;321;p50"/>
          <p:cNvSpPr txBox="1"/>
          <p:nvPr/>
        </p:nvSpPr>
        <p:spPr>
          <a:xfrm>
            <a:off x="424966" y="880158"/>
            <a:ext cx="3960900" cy="3233700"/>
          </a:xfrm>
          <a:prstGeom prst="rect">
            <a:avLst/>
          </a:prstGeom>
          <a:noFill/>
          <a:ln>
            <a:noFill/>
          </a:ln>
        </p:spPr>
        <p:txBody>
          <a:bodyPr spcFirstLastPara="1" wrap="square" lIns="91425" tIns="91425" rIns="91425" bIns="91425" anchor="ctr" anchorCtr="0">
            <a:noAutofit/>
          </a:bodyPr>
          <a:lstStyle/>
          <a:p>
            <a:pPr lvl="0" algn="r" rtl="1"/>
            <a:r>
              <a:rPr lang="ar-LB" sz="2000" b="1" dirty="0">
                <a:solidFill>
                  <a:schemeClr val="dk2"/>
                </a:solidFill>
                <a:latin typeface="Simplified Arabic" panose="02020603050405020304" pitchFamily="18" charset="-78"/>
                <a:ea typeface="Roboto"/>
                <a:cs typeface="Simplified Arabic" panose="02020603050405020304" pitchFamily="18" charset="-78"/>
                <a:sym typeface="Roboto"/>
              </a:rPr>
              <a:t>المفوّضين وأعضاء فريق العمل</a:t>
            </a:r>
          </a:p>
          <a:p>
            <a:pPr lvl="0" algn="r" rtl="1"/>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التمثيل والخبرة:</a:t>
            </a:r>
          </a:p>
          <a:p>
            <a:pPr lvl="0" algn="r" rtl="1"/>
            <a:endParaRPr lang="ar-LB"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285750" lvl="0" indent="-285750" algn="r" rtl="1">
              <a:buFont typeface="Arial" panose="020B0604020202020204" pitchFamily="34" charset="0"/>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تيمور الشرقيّة: يجب أن تشكّل النساء 30٪ على الأقل من المفوّضين.</a:t>
            </a:r>
          </a:p>
          <a:p>
            <a:pPr marL="285750" lvl="0" indent="-285750" algn="r" rtl="1">
              <a:buFont typeface="Arial" panose="020B0604020202020204" pitchFamily="34" charset="0"/>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 </a:t>
            </a:r>
          </a:p>
          <a:p>
            <a:pPr marL="285750" lvl="0" indent="-285750" algn="r" rtl="1">
              <a:buFont typeface="Arial" panose="020B0604020202020204" pitchFamily="34" charset="0"/>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تونس: يجب أن يكون ثلث أعضاء اللجنة على الأقل من النساء.</a:t>
            </a:r>
          </a:p>
          <a:p>
            <a:pPr marL="285750" lvl="0" indent="-285750" algn="r" rtl="1">
              <a:buFont typeface="Arial" panose="020B0604020202020204" pitchFamily="34" charset="0"/>
              <a:buChar char="•"/>
            </a:pPr>
            <a:endParaRPr lang="ar-LB" sz="20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285750" lvl="0" indent="-285750" algn="r" rtl="1">
              <a:buFont typeface="Arial" panose="020B0604020202020204" pitchFamily="34" charset="0"/>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جنوب أفريقيا: "أبطال نوع  الجنس"</a:t>
            </a:r>
          </a:p>
          <a:p>
            <a:pPr marL="0" lvl="0" indent="0" algn="r" rtl="1">
              <a:spcBef>
                <a:spcPts val="0"/>
              </a:spcBef>
              <a:spcAft>
                <a:spcPts val="0"/>
              </a:spcAft>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sp>
        <p:nvSpPr>
          <p:cNvPr id="5" name="Rectangle 4">
            <a:extLst>
              <a:ext uri="{FF2B5EF4-FFF2-40B4-BE49-F238E27FC236}">
                <a16:creationId xmlns:a16="http://schemas.microsoft.com/office/drawing/2014/main" id="{DB757444-D1F5-4DB4-92EA-3F66901DA4C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pic>
        <p:nvPicPr>
          <p:cNvPr id="6" name="Picture 2" descr="https://lh4.googleusercontent.com/Aau5CV-cazMShLLF_-3HUwpIx3V2Wk7WRseswCCUb0SW19h3CEJmCG3bfJUJgTN8GdbyqZRNpymv-OnKcFzp0goziigGbL07R4u-e8TrMfFMNUNwQAYErJmfHnNJw_k8MEJiVYcMSQ">
            <a:extLst>
              <a:ext uri="{FF2B5EF4-FFF2-40B4-BE49-F238E27FC236}">
                <a16:creationId xmlns:a16="http://schemas.microsoft.com/office/drawing/2014/main" id="{778FDF45-614B-4FC1-A834-82632A8F7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67029"/>
            <a:ext cx="4572000" cy="3046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1"/>
          <p:cNvSpPr txBox="1">
            <a:spLocks noGrp="1"/>
          </p:cNvSpPr>
          <p:nvPr>
            <p:ph type="title"/>
          </p:nvPr>
        </p:nvSpPr>
        <p:spPr>
          <a:xfrm>
            <a:off x="4817175" y="254411"/>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تدريب كافّة أعضاء فريق العمل</a:t>
            </a:r>
            <a:endParaRPr sz="2400" dirty="0">
              <a:latin typeface="Simplified Arabic" panose="02020603050405020304" pitchFamily="18" charset="-78"/>
              <a:cs typeface="Simplified Arabic" panose="02020603050405020304" pitchFamily="18" charset="-78"/>
            </a:endParaRPr>
          </a:p>
        </p:txBody>
      </p:sp>
      <p:sp>
        <p:nvSpPr>
          <p:cNvPr id="328" name="Google Shape;328;p51"/>
          <p:cNvSpPr txBox="1"/>
          <p:nvPr/>
        </p:nvSpPr>
        <p:spPr>
          <a:xfrm>
            <a:off x="263104" y="949361"/>
            <a:ext cx="3960900" cy="3233700"/>
          </a:xfrm>
          <a:prstGeom prst="rect">
            <a:avLst/>
          </a:prstGeom>
          <a:noFill/>
          <a:ln>
            <a:noFill/>
          </a:ln>
        </p:spPr>
        <p:txBody>
          <a:bodyPr spcFirstLastPara="1" wrap="square" lIns="91425" tIns="91425" rIns="91425" bIns="91425" anchor="ctr" anchorCtr="0">
            <a:noAutofit/>
          </a:bodyPr>
          <a:lstStyle/>
          <a:p>
            <a:pPr lvl="0" algn="r" rtl="1"/>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التأكد من أن الذين يأخذون الإفادات أو الشهادات مدرّبون جيداً على مختلف تقنيات المقابلات والتقنيات، وأنّ مدى الخبرة في مجال حقوق المرأة سوف تسمح لهم بالتعرّف على </a:t>
            </a:r>
            <a:r>
              <a:rPr lang="ar-LB" sz="2000" b="1" dirty="0">
                <a:solidFill>
                  <a:schemeClr val="dk2"/>
                </a:solidFill>
                <a:latin typeface="Simplified Arabic" panose="02020603050405020304" pitchFamily="18" charset="-78"/>
                <a:ea typeface="Roboto"/>
                <a:cs typeface="Simplified Arabic" panose="02020603050405020304" pitchFamily="18" charset="-78"/>
                <a:sym typeface="Roboto"/>
              </a:rPr>
              <a:t>أنماط سوء المعاملة </a:t>
            </a: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ومعرفة أي أسئلة يجب طرحُها من أجل استيضاح تجارب النساء. </a:t>
            </a:r>
          </a:p>
          <a:p>
            <a:pPr lvl="0" algn="r" rtl="1"/>
            <a:endParaRPr lang="ar-LB" sz="20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ويمكن أن يتلاشى الوعي باعتبارات نوع الجنس طيلة عملية البحث عن الحقيقة، ما لم يتمّ الحفاظ عليه. </a:t>
            </a:r>
          </a:p>
        </p:txBody>
      </p:sp>
      <p:pic>
        <p:nvPicPr>
          <p:cNvPr id="329" name="Google Shape;329;p51"/>
          <p:cNvPicPr preferRelativeResize="0"/>
          <p:nvPr/>
        </p:nvPicPr>
        <p:blipFill>
          <a:blip r:embed="rId3">
            <a:alphaModFix/>
          </a:blip>
          <a:stretch>
            <a:fillRect/>
          </a:stretch>
        </p:blipFill>
        <p:spPr>
          <a:xfrm>
            <a:off x="4572000" y="1585488"/>
            <a:ext cx="4572000" cy="3043212"/>
          </a:xfrm>
          <a:prstGeom prst="rect">
            <a:avLst/>
          </a:prstGeom>
          <a:noFill/>
          <a:ln>
            <a:noFill/>
          </a:ln>
        </p:spPr>
      </p:pic>
      <p:sp>
        <p:nvSpPr>
          <p:cNvPr id="5" name="Rectangle 4">
            <a:extLst>
              <a:ext uri="{FF2B5EF4-FFF2-40B4-BE49-F238E27FC236}">
                <a16:creationId xmlns:a16="http://schemas.microsoft.com/office/drawing/2014/main" id="{CD7EC51C-527F-44B0-8E9A-9592957B7FF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6"/>
          <p:cNvSpPr txBox="1"/>
          <p:nvPr/>
        </p:nvSpPr>
        <p:spPr>
          <a:xfrm>
            <a:off x="1290154" y="3951487"/>
            <a:ext cx="1528800" cy="565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ar-LB" sz="24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المخرجات</a:t>
            </a:r>
            <a:endParaRPr sz="24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83" name="Google Shape;83;p16"/>
          <p:cNvPicPr preferRelativeResize="0"/>
          <p:nvPr/>
        </p:nvPicPr>
        <p:blipFill>
          <a:blip r:embed="rId3">
            <a:alphaModFix/>
          </a:blip>
          <a:stretch>
            <a:fillRect/>
          </a:stretch>
        </p:blipFill>
        <p:spPr>
          <a:xfrm>
            <a:off x="2505138" y="1192013"/>
            <a:ext cx="4133734" cy="2759478"/>
          </a:xfrm>
          <a:prstGeom prst="rect">
            <a:avLst/>
          </a:prstGeom>
          <a:noFill/>
          <a:ln>
            <a:noFill/>
          </a:ln>
        </p:spPr>
      </p:pic>
      <p:sp>
        <p:nvSpPr>
          <p:cNvPr id="84" name="Google Shape;84;p16"/>
          <p:cNvSpPr txBox="1"/>
          <p:nvPr/>
        </p:nvSpPr>
        <p:spPr>
          <a:xfrm>
            <a:off x="4221272" y="649836"/>
            <a:ext cx="3366600" cy="392700"/>
          </a:xfrm>
          <a:prstGeom prst="rect">
            <a:avLst/>
          </a:prstGeom>
          <a:noFill/>
          <a:ln>
            <a:noFill/>
          </a:ln>
        </p:spPr>
        <p:txBody>
          <a:bodyPr spcFirstLastPara="1" wrap="square" lIns="91425" tIns="91425" rIns="91425" bIns="91425" anchor="t" anchorCtr="0">
            <a:noAutofit/>
          </a:bodyPr>
          <a:lstStyle/>
          <a:p>
            <a:pPr marL="0" lvl="0" indent="0" algn="r">
              <a:spcBef>
                <a:spcPts val="0"/>
              </a:spcBef>
              <a:spcAft>
                <a:spcPts val="0"/>
              </a:spcAft>
              <a:buNone/>
            </a:pPr>
            <a:r>
              <a:rPr lang="ar-LB" sz="24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المدخلات</a:t>
            </a:r>
            <a:endParaRPr sz="24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5" name="Rectangle 4">
            <a:extLst>
              <a:ext uri="{FF2B5EF4-FFF2-40B4-BE49-F238E27FC236}">
                <a16:creationId xmlns:a16="http://schemas.microsoft.com/office/drawing/2014/main" id="{B5BAD968-1E8C-415A-B5F0-88D461BE846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2"/>
          <p:cNvSpPr txBox="1"/>
          <p:nvPr/>
        </p:nvSpPr>
        <p:spPr>
          <a:xfrm>
            <a:off x="311725" y="510757"/>
            <a:ext cx="8520600" cy="623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tabLst>
                <a:tab pos="628650" algn="r"/>
                <a:tab pos="2398713" algn="r"/>
                <a:tab pos="3371850" algn="r"/>
                <a:tab pos="5318125" algn="r"/>
              </a:tabLst>
            </a:pPr>
            <a:r>
              <a:rPr lang="ar-LB" sz="2000" b="1" dirty="0">
                <a:solidFill>
                  <a:schemeClr val="lt1"/>
                </a:solidFill>
                <a:latin typeface="Simplified Arabic" panose="02020603050405020304" pitchFamily="18" charset="-78"/>
                <a:ea typeface="Merriweather"/>
                <a:cs typeface="Simplified Arabic" panose="02020603050405020304" pitchFamily="18" charset="-78"/>
                <a:sym typeface="Merriweather"/>
              </a:rPr>
              <a:t>وحـــدة مقابل تعميم مراعاة مقابل النــهــج المــزدوج</a:t>
            </a:r>
          </a:p>
          <a:p>
            <a:pPr lvl="0" algn="r" rtl="1">
              <a:tabLst>
                <a:tab pos="401638" algn="r"/>
                <a:tab pos="2398713" algn="r"/>
                <a:tab pos="3371850" algn="r"/>
                <a:tab pos="5318125" algn="r"/>
              </a:tabLst>
            </a:pPr>
            <a:r>
              <a:rPr lang="ar-LB" sz="2000" b="1" dirty="0">
                <a:solidFill>
                  <a:schemeClr val="lt1"/>
                </a:solidFill>
                <a:latin typeface="Simplified Arabic" panose="02020603050405020304" pitchFamily="18" charset="-78"/>
                <a:ea typeface="Merriweather"/>
                <a:cs typeface="Simplified Arabic" panose="02020603050405020304" pitchFamily="18" charset="-78"/>
                <a:sym typeface="Merriweather"/>
              </a:rPr>
              <a:t>نوع الجنس نوع الجنس			</a:t>
            </a:r>
          </a:p>
        </p:txBody>
      </p:sp>
      <p:grpSp>
        <p:nvGrpSpPr>
          <p:cNvPr id="335" name="Google Shape;335;p52"/>
          <p:cNvGrpSpPr/>
          <p:nvPr/>
        </p:nvGrpSpPr>
        <p:grpSpPr>
          <a:xfrm>
            <a:off x="431925" y="1304826"/>
            <a:ext cx="2628925" cy="3662722"/>
            <a:chOff x="431925" y="1304875"/>
            <a:chExt cx="2628925" cy="3416400"/>
          </a:xfrm>
        </p:grpSpPr>
        <p:sp>
          <p:nvSpPr>
            <p:cNvPr id="336" name="Google Shape;336;p5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7" name="Google Shape;337;p5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39" name="Google Shape;339;p52"/>
          <p:cNvSpPr txBox="1"/>
          <p:nvPr/>
        </p:nvSpPr>
        <p:spPr>
          <a:xfrm>
            <a:off x="6366075" y="1934742"/>
            <a:ext cx="2478600" cy="27948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ar-LB" sz="1600" dirty="0">
                <a:solidFill>
                  <a:srgbClr val="666666"/>
                </a:solidFill>
                <a:latin typeface="Simplified Arabic" panose="02020603050405020304" pitchFamily="18" charset="-78"/>
                <a:ea typeface="Roboto"/>
                <a:cs typeface="Simplified Arabic" panose="02020603050405020304" pitchFamily="18" charset="-78"/>
                <a:sym typeface="Roboto"/>
              </a:rPr>
              <a:t>تعمل وحدة نوع الجنس على:</a:t>
            </a:r>
          </a:p>
          <a:p>
            <a:pPr marL="285750" lvl="0" indent="-285750" algn="r" rtl="1">
              <a:lnSpc>
                <a:spcPct val="115000"/>
              </a:lnSpc>
              <a:spcBef>
                <a:spcPts val="0"/>
              </a:spcBef>
              <a:spcAft>
                <a:spcPts val="0"/>
              </a:spcAft>
              <a:buFont typeface="Arial" panose="020B0604020202020204" pitchFamily="34" charset="0"/>
              <a:buChar char="•"/>
            </a:pPr>
            <a:r>
              <a:rPr lang="ar-LB" sz="1600" dirty="0">
                <a:solidFill>
                  <a:srgbClr val="666666"/>
                </a:solidFill>
                <a:latin typeface="Simplified Arabic" panose="02020603050405020304" pitchFamily="18" charset="-78"/>
                <a:ea typeface="Roboto"/>
                <a:cs typeface="Simplified Arabic" panose="02020603050405020304" pitchFamily="18" charset="-78"/>
                <a:sym typeface="Roboto"/>
              </a:rPr>
              <a:t>إقامــة دورات تدريبيّة،</a:t>
            </a:r>
          </a:p>
          <a:p>
            <a:pPr marL="285750" lvl="0" indent="-285750" algn="r" rtl="1">
              <a:lnSpc>
                <a:spcPct val="115000"/>
              </a:lnSpc>
              <a:spcBef>
                <a:spcPts val="0"/>
              </a:spcBef>
              <a:spcAft>
                <a:spcPts val="0"/>
              </a:spcAft>
              <a:buFont typeface="Arial" panose="020B0604020202020204" pitchFamily="34" charset="0"/>
              <a:buChar char="•"/>
            </a:pPr>
            <a:r>
              <a:rPr lang="ar-LB" sz="1600" dirty="0">
                <a:solidFill>
                  <a:srgbClr val="666666"/>
                </a:solidFill>
                <a:latin typeface="Simplified Arabic" panose="02020603050405020304" pitchFamily="18" charset="-78"/>
                <a:ea typeface="Roboto"/>
                <a:cs typeface="Simplified Arabic" panose="02020603050405020304" pitchFamily="18" charset="-78"/>
                <a:sym typeface="Roboto"/>
              </a:rPr>
              <a:t>إدارة برامج تنمية القدرات،</a:t>
            </a:r>
          </a:p>
          <a:p>
            <a:pPr marL="285750" lvl="0" indent="-285750" algn="r" rtl="1">
              <a:lnSpc>
                <a:spcPct val="115000"/>
              </a:lnSpc>
              <a:spcBef>
                <a:spcPts val="0"/>
              </a:spcBef>
              <a:spcAft>
                <a:spcPts val="0"/>
              </a:spcAft>
              <a:buFont typeface="Arial" panose="020B0604020202020204" pitchFamily="34" charset="0"/>
              <a:buChar char="•"/>
            </a:pPr>
            <a:r>
              <a:rPr lang="ar-LB" sz="1600" dirty="0">
                <a:solidFill>
                  <a:srgbClr val="666666"/>
                </a:solidFill>
                <a:latin typeface="Simplified Arabic" panose="02020603050405020304" pitchFamily="18" charset="-78"/>
                <a:ea typeface="Roboto"/>
                <a:cs typeface="Simplified Arabic" panose="02020603050405020304" pitchFamily="18" charset="-78"/>
                <a:sym typeface="Roboto"/>
              </a:rPr>
              <a:t>إقامة الأبحاث الأساسيّة حول أنماط انتهاكات حقوق الانسان بحسب نوع الجنس</a:t>
            </a:r>
          </a:p>
          <a:p>
            <a:pPr marL="0" lvl="0" indent="0" algn="r" rtl="1">
              <a:spcBef>
                <a:spcPts val="0"/>
              </a:spcBef>
              <a:spcAft>
                <a:spcPts val="0"/>
              </a:spcAft>
              <a:buNone/>
            </a:pPr>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لم يؤثّر النهج المُراعي لنوع الجنس على أيّ من الوحدات الأخرى.</a:t>
            </a:r>
            <a:endParaRPr sz="1600"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grpSp>
        <p:nvGrpSpPr>
          <p:cNvPr id="340" name="Google Shape;340;p52"/>
          <p:cNvGrpSpPr/>
          <p:nvPr/>
        </p:nvGrpSpPr>
        <p:grpSpPr>
          <a:xfrm>
            <a:off x="3320450" y="1304874"/>
            <a:ext cx="2632500" cy="3662722"/>
            <a:chOff x="3320450" y="1304875"/>
            <a:chExt cx="2632500" cy="3416400"/>
          </a:xfrm>
        </p:grpSpPr>
        <p:sp>
          <p:nvSpPr>
            <p:cNvPr id="341" name="Google Shape;341;p5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2" name="Google Shape;342;p5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43" name="Google Shape;343;p52"/>
          <p:cNvSpPr txBox="1"/>
          <p:nvPr/>
        </p:nvSpPr>
        <p:spPr>
          <a:xfrm>
            <a:off x="3286530" y="1304826"/>
            <a:ext cx="2661883" cy="629915"/>
          </a:xfrm>
          <a:prstGeom prst="rect">
            <a:avLst/>
          </a:prstGeom>
          <a:noFill/>
          <a:ln>
            <a:noFill/>
          </a:ln>
        </p:spPr>
        <p:txBody>
          <a:bodyPr spcFirstLastPara="1" wrap="square" lIns="91425" tIns="91425" rIns="91425" bIns="91425" anchor="t" anchorCtr="0">
            <a:noAutofit/>
          </a:bodyPr>
          <a:lstStyle/>
          <a:p>
            <a:pPr lvl="0" algn="ctr" rtl="1">
              <a:lnSpc>
                <a:spcPct val="115000"/>
              </a:lnSpc>
            </a:pPr>
            <a:r>
              <a:rPr lang="ar-LB" sz="1600" b="1" dirty="0">
                <a:solidFill>
                  <a:srgbClr val="FFFFFF"/>
                </a:solidFill>
                <a:latin typeface="Simplified Arabic" panose="02020603050405020304" pitchFamily="18" charset="-78"/>
                <a:ea typeface="Roboto"/>
                <a:cs typeface="Simplified Arabic" panose="02020603050405020304" pitchFamily="18" charset="-78"/>
                <a:sym typeface="Roboto"/>
              </a:rPr>
              <a:t>غـانــا - تعميم مراعاة نوع الجنس</a:t>
            </a:r>
          </a:p>
        </p:txBody>
      </p:sp>
      <p:sp>
        <p:nvSpPr>
          <p:cNvPr id="344" name="Google Shape;344;p52"/>
          <p:cNvSpPr txBox="1"/>
          <p:nvPr/>
        </p:nvSpPr>
        <p:spPr>
          <a:xfrm>
            <a:off x="3396775" y="1850300"/>
            <a:ext cx="2478600" cy="2794800"/>
          </a:xfrm>
          <a:prstGeom prst="rect">
            <a:avLst/>
          </a:prstGeom>
          <a:noFill/>
          <a:ln>
            <a:noFill/>
          </a:ln>
        </p:spPr>
        <p:txBody>
          <a:bodyPr spcFirstLastPara="1" wrap="square" lIns="91425" tIns="91425" rIns="91425" bIns="91425" anchor="t" anchorCtr="0">
            <a:noAutofit/>
          </a:bodyPr>
          <a:lstStyle/>
          <a:p>
            <a:pPr lvl="0" algn="r" rtl="1"/>
            <a:endParaRPr lang="ar-LB" sz="105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لا يؤثر نوع الجنس على أي تحليل أو عمل أو تنظيم لعمل اللجنة.</a:t>
            </a:r>
          </a:p>
          <a:p>
            <a:pPr lvl="0" algn="r" rtl="1"/>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كان العمل ضئيلًا جداً من حيث وضع وتنفيذ تدابير قد تشجع النساء على الشعور بالأمان قبل إنشأء اللجنة.</a:t>
            </a:r>
          </a:p>
          <a:p>
            <a:pPr lvl="0" algn="r" rtl="1"/>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لم يتضمن التقرير النهائي أي تحليل حول نوع الجنس.</a:t>
            </a:r>
          </a:p>
        </p:txBody>
      </p:sp>
      <p:grpSp>
        <p:nvGrpSpPr>
          <p:cNvPr id="345" name="Google Shape;345;p52"/>
          <p:cNvGrpSpPr/>
          <p:nvPr/>
        </p:nvGrpSpPr>
        <p:grpSpPr>
          <a:xfrm>
            <a:off x="6212550" y="1304874"/>
            <a:ext cx="2632500" cy="3662722"/>
            <a:chOff x="6212550" y="1304875"/>
            <a:chExt cx="2632500" cy="3416400"/>
          </a:xfrm>
        </p:grpSpPr>
        <p:sp>
          <p:nvSpPr>
            <p:cNvPr id="346" name="Google Shape;346;p52"/>
            <p:cNvSpPr/>
            <p:nvPr/>
          </p:nvSpPr>
          <p:spPr>
            <a:xfrm>
              <a:off x="621540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7" name="Google Shape;347;p52"/>
            <p:cNvSpPr txBox="1"/>
            <p:nvPr/>
          </p:nvSpPr>
          <p:spPr>
            <a:xfrm>
              <a:off x="6212550" y="1304875"/>
              <a:ext cx="26325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48" name="Google Shape;348;p52"/>
          <p:cNvSpPr txBox="1"/>
          <p:nvPr/>
        </p:nvSpPr>
        <p:spPr>
          <a:xfrm>
            <a:off x="428325" y="1329078"/>
            <a:ext cx="2494500" cy="461400"/>
          </a:xfrm>
          <a:prstGeom prst="rect">
            <a:avLst/>
          </a:prstGeom>
          <a:noFill/>
          <a:ln>
            <a:noFill/>
          </a:ln>
        </p:spPr>
        <p:txBody>
          <a:bodyPr spcFirstLastPara="1" wrap="square" lIns="91425" tIns="91425" rIns="91425" bIns="91425" anchor="t" anchorCtr="0">
            <a:noAutofit/>
          </a:bodyPr>
          <a:lstStyle/>
          <a:p>
            <a:pPr marL="0" lvl="0" indent="0" algn="ctr" rtl="1">
              <a:lnSpc>
                <a:spcPct val="115000"/>
              </a:lnSpc>
              <a:spcBef>
                <a:spcPts val="0"/>
              </a:spcBef>
              <a:spcAft>
                <a:spcPts val="0"/>
              </a:spcAft>
              <a:buNone/>
            </a:pPr>
            <a:r>
              <a:rPr lang="ar-LB" sz="1800" b="1" dirty="0">
                <a:solidFill>
                  <a:srgbClr val="FFFFFF"/>
                </a:solidFill>
                <a:latin typeface="Simplified Arabic" panose="02020603050405020304" pitchFamily="18" charset="-78"/>
                <a:ea typeface="Roboto"/>
                <a:cs typeface="Simplified Arabic" panose="02020603050405020304" pitchFamily="18" charset="-78"/>
                <a:sym typeface="Roboto"/>
              </a:rPr>
              <a:t>كينيـــا - النهج المزدوج</a:t>
            </a:r>
            <a:endParaRPr sz="1800" b="1" dirty="0">
              <a:solidFill>
                <a:srgbClr val="FFFFFF"/>
              </a:solidFill>
              <a:latin typeface="Simplified Arabic" panose="02020603050405020304" pitchFamily="18" charset="-78"/>
              <a:ea typeface="Roboto"/>
              <a:cs typeface="Simplified Arabic" panose="02020603050405020304" pitchFamily="18" charset="-78"/>
              <a:sym typeface="Roboto"/>
            </a:endParaRPr>
          </a:p>
        </p:txBody>
      </p:sp>
      <p:sp>
        <p:nvSpPr>
          <p:cNvPr id="349" name="Google Shape;349;p52"/>
          <p:cNvSpPr txBox="1"/>
          <p:nvPr/>
        </p:nvSpPr>
        <p:spPr>
          <a:xfrm>
            <a:off x="506425" y="1934742"/>
            <a:ext cx="2478600" cy="279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وحدة مخصّصة لنوع الجنس + منسّقون في مختلف مجالات عمل اللجنة.</a:t>
            </a:r>
          </a:p>
          <a:p>
            <a:pPr marL="0" lvl="0" indent="0" algn="r" rtl="1">
              <a:spcBef>
                <a:spcPts val="0"/>
              </a:spcBef>
              <a:spcAft>
                <a:spcPts val="0"/>
              </a:spcAft>
              <a:buNone/>
            </a:pPr>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على المنسّقين الاجتماع دوريًا من أجل مناقشة تطوّر الأعمال والتحديات القائمة.</a:t>
            </a:r>
          </a:p>
          <a:p>
            <a:pPr marL="0" lvl="0" indent="0" algn="r" rtl="1">
              <a:spcBef>
                <a:spcPts val="0"/>
              </a:spcBef>
              <a:spcAft>
                <a:spcPts val="0"/>
              </a:spcAft>
              <a:buNone/>
            </a:pPr>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إتّباع نهجٍ مُبتَكــر.</a:t>
            </a:r>
          </a:p>
          <a:p>
            <a:pPr marL="0" lvl="0" indent="0" rtl="0">
              <a:spcBef>
                <a:spcPts val="0"/>
              </a:spcBef>
              <a:spcAft>
                <a:spcPts val="0"/>
              </a:spcAft>
              <a:buNone/>
            </a:pPr>
            <a:endParaRPr sz="1600"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sp>
        <p:nvSpPr>
          <p:cNvPr id="338" name="Google Shape;338;p52"/>
          <p:cNvSpPr txBox="1"/>
          <p:nvPr/>
        </p:nvSpPr>
        <p:spPr>
          <a:xfrm>
            <a:off x="6315880" y="1322511"/>
            <a:ext cx="2494500" cy="461400"/>
          </a:xfrm>
          <a:prstGeom prst="rect">
            <a:avLst/>
          </a:prstGeom>
          <a:noFill/>
          <a:ln>
            <a:noFill/>
          </a:ln>
        </p:spPr>
        <p:txBody>
          <a:bodyPr spcFirstLastPara="1" wrap="square" lIns="91425" tIns="91425" rIns="91425" bIns="91425" anchor="t" anchorCtr="0">
            <a:noAutofit/>
          </a:bodyPr>
          <a:lstStyle/>
          <a:p>
            <a:pPr lvl="0" algn="ctr">
              <a:lnSpc>
                <a:spcPct val="115000"/>
              </a:lnSpc>
            </a:pPr>
            <a:r>
              <a:rPr lang="ar-LB" sz="1800" b="1" dirty="0">
                <a:solidFill>
                  <a:srgbClr val="FFFFFF"/>
                </a:solidFill>
                <a:latin typeface="Simplified Arabic" panose="02020603050405020304" pitchFamily="18" charset="-78"/>
                <a:ea typeface="Roboto"/>
                <a:cs typeface="Simplified Arabic" panose="02020603050405020304" pitchFamily="18" charset="-78"/>
                <a:sym typeface="Roboto"/>
              </a:rPr>
              <a:t>بــيــرو - وحــدة نـوع الجنــس</a:t>
            </a:r>
            <a:endParaRPr sz="1300" b="1" dirty="0">
              <a:solidFill>
                <a:srgbClr val="FFFFFF"/>
              </a:solidFill>
              <a:latin typeface="Simplified Arabic" panose="02020603050405020304" pitchFamily="18" charset="-78"/>
              <a:ea typeface="Roboto"/>
              <a:cs typeface="Simplified Arabic" panose="02020603050405020304" pitchFamily="18" charset="-78"/>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3"/>
          <p:cNvSpPr txBox="1">
            <a:spLocks noGrp="1"/>
          </p:cNvSpPr>
          <p:nvPr>
            <p:ph type="title"/>
          </p:nvPr>
        </p:nvSpPr>
        <p:spPr>
          <a:xfrm>
            <a:off x="5125127" y="910576"/>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200" b="1" dirty="0">
                <a:latin typeface="Simplified Arabic" panose="02020603050405020304" pitchFamily="18" charset="-78"/>
                <a:cs typeface="Simplified Arabic" panose="02020603050405020304" pitchFamily="18" charset="-78"/>
              </a:rPr>
              <a:t>7. أخذ الإفادات</a:t>
            </a:r>
            <a:endParaRPr sz="3200" b="1" dirty="0">
              <a:latin typeface="Simplified Arabic" panose="02020603050405020304" pitchFamily="18" charset="-78"/>
              <a:cs typeface="Simplified Arabic" panose="02020603050405020304" pitchFamily="18" charset="-78"/>
            </a:endParaRPr>
          </a:p>
        </p:txBody>
      </p:sp>
      <p:sp>
        <p:nvSpPr>
          <p:cNvPr id="355" name="Google Shape;355;p53"/>
          <p:cNvSpPr txBox="1"/>
          <p:nvPr/>
        </p:nvSpPr>
        <p:spPr>
          <a:xfrm>
            <a:off x="488400" y="1423334"/>
            <a:ext cx="4083600" cy="2746200"/>
          </a:xfrm>
          <a:prstGeom prst="rect">
            <a:avLst/>
          </a:prstGeom>
          <a:noFill/>
          <a:ln>
            <a:noFill/>
          </a:ln>
        </p:spPr>
        <p:txBody>
          <a:bodyPr spcFirstLastPara="1" wrap="square" lIns="91425" tIns="91425" rIns="91425" bIns="91425" anchor="t" anchorCtr="0">
            <a:noAutofit/>
          </a:bodyPr>
          <a:lstStyle/>
          <a:p>
            <a:pPr marL="457200" lvl="0" indent="-342900" algn="r" rtl="1">
              <a:buClr>
                <a:schemeClr val="dk2"/>
              </a:buClr>
              <a:buSzPts val="1800"/>
              <a:buFont typeface="Roboto"/>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الجزء الأكبر من عمل لجنة الحقيقة</a:t>
            </a:r>
          </a:p>
          <a:p>
            <a:pPr marL="457200" lvl="0" indent="-342900" algn="r" rtl="1">
              <a:buClr>
                <a:schemeClr val="dk2"/>
              </a:buClr>
              <a:buSzPts val="1800"/>
              <a:buFont typeface="Roboto"/>
              <a:buChar char="●"/>
            </a:pPr>
            <a:endParaRPr lang="ar-LB" sz="20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42900" algn="r" rtl="1">
              <a:buClr>
                <a:schemeClr val="dk2"/>
              </a:buClr>
              <a:buSzPts val="1800"/>
              <a:buFont typeface="Roboto"/>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أساس تحاليلها ونتائجها وتوصياتها</a:t>
            </a:r>
          </a:p>
          <a:p>
            <a:pPr marL="457200" lvl="0" indent="-342900" algn="r" rtl="1">
              <a:buClr>
                <a:schemeClr val="dk2"/>
              </a:buClr>
              <a:buSzPts val="1800"/>
              <a:buFont typeface="Roboto"/>
              <a:buChar char="●"/>
            </a:pPr>
            <a:endParaRPr lang="ar-LB" sz="20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42900" algn="r" rtl="1">
              <a:buClr>
                <a:schemeClr val="dk2"/>
              </a:buClr>
              <a:buSzPts val="1800"/>
              <a:buFont typeface="Roboto"/>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ينبغي أن يتعرّف على الأنماط التي قد تنشأ من الإفادات وعلى التسلسل الهرمي أو أنماط العنف القائم على نوع الجنس.</a:t>
            </a:r>
          </a:p>
          <a:p>
            <a:pPr marL="457200" lvl="0" indent="-342900" algn="r" rtl="1">
              <a:buClr>
                <a:schemeClr val="dk2"/>
              </a:buClr>
              <a:buSzPts val="1800"/>
              <a:buFont typeface="Roboto"/>
              <a:buChar char="●"/>
            </a:pPr>
            <a:endParaRPr lang="ar-LB" sz="2000"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sp>
        <p:nvSpPr>
          <p:cNvPr id="4" name="Rectangle 3">
            <a:extLst>
              <a:ext uri="{FF2B5EF4-FFF2-40B4-BE49-F238E27FC236}">
                <a16:creationId xmlns:a16="http://schemas.microsoft.com/office/drawing/2014/main" id="{4C97BA99-E7A9-4FAB-948A-C9CC31A00EB4}"/>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4"/>
          <p:cNvSpPr txBox="1">
            <a:spLocks noGrp="1"/>
          </p:cNvSpPr>
          <p:nvPr>
            <p:ph type="title"/>
          </p:nvPr>
        </p:nvSpPr>
        <p:spPr>
          <a:xfrm>
            <a:off x="4897053" y="155204"/>
            <a:ext cx="4081200" cy="13899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sz="2400" b="1" dirty="0">
                <a:latin typeface="Simplified Arabic" panose="02020603050405020304" pitchFamily="18" charset="-78"/>
                <a:cs typeface="Simplified Arabic" panose="02020603050405020304" pitchFamily="18" charset="-78"/>
              </a:rPr>
              <a:t>عوائق مُحتَمَلة قد تطرأ عند الإدلاء بالإفادة</a:t>
            </a:r>
            <a:endParaRPr sz="2600" b="1" i="1" dirty="0">
              <a:latin typeface="Simplified Arabic" panose="02020603050405020304" pitchFamily="18" charset="-78"/>
              <a:cs typeface="Simplified Arabic" panose="02020603050405020304" pitchFamily="18" charset="-78"/>
            </a:endParaRPr>
          </a:p>
        </p:txBody>
      </p:sp>
      <p:sp>
        <p:nvSpPr>
          <p:cNvPr id="361" name="Google Shape;361;p54"/>
          <p:cNvSpPr txBox="1"/>
          <p:nvPr/>
        </p:nvSpPr>
        <p:spPr>
          <a:xfrm>
            <a:off x="165747" y="1014900"/>
            <a:ext cx="4124400" cy="3113700"/>
          </a:xfrm>
          <a:prstGeom prst="rect">
            <a:avLst/>
          </a:prstGeom>
          <a:noFill/>
          <a:ln>
            <a:noFill/>
          </a:ln>
        </p:spPr>
        <p:txBody>
          <a:bodyPr spcFirstLastPara="1" wrap="square" lIns="91425" tIns="91425" rIns="91425" bIns="91425" anchor="ctr" anchorCtr="0">
            <a:noAutofit/>
          </a:bodyPr>
          <a:lstStyle/>
          <a:p>
            <a:pPr marL="457200" lvl="0" indent="-342900" algn="r" rtl="1">
              <a:spcBef>
                <a:spcPts val="0"/>
              </a:spcBef>
              <a:spcAft>
                <a:spcPts val="0"/>
              </a:spcAft>
              <a:buClr>
                <a:schemeClr val="dk2"/>
              </a:buClr>
              <a:buSzPts val="1800"/>
              <a:buFont typeface="Roboto"/>
              <a:buChar char="●"/>
            </a:pPr>
            <a:r>
              <a:rPr lang="ar-LB" sz="2200" dirty="0">
                <a:solidFill>
                  <a:schemeClr val="dk2"/>
                </a:solidFill>
                <a:latin typeface="Roboto"/>
                <a:ea typeface="Roboto"/>
                <a:cs typeface="Roboto"/>
                <a:sym typeface="Roboto"/>
              </a:rPr>
              <a:t>قد لا تتقدّم النساء أبدًا للإدلاء بإفادتهنّ</a:t>
            </a:r>
          </a:p>
          <a:p>
            <a:pPr marL="457200" lvl="0" indent="-342900" algn="r" rtl="1">
              <a:spcBef>
                <a:spcPts val="0"/>
              </a:spcBef>
              <a:spcAft>
                <a:spcPts val="0"/>
              </a:spcAft>
              <a:buClr>
                <a:schemeClr val="dk2"/>
              </a:buClr>
              <a:buSzPts val="1800"/>
              <a:buFont typeface="Roboto"/>
              <a:buChar char="●"/>
            </a:pPr>
            <a:endParaRPr lang="ar-LB" sz="2200" dirty="0">
              <a:solidFill>
                <a:schemeClr val="dk2"/>
              </a:solidFill>
              <a:latin typeface="Roboto"/>
              <a:ea typeface="Roboto"/>
              <a:cs typeface="Roboto"/>
              <a:sym typeface="Roboto"/>
            </a:endParaRPr>
          </a:p>
          <a:p>
            <a:pPr marL="457200" lvl="0" indent="-342900" algn="r" rtl="1">
              <a:spcBef>
                <a:spcPts val="0"/>
              </a:spcBef>
              <a:spcAft>
                <a:spcPts val="0"/>
              </a:spcAft>
              <a:buClr>
                <a:schemeClr val="dk2"/>
              </a:buClr>
              <a:buSzPts val="1800"/>
              <a:buFont typeface="Roboto"/>
              <a:buChar char="●"/>
            </a:pPr>
            <a:r>
              <a:rPr lang="ar-LB" sz="2200" dirty="0">
                <a:solidFill>
                  <a:schemeClr val="dk2"/>
                </a:solidFill>
                <a:latin typeface="Roboto"/>
                <a:ea typeface="Roboto"/>
                <a:cs typeface="Roboto"/>
                <a:sym typeface="Roboto"/>
              </a:rPr>
              <a:t>قد لا تتكلّم النساء عن تجاربهنّ الخاصّة</a:t>
            </a:r>
          </a:p>
          <a:p>
            <a:pPr marL="457200" lvl="0" indent="-342900" algn="r" rtl="1">
              <a:spcBef>
                <a:spcPts val="0"/>
              </a:spcBef>
              <a:spcAft>
                <a:spcPts val="0"/>
              </a:spcAft>
              <a:buClr>
                <a:schemeClr val="dk2"/>
              </a:buClr>
              <a:buSzPts val="1800"/>
              <a:buFont typeface="Roboto"/>
              <a:buChar char="●"/>
            </a:pPr>
            <a:endParaRPr lang="ar-LB" sz="2200" dirty="0">
              <a:solidFill>
                <a:schemeClr val="dk2"/>
              </a:solidFill>
              <a:latin typeface="Roboto"/>
              <a:ea typeface="Roboto"/>
              <a:cs typeface="Roboto"/>
              <a:sym typeface="Roboto"/>
            </a:endParaRPr>
          </a:p>
          <a:p>
            <a:pPr marL="457200" lvl="0" indent="-342900" algn="r" rtl="1">
              <a:spcBef>
                <a:spcPts val="0"/>
              </a:spcBef>
              <a:spcAft>
                <a:spcPts val="0"/>
              </a:spcAft>
              <a:buClr>
                <a:schemeClr val="dk2"/>
              </a:buClr>
              <a:buSzPts val="1800"/>
              <a:buFont typeface="Roboto"/>
              <a:buChar char="●"/>
            </a:pPr>
            <a:r>
              <a:rPr lang="ar-LB" sz="2200" dirty="0">
                <a:solidFill>
                  <a:schemeClr val="dk2"/>
                </a:solidFill>
                <a:latin typeface="Roboto"/>
                <a:ea typeface="Roboto"/>
                <a:cs typeface="Roboto"/>
                <a:sym typeface="Roboto"/>
              </a:rPr>
              <a:t>إعتبارات خاصّة بالسياق</a:t>
            </a:r>
            <a:endParaRPr sz="2200" dirty="0">
              <a:latin typeface="Roboto"/>
              <a:ea typeface="Roboto"/>
              <a:cs typeface="Roboto"/>
              <a:sym typeface="Roboto"/>
            </a:endParaRPr>
          </a:p>
          <a:p>
            <a:pPr marL="0" lvl="0" indent="0" rtl="0">
              <a:spcBef>
                <a:spcPts val="0"/>
              </a:spcBef>
              <a:spcAft>
                <a:spcPts val="0"/>
              </a:spcAft>
              <a:buNone/>
            </a:pPr>
            <a:endParaRPr sz="2000" i="1" dirty="0">
              <a:solidFill>
                <a:schemeClr val="lt2"/>
              </a:solidFill>
              <a:latin typeface="Roboto"/>
              <a:ea typeface="Roboto"/>
              <a:cs typeface="Roboto"/>
              <a:sym typeface="Roboto"/>
            </a:endParaRPr>
          </a:p>
        </p:txBody>
      </p:sp>
      <p:pic>
        <p:nvPicPr>
          <p:cNvPr id="2050" name="Picture 2" descr="https://lh6.googleusercontent.com/dwQ4d0kYN55m4oYwjXe-N3xvdtFUHbK8n7HxcPGdQj9ucKV4l6Pc_1xtmvWtYQqDs2EZ06urjEhiJoK_EppAk_jWLRQMsObyvnFJXwBo5eS1pW2oa0oJz6lT1EvVvVj-zBiX16uBUQ">
            <a:extLst>
              <a:ext uri="{FF2B5EF4-FFF2-40B4-BE49-F238E27FC236}">
                <a16:creationId xmlns:a16="http://schemas.microsoft.com/office/drawing/2014/main" id="{580B4982-CDFE-4F5F-BDF9-F715B071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675" y="1939408"/>
            <a:ext cx="4510280" cy="300499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A9C3A31-8F78-4C93-9C06-C3437B9191C4}"/>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55"/>
          <p:cNvSpPr txBox="1">
            <a:spLocks noGrp="1"/>
          </p:cNvSpPr>
          <p:nvPr>
            <p:ph type="title"/>
          </p:nvPr>
        </p:nvSpPr>
        <p:spPr>
          <a:xfrm>
            <a:off x="4787325" y="355376"/>
            <a:ext cx="4081200" cy="1389900"/>
          </a:xfrm>
          <a:prstGeom prst="rect">
            <a:avLst/>
          </a:prstGeom>
        </p:spPr>
        <p:txBody>
          <a:bodyPr spcFirstLastPara="1" wrap="square" lIns="91425" tIns="91425" rIns="91425" bIns="91425" anchor="ctr" anchorCtr="0">
            <a:noAutofit/>
          </a:bodyPr>
          <a:lstStyle/>
          <a:p>
            <a:pPr lvl="0" algn="ctr" rtl="1"/>
            <a:r>
              <a:rPr lang="ar-LB" sz="3200" b="1" dirty="0">
                <a:latin typeface="Simplified Arabic" panose="02020603050405020304" pitchFamily="18" charset="-78"/>
                <a:cs typeface="Simplified Arabic" panose="02020603050405020304" pitchFamily="18" charset="-78"/>
              </a:rPr>
              <a:t>إتاحة ظروف مؤاتية للنساء من أجل الإدلاء بالإفادات</a:t>
            </a:r>
            <a:endParaRPr sz="3600" b="1" i="1" dirty="0">
              <a:latin typeface="Simplified Arabic" panose="02020603050405020304" pitchFamily="18" charset="-78"/>
              <a:cs typeface="Simplified Arabic" panose="02020603050405020304" pitchFamily="18" charset="-78"/>
            </a:endParaRPr>
          </a:p>
        </p:txBody>
      </p:sp>
      <p:sp>
        <p:nvSpPr>
          <p:cNvPr id="368" name="Google Shape;368;p55"/>
          <p:cNvSpPr txBox="1"/>
          <p:nvPr/>
        </p:nvSpPr>
        <p:spPr>
          <a:xfrm>
            <a:off x="0" y="73152"/>
            <a:ext cx="4124400" cy="4988966"/>
          </a:xfrm>
          <a:prstGeom prst="rect">
            <a:avLst/>
          </a:prstGeom>
          <a:noFill/>
          <a:ln>
            <a:noFill/>
          </a:ln>
        </p:spPr>
        <p:txBody>
          <a:bodyPr spcFirstLastPara="1" wrap="square" lIns="91425" tIns="91425" rIns="91425" bIns="91425" anchor="ctr" anchorCtr="0">
            <a:noAutofit/>
          </a:bodyPr>
          <a:lstStyle/>
          <a:p>
            <a:pPr marL="457200" lvl="0" indent="-317500" algn="r" rtl="1">
              <a:spcBef>
                <a:spcPts val="0"/>
              </a:spcBef>
              <a:spcAft>
                <a:spcPts val="0"/>
              </a:spcAft>
              <a:buClr>
                <a:schemeClr val="dk2"/>
              </a:buClr>
              <a:buSzPts val="1400"/>
              <a:buFont typeface="Roboto"/>
              <a:buChar char="●"/>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التفاعل مع الذين يستمعون إلى الإفادات </a:t>
            </a:r>
          </a:p>
          <a:p>
            <a:pPr marL="569913" lvl="4" indent="-200025" algn="r" rtl="1">
              <a:buClr>
                <a:schemeClr val="dk2"/>
              </a:buClr>
              <a:buSzPts val="1400"/>
              <a:buFont typeface="Courier New" panose="02070309020205020404" pitchFamily="49" charset="0"/>
              <a:buChar char="o"/>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نبرة الصوت عند المحادثة، طرح أسئلة المتابعة</a:t>
            </a:r>
          </a:p>
          <a:p>
            <a:pPr marL="569913" lvl="4" indent="-200025" algn="r" rtl="1">
              <a:buClr>
                <a:schemeClr val="dk2"/>
              </a:buClr>
              <a:buSzPts val="1400"/>
              <a:buFont typeface="Courier New" panose="02070309020205020404" pitchFamily="49" charset="0"/>
              <a:buChar char="o"/>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التخفيف من مخاطر تعرّض الضحايا مرّة أخرى للصدمة</a:t>
            </a:r>
          </a:p>
          <a:p>
            <a:pPr marL="569913" lvl="4" indent="-200025" algn="r" rtl="1">
              <a:buClr>
                <a:schemeClr val="dk2"/>
              </a:buClr>
              <a:buSzPts val="1400"/>
              <a:buFont typeface="Courier New" panose="02070309020205020404" pitchFamily="49" charset="0"/>
              <a:buChar char="o"/>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التعاطف</a:t>
            </a:r>
          </a:p>
          <a:p>
            <a:pPr marL="569913" lvl="4" indent="-200025" algn="r" rtl="1">
              <a:buClr>
                <a:schemeClr val="dk2"/>
              </a:buClr>
              <a:buSzPts val="1400"/>
              <a:buFont typeface="Courier New" panose="02070309020205020404" pitchFamily="49" charset="0"/>
              <a:buChar char="o"/>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التعرّف على العبارات الملطّفة</a:t>
            </a:r>
          </a:p>
          <a:p>
            <a:pPr marL="569913" lvl="4" indent="-200025" algn="r" rtl="1">
              <a:buClr>
                <a:schemeClr val="dk2"/>
              </a:buClr>
              <a:buSzPts val="1400"/>
              <a:buFont typeface="Courier New" panose="02070309020205020404" pitchFamily="49" charset="0"/>
              <a:buChar char="o"/>
            </a:pPr>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01638" lvl="0" indent="-285750" algn="r" rtl="1">
              <a:spcBef>
                <a:spcPts val="0"/>
              </a:spcBef>
              <a:spcAft>
                <a:spcPts val="0"/>
              </a:spcAft>
              <a:buFont typeface="Arial" panose="020B0604020202020204" pitchFamily="34" charset="0"/>
              <a:buChar char="•"/>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السريّة والراحــة</a:t>
            </a:r>
          </a:p>
          <a:p>
            <a:pPr marL="569913" indent="-225425" algn="r" rtl="1">
              <a:buFont typeface="Courier New" panose="02070309020205020404" pitchFamily="49" charset="0"/>
              <a:buChar char="o"/>
              <a:tabLst>
                <a:tab pos="117475" algn="r"/>
              </a:tabLst>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عدم الكشف عن هوية الضحايا الذين يتحدثون عن الانتهاك الذي تعرّضوا له</a:t>
            </a:r>
          </a:p>
          <a:p>
            <a:pPr marL="569913" indent="-225425" algn="r" rtl="1">
              <a:buFont typeface="Courier New" panose="02070309020205020404" pitchFamily="49" charset="0"/>
              <a:buChar char="o"/>
              <a:tabLst>
                <a:tab pos="117475" algn="r"/>
              </a:tabLst>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إدراك هواجس الضحايا في ما يتعلق بالعملية وإظهار المرونة</a:t>
            </a:r>
          </a:p>
          <a:p>
            <a:pPr marL="569913" indent="-225425" algn="r" rtl="1">
              <a:buFont typeface="Courier New" panose="02070309020205020404" pitchFamily="49" charset="0"/>
              <a:buChar char="o"/>
              <a:tabLst>
                <a:tab pos="117475" algn="r"/>
              </a:tabLst>
            </a:pPr>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01638" lvl="0" indent="-285750" algn="r" rtl="1">
              <a:buFont typeface="Arial" panose="020B0604020202020204" pitchFamily="34" charset="0"/>
              <a:buChar char="•"/>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تتبّع الإفادات وفق نوع الجنس</a:t>
            </a:r>
          </a:p>
          <a:p>
            <a:pPr marL="569913" indent="-225425" algn="r" rtl="1">
              <a:buFont typeface="Courier New" panose="02070309020205020404" pitchFamily="49" charset="0"/>
              <a:buChar char="o"/>
              <a:tabLst>
                <a:tab pos="117475" algn="r"/>
              </a:tabLst>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التأكد من الحصول على عدد متناسب من الإفادات </a:t>
            </a:r>
          </a:p>
          <a:p>
            <a:pPr marL="569913" indent="-225425" algn="r" rtl="1">
              <a:buFont typeface="Courier New" panose="02070309020205020404" pitchFamily="49" charset="0"/>
              <a:buChar char="o"/>
              <a:tabLst>
                <a:tab pos="117475" algn="r"/>
              </a:tabLst>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مثلًا: تونس، فجوة بين الجنسين. إرتفعت نسبة النساء المشاركات إلى 23%</a:t>
            </a:r>
          </a:p>
          <a:p>
            <a:pPr marL="569913" indent="-225425" algn="r" rtl="1">
              <a:buFont typeface="Courier New" panose="02070309020205020404" pitchFamily="49" charset="0"/>
              <a:buChar char="o"/>
              <a:tabLst>
                <a:tab pos="117475" algn="r"/>
              </a:tabLst>
            </a:pPr>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 مثلاً: تيمور الشرقية: بحث تاريخي شفهي </a:t>
            </a:r>
          </a:p>
        </p:txBody>
      </p:sp>
      <p:pic>
        <p:nvPicPr>
          <p:cNvPr id="369" name="Google Shape;369;p55"/>
          <p:cNvPicPr preferRelativeResize="0"/>
          <p:nvPr/>
        </p:nvPicPr>
        <p:blipFill>
          <a:blip r:embed="rId3">
            <a:alphaModFix/>
          </a:blip>
          <a:stretch>
            <a:fillRect/>
          </a:stretch>
        </p:blipFill>
        <p:spPr>
          <a:xfrm>
            <a:off x="4572000" y="1589151"/>
            <a:ext cx="4572000" cy="3049524"/>
          </a:xfrm>
          <a:prstGeom prst="rect">
            <a:avLst/>
          </a:prstGeom>
          <a:noFill/>
          <a:ln>
            <a:noFill/>
          </a:ln>
        </p:spPr>
      </p:pic>
      <p:sp>
        <p:nvSpPr>
          <p:cNvPr id="5" name="Rectangle 4">
            <a:extLst>
              <a:ext uri="{FF2B5EF4-FFF2-40B4-BE49-F238E27FC236}">
                <a16:creationId xmlns:a16="http://schemas.microsoft.com/office/drawing/2014/main" id="{CF959245-EDA6-4C16-8A4C-038D07DCB7D1}"/>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6"/>
          <p:cNvSpPr txBox="1">
            <a:spLocks noGrp="1"/>
          </p:cNvSpPr>
          <p:nvPr>
            <p:ph type="title"/>
          </p:nvPr>
        </p:nvSpPr>
        <p:spPr>
          <a:xfrm>
            <a:off x="4864609" y="303414"/>
            <a:ext cx="3867912" cy="2508900"/>
          </a:xfrm>
          <a:prstGeom prst="rect">
            <a:avLst/>
          </a:prstGeom>
        </p:spPr>
        <p:txBody>
          <a:bodyPr spcFirstLastPara="1" wrap="square" lIns="91425" tIns="91425" rIns="91425" bIns="91425" anchor="t" anchorCtr="0">
            <a:noAutofit/>
          </a:bodyPr>
          <a:lstStyle/>
          <a:p>
            <a:pPr marL="0" lvl="0" indent="0" algn="ctr" rtl="1">
              <a:spcBef>
                <a:spcPts val="0"/>
              </a:spcBef>
              <a:spcAft>
                <a:spcPts val="0"/>
              </a:spcAft>
              <a:buNone/>
            </a:pPr>
            <a:r>
              <a:rPr lang="ar-LB" sz="3600" b="1" dirty="0">
                <a:latin typeface="Simplified Arabic" panose="02020603050405020304" pitchFamily="18" charset="-78"/>
                <a:cs typeface="Simplified Arabic" panose="02020603050405020304" pitchFamily="18" charset="-78"/>
              </a:rPr>
              <a:t>8. جلسـات الاستمـاع العامة</a:t>
            </a:r>
            <a:endParaRPr sz="3600" b="1" dirty="0">
              <a:latin typeface="Simplified Arabic" panose="02020603050405020304" pitchFamily="18" charset="-78"/>
              <a:cs typeface="Simplified Arabic" panose="02020603050405020304" pitchFamily="18" charset="-78"/>
            </a:endParaRPr>
          </a:p>
        </p:txBody>
      </p:sp>
      <p:sp>
        <p:nvSpPr>
          <p:cNvPr id="375" name="Google Shape;375;p56"/>
          <p:cNvSpPr txBox="1"/>
          <p:nvPr/>
        </p:nvSpPr>
        <p:spPr>
          <a:xfrm>
            <a:off x="746874" y="716335"/>
            <a:ext cx="3958291" cy="2746200"/>
          </a:xfrm>
          <a:prstGeom prst="rect">
            <a:avLst/>
          </a:prstGeom>
          <a:noFill/>
          <a:ln>
            <a:noFill/>
          </a:ln>
        </p:spPr>
        <p:txBody>
          <a:bodyPr spcFirstLastPara="1" wrap="square" lIns="91425" tIns="91425" rIns="91425" bIns="91425" anchor="t" anchorCtr="0">
            <a:noAutofit/>
          </a:bodyPr>
          <a:lstStyle/>
          <a:p>
            <a:pPr marL="457200" lvl="0" indent="-342900" algn="r" rtl="1">
              <a:spcBef>
                <a:spcPts val="0"/>
              </a:spcBef>
              <a:spcAft>
                <a:spcPts val="0"/>
              </a:spcAft>
              <a:buClr>
                <a:schemeClr val="dk2"/>
              </a:buClr>
              <a:buSzPts val="18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زيادة معرفة العامة حول انتهاكات حقوق الإنســان</a:t>
            </a:r>
          </a:p>
          <a:p>
            <a:pPr marL="457200" lvl="0" indent="-342900" algn="r" rtl="1">
              <a:spcBef>
                <a:spcPts val="0"/>
              </a:spcBef>
              <a:spcAft>
                <a:spcPts val="0"/>
              </a:spcAft>
              <a:buClr>
                <a:schemeClr val="dk2"/>
              </a:buClr>
              <a:buSzPts val="18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توفير اعترافٍ علنيّ واسع النطــاق حول الضحايا</a:t>
            </a:r>
          </a:p>
          <a:p>
            <a:pPr marL="457200" lvl="0" indent="-342900" algn="r" rtl="1">
              <a:spcBef>
                <a:spcPts val="0"/>
              </a:spcBef>
              <a:spcAft>
                <a:spcPts val="0"/>
              </a:spcAft>
              <a:buClr>
                <a:schemeClr val="dk2"/>
              </a:buClr>
              <a:buSzPts val="18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إعلام العامّة من خلال دعوة شهودٍ خُبراءَ إلى الإدلاء بشهادتهم حول موضوعٍ معيّن</a:t>
            </a:r>
          </a:p>
          <a:p>
            <a:pPr marL="457200" lvl="0" indent="-342900" algn="r" rtl="1">
              <a:spcBef>
                <a:spcPts val="0"/>
              </a:spcBef>
              <a:spcAft>
                <a:spcPts val="0"/>
              </a:spcAft>
              <a:buClr>
                <a:schemeClr val="dk2"/>
              </a:buClr>
              <a:buSzPts val="18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إعترافٌ رمزي بالضحايا</a:t>
            </a:r>
          </a:p>
          <a:p>
            <a:pPr marL="457200" lvl="0" indent="-342900" algn="r" rtl="1">
              <a:spcBef>
                <a:spcPts val="0"/>
              </a:spcBef>
              <a:spcAft>
                <a:spcPts val="0"/>
              </a:spcAft>
              <a:buClr>
                <a:schemeClr val="dk2"/>
              </a:buClr>
              <a:buSzPts val="1800"/>
              <a:buFont typeface="Roboto"/>
              <a:buChar char="●"/>
            </a:pPr>
            <a:endParaRPr lang="ar-LB"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114300" lvl="0" algn="r" rtl="1">
              <a:spcBef>
                <a:spcPts val="0"/>
              </a:spcBef>
              <a:spcAft>
                <a:spcPts val="0"/>
              </a:spcAft>
              <a:buClr>
                <a:schemeClr val="dk2"/>
              </a:buClr>
              <a:buSzPts val="1800"/>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الأنــــواع:</a:t>
            </a:r>
          </a:p>
          <a:p>
            <a:pPr marL="114300" lvl="0" algn="r" rtl="1">
              <a:spcBef>
                <a:spcPts val="0"/>
              </a:spcBef>
              <a:spcAft>
                <a:spcPts val="0"/>
              </a:spcAft>
              <a:buClr>
                <a:schemeClr val="dk2"/>
              </a:buClr>
              <a:buSzPts val="1800"/>
            </a:pPr>
            <a:endParaRPr lang="ar-LB"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457200" lvl="0" indent="-342900" algn="r" rtl="1">
              <a:buClr>
                <a:schemeClr val="dk2"/>
              </a:buClr>
              <a:buSzPts val="18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جلسات استماع حول مواضيع معيّنة</a:t>
            </a:r>
          </a:p>
          <a:p>
            <a:pPr marL="457200" lvl="0" indent="-342900" algn="r" rtl="1">
              <a:buClr>
                <a:schemeClr val="dk2"/>
              </a:buClr>
              <a:buSzPts val="18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جلسات استماع جماعيّة أو انفراديّة إلى الضحايا</a:t>
            </a:r>
          </a:p>
        </p:txBody>
      </p:sp>
      <p:sp>
        <p:nvSpPr>
          <p:cNvPr id="4" name="Rectangle 3">
            <a:extLst>
              <a:ext uri="{FF2B5EF4-FFF2-40B4-BE49-F238E27FC236}">
                <a16:creationId xmlns:a16="http://schemas.microsoft.com/office/drawing/2014/main" id="{39AD0D76-5E0B-4A1B-BE37-B5D870E3A8E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7"/>
          <p:cNvSpPr txBox="1">
            <a:spLocks noGrp="1"/>
          </p:cNvSpPr>
          <p:nvPr>
            <p:ph type="title"/>
          </p:nvPr>
        </p:nvSpPr>
        <p:spPr>
          <a:xfrm>
            <a:off x="4862400" y="341548"/>
            <a:ext cx="4081200" cy="1389900"/>
          </a:xfrm>
          <a:prstGeom prst="rect">
            <a:avLst/>
          </a:prstGeom>
        </p:spPr>
        <p:txBody>
          <a:bodyPr spcFirstLastPara="1" wrap="square" lIns="91425" tIns="91425" rIns="91425" bIns="91425" anchor="ctr" anchorCtr="0">
            <a:noAutofit/>
          </a:bodyPr>
          <a:lstStyle/>
          <a:p>
            <a:pPr lvl="0" algn="r" rtl="1"/>
            <a:r>
              <a:rPr lang="ar-LB" sz="2400" b="1" dirty="0">
                <a:latin typeface="Simplified Arabic" panose="02020603050405020304" pitchFamily="18" charset="-78"/>
                <a:cs typeface="Simplified Arabic" panose="02020603050405020304" pitchFamily="18" charset="-78"/>
              </a:rPr>
              <a:t>كيف يمكن لجلسات الاستماع العامة أن تعزز الأجندة المراعية لنوع الجنس</a:t>
            </a:r>
            <a:br>
              <a:rPr lang="ar-LB" sz="2400" b="1" dirty="0">
                <a:latin typeface="Simplified Arabic" panose="02020603050405020304" pitchFamily="18" charset="-78"/>
                <a:cs typeface="Simplified Arabic" panose="02020603050405020304" pitchFamily="18" charset="-78"/>
              </a:rPr>
            </a:br>
            <a:endParaRPr sz="2600" b="1" i="1" dirty="0">
              <a:latin typeface="Simplified Arabic" panose="02020603050405020304" pitchFamily="18" charset="-78"/>
              <a:cs typeface="Simplified Arabic" panose="02020603050405020304" pitchFamily="18" charset="-78"/>
            </a:endParaRPr>
          </a:p>
        </p:txBody>
      </p:sp>
      <p:sp>
        <p:nvSpPr>
          <p:cNvPr id="381" name="Google Shape;381;p57"/>
          <p:cNvSpPr txBox="1"/>
          <p:nvPr/>
        </p:nvSpPr>
        <p:spPr>
          <a:xfrm>
            <a:off x="428350" y="1383302"/>
            <a:ext cx="4124400" cy="3113700"/>
          </a:xfrm>
          <a:prstGeom prst="rect">
            <a:avLst/>
          </a:prstGeom>
          <a:noFill/>
          <a:ln>
            <a:noFill/>
          </a:ln>
        </p:spPr>
        <p:txBody>
          <a:bodyPr spcFirstLastPara="1" wrap="square" lIns="91425" tIns="91425" rIns="91425" bIns="91425" anchor="ctr" anchorCtr="0">
            <a:noAutofit/>
          </a:bodyPr>
          <a:lstStyle/>
          <a:p>
            <a:pPr lvl="0" algn="r" rtl="1"/>
            <a:r>
              <a:rPr lang="ar-LB" sz="2000" b="1" dirty="0">
                <a:solidFill>
                  <a:schemeClr val="dk2"/>
                </a:solidFill>
                <a:latin typeface="Simplified Arabic" panose="02020603050405020304" pitchFamily="18" charset="-78"/>
                <a:ea typeface="Roboto"/>
                <a:cs typeface="Simplified Arabic" panose="02020603050405020304" pitchFamily="18" charset="-78"/>
                <a:sym typeface="Roboto"/>
              </a:rPr>
              <a:t>يمكن لجلسات الاستماع حول موضوع نوع الجنس أن...</a:t>
            </a:r>
            <a:endParaRPr lang="en-US" sz="2000" b="1"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endParaRPr lang="en-US" sz="2000" b="1"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"تحترم تجربة كلّ فرد في الخسارة والبقاء على قيد الحياة مع الاعتراف أيضاً بالأهمية الجماعية الأكبر. وبالتالي، فإنها توفِّرُ فرصةً للَّجنة والأمّة ككلّ للاعتراف بأنماط الصراع القائم على نوع الجنس ومعالجة الروابط بين الإساءات التي تلحق بالضحايا في أوقات الصراع وتلك التي تطالهم في أوقات السلام".</a:t>
            </a:r>
            <a:endParaRPr lang="en" sz="20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en" sz="1600" i="1" dirty="0">
                <a:solidFill>
                  <a:schemeClr val="accent4"/>
                </a:solidFill>
                <a:latin typeface="Simplified Arabic" panose="02020603050405020304" pitchFamily="18" charset="-78"/>
                <a:ea typeface="Roboto"/>
                <a:cs typeface="Simplified Arabic" panose="02020603050405020304" pitchFamily="18" charset="-78"/>
                <a:sym typeface="Roboto"/>
              </a:rPr>
              <a:t>—</a:t>
            </a:r>
            <a:r>
              <a:rPr lang="ar-LB" sz="1600" i="1" dirty="0">
                <a:solidFill>
                  <a:schemeClr val="accent4"/>
                </a:solidFill>
                <a:latin typeface="Simplified Arabic" panose="02020603050405020304" pitchFamily="18" charset="-78"/>
                <a:ea typeface="Roboto"/>
                <a:cs typeface="Simplified Arabic" panose="02020603050405020304" pitchFamily="18" charset="-78"/>
                <a:sym typeface="Roboto"/>
              </a:rPr>
              <a:t>فاسوكي نيسياه وآخرون، "</a:t>
            </a:r>
            <a:r>
              <a:rPr lang="en-US" sz="1600" i="1" dirty="0">
                <a:solidFill>
                  <a:schemeClr val="accent4"/>
                </a:solidFill>
                <a:latin typeface="Simplified Arabic" panose="02020603050405020304" pitchFamily="18" charset="-78"/>
                <a:ea typeface="Roboto"/>
                <a:cs typeface="Simplified Arabic" panose="02020603050405020304" pitchFamily="18" charset="-78"/>
                <a:sym typeface="Roboto"/>
              </a:rPr>
              <a:t>Truth Commissions and Gender: Principles, Policies, and Procedures"، </a:t>
            </a:r>
            <a:r>
              <a:rPr lang="ar-LB" sz="1600" i="1" dirty="0">
                <a:solidFill>
                  <a:schemeClr val="accent4"/>
                </a:solidFill>
                <a:latin typeface="Simplified Arabic" panose="02020603050405020304" pitchFamily="18" charset="-78"/>
                <a:ea typeface="Roboto"/>
                <a:cs typeface="Simplified Arabic" panose="02020603050405020304" pitchFamily="18" charset="-78"/>
                <a:sym typeface="Roboto"/>
              </a:rPr>
              <a:t>المركز الدولي للعدالة الانتقالية (2006). </a:t>
            </a:r>
            <a:endParaRPr sz="1600" i="1" dirty="0">
              <a:solidFill>
                <a:schemeClr val="accent4"/>
              </a:solidFill>
              <a:highlight>
                <a:srgbClr val="FFFF00"/>
              </a:highlight>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sz="1800" b="1" dirty="0">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sz="1800" b="1" i="1" dirty="0">
              <a:solidFill>
                <a:schemeClr val="lt2"/>
              </a:solidFill>
              <a:latin typeface="Simplified Arabic" panose="02020603050405020304" pitchFamily="18" charset="-78"/>
              <a:ea typeface="Roboto"/>
              <a:cs typeface="Simplified Arabic" panose="02020603050405020304" pitchFamily="18" charset="-78"/>
              <a:sym typeface="Roboto"/>
            </a:endParaRPr>
          </a:p>
        </p:txBody>
      </p:sp>
      <p:pic>
        <p:nvPicPr>
          <p:cNvPr id="382" name="Google Shape;382;p57"/>
          <p:cNvPicPr preferRelativeResize="0"/>
          <p:nvPr/>
        </p:nvPicPr>
        <p:blipFill>
          <a:blip r:embed="rId3">
            <a:alphaModFix/>
          </a:blip>
          <a:stretch>
            <a:fillRect/>
          </a:stretch>
        </p:blipFill>
        <p:spPr>
          <a:xfrm>
            <a:off x="4572000" y="1470605"/>
            <a:ext cx="4572000" cy="3428994"/>
          </a:xfrm>
          <a:prstGeom prst="rect">
            <a:avLst/>
          </a:prstGeom>
          <a:noFill/>
          <a:ln>
            <a:noFill/>
          </a:ln>
        </p:spPr>
      </p:pic>
      <p:sp>
        <p:nvSpPr>
          <p:cNvPr id="5" name="Rectangle 4">
            <a:extLst>
              <a:ext uri="{FF2B5EF4-FFF2-40B4-BE49-F238E27FC236}">
                <a16:creationId xmlns:a16="http://schemas.microsoft.com/office/drawing/2014/main" id="{68459213-3454-4665-A47F-8006F851641F}"/>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8"/>
          <p:cNvSpPr txBox="1"/>
          <p:nvPr/>
        </p:nvSpPr>
        <p:spPr>
          <a:xfrm>
            <a:off x="522500" y="305117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chemeClr val="accent1"/>
              </a:solidFill>
              <a:latin typeface="Merriweather"/>
              <a:ea typeface="Merriweather"/>
              <a:cs typeface="Merriweather"/>
              <a:sym typeface="Merriweather"/>
            </a:endParaRPr>
          </a:p>
        </p:txBody>
      </p:sp>
      <p:sp>
        <p:nvSpPr>
          <p:cNvPr id="388" name="Google Shape;388;p58"/>
          <p:cNvSpPr txBox="1"/>
          <p:nvPr/>
        </p:nvSpPr>
        <p:spPr>
          <a:xfrm>
            <a:off x="5102882" y="105875"/>
            <a:ext cx="3693900" cy="72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ar-LB" sz="3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لجنة الحقيقة والمصالحة في سيراليون</a:t>
            </a:r>
            <a:endParaRPr sz="30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sp>
        <p:nvSpPr>
          <p:cNvPr id="389" name="Google Shape;389;p58"/>
          <p:cNvSpPr txBox="1"/>
          <p:nvPr/>
        </p:nvSpPr>
        <p:spPr>
          <a:xfrm>
            <a:off x="176375" y="4034275"/>
            <a:ext cx="1916100" cy="369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390" name="Google Shape;390;p58" descr="From http://www.witness.org | In a groundbreaking use of video documentation, WITNESS was invited by the Sierra Leonean Truth and Reconciliation Commission (TRC) to produce the first video accompaniment to an official TRC report. Witness to Truth summarizes the key findings and recommendations of the TRC's report -- highlighting the key causes and consequences of the war, raising public awareness of the TRC's peace-building efforts throughout the country, and encouraging civil society in Sierra Leone and beyond to hold the government accountable for implementing the binding recommendations issued by the TRC." title="Witness To Truth: A Video Report On The Sierra Leone Truth And Reconciliation Commission">
            <a:hlinkClick r:id="rId3"/>
          </p:cNvPr>
          <p:cNvPicPr preferRelativeResize="0"/>
          <p:nvPr/>
        </p:nvPicPr>
        <p:blipFill>
          <a:blip r:embed="rId4">
            <a:alphaModFix/>
          </a:blip>
          <a:stretch>
            <a:fillRect/>
          </a:stretch>
        </p:blipFill>
        <p:spPr>
          <a:xfrm>
            <a:off x="1161319" y="937352"/>
            <a:ext cx="5366875" cy="4025150"/>
          </a:xfrm>
          <a:prstGeom prst="rect">
            <a:avLst/>
          </a:prstGeom>
          <a:noFill/>
          <a:ln>
            <a:noFill/>
          </a:ln>
        </p:spPr>
      </p:pic>
      <p:sp>
        <p:nvSpPr>
          <p:cNvPr id="6" name="Rectangle 5">
            <a:extLst>
              <a:ext uri="{FF2B5EF4-FFF2-40B4-BE49-F238E27FC236}">
                <a16:creationId xmlns:a16="http://schemas.microsoft.com/office/drawing/2014/main" id="{D8114EAE-E626-459B-9920-0FC34ADF1DF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59"/>
          <p:cNvSpPr txBox="1"/>
          <p:nvPr/>
        </p:nvSpPr>
        <p:spPr>
          <a:xfrm>
            <a:off x="522500" y="3044825"/>
            <a:ext cx="8168700" cy="16092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endParaRPr sz="2400">
              <a:solidFill>
                <a:schemeClr val="accent1"/>
              </a:solidFill>
              <a:latin typeface="Merriweather"/>
              <a:ea typeface="Merriweather"/>
              <a:cs typeface="Merriweather"/>
              <a:sym typeface="Merriweather"/>
            </a:endParaRPr>
          </a:p>
        </p:txBody>
      </p:sp>
      <p:sp>
        <p:nvSpPr>
          <p:cNvPr id="396" name="Google Shape;396;p59"/>
          <p:cNvSpPr txBox="1"/>
          <p:nvPr/>
        </p:nvSpPr>
        <p:spPr>
          <a:xfrm>
            <a:off x="2163875" y="331675"/>
            <a:ext cx="6613200" cy="786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000" b="1" dirty="0">
                <a:solidFill>
                  <a:schemeClr val="accent1"/>
                </a:solidFill>
                <a:latin typeface="Simplified Arabic" panose="02020603050405020304" pitchFamily="18" charset="-78"/>
                <a:ea typeface="Merriweather"/>
                <a:cs typeface="Simplified Arabic" panose="02020603050405020304" pitchFamily="18" charset="-78"/>
                <a:sym typeface="Merriweather"/>
              </a:rPr>
              <a:t>جلسات الاستماع العامة في تونس</a:t>
            </a:r>
            <a:endParaRPr sz="3000" b="1"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p:txBody>
      </p:sp>
      <p:pic>
        <p:nvPicPr>
          <p:cNvPr id="397" name="Google Shape;397;p59" title="TDC Public Hearings- Women's Testimony">
            <a:hlinkClick r:id="rId3"/>
          </p:cNvPr>
          <p:cNvPicPr preferRelativeResize="0"/>
          <p:nvPr/>
        </p:nvPicPr>
        <p:blipFill>
          <a:blip r:embed="rId4">
            <a:alphaModFix/>
          </a:blip>
          <a:stretch>
            <a:fillRect/>
          </a:stretch>
        </p:blipFill>
        <p:spPr>
          <a:xfrm>
            <a:off x="2163875" y="1147375"/>
            <a:ext cx="4885950" cy="3664450"/>
          </a:xfrm>
          <a:prstGeom prst="rect">
            <a:avLst/>
          </a:prstGeom>
          <a:noFill/>
          <a:ln>
            <a:noFill/>
          </a:ln>
        </p:spPr>
      </p:pic>
      <p:sp>
        <p:nvSpPr>
          <p:cNvPr id="5" name="Rectangle 4">
            <a:extLst>
              <a:ext uri="{FF2B5EF4-FFF2-40B4-BE49-F238E27FC236}">
                <a16:creationId xmlns:a16="http://schemas.microsoft.com/office/drawing/2014/main" id="{29C57E70-FED9-47BF-9CA1-08C52FFFF74F}"/>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60"/>
          <p:cNvSpPr txBox="1">
            <a:spLocks noGrp="1"/>
          </p:cNvSpPr>
          <p:nvPr>
            <p:ph type="title"/>
          </p:nvPr>
        </p:nvSpPr>
        <p:spPr>
          <a:xfrm>
            <a:off x="4865983" y="540200"/>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b="1" dirty="0">
                <a:latin typeface="Simplified Arabic" panose="02020603050405020304" pitchFamily="18" charset="-78"/>
                <a:cs typeface="Simplified Arabic" panose="02020603050405020304" pitchFamily="18" charset="-78"/>
              </a:rPr>
              <a:t>تعميم مراعاة نوع الجنس في الجلسات الأخرى</a:t>
            </a:r>
            <a:endParaRPr b="1" dirty="0">
              <a:latin typeface="Simplified Arabic" panose="02020603050405020304" pitchFamily="18" charset="-78"/>
              <a:cs typeface="Simplified Arabic" panose="02020603050405020304" pitchFamily="18" charset="-78"/>
            </a:endParaRPr>
          </a:p>
          <a:p>
            <a:pPr marL="0" lvl="0" indent="0" rtl="0">
              <a:spcBef>
                <a:spcPts val="0"/>
              </a:spcBef>
              <a:spcAft>
                <a:spcPts val="0"/>
              </a:spcAft>
              <a:buNone/>
            </a:pPr>
            <a:r>
              <a:rPr lang="en" b="1" dirty="0">
                <a:latin typeface="Simplified Arabic" panose="02020603050405020304" pitchFamily="18" charset="-78"/>
                <a:cs typeface="Simplified Arabic" panose="02020603050405020304" pitchFamily="18" charset="-78"/>
              </a:rPr>
              <a:t> </a:t>
            </a:r>
            <a:endParaRPr b="1" i="1" dirty="0">
              <a:latin typeface="Simplified Arabic" panose="02020603050405020304" pitchFamily="18" charset="-78"/>
              <a:cs typeface="Simplified Arabic" panose="02020603050405020304" pitchFamily="18" charset="-78"/>
            </a:endParaRPr>
          </a:p>
        </p:txBody>
      </p:sp>
      <p:sp>
        <p:nvSpPr>
          <p:cNvPr id="403" name="Google Shape;403;p60"/>
          <p:cNvSpPr txBox="1"/>
          <p:nvPr/>
        </p:nvSpPr>
        <p:spPr>
          <a:xfrm>
            <a:off x="417118" y="1493400"/>
            <a:ext cx="4124400" cy="31137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solidFill>
                  <a:schemeClr val="dk2"/>
                </a:solidFill>
                <a:latin typeface="Simplified Arabic" panose="02020603050405020304" pitchFamily="18" charset="-78"/>
                <a:ea typeface="Roboto"/>
                <a:cs typeface="Simplified Arabic" panose="02020603050405020304" pitchFamily="18" charset="-78"/>
                <a:sym typeface="Roboto"/>
              </a:rPr>
              <a:t>يمكن لجلسات الاستماع أن توسّع المفاهيم بشأن تأثير انتهاكات حقوق الإنسان على النساء</a:t>
            </a:r>
          </a:p>
          <a:p>
            <a:pPr marL="0" lvl="0" indent="0" algn="r" rtl="1">
              <a:spcBef>
                <a:spcPts val="0"/>
              </a:spcBef>
              <a:spcAft>
                <a:spcPts val="0"/>
              </a:spcAft>
              <a:buNone/>
            </a:pPr>
            <a:endParaRPr lang="ar-LB" sz="24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lgn="r" rtl="1">
              <a:spcBef>
                <a:spcPts val="0"/>
              </a:spcBef>
              <a:spcAft>
                <a:spcPts val="0"/>
              </a:spcAft>
              <a:buNone/>
            </a:pPr>
            <a:r>
              <a:rPr lang="ar-LB" sz="2400" dirty="0">
                <a:solidFill>
                  <a:schemeClr val="dk2"/>
                </a:solidFill>
                <a:latin typeface="Simplified Arabic" panose="02020603050405020304" pitchFamily="18" charset="-78"/>
                <a:ea typeface="Roboto"/>
                <a:cs typeface="Simplified Arabic" panose="02020603050405020304" pitchFamily="18" charset="-78"/>
                <a:sym typeface="Roboto"/>
              </a:rPr>
              <a:t>إنّ المناقشات العامّة حول تجارب النساء في الصراعات تمنحهُنَّ ليس فقط منبرًا مهمًّا لمخاطبة الأمّة، ولكنّها تساعدُ أيضًا المجتمع بكامله في التعرّف على انتهاكات حقوق الانسان التي أثّرت على النساء.</a:t>
            </a: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a:spcBef>
                <a:spcPts val="0"/>
              </a:spcBef>
              <a:spcAft>
                <a:spcPts val="0"/>
              </a:spcAft>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sz="1800"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pic>
        <p:nvPicPr>
          <p:cNvPr id="404" name="Google Shape;404;p60" descr="A short introduction about the former Truth and Reconciliation Commission from Perú." title="To Reflect on the Past, To Build The Future / CVR">
            <a:hlinkClick r:id="rId3"/>
          </p:cNvPr>
          <p:cNvPicPr preferRelativeResize="0"/>
          <p:nvPr/>
        </p:nvPicPr>
        <p:blipFill>
          <a:blip r:embed="rId4">
            <a:alphaModFix/>
          </a:blip>
          <a:stretch>
            <a:fillRect/>
          </a:stretch>
        </p:blipFill>
        <p:spPr>
          <a:xfrm>
            <a:off x="5019458" y="1577350"/>
            <a:ext cx="3927725" cy="2945800"/>
          </a:xfrm>
          <a:prstGeom prst="rect">
            <a:avLst/>
          </a:prstGeom>
          <a:noFill/>
          <a:ln>
            <a:noFill/>
          </a:ln>
        </p:spPr>
      </p:pic>
      <p:sp>
        <p:nvSpPr>
          <p:cNvPr id="5" name="Rectangle 4">
            <a:extLst>
              <a:ext uri="{FF2B5EF4-FFF2-40B4-BE49-F238E27FC236}">
                <a16:creationId xmlns:a16="http://schemas.microsoft.com/office/drawing/2014/main" id="{3134E715-4EA2-4838-B89F-6603312C8BE7}"/>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1"/>
          <p:cNvSpPr txBox="1">
            <a:spLocks noGrp="1"/>
          </p:cNvSpPr>
          <p:nvPr>
            <p:ph type="title"/>
          </p:nvPr>
        </p:nvSpPr>
        <p:spPr>
          <a:xfrm>
            <a:off x="4787325" y="359556"/>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b="1" dirty="0">
                <a:latin typeface="Simplified Arabic" panose="02020603050405020304" pitchFamily="18" charset="-78"/>
                <a:cs typeface="Simplified Arabic" panose="02020603050405020304" pitchFamily="18" charset="-78"/>
              </a:rPr>
              <a:t>الخصوصية والدعم</a:t>
            </a:r>
            <a:endParaRPr b="1" i="1" dirty="0">
              <a:latin typeface="Simplified Arabic" panose="02020603050405020304" pitchFamily="18" charset="-78"/>
              <a:cs typeface="Simplified Arabic" panose="02020603050405020304" pitchFamily="18" charset="-78"/>
            </a:endParaRPr>
          </a:p>
        </p:txBody>
      </p:sp>
      <p:sp>
        <p:nvSpPr>
          <p:cNvPr id="410" name="Google Shape;410;p61"/>
          <p:cNvSpPr txBox="1"/>
          <p:nvPr/>
        </p:nvSpPr>
        <p:spPr>
          <a:xfrm>
            <a:off x="339938" y="1054506"/>
            <a:ext cx="4124400" cy="3113700"/>
          </a:xfrm>
          <a:prstGeom prst="rect">
            <a:avLst/>
          </a:prstGeom>
          <a:noFill/>
          <a:ln>
            <a:noFill/>
          </a:ln>
        </p:spPr>
        <p:txBody>
          <a:bodyPr spcFirstLastPara="1" wrap="square" lIns="91425" tIns="91425" rIns="91425" bIns="91425" anchor="ctr" anchorCtr="0">
            <a:noAutofit/>
          </a:bodyPr>
          <a:lstStyle/>
          <a:p>
            <a:pPr marL="457200" lvl="0" indent="-342900" algn="r" rtl="1">
              <a:spcBef>
                <a:spcPts val="0"/>
              </a:spcBef>
              <a:spcAft>
                <a:spcPts val="0"/>
              </a:spcAft>
              <a:buClr>
                <a:schemeClr val="dk2"/>
              </a:buClr>
              <a:buSzPts val="1800"/>
              <a:buFont typeface="Roboto"/>
              <a:buChar char="●"/>
            </a:pPr>
            <a:r>
              <a:rPr lang="ar-LB" sz="2000" dirty="0">
                <a:solidFill>
                  <a:schemeClr val="dk2"/>
                </a:solidFill>
                <a:latin typeface="Roboto"/>
                <a:ea typeface="Roboto"/>
                <a:cs typeface="Roboto"/>
                <a:sym typeface="Roboto"/>
              </a:rPr>
              <a:t>جلسات استماع مغلقة أو خاصّة </a:t>
            </a:r>
          </a:p>
          <a:p>
            <a:pPr marL="457200" lvl="0" indent="-342900" algn="r" rtl="1">
              <a:spcBef>
                <a:spcPts val="0"/>
              </a:spcBef>
              <a:spcAft>
                <a:spcPts val="0"/>
              </a:spcAft>
              <a:buClr>
                <a:schemeClr val="dk2"/>
              </a:buClr>
              <a:buSzPts val="1800"/>
              <a:buFont typeface="Roboto"/>
              <a:buChar char="●"/>
            </a:pPr>
            <a:endParaRPr lang="ar-LB" sz="2000" dirty="0">
              <a:solidFill>
                <a:schemeClr val="dk2"/>
              </a:solidFill>
              <a:latin typeface="Roboto"/>
              <a:ea typeface="Roboto"/>
              <a:cs typeface="Roboto"/>
              <a:sym typeface="Roboto"/>
            </a:endParaRPr>
          </a:p>
          <a:p>
            <a:pPr marL="457200" lvl="0" indent="-342900" algn="r" rtl="1">
              <a:spcBef>
                <a:spcPts val="0"/>
              </a:spcBef>
              <a:spcAft>
                <a:spcPts val="0"/>
              </a:spcAft>
              <a:buClr>
                <a:schemeClr val="dk2"/>
              </a:buClr>
              <a:buSzPts val="1800"/>
              <a:buFont typeface="Roboto"/>
              <a:buChar char="●"/>
            </a:pPr>
            <a:r>
              <a:rPr lang="ar-LB" sz="2000" dirty="0">
                <a:solidFill>
                  <a:schemeClr val="dk2"/>
                </a:solidFill>
                <a:latin typeface="Roboto"/>
                <a:ea typeface="Roboto"/>
                <a:cs typeface="Roboto"/>
                <a:sym typeface="Roboto"/>
              </a:rPr>
              <a:t>تحقيق توازن بين استخدام جلسة الاستماع للتواصل مع المجتمع حول أنواع الانتهاكات التي يتعرّض لها المرء وحماية الضحايا</a:t>
            </a:r>
            <a:r>
              <a:rPr lang="en-US" sz="2000" dirty="0">
                <a:solidFill>
                  <a:schemeClr val="dk2"/>
                </a:solidFill>
                <a:latin typeface="Roboto"/>
                <a:ea typeface="Roboto"/>
                <a:cs typeface="Roboto"/>
                <a:sym typeface="Roboto"/>
              </a:rPr>
              <a:t> </a:t>
            </a:r>
            <a:r>
              <a:rPr lang="ar-LB" sz="2000" dirty="0">
                <a:solidFill>
                  <a:schemeClr val="dk2"/>
                </a:solidFill>
                <a:latin typeface="Roboto"/>
                <a:ea typeface="Roboto"/>
                <a:cs typeface="Roboto"/>
                <a:sym typeface="Roboto"/>
              </a:rPr>
              <a:t>الضعفاء </a:t>
            </a:r>
          </a:p>
          <a:p>
            <a:pPr marL="457200" lvl="0" indent="-342900" algn="r" rtl="1">
              <a:spcBef>
                <a:spcPts val="0"/>
              </a:spcBef>
              <a:spcAft>
                <a:spcPts val="0"/>
              </a:spcAft>
              <a:buClr>
                <a:schemeClr val="dk2"/>
              </a:buClr>
              <a:buSzPts val="1800"/>
              <a:buFont typeface="Roboto"/>
              <a:buChar char="●"/>
            </a:pPr>
            <a:endParaRPr lang="ar-LB" sz="2000" dirty="0">
              <a:solidFill>
                <a:schemeClr val="dk2"/>
              </a:solidFill>
              <a:latin typeface="Roboto"/>
              <a:ea typeface="Roboto"/>
              <a:cs typeface="Roboto"/>
              <a:sym typeface="Roboto"/>
            </a:endParaRPr>
          </a:p>
          <a:p>
            <a:pPr marL="457200" lvl="0" indent="-342900" algn="r" rtl="1">
              <a:spcBef>
                <a:spcPts val="0"/>
              </a:spcBef>
              <a:spcAft>
                <a:spcPts val="0"/>
              </a:spcAft>
              <a:buClr>
                <a:schemeClr val="dk2"/>
              </a:buClr>
              <a:buSzPts val="1800"/>
              <a:buFont typeface="Roboto"/>
              <a:buChar char="●"/>
            </a:pPr>
            <a:r>
              <a:rPr lang="ar-LB" sz="2000" dirty="0">
                <a:solidFill>
                  <a:schemeClr val="dk2"/>
                </a:solidFill>
                <a:latin typeface="Roboto"/>
                <a:ea typeface="Roboto"/>
                <a:cs typeface="Roboto"/>
                <a:sym typeface="Roboto"/>
              </a:rPr>
              <a:t>حماية هويّة الضعفاء </a:t>
            </a:r>
          </a:p>
          <a:p>
            <a:pPr marL="457200" lvl="0" indent="-342900" algn="r" rtl="1">
              <a:spcBef>
                <a:spcPts val="0"/>
              </a:spcBef>
              <a:spcAft>
                <a:spcPts val="0"/>
              </a:spcAft>
              <a:buClr>
                <a:schemeClr val="dk2"/>
              </a:buClr>
              <a:buSzPts val="1800"/>
              <a:buFont typeface="Roboto"/>
              <a:buChar char="●"/>
            </a:pPr>
            <a:endParaRPr lang="ar-LB" sz="2000" dirty="0">
              <a:solidFill>
                <a:schemeClr val="dk2"/>
              </a:solidFill>
              <a:latin typeface="Roboto"/>
              <a:ea typeface="Roboto"/>
              <a:cs typeface="Roboto"/>
              <a:sym typeface="Roboto"/>
            </a:endParaRPr>
          </a:p>
          <a:p>
            <a:pPr marL="457200" lvl="0" indent="-342900" algn="r" rtl="1">
              <a:buClr>
                <a:schemeClr val="dk2"/>
              </a:buClr>
              <a:buSzPts val="1800"/>
              <a:buFont typeface="Roboto"/>
              <a:buChar char="●"/>
            </a:pPr>
            <a:r>
              <a:rPr lang="ar-LB" sz="2000" dirty="0">
                <a:solidFill>
                  <a:schemeClr val="dk2"/>
                </a:solidFill>
                <a:latin typeface="Roboto"/>
                <a:ea typeface="Roboto"/>
                <a:cs typeface="Roboto"/>
                <a:sym typeface="Roboto"/>
              </a:rPr>
              <a:t>تقديم الدعم العاطفي </a:t>
            </a:r>
          </a:p>
          <a:p>
            <a:pPr marL="457200" lvl="0" indent="-342900" algn="r" rtl="1">
              <a:buClr>
                <a:schemeClr val="dk2"/>
              </a:buClr>
              <a:buSzPts val="1800"/>
              <a:buFont typeface="Roboto"/>
              <a:buChar char="●"/>
            </a:pPr>
            <a:endParaRPr lang="ar-LB" sz="2000" dirty="0">
              <a:solidFill>
                <a:schemeClr val="dk2"/>
              </a:solidFill>
              <a:latin typeface="Roboto"/>
              <a:ea typeface="Roboto"/>
              <a:cs typeface="Roboto"/>
              <a:sym typeface="Roboto"/>
            </a:endParaRPr>
          </a:p>
          <a:p>
            <a:pPr marL="457200" lvl="0" indent="-342900" algn="r" rtl="1">
              <a:buClr>
                <a:schemeClr val="dk2"/>
              </a:buClr>
              <a:buSzPts val="1800"/>
              <a:buFont typeface="Roboto"/>
              <a:buChar char="●"/>
            </a:pPr>
            <a:r>
              <a:rPr lang="ar-LB" sz="2000" dirty="0">
                <a:solidFill>
                  <a:schemeClr val="dk2"/>
                </a:solidFill>
                <a:latin typeface="Roboto"/>
                <a:ea typeface="Roboto"/>
                <a:cs typeface="Roboto"/>
                <a:sym typeface="Roboto"/>
              </a:rPr>
              <a:t>تأمين المتابعــة</a:t>
            </a:r>
            <a:endParaRPr sz="2000" i="1" dirty="0">
              <a:solidFill>
                <a:schemeClr val="lt2"/>
              </a:solidFill>
              <a:latin typeface="Roboto"/>
              <a:ea typeface="Roboto"/>
              <a:cs typeface="Roboto"/>
              <a:sym typeface="Roboto"/>
            </a:endParaRPr>
          </a:p>
        </p:txBody>
      </p:sp>
      <p:pic>
        <p:nvPicPr>
          <p:cNvPr id="411" name="Google Shape;411;p61"/>
          <p:cNvPicPr preferRelativeResize="0"/>
          <p:nvPr/>
        </p:nvPicPr>
        <p:blipFill>
          <a:blip r:embed="rId3">
            <a:alphaModFix/>
          </a:blip>
          <a:stretch>
            <a:fillRect/>
          </a:stretch>
        </p:blipFill>
        <p:spPr>
          <a:xfrm>
            <a:off x="4572000" y="1399181"/>
            <a:ext cx="4578099" cy="3113700"/>
          </a:xfrm>
          <a:prstGeom prst="rect">
            <a:avLst/>
          </a:prstGeom>
          <a:noFill/>
          <a:ln>
            <a:noFill/>
          </a:ln>
        </p:spPr>
      </p:pic>
      <p:sp>
        <p:nvSpPr>
          <p:cNvPr id="5" name="Rectangle 4">
            <a:extLst>
              <a:ext uri="{FF2B5EF4-FFF2-40B4-BE49-F238E27FC236}">
                <a16:creationId xmlns:a16="http://schemas.microsoft.com/office/drawing/2014/main" id="{FEC3E7C7-C687-4BB5-95D8-D40F5213A1E6}"/>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5144982" y="413839"/>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600" b="1" dirty="0">
                <a:latin typeface="Simplified Arabic" panose="02020603050405020304" pitchFamily="18" charset="-78"/>
                <a:cs typeface="Simplified Arabic" panose="02020603050405020304" pitchFamily="18" charset="-78"/>
              </a:rPr>
              <a:t>2. لمــاذا ينبغي البحث عن الحقيقــة؟</a:t>
            </a:r>
            <a:endParaRPr sz="3600" b="1" dirty="0">
              <a:latin typeface="Simplified Arabic" panose="02020603050405020304" pitchFamily="18" charset="-78"/>
              <a:cs typeface="Simplified Arabic" panose="02020603050405020304" pitchFamily="18" charset="-78"/>
            </a:endParaRPr>
          </a:p>
        </p:txBody>
      </p:sp>
      <p:sp>
        <p:nvSpPr>
          <p:cNvPr id="90" name="Google Shape;90;p17"/>
          <p:cNvSpPr txBox="1">
            <a:spLocks noGrp="1"/>
          </p:cNvSpPr>
          <p:nvPr>
            <p:ph type="body" idx="1"/>
          </p:nvPr>
        </p:nvSpPr>
        <p:spPr>
          <a:xfrm>
            <a:off x="354800" y="702797"/>
            <a:ext cx="4166400" cy="2930400"/>
          </a:xfrm>
          <a:prstGeom prst="rect">
            <a:avLst/>
          </a:prstGeom>
        </p:spPr>
        <p:txBody>
          <a:bodyPr spcFirstLastPara="1" wrap="square" lIns="91425" tIns="91425" rIns="91425" bIns="91425" anchor="t" anchorCtr="0">
            <a:noAutofit/>
          </a:bodyPr>
          <a:lstStyle/>
          <a:p>
            <a:pPr lvl="0" indent="-323850" algn="r" rtl="1">
              <a:lnSpc>
                <a:spcPct val="150000"/>
              </a:lnSpc>
              <a:buSzPts val="1500"/>
            </a:pPr>
            <a:r>
              <a:rPr lang="ar-LB" sz="2000" dirty="0"/>
              <a:t>الحماية ضد الإفلات من العقاب والحؤول دون إنكار ما حدث</a:t>
            </a:r>
          </a:p>
          <a:p>
            <a:pPr lvl="0" indent="-323850" algn="r" rtl="1">
              <a:lnSpc>
                <a:spcPct val="150000"/>
              </a:lnSpc>
              <a:buSzPts val="1500"/>
            </a:pPr>
            <a:r>
              <a:rPr lang="ar-LB" sz="2000" dirty="0"/>
              <a:t>منع تكرار الانتهاكات</a:t>
            </a:r>
          </a:p>
          <a:p>
            <a:pPr lvl="0" indent="-323850" algn="r" rtl="1">
              <a:lnSpc>
                <a:spcPct val="150000"/>
              </a:lnSpc>
              <a:buSzPts val="1500"/>
            </a:pPr>
            <a:r>
              <a:rPr lang="ar-LB" sz="2000" dirty="0"/>
              <a:t>إلقاء الضوء على الأسباب الجذرية للصراع</a:t>
            </a:r>
          </a:p>
          <a:p>
            <a:pPr lvl="0" indent="-323850" algn="r" rtl="1">
              <a:lnSpc>
                <a:spcPct val="150000"/>
              </a:lnSpc>
              <a:buSzPts val="1500"/>
            </a:pPr>
            <a:r>
              <a:rPr lang="ar-LB" sz="2000" dirty="0"/>
              <a:t>عملية التعافي بعد الأحداث الصادمة</a:t>
            </a:r>
          </a:p>
          <a:p>
            <a:pPr lvl="0" indent="-323850" algn="r" rtl="1">
              <a:lnSpc>
                <a:spcPct val="150000"/>
              </a:lnSpc>
              <a:buSzPts val="1500"/>
            </a:pPr>
            <a:r>
              <a:rPr lang="ar-LB" sz="2000" dirty="0"/>
              <a:t>الاعتراف بتجارب الضحايا وتأكيد كرامتهم</a:t>
            </a:r>
          </a:p>
          <a:p>
            <a:pPr lvl="0" indent="-323850" algn="r" rtl="1">
              <a:lnSpc>
                <a:spcPct val="150000"/>
              </a:lnSpc>
              <a:buSzPts val="1500"/>
            </a:pPr>
            <a:r>
              <a:rPr lang="ar-LB" sz="2000" dirty="0"/>
              <a:t>الشروع في عملية المصالحة</a:t>
            </a:r>
            <a:endParaRPr lang="en" sz="2000" dirty="0"/>
          </a:p>
        </p:txBody>
      </p:sp>
      <p:sp>
        <p:nvSpPr>
          <p:cNvPr id="4" name="Rectangle 3">
            <a:extLst>
              <a:ext uri="{FF2B5EF4-FFF2-40B4-BE49-F238E27FC236}">
                <a16:creationId xmlns:a16="http://schemas.microsoft.com/office/drawing/2014/main" id="{8F1116D9-D011-44A0-8CA4-3D486F269397}"/>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62"/>
          <p:cNvSpPr txBox="1"/>
          <p:nvPr/>
        </p:nvSpPr>
        <p:spPr>
          <a:xfrm>
            <a:off x="311725" y="500925"/>
            <a:ext cx="8520600" cy="623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200" b="1" dirty="0">
                <a:solidFill>
                  <a:schemeClr val="lt1"/>
                </a:solidFill>
                <a:latin typeface="Simplified Arabic" panose="02020603050405020304" pitchFamily="18" charset="-78"/>
                <a:ea typeface="Merriweather"/>
                <a:cs typeface="Simplified Arabic" panose="02020603050405020304" pitchFamily="18" charset="-78"/>
                <a:sym typeface="Merriweather"/>
              </a:rPr>
              <a:t>مساحات بديلة لجلسات الاستماع</a:t>
            </a:r>
            <a:endParaRPr sz="3200" b="1" dirty="0">
              <a:solidFill>
                <a:schemeClr val="lt1"/>
              </a:solidFill>
              <a:latin typeface="Simplified Arabic" panose="02020603050405020304" pitchFamily="18" charset="-78"/>
              <a:ea typeface="Merriweather"/>
              <a:cs typeface="Simplified Arabic" panose="02020603050405020304" pitchFamily="18" charset="-78"/>
              <a:sym typeface="Merriweather"/>
            </a:endParaRPr>
          </a:p>
        </p:txBody>
      </p:sp>
      <p:grpSp>
        <p:nvGrpSpPr>
          <p:cNvPr id="417" name="Google Shape;417;p62"/>
          <p:cNvGrpSpPr/>
          <p:nvPr/>
        </p:nvGrpSpPr>
        <p:grpSpPr>
          <a:xfrm>
            <a:off x="431925" y="1304826"/>
            <a:ext cx="2628925" cy="3662722"/>
            <a:chOff x="431925" y="1304875"/>
            <a:chExt cx="2628925" cy="3416400"/>
          </a:xfrm>
        </p:grpSpPr>
        <p:sp>
          <p:nvSpPr>
            <p:cNvPr id="418" name="Google Shape;418;p62"/>
            <p:cNvSpPr txBox="1"/>
            <p:nvPr/>
          </p:nvSpPr>
          <p:spPr>
            <a:xfrm>
              <a:off x="431925"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19" name="Google Shape;419;p62"/>
            <p:cNvSpPr/>
            <p:nvPr/>
          </p:nvSpPr>
          <p:spPr>
            <a:xfrm>
              <a:off x="4319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grpSp>
        <p:nvGrpSpPr>
          <p:cNvPr id="422" name="Google Shape;422;p62"/>
          <p:cNvGrpSpPr/>
          <p:nvPr/>
        </p:nvGrpSpPr>
        <p:grpSpPr>
          <a:xfrm>
            <a:off x="3320450" y="1304874"/>
            <a:ext cx="2632500" cy="3662722"/>
            <a:chOff x="3320450" y="1304875"/>
            <a:chExt cx="2632500" cy="3416400"/>
          </a:xfrm>
        </p:grpSpPr>
        <p:sp>
          <p:nvSpPr>
            <p:cNvPr id="423" name="Google Shape;423;p62"/>
            <p:cNvSpPr txBox="1"/>
            <p:nvPr/>
          </p:nvSpPr>
          <p:spPr>
            <a:xfrm>
              <a:off x="3324050" y="1304875"/>
              <a:ext cx="26289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4" name="Google Shape;424;p62"/>
            <p:cNvSpPr/>
            <p:nvPr/>
          </p:nvSpPr>
          <p:spPr>
            <a:xfrm>
              <a:off x="332045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25" name="Google Shape;425;p62"/>
          <p:cNvSpPr txBox="1"/>
          <p:nvPr/>
        </p:nvSpPr>
        <p:spPr>
          <a:xfrm>
            <a:off x="3103320" y="1198995"/>
            <a:ext cx="3000880" cy="545425"/>
          </a:xfrm>
          <a:prstGeom prst="rect">
            <a:avLst/>
          </a:prstGeom>
          <a:noFill/>
          <a:ln>
            <a:noFill/>
          </a:ln>
        </p:spPr>
        <p:txBody>
          <a:bodyPr spcFirstLastPara="1" wrap="square" lIns="91425" tIns="91425" rIns="91425" bIns="91425" anchor="t" anchorCtr="0">
            <a:noAutofit/>
          </a:bodyPr>
          <a:lstStyle/>
          <a:p>
            <a:pPr marL="0" lvl="0" indent="0" algn="ctr" rtl="1">
              <a:lnSpc>
                <a:spcPct val="115000"/>
              </a:lnSpc>
              <a:spcBef>
                <a:spcPts val="0"/>
              </a:spcBef>
              <a:spcAft>
                <a:spcPts val="0"/>
              </a:spcAft>
              <a:buNone/>
            </a:pPr>
            <a:r>
              <a:rPr lang="ar-LB" sz="1600" b="1" dirty="0">
                <a:solidFill>
                  <a:srgbClr val="FFFFFF"/>
                </a:solidFill>
                <a:latin typeface="Simplified Arabic" panose="02020603050405020304" pitchFamily="18" charset="-78"/>
                <a:ea typeface="Roboto"/>
                <a:cs typeface="Simplified Arabic" panose="02020603050405020304" pitchFamily="18" charset="-78"/>
                <a:sym typeface="Roboto"/>
              </a:rPr>
              <a:t>تيمور الشرقيّة – </a:t>
            </a:r>
          </a:p>
          <a:p>
            <a:pPr marL="0" lvl="0" indent="0" algn="ctr" rtl="1">
              <a:lnSpc>
                <a:spcPct val="115000"/>
              </a:lnSpc>
              <a:spcBef>
                <a:spcPts val="0"/>
              </a:spcBef>
              <a:spcAft>
                <a:spcPts val="0"/>
              </a:spcAft>
              <a:buNone/>
            </a:pPr>
            <a:r>
              <a:rPr lang="ar-LB" sz="1600" b="1" dirty="0">
                <a:solidFill>
                  <a:srgbClr val="FFFFFF"/>
                </a:solidFill>
                <a:latin typeface="Simplified Arabic" panose="02020603050405020304" pitchFamily="18" charset="-78"/>
                <a:ea typeface="Roboto"/>
                <a:cs typeface="Simplified Arabic" panose="02020603050405020304" pitchFamily="18" charset="-78"/>
                <a:sym typeface="Roboto"/>
              </a:rPr>
              <a:t>"ورش عمل  للشفاء"</a:t>
            </a:r>
            <a:endParaRPr sz="1600" b="1" dirty="0">
              <a:solidFill>
                <a:srgbClr val="FFFFFF"/>
              </a:solidFill>
              <a:latin typeface="Simplified Arabic" panose="02020603050405020304" pitchFamily="18" charset="-78"/>
              <a:ea typeface="Roboto"/>
              <a:cs typeface="Simplified Arabic" panose="02020603050405020304" pitchFamily="18" charset="-78"/>
              <a:sym typeface="Roboto"/>
            </a:endParaRPr>
          </a:p>
        </p:txBody>
      </p:sp>
      <p:sp>
        <p:nvSpPr>
          <p:cNvPr id="426" name="Google Shape;426;p62"/>
          <p:cNvSpPr txBox="1"/>
          <p:nvPr/>
        </p:nvSpPr>
        <p:spPr>
          <a:xfrm>
            <a:off x="3396775" y="1850300"/>
            <a:ext cx="2478600" cy="2794800"/>
          </a:xfrm>
          <a:prstGeom prst="rect">
            <a:avLst/>
          </a:prstGeom>
          <a:noFill/>
          <a:ln>
            <a:noFill/>
          </a:ln>
        </p:spPr>
        <p:txBody>
          <a:bodyPr spcFirstLastPara="1" wrap="square" lIns="91425" tIns="91425" rIns="91425" bIns="91425" anchor="t" anchorCtr="0">
            <a:noAutofit/>
          </a:bodyPr>
          <a:lstStyle/>
          <a:p>
            <a:pPr lvl="0" algn="r" rtl="1"/>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6 ورش عمل: خمس ورش لكلٍّ من الرجال والنساء، ودورة إضافيّة واحدة للنساء فقط.</a:t>
            </a:r>
          </a:p>
          <a:p>
            <a:pPr lvl="0" algn="r" rtl="1"/>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فرصة للضحايا للتعبير عن مشاعرهم عبر وسائل أكثر إبداعًا مثل الغناء والمسرح والرسم والألعاب والصلاة ، إلخ.</a:t>
            </a:r>
          </a:p>
          <a:p>
            <a:pPr lvl="0" algn="r" rtl="1"/>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grpSp>
        <p:nvGrpSpPr>
          <p:cNvPr id="427" name="Google Shape;427;p62"/>
          <p:cNvGrpSpPr/>
          <p:nvPr/>
        </p:nvGrpSpPr>
        <p:grpSpPr>
          <a:xfrm>
            <a:off x="6212550" y="1304874"/>
            <a:ext cx="2632500" cy="3662722"/>
            <a:chOff x="6212550" y="1304875"/>
            <a:chExt cx="2632500" cy="3416400"/>
          </a:xfrm>
        </p:grpSpPr>
        <p:sp>
          <p:nvSpPr>
            <p:cNvPr id="428" name="Google Shape;428;p62"/>
            <p:cNvSpPr/>
            <p:nvPr/>
          </p:nvSpPr>
          <p:spPr>
            <a:xfrm>
              <a:off x="6215400" y="1304875"/>
              <a:ext cx="2628900" cy="3416400"/>
            </a:xfrm>
            <a:prstGeom prst="rect">
              <a:avLst/>
            </a:prstGeom>
            <a:noFill/>
            <a:ln w="9525" cap="flat" cmpd="sng">
              <a:solidFill>
                <a:srgbClr val="31394D"/>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29" name="Google Shape;429;p62"/>
            <p:cNvSpPr txBox="1"/>
            <p:nvPr/>
          </p:nvSpPr>
          <p:spPr>
            <a:xfrm>
              <a:off x="6212550" y="1304875"/>
              <a:ext cx="2632500" cy="464100"/>
            </a:xfrm>
            <a:prstGeom prst="rect">
              <a:avLst/>
            </a:prstGeom>
            <a:solidFill>
              <a:srgbClr val="31394D"/>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30" name="Google Shape;430;p62"/>
          <p:cNvSpPr txBox="1"/>
          <p:nvPr/>
        </p:nvSpPr>
        <p:spPr>
          <a:xfrm>
            <a:off x="596869" y="1256962"/>
            <a:ext cx="2494500" cy="623700"/>
          </a:xfrm>
          <a:prstGeom prst="rect">
            <a:avLst/>
          </a:prstGeom>
          <a:noFill/>
          <a:ln>
            <a:noFill/>
          </a:ln>
        </p:spPr>
        <p:txBody>
          <a:bodyPr spcFirstLastPara="1" wrap="square" lIns="91425" tIns="91425" rIns="91425" bIns="91425" anchor="t" anchorCtr="0">
            <a:noAutofit/>
          </a:bodyPr>
          <a:lstStyle/>
          <a:p>
            <a:pPr marL="0" lvl="0" indent="0" algn="ctr" rtl="1">
              <a:lnSpc>
                <a:spcPct val="115000"/>
              </a:lnSpc>
              <a:spcBef>
                <a:spcPts val="0"/>
              </a:spcBef>
              <a:spcAft>
                <a:spcPts val="0"/>
              </a:spcAft>
              <a:buNone/>
            </a:pPr>
            <a:r>
              <a:rPr lang="ar-LB" sz="1800" b="1" dirty="0">
                <a:solidFill>
                  <a:srgbClr val="FFFFFF"/>
                </a:solidFill>
                <a:latin typeface="Simplified Arabic" panose="02020603050405020304" pitchFamily="18" charset="-78"/>
                <a:ea typeface="Roboto"/>
                <a:cs typeface="Simplified Arabic" panose="02020603050405020304" pitchFamily="18" charset="-78"/>
                <a:sym typeface="Roboto"/>
              </a:rPr>
              <a:t>كيـنيــا – "محـادثـات مع النســاء"</a:t>
            </a:r>
            <a:endParaRPr sz="1800" b="1" dirty="0">
              <a:solidFill>
                <a:srgbClr val="FFFFFF"/>
              </a:solidFill>
              <a:latin typeface="Simplified Arabic" panose="02020603050405020304" pitchFamily="18" charset="-78"/>
              <a:ea typeface="Roboto"/>
              <a:cs typeface="Simplified Arabic" panose="02020603050405020304" pitchFamily="18" charset="-78"/>
              <a:sym typeface="Roboto"/>
            </a:endParaRPr>
          </a:p>
        </p:txBody>
      </p:sp>
      <p:sp>
        <p:nvSpPr>
          <p:cNvPr id="431" name="Google Shape;431;p62"/>
          <p:cNvSpPr txBox="1"/>
          <p:nvPr/>
        </p:nvSpPr>
        <p:spPr>
          <a:xfrm>
            <a:off x="610794" y="1802388"/>
            <a:ext cx="2478600" cy="2794800"/>
          </a:xfrm>
          <a:prstGeom prst="rect">
            <a:avLst/>
          </a:prstGeom>
          <a:noFill/>
          <a:ln>
            <a:noFill/>
          </a:ln>
        </p:spPr>
        <p:txBody>
          <a:bodyPr spcFirstLastPara="1" wrap="square" lIns="91425" tIns="91425" rIns="91425" bIns="91425" anchor="t" anchorCtr="0">
            <a:noAutofit/>
          </a:bodyPr>
          <a:lstStyle/>
          <a:p>
            <a:pPr lvl="0" algn="r" rtl="1"/>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جلسات ترأسُها مُفوَّضات </a:t>
            </a:r>
          </a:p>
          <a:p>
            <a:pPr lvl="0" algn="r" rtl="1"/>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تُوَفرِّ الأماكن المخصصة للنساء فقط بيئة آمنة للنساء للتحدث عن أي انتهاكات قد أثرت فيهنّ. </a:t>
            </a:r>
          </a:p>
          <a:p>
            <a:pPr lvl="0" algn="r" rtl="1"/>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شاركت أكثر من 1000 امرأة في هذه المحادثات.</a:t>
            </a:r>
            <a:endParaRPr sz="1200" i="1"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sp>
        <p:nvSpPr>
          <p:cNvPr id="420" name="Google Shape;420;p62"/>
          <p:cNvSpPr txBox="1"/>
          <p:nvPr/>
        </p:nvSpPr>
        <p:spPr>
          <a:xfrm>
            <a:off x="6363800" y="1299919"/>
            <a:ext cx="2494500" cy="461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ar-LB" sz="1800" b="1" dirty="0">
                <a:solidFill>
                  <a:srgbClr val="FFFFFF"/>
                </a:solidFill>
                <a:latin typeface="Simplified Arabic" panose="02020603050405020304" pitchFamily="18" charset="-78"/>
                <a:ea typeface="Roboto"/>
                <a:cs typeface="Simplified Arabic" panose="02020603050405020304" pitchFamily="18" charset="-78"/>
                <a:sym typeface="Roboto"/>
              </a:rPr>
              <a:t>بيرو – "حوار المواطنين"</a:t>
            </a:r>
            <a:endParaRPr sz="1800" b="1" dirty="0">
              <a:solidFill>
                <a:srgbClr val="FFFFFF"/>
              </a:solidFill>
              <a:latin typeface="Simplified Arabic" panose="02020603050405020304" pitchFamily="18" charset="-78"/>
              <a:ea typeface="Roboto"/>
              <a:cs typeface="Simplified Arabic" panose="02020603050405020304" pitchFamily="18" charset="-78"/>
              <a:sym typeface="Roboto"/>
            </a:endParaRPr>
          </a:p>
        </p:txBody>
      </p:sp>
      <p:sp>
        <p:nvSpPr>
          <p:cNvPr id="421" name="Google Shape;421;p62"/>
          <p:cNvSpPr txBox="1"/>
          <p:nvPr/>
        </p:nvSpPr>
        <p:spPr>
          <a:xfrm>
            <a:off x="6365700" y="1943665"/>
            <a:ext cx="2478600" cy="2794800"/>
          </a:xfrm>
          <a:prstGeom prst="rect">
            <a:avLst/>
          </a:prstGeom>
          <a:noFill/>
          <a:ln>
            <a:noFill/>
          </a:ln>
        </p:spPr>
        <p:txBody>
          <a:bodyPr spcFirstLastPara="1" wrap="square" lIns="91425" tIns="91425" rIns="91425" bIns="91425" anchor="t" anchorCtr="0">
            <a:noAutofit/>
          </a:bodyPr>
          <a:lstStyle/>
          <a:p>
            <a:pPr lvl="0" algn="r" rtl="1"/>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مساحة للنساء لمناقشة قضايا نوع الجنس التي تقع خارج نطاق جلسة الاستماع الرسمية.</a:t>
            </a:r>
          </a:p>
          <a:p>
            <a:pPr lvl="0" algn="r" rtl="1"/>
            <a:endParaRPr lang="ar-LB" sz="16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1600" dirty="0">
                <a:solidFill>
                  <a:schemeClr val="dk2"/>
                </a:solidFill>
                <a:latin typeface="Simplified Arabic" panose="02020603050405020304" pitchFamily="18" charset="-78"/>
                <a:ea typeface="Roboto"/>
                <a:cs typeface="Simplified Arabic" panose="02020603050405020304" pitchFamily="18" charset="-78"/>
                <a:sym typeface="Roboto"/>
              </a:rPr>
              <a:t>شملت مواضيع النقاش عدم تجريم الإجهاض وقوانين محدودة تتعلق بالعنف الأسري والتعقيم القسري والأدوار غير التقليدية التي تضطلع بها النساء خلال النزاع.</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63"/>
          <p:cNvSpPr txBox="1">
            <a:spLocks noGrp="1"/>
          </p:cNvSpPr>
          <p:nvPr>
            <p:ph type="title"/>
          </p:nvPr>
        </p:nvSpPr>
        <p:spPr>
          <a:xfrm>
            <a:off x="5336113" y="433549"/>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600" b="1" dirty="0">
                <a:latin typeface="Simplified Arabic" panose="02020603050405020304" pitchFamily="18" charset="-78"/>
                <a:cs typeface="Simplified Arabic" panose="02020603050405020304" pitchFamily="18" charset="-78"/>
              </a:rPr>
              <a:t>8. التقرير النهــائي</a:t>
            </a:r>
            <a:endParaRPr sz="3600" b="1" dirty="0">
              <a:latin typeface="Simplified Arabic" panose="02020603050405020304" pitchFamily="18" charset="-78"/>
              <a:cs typeface="Simplified Arabic" panose="02020603050405020304" pitchFamily="18" charset="-78"/>
            </a:endParaRPr>
          </a:p>
        </p:txBody>
      </p:sp>
      <p:sp>
        <p:nvSpPr>
          <p:cNvPr id="437" name="Google Shape;437;p63"/>
          <p:cNvSpPr txBox="1"/>
          <p:nvPr/>
        </p:nvSpPr>
        <p:spPr>
          <a:xfrm>
            <a:off x="488400" y="675049"/>
            <a:ext cx="4083600" cy="2746200"/>
          </a:xfrm>
          <a:prstGeom prst="rect">
            <a:avLst/>
          </a:prstGeom>
          <a:noFill/>
          <a:ln>
            <a:noFill/>
          </a:ln>
        </p:spPr>
        <p:txBody>
          <a:bodyPr spcFirstLastPara="1" wrap="square" lIns="91425" tIns="91425" rIns="91425" bIns="91425" anchor="t" anchorCtr="0">
            <a:noAutofit/>
          </a:bodyPr>
          <a:lstStyle/>
          <a:p>
            <a:pPr lvl="0" algn="r" rtl="1"/>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"السجل الرسمي المكتوب"</a:t>
            </a:r>
          </a:p>
          <a:p>
            <a:pPr lvl="0" algn="r" rtl="1"/>
            <a:endParaRPr lang="ar-LB" sz="20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المصادر الرئيسية:</a:t>
            </a:r>
          </a:p>
          <a:p>
            <a:pPr marL="342900" lvl="0" indent="-342900" algn="r" rtl="1">
              <a:buFont typeface="Arial" panose="020B0604020202020204" pitchFamily="34" charset="0"/>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شهادات أدلى بها الضحايا والشهود والجناة في جلسات الاستماع وأثناء مرحلة أخذها</a:t>
            </a:r>
          </a:p>
          <a:p>
            <a:pPr marL="342900" lvl="0" indent="-342900" algn="r" rtl="1">
              <a:buFont typeface="Arial" panose="020B0604020202020204" pitchFamily="34" charset="0"/>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نتائج البحوث وأنواع أخرى من التحقيقات التي أجرتها اللجنة</a:t>
            </a:r>
          </a:p>
          <a:p>
            <a:pPr marL="342900" lvl="0" indent="-342900" algn="r" rtl="1">
              <a:buFont typeface="Arial" panose="020B0604020202020204" pitchFamily="34" charset="0"/>
              <a:buChar char="•"/>
            </a:pPr>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تحليل إحصائي أو تحليل آخر لقاعدة بيانات اللجنة المتعلقة بانتهاكات حقوق الإنسان</a:t>
            </a:r>
            <a:endParaRPr sz="2000" b="1"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sp>
        <p:nvSpPr>
          <p:cNvPr id="4" name="Rectangle 3">
            <a:extLst>
              <a:ext uri="{FF2B5EF4-FFF2-40B4-BE49-F238E27FC236}">
                <a16:creationId xmlns:a16="http://schemas.microsoft.com/office/drawing/2014/main" id="{93BEE365-0FDA-4159-9E2C-CABBE7B9F3BA}"/>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4"/>
          <p:cNvSpPr txBox="1">
            <a:spLocks noGrp="1"/>
          </p:cNvSpPr>
          <p:nvPr>
            <p:ph type="title"/>
          </p:nvPr>
        </p:nvSpPr>
        <p:spPr>
          <a:xfrm>
            <a:off x="4814048" y="204797"/>
            <a:ext cx="4081200" cy="1050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3600" b="1" dirty="0">
                <a:latin typeface="Simplified Arabic" panose="02020603050405020304" pitchFamily="18" charset="-78"/>
                <a:cs typeface="Simplified Arabic" panose="02020603050405020304" pitchFamily="18" charset="-78"/>
              </a:rPr>
              <a:t>العنـــاصــر</a:t>
            </a:r>
            <a:endParaRPr sz="3600" b="1" i="1" dirty="0">
              <a:latin typeface="Simplified Arabic" panose="02020603050405020304" pitchFamily="18" charset="-78"/>
              <a:cs typeface="Simplified Arabic" panose="02020603050405020304" pitchFamily="18" charset="-78"/>
            </a:endParaRPr>
          </a:p>
        </p:txBody>
      </p:sp>
      <p:sp>
        <p:nvSpPr>
          <p:cNvPr id="443" name="Google Shape;443;p64"/>
          <p:cNvSpPr txBox="1"/>
          <p:nvPr/>
        </p:nvSpPr>
        <p:spPr>
          <a:xfrm>
            <a:off x="248752" y="1609201"/>
            <a:ext cx="4124400" cy="2349600"/>
          </a:xfrm>
          <a:prstGeom prst="rect">
            <a:avLst/>
          </a:prstGeom>
          <a:noFill/>
          <a:ln>
            <a:noFill/>
          </a:ln>
        </p:spPr>
        <p:txBody>
          <a:bodyPr spcFirstLastPara="1" wrap="square" lIns="91425" tIns="91425" rIns="91425" bIns="91425" anchor="ctr" anchorCtr="0">
            <a:noAutofit/>
          </a:bodyPr>
          <a:lstStyle/>
          <a:p>
            <a:pPr marL="457200" lvl="0"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ولايــة اللجنة وأصــولها</a:t>
            </a:r>
          </a:p>
          <a:p>
            <a:pPr marL="457200" lvl="0"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المنهجيــة والعمليــات </a:t>
            </a:r>
          </a:p>
          <a:p>
            <a:pPr marL="457200" lvl="0"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تاريخ العنف وأسبـابه وسـوابق مراحل العنف</a:t>
            </a:r>
          </a:p>
          <a:p>
            <a:pPr marL="457200" lvl="0"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النتائج حول ما حدث خلال مراحل العنف</a:t>
            </a:r>
          </a:p>
          <a:p>
            <a:pPr marL="457200" lvl="0"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طبيعة العنف وخصائصـه وعواقبه (على سبيل المثال الأنماط والتطوّر والأشخاص المُستَهدفين وعواقب مختلف أنواع العنف)</a:t>
            </a:r>
          </a:p>
          <a:p>
            <a:pPr marL="457200" lvl="0"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مَيِّزات إضافيّة أو مواضيع مركزيّة (دور مختلف الجهات الفاعلة، التأثير على مجموعات أو مناطق محدّدة، عوامل أشمل تساهم في نشر العنف مثل الاستغلال الاجتماعي والاقتصادي، الفشل في الحكم، الفساد، إلخ.)</a:t>
            </a:r>
          </a:p>
          <a:p>
            <a:pPr marL="457200" lvl="0"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النتائج/ الاستنتاجات</a:t>
            </a:r>
          </a:p>
          <a:p>
            <a:pPr marL="457200" lvl="0" indent="-317500" algn="r" rtl="1">
              <a:spcBef>
                <a:spcPts val="0"/>
              </a:spcBef>
              <a:spcAft>
                <a:spcPts val="0"/>
              </a:spcAft>
              <a:buClr>
                <a:schemeClr val="dk2"/>
              </a:buClr>
              <a:buSzPts val="1400"/>
              <a:buFont typeface="Roboto"/>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التوصيــات</a:t>
            </a:r>
            <a:endParaRPr i="1" dirty="0">
              <a:solidFill>
                <a:schemeClr val="dk2"/>
              </a:solidFill>
              <a:latin typeface="Roboto"/>
              <a:ea typeface="Roboto"/>
              <a:cs typeface="Roboto"/>
              <a:sym typeface="Roboto"/>
            </a:endParaRPr>
          </a:p>
        </p:txBody>
      </p:sp>
      <p:pic>
        <p:nvPicPr>
          <p:cNvPr id="444" name="Google Shape;444;p64"/>
          <p:cNvPicPr preferRelativeResize="0"/>
          <p:nvPr/>
        </p:nvPicPr>
        <p:blipFill>
          <a:blip r:embed="rId3">
            <a:alphaModFix/>
          </a:blip>
          <a:stretch>
            <a:fillRect/>
          </a:stretch>
        </p:blipFill>
        <p:spPr>
          <a:xfrm>
            <a:off x="5072398" y="1255097"/>
            <a:ext cx="3024443" cy="3506600"/>
          </a:xfrm>
          <a:prstGeom prst="rect">
            <a:avLst/>
          </a:prstGeom>
          <a:noFill/>
          <a:ln>
            <a:noFill/>
          </a:ln>
        </p:spPr>
      </p:pic>
      <p:sp>
        <p:nvSpPr>
          <p:cNvPr id="5" name="Rectangle 4">
            <a:extLst>
              <a:ext uri="{FF2B5EF4-FFF2-40B4-BE49-F238E27FC236}">
                <a16:creationId xmlns:a16="http://schemas.microsoft.com/office/drawing/2014/main" id="{73E1E252-C10E-44A0-B006-9499A688A779}"/>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5"/>
          <p:cNvSpPr txBox="1">
            <a:spLocks noGrp="1"/>
          </p:cNvSpPr>
          <p:nvPr>
            <p:ph type="title"/>
          </p:nvPr>
        </p:nvSpPr>
        <p:spPr>
          <a:xfrm>
            <a:off x="4849051" y="223475"/>
            <a:ext cx="4081200" cy="10503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ar-LB" sz="3200" b="1" dirty="0">
                <a:latin typeface="Simplified Arabic" panose="02020603050405020304" pitchFamily="18" charset="-78"/>
                <a:cs typeface="Simplified Arabic" panose="02020603050405020304" pitchFamily="18" charset="-78"/>
              </a:rPr>
              <a:t>إدماج نوع الجنس </a:t>
            </a:r>
            <a:br>
              <a:rPr lang="en-US" sz="3200" b="1" dirty="0">
                <a:latin typeface="Simplified Arabic" panose="02020603050405020304" pitchFamily="18" charset="-78"/>
                <a:cs typeface="Simplified Arabic" panose="02020603050405020304" pitchFamily="18" charset="-78"/>
              </a:rPr>
            </a:br>
            <a:r>
              <a:rPr lang="ar-LB" sz="3200" b="1" dirty="0">
                <a:latin typeface="Simplified Arabic" panose="02020603050405020304" pitchFamily="18" charset="-78"/>
                <a:cs typeface="Simplified Arabic" panose="02020603050405020304" pitchFamily="18" charset="-78"/>
              </a:rPr>
              <a:t>في التقرير النهائي</a:t>
            </a:r>
            <a:endParaRPr sz="3200" b="1" dirty="0">
              <a:latin typeface="Simplified Arabic" panose="02020603050405020304" pitchFamily="18" charset="-78"/>
              <a:cs typeface="Simplified Arabic" panose="02020603050405020304" pitchFamily="18" charset="-78"/>
            </a:endParaRPr>
          </a:p>
        </p:txBody>
      </p:sp>
      <p:sp>
        <p:nvSpPr>
          <p:cNvPr id="450" name="Google Shape;450;p65"/>
          <p:cNvSpPr txBox="1"/>
          <p:nvPr/>
        </p:nvSpPr>
        <p:spPr>
          <a:xfrm>
            <a:off x="287253" y="1396950"/>
            <a:ext cx="4124400" cy="2349600"/>
          </a:xfrm>
          <a:prstGeom prst="rect">
            <a:avLst/>
          </a:prstGeom>
          <a:noFill/>
          <a:ln>
            <a:noFill/>
          </a:ln>
        </p:spPr>
        <p:txBody>
          <a:bodyPr spcFirstLastPara="1" wrap="square" lIns="91425" tIns="91425" rIns="91425" bIns="91425" anchor="ctr" anchorCtr="0">
            <a:noAutofit/>
          </a:bodyPr>
          <a:lstStyle/>
          <a:p>
            <a:pPr lvl="0" algn="r" rtl="1"/>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يشكّل التقرير النهائي فرصةً مهمّةً للإعتراف بخطورة العنف القائم على نوع الجنس والانتهاكات الأخرى التي تؤثّر على النساء، وللتأثير في السياسات المستقبلية بطرق يمكن أن تكون تحويلية للنساء من خلال التصدّي لعدم المساواة بين الجنسين.</a:t>
            </a:r>
          </a:p>
          <a:p>
            <a:pPr lvl="0" algn="r" rtl="1"/>
            <a:endParaRPr lang="ar-LB"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الطرق المتعلقة بإدماج الجنس:</a:t>
            </a:r>
          </a:p>
          <a:p>
            <a:pPr lvl="0" algn="r" rtl="1"/>
            <a:endParaRPr lang="ar-LB"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285750" lvl="0" indent="-285750" algn="r" rtl="1">
              <a:buFont typeface="Arial" panose="020B0604020202020204" pitchFamily="34" charset="0"/>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إدراج فصول مستقلة للمواضيع</a:t>
            </a:r>
          </a:p>
          <a:p>
            <a:pPr marL="285750" lvl="0" indent="-285750" algn="r" rtl="1">
              <a:buFont typeface="Arial" panose="020B0604020202020204" pitchFamily="34" charset="0"/>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عدم حصر التحليل في الانتهاكات القائمة على نوع الجنس واستخدام الفصل المتعلق بالمرأة من أجل تحليل الظروف التي تسمح بحصول انتهاكاتٍ محددة.</a:t>
            </a:r>
            <a:endParaRPr sz="1600" dirty="0">
              <a:solidFill>
                <a:schemeClr val="dk2"/>
              </a:solidFill>
              <a:latin typeface="Roboto"/>
              <a:ea typeface="Roboto"/>
              <a:cs typeface="Roboto"/>
              <a:sym typeface="Roboto"/>
            </a:endParaRPr>
          </a:p>
        </p:txBody>
      </p:sp>
      <p:pic>
        <p:nvPicPr>
          <p:cNvPr id="451" name="Google Shape;451;p65"/>
          <p:cNvPicPr preferRelativeResize="0"/>
          <p:nvPr/>
        </p:nvPicPr>
        <p:blipFill>
          <a:blip r:embed="rId3">
            <a:alphaModFix/>
          </a:blip>
          <a:stretch>
            <a:fillRect/>
          </a:stretch>
        </p:blipFill>
        <p:spPr>
          <a:xfrm>
            <a:off x="5352901" y="1396950"/>
            <a:ext cx="3127315" cy="3506600"/>
          </a:xfrm>
          <a:prstGeom prst="rect">
            <a:avLst/>
          </a:prstGeom>
          <a:noFill/>
          <a:ln>
            <a:noFill/>
          </a:ln>
        </p:spPr>
      </p:pic>
      <p:sp>
        <p:nvSpPr>
          <p:cNvPr id="5" name="Rectangle 4">
            <a:extLst>
              <a:ext uri="{FF2B5EF4-FFF2-40B4-BE49-F238E27FC236}">
                <a16:creationId xmlns:a16="http://schemas.microsoft.com/office/drawing/2014/main" id="{9180C4F4-3DDA-4211-B147-5D45A9E135D3}"/>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3" name="Picture 2">
            <a:extLst>
              <a:ext uri="{FF2B5EF4-FFF2-40B4-BE49-F238E27FC236}">
                <a16:creationId xmlns:a16="http://schemas.microsoft.com/office/drawing/2014/main" id="{3E93144A-86D6-4E89-8128-5245E935D9B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60612" y="150607"/>
            <a:ext cx="7680960" cy="4892634"/>
          </a:xfrm>
          <a:prstGeom prst="rect">
            <a:avLst/>
          </a:prstGeom>
          <a:noFill/>
          <a:ln>
            <a:noFill/>
          </a:ln>
        </p:spPr>
      </p:pic>
      <p:sp>
        <p:nvSpPr>
          <p:cNvPr id="4" name="Rectangle 3">
            <a:extLst>
              <a:ext uri="{FF2B5EF4-FFF2-40B4-BE49-F238E27FC236}">
                <a16:creationId xmlns:a16="http://schemas.microsoft.com/office/drawing/2014/main" id="{04A513FF-E59B-43F1-AB86-2254DA443C2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67"/>
          <p:cNvSpPr txBox="1">
            <a:spLocks noGrp="1"/>
          </p:cNvSpPr>
          <p:nvPr>
            <p:ph type="title"/>
          </p:nvPr>
        </p:nvSpPr>
        <p:spPr>
          <a:xfrm>
            <a:off x="404475" y="802975"/>
            <a:ext cx="8287800" cy="1282500"/>
          </a:xfrm>
          <a:prstGeom prst="rect">
            <a:avLst/>
          </a:prstGeom>
        </p:spPr>
        <p:txBody>
          <a:bodyPr spcFirstLastPara="1" wrap="square" lIns="91425" tIns="91425" rIns="91425" bIns="91425" anchor="t" anchorCtr="0">
            <a:noAutofit/>
          </a:bodyPr>
          <a:lstStyle/>
          <a:p>
            <a:pPr lvl="0" algn="r" rtl="1"/>
            <a:r>
              <a:rPr lang="ar-LB" sz="3000" dirty="0">
                <a:latin typeface="Simplified Arabic" panose="02020603050405020304" pitchFamily="18" charset="-78"/>
                <a:cs typeface="Simplified Arabic" panose="02020603050405020304" pitchFamily="18" charset="-78"/>
              </a:rPr>
              <a:t>التأكّد من نقل </a:t>
            </a:r>
            <a:r>
              <a:rPr lang="ar-LB" sz="3000" b="1" dirty="0">
                <a:latin typeface="Simplified Arabic" panose="02020603050405020304" pitchFamily="18" charset="-78"/>
                <a:cs typeface="Simplified Arabic" panose="02020603050405020304" pitchFamily="18" charset="-78"/>
              </a:rPr>
              <a:t>قِصَصَ الضحايا وأصواتهم وتجاربهم </a:t>
            </a:r>
            <a:r>
              <a:rPr lang="ar-LB" sz="3000" dirty="0">
                <a:latin typeface="Simplified Arabic" panose="02020603050405020304" pitchFamily="18" charset="-78"/>
                <a:cs typeface="Simplified Arabic" panose="02020603050405020304" pitchFamily="18" charset="-78"/>
              </a:rPr>
              <a:t>بطريقة ما في المجتمع.</a:t>
            </a:r>
            <a:endParaRPr sz="3000" dirty="0">
              <a:latin typeface="Simplified Arabic" panose="02020603050405020304" pitchFamily="18" charset="-78"/>
              <a:cs typeface="Simplified Arabic" panose="02020603050405020304" pitchFamily="18" charset="-78"/>
            </a:endParaRPr>
          </a:p>
        </p:txBody>
      </p:sp>
      <p:sp>
        <p:nvSpPr>
          <p:cNvPr id="463" name="Google Shape;463;p67"/>
          <p:cNvSpPr txBox="1"/>
          <p:nvPr/>
        </p:nvSpPr>
        <p:spPr>
          <a:xfrm>
            <a:off x="196875" y="3513075"/>
            <a:ext cx="8703000" cy="1221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القصص التي يرويها أصحابها </a:t>
            </a:r>
          </a:p>
          <a:p>
            <a:pPr marL="0" lvl="0" indent="0" algn="r" rtl="1">
              <a:spcBef>
                <a:spcPts val="0"/>
              </a:spcBef>
              <a:spcAft>
                <a:spcPts val="0"/>
              </a:spcAft>
              <a:buNone/>
            </a:pPr>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تُكمِلُ وتُضفي صوتًا إنسانيًا على النتائج التي توصّلت إليها </a:t>
            </a:r>
          </a:p>
          <a:p>
            <a:pPr marL="0" lvl="0" indent="0" algn="r" rtl="1">
              <a:spcBef>
                <a:spcPts val="0"/>
              </a:spcBef>
              <a:spcAft>
                <a:spcPts val="0"/>
              </a:spcAft>
              <a:buNone/>
            </a:pPr>
            <a:r>
              <a:rPr lang="ar-LB" sz="3000" dirty="0">
                <a:solidFill>
                  <a:schemeClr val="accent1"/>
                </a:solidFill>
                <a:latin typeface="Simplified Arabic" panose="02020603050405020304" pitchFamily="18" charset="-78"/>
                <a:ea typeface="Merriweather"/>
                <a:cs typeface="Simplified Arabic" panose="02020603050405020304" pitchFamily="18" charset="-78"/>
                <a:sym typeface="Merriweather"/>
              </a:rPr>
              <a:t>اللجان بشأن أنماط الاعتداء القائمة على نوع الجنس.</a:t>
            </a:r>
          </a:p>
          <a:p>
            <a:pPr marL="0" lvl="0" indent="0" algn="r" rtl="0">
              <a:spcBef>
                <a:spcPts val="0"/>
              </a:spcBef>
              <a:spcAft>
                <a:spcPts val="0"/>
              </a:spcAft>
              <a:buNone/>
            </a:pPr>
            <a:endParaRPr sz="2600" dirty="0">
              <a:solidFill>
                <a:schemeClr val="accent1"/>
              </a:solidFill>
              <a:latin typeface="Simplified Arabic" panose="02020603050405020304" pitchFamily="18" charset="-78"/>
              <a:ea typeface="Merriweather"/>
              <a:cs typeface="Simplified Arabic" panose="02020603050405020304" pitchFamily="18" charset="-78"/>
              <a:sym typeface="Merriweather"/>
            </a:endParaRPr>
          </a:p>
          <a:p>
            <a:pPr marL="0" lvl="0" indent="0" algn="r">
              <a:spcBef>
                <a:spcPts val="0"/>
              </a:spcBef>
              <a:spcAft>
                <a:spcPts val="0"/>
              </a:spcAft>
              <a:buNone/>
            </a:pPr>
            <a:endParaRPr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7B9821F2-1EC0-4056-AECE-76CBF7251A8C}"/>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68"/>
          <p:cNvSpPr txBox="1">
            <a:spLocks noGrp="1"/>
          </p:cNvSpPr>
          <p:nvPr>
            <p:ph type="title"/>
          </p:nvPr>
        </p:nvSpPr>
        <p:spPr>
          <a:xfrm>
            <a:off x="4979051" y="477774"/>
            <a:ext cx="4081200" cy="10503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3600" b="1" dirty="0">
                <a:latin typeface="Simplified Arabic" panose="02020603050405020304" pitchFamily="18" charset="-78"/>
                <a:cs typeface="Simplified Arabic" panose="02020603050405020304" pitchFamily="18" charset="-78"/>
              </a:rPr>
              <a:t>النــشــــر</a:t>
            </a:r>
            <a:endParaRPr sz="3600" b="1" i="1" dirty="0">
              <a:latin typeface="Simplified Arabic" panose="02020603050405020304" pitchFamily="18" charset="-78"/>
              <a:cs typeface="Simplified Arabic" panose="02020603050405020304" pitchFamily="18" charset="-78"/>
            </a:endParaRPr>
          </a:p>
        </p:txBody>
      </p:sp>
      <p:sp>
        <p:nvSpPr>
          <p:cNvPr id="469" name="Google Shape;469;p68"/>
          <p:cNvSpPr txBox="1"/>
          <p:nvPr/>
        </p:nvSpPr>
        <p:spPr>
          <a:xfrm>
            <a:off x="334222" y="1177861"/>
            <a:ext cx="4124400" cy="2349600"/>
          </a:xfrm>
          <a:prstGeom prst="rect">
            <a:avLst/>
          </a:prstGeom>
          <a:noFill/>
          <a:ln>
            <a:noFill/>
          </a:ln>
        </p:spPr>
        <p:txBody>
          <a:bodyPr spcFirstLastPara="1" wrap="square" lIns="91425" tIns="91425" rIns="91425" bIns="91425" anchor="ctr" anchorCtr="0">
            <a:noAutofit/>
          </a:bodyPr>
          <a:lstStyle/>
          <a:p>
            <a:pPr lvl="0" algn="r" rtl="1"/>
            <a:r>
              <a:rPr lang="ar-LB" sz="2200" dirty="0">
                <a:solidFill>
                  <a:schemeClr val="dk2"/>
                </a:solidFill>
                <a:latin typeface="Simplified Arabic" panose="02020603050405020304" pitchFamily="18" charset="-78"/>
                <a:ea typeface="Roboto"/>
                <a:cs typeface="Simplified Arabic" panose="02020603050405020304" pitchFamily="18" charset="-78"/>
                <a:sym typeface="Roboto"/>
              </a:rPr>
              <a:t>شَكَّلَت قضايا الوصول إلى التقرير، في العديد من السياقات التي أُنشأت فيها لجان الحقيقة تحدِّيًا كبيرًا.</a:t>
            </a:r>
          </a:p>
          <a:p>
            <a:pPr lvl="0"/>
            <a:endParaRPr lang="ar-LB" sz="22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285750" lvl="0" indent="-285750" algn="r" rtl="1">
              <a:buFont typeface="Arial" panose="020B0604020202020204" pitchFamily="34" charset="0"/>
              <a:buChar char="•"/>
            </a:pPr>
            <a:r>
              <a:rPr lang="ar-LB" sz="2200" dirty="0">
                <a:solidFill>
                  <a:schemeClr val="dk2"/>
                </a:solidFill>
                <a:latin typeface="Simplified Arabic" panose="02020603050405020304" pitchFamily="18" charset="-78"/>
                <a:ea typeface="Roboto"/>
                <a:cs typeface="Simplified Arabic" panose="02020603050405020304" pitchFamily="18" charset="-78"/>
                <a:sym typeface="Roboto"/>
              </a:rPr>
              <a:t>كتب هزلية</a:t>
            </a:r>
          </a:p>
          <a:p>
            <a:pPr marL="285750" lvl="0" indent="-285750" algn="r" rtl="1">
              <a:buFont typeface="Arial" panose="020B0604020202020204" pitchFamily="34" charset="0"/>
              <a:buChar char="•"/>
            </a:pPr>
            <a:r>
              <a:rPr lang="ar-LB" sz="2200" dirty="0">
                <a:solidFill>
                  <a:schemeClr val="dk2"/>
                </a:solidFill>
                <a:latin typeface="Simplified Arabic" panose="02020603050405020304" pitchFamily="18" charset="-78"/>
                <a:ea typeface="Roboto"/>
                <a:cs typeface="Simplified Arabic" panose="02020603050405020304" pitchFamily="18" charset="-78"/>
                <a:sym typeface="Roboto"/>
              </a:rPr>
              <a:t>تقارير مناسبة للأطفال </a:t>
            </a:r>
          </a:p>
          <a:p>
            <a:pPr marL="285750" lvl="0" indent="-285750" algn="r" rtl="1">
              <a:buFont typeface="Arial" panose="020B0604020202020204" pitchFamily="34" charset="0"/>
              <a:buChar char="•"/>
            </a:pPr>
            <a:r>
              <a:rPr lang="ar-LB" sz="2200" dirty="0">
                <a:solidFill>
                  <a:schemeClr val="dk2"/>
                </a:solidFill>
                <a:latin typeface="Simplified Arabic" panose="02020603050405020304" pitchFamily="18" charset="-78"/>
                <a:ea typeface="Roboto"/>
                <a:cs typeface="Simplified Arabic" panose="02020603050405020304" pitchFamily="18" charset="-78"/>
                <a:sym typeface="Roboto"/>
              </a:rPr>
              <a:t>فيلم وثائقي</a:t>
            </a:r>
            <a:endParaRPr lang="en" sz="22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0" lvl="0" indent="0" rtl="0">
              <a:spcBef>
                <a:spcPts val="0"/>
              </a:spcBef>
              <a:spcAft>
                <a:spcPts val="0"/>
              </a:spcAft>
              <a:buNone/>
            </a:pPr>
            <a:endParaRPr i="1"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pic>
        <p:nvPicPr>
          <p:cNvPr id="470" name="Google Shape;470;p68"/>
          <p:cNvPicPr preferRelativeResize="0"/>
          <p:nvPr/>
        </p:nvPicPr>
        <p:blipFill>
          <a:blip r:embed="rId3">
            <a:alphaModFix/>
          </a:blip>
          <a:stretch>
            <a:fillRect/>
          </a:stretch>
        </p:blipFill>
        <p:spPr>
          <a:xfrm>
            <a:off x="5517951" y="1464224"/>
            <a:ext cx="2454619" cy="3506599"/>
          </a:xfrm>
          <a:prstGeom prst="rect">
            <a:avLst/>
          </a:prstGeom>
          <a:noFill/>
          <a:ln>
            <a:noFill/>
          </a:ln>
        </p:spPr>
      </p:pic>
      <p:sp>
        <p:nvSpPr>
          <p:cNvPr id="5" name="Rectangle 4">
            <a:extLst>
              <a:ext uri="{FF2B5EF4-FFF2-40B4-BE49-F238E27FC236}">
                <a16:creationId xmlns:a16="http://schemas.microsoft.com/office/drawing/2014/main" id="{BFAF42A1-52F7-410D-A644-D63788A6B8E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9"/>
          <p:cNvSpPr txBox="1">
            <a:spLocks noGrp="1"/>
          </p:cNvSpPr>
          <p:nvPr>
            <p:ph type="title"/>
          </p:nvPr>
        </p:nvSpPr>
        <p:spPr>
          <a:xfrm>
            <a:off x="4840125" y="954075"/>
            <a:ext cx="4081200" cy="1050300"/>
          </a:xfrm>
          <a:prstGeom prst="rect">
            <a:avLst/>
          </a:prstGeom>
        </p:spPr>
        <p:txBody>
          <a:bodyPr spcFirstLastPara="1" wrap="square" lIns="91425" tIns="91425" rIns="91425" bIns="91425" anchor="ctr" anchorCtr="0">
            <a:noAutofit/>
          </a:bodyPr>
          <a:lstStyle/>
          <a:p>
            <a:pPr lvl="0" algn="r" rtl="1"/>
            <a:r>
              <a:rPr lang="ar-LB" b="1" dirty="0">
                <a:latin typeface="Simplified Arabic" panose="02020603050405020304" pitchFamily="18" charset="-78"/>
                <a:cs typeface="Simplified Arabic" panose="02020603050405020304" pitchFamily="18" charset="-78"/>
              </a:rPr>
              <a:t>تُسْهِمُ التوصيات في عدم تكرار الانتهاكات وفي التصدّي لعدم المساواة بين الجنسين</a:t>
            </a:r>
            <a:endParaRPr b="1" dirty="0">
              <a:latin typeface="Simplified Arabic" panose="02020603050405020304" pitchFamily="18" charset="-78"/>
              <a:cs typeface="Simplified Arabic" panose="02020603050405020304" pitchFamily="18" charset="-78"/>
            </a:endParaRPr>
          </a:p>
        </p:txBody>
      </p:sp>
      <p:sp>
        <p:nvSpPr>
          <p:cNvPr id="476" name="Google Shape;476;p69"/>
          <p:cNvSpPr txBox="1"/>
          <p:nvPr/>
        </p:nvSpPr>
        <p:spPr>
          <a:xfrm>
            <a:off x="110010" y="1272680"/>
            <a:ext cx="4124400" cy="2349600"/>
          </a:xfrm>
          <a:prstGeom prst="rect">
            <a:avLst/>
          </a:prstGeom>
          <a:noFill/>
          <a:ln>
            <a:noFill/>
          </a:ln>
        </p:spPr>
        <p:txBody>
          <a:bodyPr spcFirstLastPara="1" wrap="square" lIns="91425" tIns="91425" rIns="91425" bIns="91425" anchor="ctr" anchorCtr="0">
            <a:noAutofit/>
          </a:bodyPr>
          <a:lstStyle/>
          <a:p>
            <a:pPr lvl="0" algn="r" rtl="1"/>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مثال: أعدّت لجنة الحقيقة والمصالحة في سيراليون توصيات حول نظام متعدد المستويات للإجراءات التي «لا بد من اتّخاذها»، وتلك التي ينبغي «العمل في اتجاهها»، والإجراءات التي ينبغي «التفكير جدياً بها» وتلك التي «تدعو اللجنة إلى تنفيذها». </a:t>
            </a:r>
          </a:p>
          <a:p>
            <a:pPr lvl="0" algn="r" rtl="1"/>
            <a:endParaRPr lang="ar-LB" sz="2000" b="1"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2000" b="1" dirty="0">
                <a:solidFill>
                  <a:schemeClr val="dk2"/>
                </a:solidFill>
                <a:latin typeface="Simplified Arabic" panose="02020603050405020304" pitchFamily="18" charset="-78"/>
                <a:ea typeface="Roboto"/>
                <a:cs typeface="Simplified Arabic" panose="02020603050405020304" pitchFamily="18" charset="-78"/>
                <a:sym typeface="Roboto"/>
              </a:rPr>
              <a:t>الإرادة السياسية</a:t>
            </a:r>
          </a:p>
          <a:p>
            <a:pPr lvl="0" algn="r" rtl="1"/>
            <a:endParaRPr lang="ar-LB" sz="2000"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sz="2000" dirty="0">
                <a:solidFill>
                  <a:schemeClr val="dk2"/>
                </a:solidFill>
                <a:latin typeface="Simplified Arabic" panose="02020603050405020304" pitchFamily="18" charset="-78"/>
                <a:ea typeface="Roboto"/>
                <a:cs typeface="Simplified Arabic" panose="02020603050405020304" pitchFamily="18" charset="-78"/>
                <a:sym typeface="Roboto"/>
              </a:rPr>
              <a:t>يؤدي المجتمع المدني دورًا هامًا في الحفاظ على اهتمام الرأي العام بالتوصيات والضغط على الحكومة لاتخاذ الإجراءات اللازمة. </a:t>
            </a:r>
            <a:endParaRPr sz="2000" i="1"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pic>
        <p:nvPicPr>
          <p:cNvPr id="477" name="Google Shape;477;p69"/>
          <p:cNvPicPr preferRelativeResize="0"/>
          <p:nvPr/>
        </p:nvPicPr>
        <p:blipFill>
          <a:blip r:embed="rId3">
            <a:alphaModFix/>
          </a:blip>
          <a:stretch>
            <a:fillRect/>
          </a:stretch>
        </p:blipFill>
        <p:spPr>
          <a:xfrm>
            <a:off x="4572000" y="2571750"/>
            <a:ext cx="4572000" cy="2441441"/>
          </a:xfrm>
          <a:prstGeom prst="rect">
            <a:avLst/>
          </a:prstGeom>
          <a:noFill/>
          <a:ln>
            <a:noFill/>
          </a:ln>
        </p:spPr>
      </p:pic>
      <p:sp>
        <p:nvSpPr>
          <p:cNvPr id="5" name="Rectangle 4">
            <a:extLst>
              <a:ext uri="{FF2B5EF4-FFF2-40B4-BE49-F238E27FC236}">
                <a16:creationId xmlns:a16="http://schemas.microsoft.com/office/drawing/2014/main" id="{10B675B6-37DE-4B2B-B7D0-2A8DD842CB1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0"/>
          <p:cNvSpPr txBox="1">
            <a:spLocks noGrp="1"/>
          </p:cNvSpPr>
          <p:nvPr>
            <p:ph type="title"/>
          </p:nvPr>
        </p:nvSpPr>
        <p:spPr>
          <a:xfrm>
            <a:off x="4852700" y="503679"/>
            <a:ext cx="40812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b="1" dirty="0">
                <a:latin typeface="Simplified Arabic" panose="02020603050405020304" pitchFamily="18" charset="-78"/>
                <a:cs typeface="Simplified Arabic" panose="02020603050405020304" pitchFamily="18" charset="-78"/>
              </a:rPr>
              <a:t>لجنة الحقيقة والمصالحة في سيراليون</a:t>
            </a:r>
            <a:endParaRPr b="1" dirty="0">
              <a:latin typeface="Simplified Arabic" panose="02020603050405020304" pitchFamily="18" charset="-78"/>
              <a:cs typeface="Simplified Arabic" panose="02020603050405020304" pitchFamily="18" charset="-78"/>
            </a:endParaRPr>
          </a:p>
        </p:txBody>
      </p:sp>
      <p:sp>
        <p:nvSpPr>
          <p:cNvPr id="483" name="Google Shape;483;p70"/>
          <p:cNvSpPr txBox="1"/>
          <p:nvPr/>
        </p:nvSpPr>
        <p:spPr>
          <a:xfrm>
            <a:off x="307250" y="1198629"/>
            <a:ext cx="4124400" cy="2571600"/>
          </a:xfrm>
          <a:prstGeom prst="rect">
            <a:avLst/>
          </a:prstGeom>
          <a:noFill/>
          <a:ln>
            <a:noFill/>
          </a:ln>
        </p:spPr>
        <p:txBody>
          <a:bodyPr spcFirstLastPara="1" wrap="square" lIns="91425" tIns="91425" rIns="91425" bIns="91425" anchor="ctr" anchorCtr="0">
            <a:noAutofit/>
          </a:bodyPr>
          <a:lstStyle/>
          <a:p>
            <a:pPr lvl="0" algn="r" rtl="1"/>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تغطي اللجنة مجمل ما تعيشه المرأة من تجارب قائمة على نوع الجنس على المستوى السياسي والقانوني والصحي والرفاه الاجتماعي.</a:t>
            </a:r>
          </a:p>
          <a:p>
            <a:pPr lvl="0" algn="r" rtl="1"/>
            <a:endParaRPr lang="ar-LB" sz="1800" dirty="0">
              <a:solidFill>
                <a:schemeClr val="dk2"/>
              </a:solidFill>
              <a:latin typeface="Simplified Arabic" panose="02020603050405020304" pitchFamily="18" charset="-78"/>
              <a:ea typeface="Roboto"/>
              <a:cs typeface="Simplified Arabic" panose="02020603050405020304" pitchFamily="18" charset="-78"/>
              <a:sym typeface="Roboto"/>
            </a:endParaRPr>
          </a:p>
          <a:p>
            <a:pPr marL="285750" lvl="0" indent="-285750" algn="r" rtl="1">
              <a:buFont typeface="Arial" panose="020B0604020202020204" pitchFamily="34" charset="0"/>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وثّقت اللجنة كيف كانت المرأة تُعتَبُر من الممتلكات الموروثة بموجب القانون العرفي.</a:t>
            </a:r>
          </a:p>
          <a:p>
            <a:pPr marL="285750" lvl="0" indent="-285750" algn="r" rtl="1">
              <a:buFont typeface="Arial" panose="020B0604020202020204" pitchFamily="34" charset="0"/>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أفادت بأن وَضْع المرأة قبل النزاع ساهم في استهداف النساء من قبل الجماعات المسلحة لأغراض العبودية الجنسية والزواج القسري والعمل القسري.</a:t>
            </a:r>
          </a:p>
          <a:p>
            <a:pPr marL="285750" lvl="0" indent="-285750" algn="r" rtl="1">
              <a:buFont typeface="Arial" panose="020B0604020202020204" pitchFamily="34" charset="0"/>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غالباً ما كانت المجتمعات المحلّية تنبُذُ ضحايا العنف الجنسي، وقد أدى هذا الوصم إلى تقليل أمنهم الاقتصادي.</a:t>
            </a:r>
          </a:p>
          <a:p>
            <a:pPr marL="285750" lvl="0" indent="-285750" algn="r" rtl="1">
              <a:buFont typeface="Arial" panose="020B0604020202020204" pitchFamily="34" charset="0"/>
              <a:buChar char="•"/>
            </a:pPr>
            <a:r>
              <a:rPr lang="ar-LB" sz="1800" dirty="0">
                <a:solidFill>
                  <a:schemeClr val="dk2"/>
                </a:solidFill>
                <a:latin typeface="Simplified Arabic" panose="02020603050405020304" pitchFamily="18" charset="-78"/>
                <a:ea typeface="Roboto"/>
                <a:cs typeface="Simplified Arabic" panose="02020603050405020304" pitchFamily="18" charset="-78"/>
                <a:sym typeface="Roboto"/>
              </a:rPr>
              <a:t>ظلّت النساء ضعيفات جسديًا في فترة ما بعد الصراع – وهذا ما أثبتته المعدلات المرتفعة للعنف المنزلي والجنسي.</a:t>
            </a:r>
            <a:endParaRPr lang="en" sz="1800" dirty="0">
              <a:solidFill>
                <a:schemeClr val="dk2"/>
              </a:solidFill>
              <a:latin typeface="Simplified Arabic" panose="02020603050405020304" pitchFamily="18" charset="-78"/>
              <a:ea typeface="Roboto"/>
              <a:cs typeface="Simplified Arabic" panose="02020603050405020304" pitchFamily="18" charset="-78"/>
              <a:sym typeface="Roboto"/>
            </a:endParaRPr>
          </a:p>
        </p:txBody>
      </p:sp>
      <p:pic>
        <p:nvPicPr>
          <p:cNvPr id="484" name="Google Shape;484;p70"/>
          <p:cNvPicPr preferRelativeResize="0"/>
          <p:nvPr/>
        </p:nvPicPr>
        <p:blipFill>
          <a:blip r:embed="rId3">
            <a:alphaModFix/>
          </a:blip>
          <a:stretch>
            <a:fillRect/>
          </a:stretch>
        </p:blipFill>
        <p:spPr>
          <a:xfrm>
            <a:off x="4572000" y="1753754"/>
            <a:ext cx="4563049" cy="3043509"/>
          </a:xfrm>
          <a:prstGeom prst="rect">
            <a:avLst/>
          </a:prstGeom>
          <a:noFill/>
          <a:ln>
            <a:noFill/>
          </a:ln>
        </p:spPr>
      </p:pic>
      <p:sp>
        <p:nvSpPr>
          <p:cNvPr id="5" name="Rectangle 4">
            <a:extLst>
              <a:ext uri="{FF2B5EF4-FFF2-40B4-BE49-F238E27FC236}">
                <a16:creationId xmlns:a16="http://schemas.microsoft.com/office/drawing/2014/main" id="{04AAB531-D796-4CC4-810C-17C764FA5231}"/>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1"/>
          <p:cNvSpPr txBox="1">
            <a:spLocks noGrp="1"/>
          </p:cNvSpPr>
          <p:nvPr>
            <p:ph type="title"/>
          </p:nvPr>
        </p:nvSpPr>
        <p:spPr>
          <a:xfrm>
            <a:off x="5174349" y="741929"/>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200" b="1" dirty="0">
                <a:latin typeface="Simplified Arabic" panose="02020603050405020304" pitchFamily="18" charset="-78"/>
                <a:cs typeface="Simplified Arabic" panose="02020603050405020304" pitchFamily="18" charset="-78"/>
              </a:rPr>
              <a:t>10. التــواصل</a:t>
            </a:r>
            <a:endParaRPr sz="3200" b="1" dirty="0">
              <a:latin typeface="Simplified Arabic" panose="02020603050405020304" pitchFamily="18" charset="-78"/>
              <a:cs typeface="Simplified Arabic" panose="02020603050405020304" pitchFamily="18" charset="-78"/>
            </a:endParaRPr>
          </a:p>
        </p:txBody>
      </p:sp>
      <p:sp>
        <p:nvSpPr>
          <p:cNvPr id="490" name="Google Shape;490;p71"/>
          <p:cNvSpPr txBox="1"/>
          <p:nvPr/>
        </p:nvSpPr>
        <p:spPr>
          <a:xfrm>
            <a:off x="407134" y="819902"/>
            <a:ext cx="4083600" cy="2746200"/>
          </a:xfrm>
          <a:prstGeom prst="rect">
            <a:avLst/>
          </a:prstGeom>
          <a:noFill/>
          <a:ln>
            <a:noFill/>
          </a:ln>
        </p:spPr>
        <p:txBody>
          <a:bodyPr spcFirstLastPara="1" wrap="square" lIns="91425" tIns="91425" rIns="91425" bIns="91425" anchor="t" anchorCtr="0">
            <a:noAutofit/>
          </a:bodyPr>
          <a:lstStyle/>
          <a:p>
            <a:pPr lvl="0" algn="r" rtl="1"/>
            <a:r>
              <a:rPr lang="ar-LB" dirty="0">
                <a:solidFill>
                  <a:schemeClr val="dk2"/>
                </a:solidFill>
                <a:latin typeface="Simplified Arabic" panose="02020603050405020304" pitchFamily="18" charset="-78"/>
                <a:ea typeface="Roboto"/>
                <a:cs typeface="Simplified Arabic" panose="02020603050405020304" pitchFamily="18" charset="-78"/>
                <a:sym typeface="Roboto"/>
              </a:rPr>
              <a:t>ليس لعمل لجنة الحقيقة أيُّ جدوى إن لم تعرف به العامة، ولا سيما الضحايا.</a:t>
            </a:r>
          </a:p>
          <a:p>
            <a:pPr lvl="0" algn="r" rtl="1"/>
            <a:r>
              <a:rPr lang="ar-LB" dirty="0">
                <a:solidFill>
                  <a:schemeClr val="dk2"/>
                </a:solidFill>
                <a:latin typeface="Simplified Arabic" panose="02020603050405020304" pitchFamily="18" charset="-78"/>
                <a:ea typeface="Roboto"/>
                <a:cs typeface="Simplified Arabic" panose="02020603050405020304" pitchFamily="18" charset="-78"/>
                <a:sym typeface="Roboto"/>
              </a:rPr>
              <a:t>ولا بد من التواصل في مختلف مراحل عمل اللجنة.</a:t>
            </a:r>
          </a:p>
          <a:p>
            <a:pPr lvl="0" algn="r" rtl="1"/>
            <a:endParaRPr lang="ar-LB"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dirty="0">
                <a:solidFill>
                  <a:schemeClr val="dk2"/>
                </a:solidFill>
                <a:latin typeface="Simplified Arabic" panose="02020603050405020304" pitchFamily="18" charset="-78"/>
                <a:ea typeface="Roboto"/>
                <a:cs typeface="Simplified Arabic" panose="02020603050405020304" pitchFamily="18" charset="-78"/>
                <a:sym typeface="Roboto"/>
              </a:rPr>
              <a:t>ولا بد من تنويع وسائل وطرق التواصل من خلال:</a:t>
            </a:r>
          </a:p>
          <a:p>
            <a:pPr marL="285750" lvl="0" indent="-285750" algn="r" rtl="1">
              <a:buFont typeface="Arial" panose="020B0604020202020204" pitchFamily="34" charset="0"/>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الوصول إلى المناطق الريفية والمناطق خارج العاصمة وغيرها من المناطق الأكثر تهميشًا في البلاد</a:t>
            </a:r>
          </a:p>
          <a:p>
            <a:pPr marL="285750" lvl="0" indent="-285750" algn="r" rtl="1">
              <a:buFont typeface="Arial" panose="020B0604020202020204" pitchFamily="34" charset="0"/>
              <a:buChar char="•"/>
            </a:pPr>
            <a:r>
              <a:rPr lang="ar-LB" dirty="0">
                <a:solidFill>
                  <a:schemeClr val="dk2"/>
                </a:solidFill>
                <a:latin typeface="Simplified Arabic" panose="02020603050405020304" pitchFamily="18" charset="-78"/>
                <a:ea typeface="Roboto"/>
                <a:cs typeface="Simplified Arabic" panose="02020603050405020304" pitchFamily="18" charset="-78"/>
                <a:sym typeface="Roboto"/>
              </a:rPr>
              <a:t>بناء الشراكات مع منظمات المجتمع المدني ووسائل الإعلام</a:t>
            </a:r>
          </a:p>
          <a:p>
            <a:pPr lvl="0" algn="r" rtl="1"/>
            <a:endParaRPr lang="ar-LB"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dirty="0">
                <a:solidFill>
                  <a:schemeClr val="dk2"/>
                </a:solidFill>
                <a:latin typeface="Simplified Arabic" panose="02020603050405020304" pitchFamily="18" charset="-78"/>
                <a:ea typeface="Roboto"/>
                <a:cs typeface="Simplified Arabic" panose="02020603050405020304" pitchFamily="18" charset="-78"/>
                <a:sym typeface="Roboto"/>
              </a:rPr>
              <a:t>التأكد من أنّ توقّعات الضحايا لا يتجاوز نطاق عمل اللجنة وولايتها.</a:t>
            </a:r>
          </a:p>
          <a:p>
            <a:pPr lvl="0" algn="r" rtl="1"/>
            <a:endParaRPr lang="ar-LB" dirty="0">
              <a:solidFill>
                <a:schemeClr val="dk2"/>
              </a:solidFill>
              <a:latin typeface="Simplified Arabic" panose="02020603050405020304" pitchFamily="18" charset="-78"/>
              <a:ea typeface="Roboto"/>
              <a:cs typeface="Simplified Arabic" panose="02020603050405020304" pitchFamily="18" charset="-78"/>
              <a:sym typeface="Roboto"/>
            </a:endParaRPr>
          </a:p>
          <a:p>
            <a:pPr lvl="0" algn="r" rtl="1"/>
            <a:r>
              <a:rPr lang="ar-LB" dirty="0">
                <a:solidFill>
                  <a:schemeClr val="dk2"/>
                </a:solidFill>
                <a:latin typeface="Simplified Arabic" panose="02020603050405020304" pitchFamily="18" charset="-78"/>
                <a:ea typeface="Roboto"/>
                <a:cs typeface="Simplified Arabic" panose="02020603050405020304" pitchFamily="18" charset="-78"/>
                <a:sym typeface="Roboto"/>
              </a:rPr>
              <a:t>إنشاء قنوات حوارٍ مفتوحة.</a:t>
            </a:r>
            <a:endParaRPr dirty="0">
              <a:solidFill>
                <a:schemeClr val="dk2"/>
              </a:solidFill>
              <a:highlight>
                <a:srgbClr val="FFFF00"/>
              </a:highlight>
              <a:latin typeface="Simplified Arabic" panose="02020603050405020304" pitchFamily="18" charset="-78"/>
              <a:ea typeface="Roboto"/>
              <a:cs typeface="Simplified Arabic" panose="02020603050405020304" pitchFamily="18" charset="-78"/>
              <a:sym typeface="Roboto"/>
            </a:endParaRPr>
          </a:p>
        </p:txBody>
      </p:sp>
      <p:sp>
        <p:nvSpPr>
          <p:cNvPr id="4" name="Rectangle 3">
            <a:extLst>
              <a:ext uri="{FF2B5EF4-FFF2-40B4-BE49-F238E27FC236}">
                <a16:creationId xmlns:a16="http://schemas.microsoft.com/office/drawing/2014/main" id="{BD230A3B-27C8-4600-89BD-0F763463BB2D}"/>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4589704" y="132100"/>
            <a:ext cx="4261800" cy="13899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الحق في معرفة الحقيقة</a:t>
            </a:r>
            <a:endParaRPr sz="2400" dirty="0">
              <a:latin typeface="Simplified Arabic" panose="02020603050405020304" pitchFamily="18" charset="-78"/>
              <a:cs typeface="Simplified Arabic" panose="02020603050405020304" pitchFamily="18" charset="-78"/>
            </a:endParaRPr>
          </a:p>
        </p:txBody>
      </p:sp>
      <p:sp>
        <p:nvSpPr>
          <p:cNvPr id="96" name="Google Shape;96;p18"/>
          <p:cNvSpPr txBox="1"/>
          <p:nvPr/>
        </p:nvSpPr>
        <p:spPr>
          <a:xfrm>
            <a:off x="292496" y="776250"/>
            <a:ext cx="4124400" cy="3694335"/>
          </a:xfrm>
          <a:prstGeom prst="rect">
            <a:avLst/>
          </a:prstGeom>
          <a:noFill/>
          <a:ln>
            <a:noFill/>
          </a:ln>
        </p:spPr>
        <p:txBody>
          <a:bodyPr spcFirstLastPara="1" wrap="square" lIns="91425" tIns="91425" rIns="91425" bIns="91425" anchor="ctr" anchorCtr="0">
            <a:noAutofit/>
          </a:bodyPr>
          <a:lstStyle/>
          <a:p>
            <a:pPr lvl="0" algn="r" rtl="1"/>
            <a:r>
              <a:rPr lang="ar-LB" sz="1800" dirty="0"/>
              <a:t>"السعي إلى الاعتراف بحق ضحايا الانتهاكات الجسيمة لحقوق الإنسان، وحق عائلاتهم والمجتمع ككل في معرفة الحقيقة في أقصى صورة ممكنة."</a:t>
            </a:r>
            <a:endParaRPr lang="en-US" sz="1800" dirty="0"/>
          </a:p>
          <a:p>
            <a:pPr lvl="0" algn="r" rtl="1"/>
            <a:endParaRPr lang="en-US" i="1" dirty="0">
              <a:solidFill>
                <a:schemeClr val="accent4"/>
              </a:solidFill>
              <a:latin typeface="Roboto"/>
              <a:ea typeface="Roboto"/>
              <a:cs typeface="Roboto"/>
              <a:sym typeface="Roboto"/>
            </a:endParaRPr>
          </a:p>
          <a:p>
            <a:pPr lvl="0" algn="r" rtl="1"/>
            <a:r>
              <a:rPr lang="ar-LB" sz="1600" i="1" dirty="0">
                <a:solidFill>
                  <a:schemeClr val="accent4"/>
                </a:solidFill>
                <a:latin typeface="Roboto"/>
                <a:ea typeface="Roboto"/>
                <a:cs typeface="Roboto"/>
                <a:sym typeface="Roboto"/>
              </a:rPr>
              <a:t>لجنة حقوق الإنسان التابعة للأمم المتّحدة، القرار 9/11، "الحق في معرفة الحقيقة"</a:t>
            </a:r>
          </a:p>
          <a:p>
            <a:pPr lvl="0" algn="r" rtl="1"/>
            <a:r>
              <a:rPr lang="ar-LB" sz="1600" i="1" dirty="0">
                <a:solidFill>
                  <a:schemeClr val="accent4"/>
                </a:solidFill>
                <a:latin typeface="Roboto"/>
                <a:ea typeface="Roboto"/>
                <a:cs typeface="Roboto"/>
                <a:sym typeface="Roboto"/>
              </a:rPr>
              <a:t>24 أيلول/سبتمبر 2008</a:t>
            </a:r>
            <a:r>
              <a:rPr lang="ar-LB" i="1" dirty="0">
                <a:solidFill>
                  <a:schemeClr val="accent4"/>
                </a:solidFill>
                <a:latin typeface="Roboto"/>
                <a:ea typeface="Roboto"/>
                <a:cs typeface="Roboto"/>
                <a:sym typeface="Roboto"/>
              </a:rPr>
              <a:t>، </a:t>
            </a:r>
            <a:r>
              <a:rPr lang="en" i="1" dirty="0">
                <a:solidFill>
                  <a:schemeClr val="accent4"/>
                </a:solidFill>
                <a:latin typeface="Roboto"/>
                <a:ea typeface="Roboto"/>
                <a:cs typeface="Roboto"/>
                <a:sym typeface="Roboto"/>
              </a:rPr>
              <a:t>A/HRC/RES/9/11</a:t>
            </a:r>
          </a:p>
        </p:txBody>
      </p:sp>
      <p:pic>
        <p:nvPicPr>
          <p:cNvPr id="97" name="Google Shape;97;p18"/>
          <p:cNvPicPr preferRelativeResize="0"/>
          <p:nvPr/>
        </p:nvPicPr>
        <p:blipFill>
          <a:blip r:embed="rId3">
            <a:alphaModFix/>
          </a:blip>
          <a:stretch>
            <a:fillRect/>
          </a:stretch>
        </p:blipFill>
        <p:spPr>
          <a:xfrm>
            <a:off x="4571997" y="1446800"/>
            <a:ext cx="4572003" cy="3048002"/>
          </a:xfrm>
          <a:prstGeom prst="rect">
            <a:avLst/>
          </a:prstGeom>
          <a:noFill/>
          <a:ln>
            <a:noFill/>
          </a:ln>
        </p:spPr>
      </p:pic>
      <p:sp>
        <p:nvSpPr>
          <p:cNvPr id="5" name="Rectangle 4">
            <a:extLst>
              <a:ext uri="{FF2B5EF4-FFF2-40B4-BE49-F238E27FC236}">
                <a16:creationId xmlns:a16="http://schemas.microsoft.com/office/drawing/2014/main" id="{716D3F61-1991-4393-A1F2-7100D10544D6}"/>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4778271" y="153461"/>
            <a:ext cx="4261800" cy="9078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latin typeface="Simplified Arabic" panose="02020603050405020304" pitchFamily="18" charset="-78"/>
                <a:cs typeface="Simplified Arabic" panose="02020603050405020304" pitchFamily="18" charset="-78"/>
              </a:rPr>
              <a:t>الحق في المعرفة</a:t>
            </a:r>
            <a:endParaRPr sz="2400" dirty="0">
              <a:latin typeface="Simplified Arabic" panose="02020603050405020304" pitchFamily="18" charset="-78"/>
              <a:cs typeface="Simplified Arabic" panose="02020603050405020304" pitchFamily="18" charset="-78"/>
            </a:endParaRPr>
          </a:p>
        </p:txBody>
      </p:sp>
      <p:sp>
        <p:nvSpPr>
          <p:cNvPr id="103" name="Google Shape;103;p19"/>
          <p:cNvSpPr txBox="1"/>
          <p:nvPr/>
        </p:nvSpPr>
        <p:spPr>
          <a:xfrm>
            <a:off x="241330" y="371029"/>
            <a:ext cx="4124400" cy="46491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ar-LB" sz="2400" dirty="0">
                <a:solidFill>
                  <a:schemeClr val="dk2"/>
                </a:solidFill>
                <a:latin typeface="Roboto"/>
                <a:ea typeface="Roboto"/>
                <a:cs typeface="Roboto"/>
                <a:sym typeface="Roboto"/>
              </a:rPr>
              <a:t>يتضمّن:</a:t>
            </a:r>
          </a:p>
          <a:p>
            <a:pPr marL="0" lvl="0" indent="0" algn="r" rtl="1">
              <a:spcBef>
                <a:spcPts val="0"/>
              </a:spcBef>
              <a:spcAft>
                <a:spcPts val="0"/>
              </a:spcAft>
              <a:buNone/>
            </a:pPr>
            <a:endParaRPr lang="ar-LB" sz="2400" dirty="0">
              <a:solidFill>
                <a:schemeClr val="dk2"/>
              </a:solidFill>
              <a:latin typeface="Roboto"/>
              <a:ea typeface="Roboto"/>
              <a:cs typeface="Roboto"/>
              <a:sym typeface="Roboto"/>
            </a:endParaRPr>
          </a:p>
          <a:p>
            <a:pPr marL="342900" lvl="0" indent="-342900" algn="r" rtl="1">
              <a:spcBef>
                <a:spcPts val="0"/>
              </a:spcBef>
              <a:spcAft>
                <a:spcPts val="600"/>
              </a:spcAft>
              <a:buFont typeface="Arial" panose="020B0604020202020204" pitchFamily="34" charset="0"/>
              <a:buChar char="•"/>
            </a:pPr>
            <a:r>
              <a:rPr lang="ar-LB" sz="2400" dirty="0">
                <a:solidFill>
                  <a:schemeClr val="dk2"/>
                </a:solidFill>
                <a:latin typeface="Roboto"/>
                <a:ea typeface="Roboto"/>
                <a:cs typeface="Roboto"/>
                <a:sym typeface="Roboto"/>
              </a:rPr>
              <a:t>هويّــة الجناة</a:t>
            </a:r>
          </a:p>
          <a:p>
            <a:pPr marL="342900" lvl="0" indent="-342900" algn="r" rtl="1">
              <a:spcBef>
                <a:spcPts val="0"/>
              </a:spcBef>
              <a:spcAft>
                <a:spcPts val="600"/>
              </a:spcAft>
              <a:buFont typeface="Arial" panose="020B0604020202020204" pitchFamily="34" charset="0"/>
              <a:buChar char="•"/>
            </a:pPr>
            <a:r>
              <a:rPr lang="ar-LB" sz="2400" dirty="0">
                <a:solidFill>
                  <a:schemeClr val="dk2"/>
                </a:solidFill>
                <a:latin typeface="Roboto"/>
                <a:ea typeface="Roboto"/>
                <a:cs typeface="Roboto"/>
                <a:sym typeface="Roboto"/>
              </a:rPr>
              <a:t>ظروف الانتهاكات ووقائعها</a:t>
            </a:r>
          </a:p>
          <a:p>
            <a:pPr marL="342900" lvl="0" indent="-342900" algn="r" rtl="1">
              <a:spcBef>
                <a:spcPts val="0"/>
              </a:spcBef>
              <a:spcAft>
                <a:spcPts val="600"/>
              </a:spcAft>
              <a:buFont typeface="Arial" panose="020B0604020202020204" pitchFamily="34" charset="0"/>
              <a:buChar char="•"/>
            </a:pPr>
            <a:r>
              <a:rPr lang="ar-LB" sz="2400" dirty="0">
                <a:solidFill>
                  <a:schemeClr val="dk2"/>
                </a:solidFill>
                <a:latin typeface="Roboto"/>
                <a:ea typeface="Roboto"/>
                <a:cs typeface="Roboto"/>
                <a:sym typeface="Roboto"/>
              </a:rPr>
              <a:t>التقدّم ونتائج التحقيقات</a:t>
            </a:r>
          </a:p>
          <a:p>
            <a:pPr marL="342900" lvl="0" indent="-342900" algn="r" rtl="1">
              <a:spcBef>
                <a:spcPts val="0"/>
              </a:spcBef>
              <a:spcAft>
                <a:spcPts val="600"/>
              </a:spcAft>
              <a:buFont typeface="Arial" panose="020B0604020202020204" pitchFamily="34" charset="0"/>
              <a:buChar char="•"/>
            </a:pPr>
            <a:r>
              <a:rPr lang="ar-LB" sz="2400" dirty="0">
                <a:solidFill>
                  <a:schemeClr val="dk2"/>
                </a:solidFill>
                <a:latin typeface="Roboto"/>
                <a:ea typeface="Roboto"/>
                <a:cs typeface="Roboto"/>
                <a:sym typeface="Roboto"/>
              </a:rPr>
              <a:t>مصير الضحايا ومكانهم</a:t>
            </a:r>
          </a:p>
          <a:p>
            <a:pPr marL="342900" lvl="0" indent="-342900" algn="r" rtl="1">
              <a:spcBef>
                <a:spcPts val="0"/>
              </a:spcBef>
              <a:spcAft>
                <a:spcPts val="600"/>
              </a:spcAft>
              <a:buFont typeface="Arial" panose="020B0604020202020204" pitchFamily="34" charset="0"/>
              <a:buChar char="•"/>
            </a:pPr>
            <a:r>
              <a:rPr lang="ar-LB" sz="2400" dirty="0">
                <a:solidFill>
                  <a:schemeClr val="dk2"/>
                </a:solidFill>
                <a:latin typeface="Roboto"/>
                <a:ea typeface="Roboto"/>
                <a:cs typeface="Roboto"/>
                <a:sym typeface="Roboto"/>
              </a:rPr>
              <a:t>الأسباب التي أدّت إلى الانتهاكات</a:t>
            </a:r>
          </a:p>
        </p:txBody>
      </p:sp>
      <p:pic>
        <p:nvPicPr>
          <p:cNvPr id="104" name="Google Shape;104;p19"/>
          <p:cNvPicPr preferRelativeResize="0"/>
          <p:nvPr/>
        </p:nvPicPr>
        <p:blipFill>
          <a:blip r:embed="rId3">
            <a:alphaModFix/>
          </a:blip>
          <a:stretch>
            <a:fillRect/>
          </a:stretch>
        </p:blipFill>
        <p:spPr>
          <a:xfrm>
            <a:off x="4909361" y="1061261"/>
            <a:ext cx="3762925" cy="3762925"/>
          </a:xfrm>
          <a:prstGeom prst="rect">
            <a:avLst/>
          </a:prstGeom>
          <a:noFill/>
          <a:ln>
            <a:noFill/>
          </a:ln>
        </p:spPr>
      </p:pic>
      <p:sp>
        <p:nvSpPr>
          <p:cNvPr id="5" name="Rectangle 4">
            <a:extLst>
              <a:ext uri="{FF2B5EF4-FFF2-40B4-BE49-F238E27FC236}">
                <a16:creationId xmlns:a16="http://schemas.microsoft.com/office/drawing/2014/main" id="{1FF5D921-A4A5-46D3-98A3-92DEE4A94E90}"/>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0" descr="Where states commit widespread and systematic crimes against their citizens, or fail to seriously try to prevent them, they have a legal obligation to acknowledge and address the suffering of victims. Reparations, both symbolic and material, publicly affirm that victims are entitled to redress. ICTJ's multimedia project &quot;Voices of Dignity&quot; tells the story of two courageous women from Colombia, and their struggle for acknowledgement and redress in a country where more than four million people have been affected by decades of civil war.&#10;&#10;In telling the story of Yoladis and Petronila, &quot;Voices of Dignity&quot; breaks the stereotype of women victims of conflict as passive actors in a transitioning society. Instead, it shows them as active participants and leaders; for their families and communities, they are not victims, but heroes.&#10;&#10;With this multimedia project, ICTJ aims to reaffirm the fundamental rights of victims in Colombia and elsewhere: the rights to truth, acknowledgment, and redress.&#10;&#10;Visit photo galleries and additional resources for &quot;Voices of Dignity&quot; at http://ictj.org/news/voices-dignity" title="Voices of Dignity | ICTJ">
            <a:hlinkClick r:id="rId3"/>
          </p:cNvPr>
          <p:cNvPicPr preferRelativeResize="0"/>
          <p:nvPr/>
        </p:nvPicPr>
        <p:blipFill>
          <a:blip r:embed="rId4">
            <a:alphaModFix/>
          </a:blip>
          <a:stretch>
            <a:fillRect/>
          </a:stretch>
        </p:blipFill>
        <p:spPr>
          <a:xfrm>
            <a:off x="2338400" y="736900"/>
            <a:ext cx="4572000" cy="3429000"/>
          </a:xfrm>
          <a:prstGeom prst="rect">
            <a:avLst/>
          </a:prstGeom>
          <a:noFill/>
          <a:ln>
            <a:noFill/>
          </a:ln>
        </p:spPr>
      </p:pic>
      <p:sp>
        <p:nvSpPr>
          <p:cNvPr id="2" name="TextBox 1">
            <a:extLst>
              <a:ext uri="{FF2B5EF4-FFF2-40B4-BE49-F238E27FC236}">
                <a16:creationId xmlns:a16="http://schemas.microsoft.com/office/drawing/2014/main" id="{B1952945-93A0-444A-910E-4229400AA807}"/>
              </a:ext>
            </a:extLst>
          </p:cNvPr>
          <p:cNvSpPr txBox="1"/>
          <p:nvPr/>
        </p:nvSpPr>
        <p:spPr>
          <a:xfrm>
            <a:off x="7155543" y="1574800"/>
            <a:ext cx="1643417" cy="369332"/>
          </a:xfrm>
          <a:prstGeom prst="rect">
            <a:avLst/>
          </a:prstGeom>
          <a:noFill/>
        </p:spPr>
        <p:txBody>
          <a:bodyPr wrap="square" rtlCol="0">
            <a:spAutoFit/>
          </a:bodyPr>
          <a:lstStyle/>
          <a:p>
            <a:pPr algn="r" rtl="1"/>
            <a:r>
              <a:rPr lang="ar-LB" sz="1800" b="1" dirty="0"/>
              <a:t>أصوات الكرامة</a:t>
            </a:r>
            <a:endParaRPr lang="en-US" sz="1800" b="1" dirty="0"/>
          </a:p>
        </p:txBody>
      </p:sp>
      <p:sp>
        <p:nvSpPr>
          <p:cNvPr id="3" name="TextBox 2">
            <a:extLst>
              <a:ext uri="{FF2B5EF4-FFF2-40B4-BE49-F238E27FC236}">
                <a16:creationId xmlns:a16="http://schemas.microsoft.com/office/drawing/2014/main" id="{0946B87B-7A4B-48CB-BF70-3BA53743B099}"/>
              </a:ext>
            </a:extLst>
          </p:cNvPr>
          <p:cNvSpPr txBox="1"/>
          <p:nvPr/>
        </p:nvSpPr>
        <p:spPr>
          <a:xfrm>
            <a:off x="2757714" y="4325257"/>
            <a:ext cx="3657600" cy="307777"/>
          </a:xfrm>
          <a:prstGeom prst="rect">
            <a:avLst/>
          </a:prstGeom>
          <a:noFill/>
        </p:spPr>
        <p:txBody>
          <a:bodyPr wrap="square" rtlCol="0">
            <a:spAutoFit/>
          </a:bodyPr>
          <a:lstStyle/>
          <a:p>
            <a:pPr algn="ctr" rtl="1"/>
            <a:r>
              <a:rPr lang="ar-LB" b="1" dirty="0"/>
              <a:t>ضحايا الصراع الكولومبي حول حق الحصول على تعويضات</a:t>
            </a:r>
            <a:endParaRPr lang="en-US" b="1" dirty="0"/>
          </a:p>
        </p:txBody>
      </p:sp>
      <p:sp>
        <p:nvSpPr>
          <p:cNvPr id="5" name="Rectangle 4">
            <a:extLst>
              <a:ext uri="{FF2B5EF4-FFF2-40B4-BE49-F238E27FC236}">
                <a16:creationId xmlns:a16="http://schemas.microsoft.com/office/drawing/2014/main" id="{276ABA66-E53D-44A5-A1AB-43454FEE7DA2}"/>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5115954" y="921840"/>
            <a:ext cx="3706500" cy="2508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ar-LB" sz="3600" b="1" dirty="0">
                <a:latin typeface="Simplified Arabic" panose="02020603050405020304" pitchFamily="18" charset="-78"/>
                <a:cs typeface="Simplified Arabic" panose="02020603050405020304" pitchFamily="18" charset="-78"/>
              </a:rPr>
              <a:t>3. أشكال البحث عن الحقيقة</a:t>
            </a:r>
            <a:endParaRPr sz="3600" b="1" dirty="0">
              <a:latin typeface="Simplified Arabic" panose="02020603050405020304" pitchFamily="18" charset="-78"/>
              <a:cs typeface="Simplified Arabic" panose="02020603050405020304" pitchFamily="18" charset="-78"/>
            </a:endParaRPr>
          </a:p>
        </p:txBody>
      </p:sp>
      <p:sp>
        <p:nvSpPr>
          <p:cNvPr id="115" name="Google Shape;115;p21"/>
          <p:cNvSpPr txBox="1">
            <a:spLocks noGrp="1"/>
          </p:cNvSpPr>
          <p:nvPr>
            <p:ph type="body" idx="1"/>
          </p:nvPr>
        </p:nvSpPr>
        <p:spPr>
          <a:xfrm>
            <a:off x="208825" y="929097"/>
            <a:ext cx="4166400" cy="4075200"/>
          </a:xfrm>
          <a:prstGeom prst="rect">
            <a:avLst/>
          </a:prstGeom>
        </p:spPr>
        <p:txBody>
          <a:bodyPr spcFirstLastPara="1" wrap="square" lIns="91425" tIns="91425" rIns="91425" bIns="91425" anchor="t" anchorCtr="0">
            <a:noAutofit/>
          </a:bodyPr>
          <a:lstStyle/>
          <a:p>
            <a:pPr marL="457200" lvl="0" indent="-317500" algn="r" rtl="1">
              <a:spcBef>
                <a:spcPts val="0"/>
              </a:spcBef>
              <a:spcAft>
                <a:spcPts val="0"/>
              </a:spcAft>
              <a:buSzPts val="1400"/>
              <a:buChar char="●"/>
            </a:pPr>
            <a:r>
              <a:rPr lang="ar-LB" sz="1800" dirty="0">
                <a:latin typeface="Simplified Arabic" panose="02020603050405020304" pitchFamily="18" charset="-78"/>
                <a:cs typeface="Simplified Arabic" panose="02020603050405020304" pitchFamily="18" charset="-78"/>
              </a:rPr>
              <a:t>الرسمي – بقيادة الدولة</a:t>
            </a:r>
          </a:p>
          <a:p>
            <a:pPr marL="457200" lvl="0" indent="-317500" algn="r" rtl="1">
              <a:spcBef>
                <a:spcPts val="0"/>
              </a:spcBef>
              <a:spcAft>
                <a:spcPts val="0"/>
              </a:spcAft>
              <a:buSzPts val="1400"/>
              <a:buChar char="●"/>
            </a:pPr>
            <a:r>
              <a:rPr lang="ar-LB" sz="1800" dirty="0">
                <a:latin typeface="Simplified Arabic" panose="02020603050405020304" pitchFamily="18" charset="-78"/>
                <a:cs typeface="Simplified Arabic" panose="02020603050405020304" pitchFamily="18" charset="-78"/>
              </a:rPr>
              <a:t>غير الرسمي – بقيادة الضحايا والنشطاء وجهّات فاعلة غير حكوميّة</a:t>
            </a:r>
          </a:p>
          <a:p>
            <a:pPr marL="457200" lvl="0" indent="-317500" algn="r" rtl="1">
              <a:spcBef>
                <a:spcPts val="0"/>
              </a:spcBef>
              <a:spcAft>
                <a:spcPts val="0"/>
              </a:spcAft>
              <a:buSzPts val="1400"/>
              <a:buChar char="●"/>
            </a:pPr>
            <a:endParaRPr lang="ar-LB" sz="1800" dirty="0">
              <a:latin typeface="Simplified Arabic" panose="02020603050405020304" pitchFamily="18" charset="-78"/>
              <a:cs typeface="Simplified Arabic" panose="02020603050405020304" pitchFamily="18" charset="-78"/>
            </a:endParaRPr>
          </a:p>
          <a:p>
            <a:pPr marL="457200" lvl="0" indent="-317500" algn="r" rtl="1">
              <a:spcBef>
                <a:spcPts val="0"/>
              </a:spcBef>
              <a:spcAft>
                <a:spcPts val="0"/>
              </a:spcAft>
              <a:buSzPts val="1400"/>
              <a:buChar char="●"/>
            </a:pPr>
            <a:r>
              <a:rPr lang="ar-LB" sz="1800" dirty="0">
                <a:latin typeface="Simplified Arabic" panose="02020603050405020304" pitchFamily="18" charset="-78"/>
                <a:cs typeface="Simplified Arabic" panose="02020603050405020304" pitchFamily="18" charset="-78"/>
              </a:rPr>
              <a:t>الأهداف:</a:t>
            </a:r>
          </a:p>
          <a:p>
            <a:pPr marL="139700" lvl="0" indent="0" algn="r" rtl="1">
              <a:buSzPts val="1400"/>
              <a:buNone/>
            </a:pPr>
            <a:r>
              <a:rPr lang="ar-LB" sz="1700" dirty="0">
                <a:latin typeface="Simplified Arabic" panose="02020603050405020304" pitchFamily="18" charset="-78"/>
                <a:cs typeface="Simplified Arabic" panose="02020603050405020304" pitchFamily="18" charset="-78"/>
              </a:rPr>
              <a:t>1. تحديد الحقائق المتعلِّقَة بانتهاكات حقوق الإنسان التي ما زالت محطّ نزاعٍ أو رفضٍ مع درجات مختلفة من التفسير والتحليل؛</a:t>
            </a:r>
          </a:p>
          <a:p>
            <a:pPr marL="139700" lvl="0" indent="0" algn="r" rtl="1">
              <a:buSzPts val="1400"/>
              <a:buNone/>
            </a:pPr>
            <a:r>
              <a:rPr lang="ar-LB" sz="1700" dirty="0">
                <a:latin typeface="Simplified Arabic" panose="02020603050405020304" pitchFamily="18" charset="-78"/>
                <a:cs typeface="Simplified Arabic" panose="02020603050405020304" pitchFamily="18" charset="-78"/>
              </a:rPr>
              <a:t>2. حماية الضحايا والناجين والاعتراف بهم وتمكينهم؛</a:t>
            </a:r>
          </a:p>
          <a:p>
            <a:pPr marL="139700" lvl="0" indent="0" algn="r" rtl="1">
              <a:buSzPts val="1400"/>
              <a:buNone/>
            </a:pPr>
            <a:r>
              <a:rPr lang="ar-LB" sz="1700" dirty="0">
                <a:latin typeface="Simplified Arabic" panose="02020603050405020304" pitchFamily="18" charset="-78"/>
                <a:cs typeface="Simplified Arabic" panose="02020603050405020304" pitchFamily="18" charset="-78"/>
              </a:rPr>
              <a:t>3. توجيه السياسات واعتماد الإصلاحات من أجل المساهمة في التحوّل الاجتماعي والسياسي.</a:t>
            </a:r>
            <a:endParaRPr sz="1700" dirty="0">
              <a:latin typeface="Simplified Arabic" panose="02020603050405020304" pitchFamily="18" charset="-78"/>
              <a:cs typeface="Simplified Arabic" panose="02020603050405020304" pitchFamily="18" charset="-78"/>
            </a:endParaRPr>
          </a:p>
        </p:txBody>
      </p:sp>
      <p:sp>
        <p:nvSpPr>
          <p:cNvPr id="4" name="Rectangle 3">
            <a:extLst>
              <a:ext uri="{FF2B5EF4-FFF2-40B4-BE49-F238E27FC236}">
                <a16:creationId xmlns:a16="http://schemas.microsoft.com/office/drawing/2014/main" id="{5576A728-1C47-40F5-ABF8-0E8544480E13}"/>
              </a:ext>
            </a:extLst>
          </p:cNvPr>
          <p:cNvSpPr/>
          <p:nvPr/>
        </p:nvSpPr>
        <p:spPr>
          <a:xfrm>
            <a:off x="42490" y="4850990"/>
            <a:ext cx="764953" cy="215444"/>
          </a:xfrm>
          <a:prstGeom prst="rect">
            <a:avLst/>
          </a:prstGeom>
        </p:spPr>
        <p:txBody>
          <a:bodyPr wrap="none">
            <a:spAutoFit/>
          </a:bodyPr>
          <a:lstStyle/>
          <a:p>
            <a:r>
              <a:rPr lang="en-US" sz="800" dirty="0">
                <a:solidFill>
                  <a:schemeClr val="dk2"/>
                </a:solidFill>
                <a:latin typeface="+mj-lt"/>
                <a:ea typeface="Roboto"/>
                <a:sym typeface="Roboto"/>
              </a:rPr>
              <a:t>© ICTJ 2018</a:t>
            </a:r>
          </a:p>
        </p:txBody>
      </p:sp>
    </p:spTree>
  </p:cSld>
  <p:clrMapOvr>
    <a:masterClrMapping/>
  </p:clrMapOvr>
</p:sld>
</file>

<file path=ppt/theme/theme1.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10785</TotalTime>
  <Words>3250</Words>
  <Application>Microsoft Office PowerPoint</Application>
  <PresentationFormat>On-screen Show (16:9)</PresentationFormat>
  <Paragraphs>412</Paragraphs>
  <Slides>59</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59</vt:i4>
      </vt:variant>
    </vt:vector>
  </HeadingPairs>
  <TitlesOfParts>
    <vt:vector size="66" baseType="lpstr">
      <vt:lpstr>Calibri</vt:lpstr>
      <vt:lpstr>Roboto</vt:lpstr>
      <vt:lpstr>Courier New</vt:lpstr>
      <vt:lpstr>Merriweather</vt:lpstr>
      <vt:lpstr>Arial</vt:lpstr>
      <vt:lpstr>Simplified Arabic</vt:lpstr>
      <vt:lpstr>Paradigm</vt:lpstr>
      <vt:lpstr>نوع الجنس والعدالة الانتقالية: البحث عن الحقيقة</vt:lpstr>
      <vt:lpstr>Introduction</vt:lpstr>
      <vt:lpstr>تتأثر «الحقيقة» المتعلّقة بإرث انتهاكات حقوق الإنسان بطريقة قيادة العملية، والجهة التي تقودها، ومن لديه الفرصة للتقدم والمشاركة. </vt:lpstr>
      <vt:lpstr>PowerPoint Presentation</vt:lpstr>
      <vt:lpstr>2. لمــاذا ينبغي البحث عن الحقيقــة؟</vt:lpstr>
      <vt:lpstr>الحق في معرفة الحقيقة</vt:lpstr>
      <vt:lpstr>الحق في المعرفة</vt:lpstr>
      <vt:lpstr>PowerPoint Presentation</vt:lpstr>
      <vt:lpstr>3. أشكال البحث عن الحقيقة</vt:lpstr>
      <vt:lpstr>PowerPoint Presentation</vt:lpstr>
      <vt:lpstr>الأشْـكال "الرسميّة"  للبحث عن الحقيقة</vt:lpstr>
      <vt:lpstr>الأشْـكال "غيــر الرسميّة"  للبحث عن الحقيقة</vt:lpstr>
      <vt:lpstr>PowerPoint Presentation</vt:lpstr>
      <vt:lpstr>PowerPoint Presentation</vt:lpstr>
      <vt:lpstr>PowerPoint Presentation</vt:lpstr>
      <vt:lpstr>البحث الرسمي عن الحقيقة</vt:lpstr>
      <vt:lpstr>4. ما جدوى البحث عن الحقيقة مع مراعاة نوع الجنس؟</vt:lpstr>
      <vt:lpstr>على هيئات البحث عن الحقيقة إتاحة مساحاتٍ آمنة وسرّية حيث يمكن للضحايا تقديم إفاداتهم وفي الوقت عينه دحض القول الشائع بأن ضحايا الانتهاكات القائمة على نوع الجنس يخجلون من تجاربهم. </vt:lpstr>
      <vt:lpstr>النُهُج المحايدة من حيث نوع الجنس تؤدي إلى نتائج غير مراعية لنوع الجنس </vt:lpstr>
      <vt:lpstr>PowerPoint Presentation</vt:lpstr>
      <vt:lpstr>PowerPoint Presentation</vt:lpstr>
      <vt:lpstr>إن إدراج نوع الجنس في أي ولاية قانونية أو هيكلية تنظيمية لا يؤدّي تلقائيًا إلى اتّباع نهجٍ يراعي الفوارق بين الجنسين في الممارسة والتنفيذ. </vt:lpstr>
      <vt:lpstr>PowerPoint Presentation</vt:lpstr>
      <vt:lpstr>5. العلاقــات بين هيئات البحث عن الحقيقة والمجموعات النسائية  </vt:lpstr>
      <vt:lpstr>PowerPoint Presentation</vt:lpstr>
      <vt:lpstr>وسائل دعم لجان الحقيقة</vt:lpstr>
      <vt:lpstr>شبكة «العدالـــة الانتقـــالية للنساء أيضًا»</vt:lpstr>
      <vt:lpstr>إدارة العلاقة</vt:lpstr>
      <vt:lpstr>6. مرحـلــة التصميم</vt:lpstr>
      <vt:lpstr>الولاية</vt:lpstr>
      <vt:lpstr>يتعيّـن على لجان الحقيقة دراســة العنف الجنسي والعنف القائم على نوع الجنس، والتحقيق في طرق تأثير نوع الجنس على تجارب ضحايا انتهاكات حقوق الانسان، ومواجهة التحيُّزات الهيكلية بين الجنسين والتي يمكن أن تؤثر على مشاركة النساء والحؤول دون ظهور كامل الحقيقة.</vt:lpstr>
      <vt:lpstr>بيــرو</vt:lpstr>
      <vt:lpstr>PowerPoint Presentation</vt:lpstr>
      <vt:lpstr>يمكن أن يؤدي تحديد نطــاق الانتهـاكــات التي يجب معالجتها إلى تداعيــات خطيرة على نوع الجنس.</vt:lpstr>
      <vt:lpstr>سـيــرالـيــون</vt:lpstr>
      <vt:lpstr>ليست جميع النسـاء (أو المجموعات الأخرى) متشابهـة. هناك    عناصر أخرى قد تؤدي دورًا مهمًّا في التجارب التي يعيشها الضحايا خلال الصراعات والقمع، منها العِرْق والطبقة الاجتماعيّة       والجغرافيا والدين. </vt:lpstr>
      <vt:lpstr>قانون أساسي يتعلق بإرساء العدالة الانتقالية وتنظيمها في تونس</vt:lpstr>
      <vt:lpstr>Commissioners and Staff </vt:lpstr>
      <vt:lpstr>تدريب كافّة أعضاء فريق العمل</vt:lpstr>
      <vt:lpstr>PowerPoint Presentation</vt:lpstr>
      <vt:lpstr>7. أخذ الإفادات</vt:lpstr>
      <vt:lpstr>عوائق مُحتَمَلة قد تطرأ عند الإدلاء بالإفادة</vt:lpstr>
      <vt:lpstr>إتاحة ظروف مؤاتية للنساء من أجل الإدلاء بالإفادات</vt:lpstr>
      <vt:lpstr>8. جلسـات الاستمـاع العامة</vt:lpstr>
      <vt:lpstr>كيف يمكن لجلسات الاستماع العامة أن تعزز الأجندة المراعية لنوع الجنس </vt:lpstr>
      <vt:lpstr>PowerPoint Presentation</vt:lpstr>
      <vt:lpstr>PowerPoint Presentation</vt:lpstr>
      <vt:lpstr>تعميم مراعاة نوع الجنس في الجلسات الأخرى  </vt:lpstr>
      <vt:lpstr>الخصوصية والدعم</vt:lpstr>
      <vt:lpstr>PowerPoint Presentation</vt:lpstr>
      <vt:lpstr>8. التقرير النهــائي</vt:lpstr>
      <vt:lpstr>العنـــاصــر</vt:lpstr>
      <vt:lpstr>إدماج نوع الجنس  في التقرير النهائي</vt:lpstr>
      <vt:lpstr>PowerPoint Presentation</vt:lpstr>
      <vt:lpstr>التأكّد من نقل قِصَصَ الضحايا وأصواتهم وتجاربهم بطريقة ما في المجتمع.</vt:lpstr>
      <vt:lpstr>النــشــــر</vt:lpstr>
      <vt:lpstr>تُسْهِمُ التوصيات في عدم تكرار الانتهاكات وفي التصدّي لعدم المساواة بين الجنسين</vt:lpstr>
      <vt:lpstr>لجنة الحقيقة والمصالحة في سيراليون</vt:lpstr>
      <vt:lpstr>10. التــواصل</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TRANSITIONAL JUSTICE: TRUTH SEEKING</dc:title>
  <dc:creator>Nour Bejjani</dc:creator>
  <cp:lastModifiedBy>Sibley Hawkins</cp:lastModifiedBy>
  <cp:revision>196</cp:revision>
  <dcterms:modified xsi:type="dcterms:W3CDTF">2018-11-13T20:26:36Z</dcterms:modified>
</cp:coreProperties>
</file>