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5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9" r:id="rId14"/>
    <p:sldId id="268" r:id="rId15"/>
    <p:sldId id="270" r:id="rId16"/>
    <p:sldId id="271" r:id="rId17"/>
    <p:sldId id="272" r:id="rId18"/>
    <p:sldId id="273" r:id="rId19"/>
    <p:sldId id="274" r:id="rId20"/>
    <p:sldId id="275"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6" r:id="rId39"/>
    <p:sldId id="298" r:id="rId40"/>
    <p:sldId id="299" r:id="rId41"/>
    <p:sldId id="319" r:id="rId42"/>
    <p:sldId id="321" r:id="rId43"/>
    <p:sldId id="322" r:id="rId44"/>
    <p:sldId id="323" r:id="rId45"/>
    <p:sldId id="324" r:id="rId46"/>
    <p:sldId id="325" r:id="rId47"/>
    <p:sldId id="326" r:id="rId48"/>
    <p:sldId id="327" r:id="rId49"/>
    <p:sldId id="328" r:id="rId50"/>
    <p:sldId id="329" r:id="rId51"/>
    <p:sldId id="330" r:id="rId52"/>
    <p:sldId id="310" r:id="rId53"/>
    <p:sldId id="331" r:id="rId54"/>
    <p:sldId id="312" r:id="rId55"/>
    <p:sldId id="332" r:id="rId56"/>
  </p:sldIdLst>
  <p:sldSz cx="9144000" cy="5143500" type="screen16x9"/>
  <p:notesSz cx="6858000" cy="9144000"/>
  <p:embeddedFontLst>
    <p:embeddedFont>
      <p:font typeface="Calibri" panose="020F0502020204030204" pitchFamily="34" charset="0"/>
      <p:regular r:id="rId58"/>
      <p:bold r:id="rId59"/>
      <p:italic r:id="rId60"/>
      <p:boldItalic r:id="rId61"/>
    </p:embeddedFont>
    <p:embeddedFont>
      <p:font typeface="Roboto" panose="020B0604020202020204" charset="0"/>
      <p:regular r:id="rId62"/>
      <p:bold r:id="rId63"/>
      <p:italic r:id="rId64"/>
      <p:boldItalic r:id="rId65"/>
    </p:embeddedFont>
    <p:embeddedFont>
      <p:font typeface="Merriweather" panose="020B0604020202020204" charset="0"/>
      <p:regular r:id="rId66"/>
      <p:bold r:id="rId67"/>
      <p:italic r:id="rId68"/>
      <p:boldItalic r:id="rId69"/>
    </p:embeddedFont>
    <p:embeddedFont>
      <p:font typeface="SimHei" panose="02010609060101010101" pitchFamily="49" charset="-122"/>
      <p:regular r:id="rId70"/>
    </p:embeddedFont>
    <p:embeddedFont>
      <p:font typeface="Simplified Arabic" panose="02020603050405020304" pitchFamily="18" charset="-78"/>
      <p:regular r:id="rId71"/>
      <p:bold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nnifer Berry" initials="JB"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81" autoAdjust="0"/>
    <p:restoredTop sz="89017" autoAdjust="0"/>
  </p:normalViewPr>
  <p:slideViewPr>
    <p:cSldViewPr snapToGrid="0">
      <p:cViewPr varScale="1">
        <p:scale>
          <a:sx n="122" d="100"/>
          <a:sy n="122" d="100"/>
        </p:scale>
        <p:origin x="288" y="108"/>
      </p:cViewPr>
      <p:guideLst>
        <p:guide orient="horz" pos="1620"/>
        <p:guide pos="2880"/>
      </p:guideLst>
    </p:cSldViewPr>
  </p:slideViewPr>
  <p:outlineViewPr>
    <p:cViewPr>
      <p:scale>
        <a:sx n="33" d="100"/>
        <a:sy n="33" d="100"/>
      </p:scale>
      <p:origin x="0" y="-5844"/>
    </p:cViewPr>
  </p:outlineViewPr>
  <p:notesTextViewPr>
    <p:cViewPr>
      <p:scale>
        <a:sx n="75" d="100"/>
        <a:sy n="75" d="100"/>
      </p:scale>
      <p:origin x="0" y="0"/>
    </p:cViewPr>
  </p:notesTextViewPr>
  <p:sorterViewPr>
    <p:cViewPr>
      <p:scale>
        <a:sx n="100" d="100"/>
        <a:sy n="100" d="100"/>
      </p:scale>
      <p:origin x="0" y="-81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6.fntdata"/><Relationship Id="rId68" Type="http://schemas.openxmlformats.org/officeDocument/2006/relationships/font" Target="fonts/font11.fntdata"/><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1.fntdata"/><Relationship Id="rId66" Type="http://schemas.openxmlformats.org/officeDocument/2006/relationships/font" Target="fonts/font9.fntdata"/><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7.fntdata"/><Relationship Id="rId69" Type="http://schemas.openxmlformats.org/officeDocument/2006/relationships/font" Target="fonts/font12.fntdata"/><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835449-4A22-4E79-AE8D-6A8AA91D17A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64089D9F-C1DB-4151-8293-EC9C3E53BBBD}">
      <dgm:prSet phldrT="[Text]" custT="1"/>
      <dgm:spPr/>
      <dgm:t>
        <a:bodyPr/>
        <a:lstStyle/>
        <a:p>
          <a:pPr rtl="1"/>
          <a:r>
            <a:rPr lang="ar-LB" sz="1500" dirty="0">
              <a:latin typeface="Simplified Arabic" panose="02020603050405020304" pitchFamily="18" charset="-78"/>
              <a:cs typeface="Simplified Arabic" panose="02020603050405020304" pitchFamily="18" charset="-78"/>
            </a:rPr>
            <a:t>نطاق الجرائم/الانتهاكات:</a:t>
          </a:r>
          <a:r>
            <a:rPr lang="en-US" sz="1500" dirty="0">
              <a:latin typeface="Simplified Arabic" panose="02020603050405020304" pitchFamily="18" charset="-78"/>
              <a:cs typeface="Simplified Arabic" panose="02020603050405020304" pitchFamily="18" charset="-78"/>
            </a:rPr>
            <a:t> </a:t>
          </a:r>
        </a:p>
        <a:p>
          <a:pPr rtl="1"/>
          <a:r>
            <a:rPr lang="ar-LB" sz="1300" dirty="0">
              <a:latin typeface="Simplified Arabic" panose="02020603050405020304" pitchFamily="18" charset="-78"/>
              <a:cs typeface="Simplified Arabic" panose="02020603050405020304" pitchFamily="18" charset="-78"/>
            </a:rPr>
            <a:t>يجب الأخذ بالاعتبار أنواع العنف الجنسي والعنف القائم على نوع الجنس وغيرها من الانتهاكات التي تتعرض لها النساء. </a:t>
          </a:r>
          <a:endParaRPr lang="en-US" sz="1300" dirty="0">
            <a:latin typeface="Simplified Arabic" panose="02020603050405020304" pitchFamily="18" charset="-78"/>
            <a:cs typeface="Simplified Arabic" panose="02020603050405020304" pitchFamily="18" charset="-78"/>
          </a:endParaRPr>
        </a:p>
      </dgm:t>
    </dgm:pt>
    <dgm:pt modelId="{DB23B177-EA17-4C22-B1E1-34C5A17CEE8F}" type="parTrans" cxnId="{FF05889E-B35C-40F5-8C48-FA44DDE89E88}">
      <dgm:prSet/>
      <dgm:spPr/>
      <dgm:t>
        <a:bodyPr/>
        <a:lstStyle/>
        <a:p>
          <a:endParaRPr lang="en-US"/>
        </a:p>
      </dgm:t>
    </dgm:pt>
    <dgm:pt modelId="{D6442E3A-4288-4F0B-931E-01CD0C29227A}" type="sibTrans" cxnId="{FF05889E-B35C-40F5-8C48-FA44DDE89E88}">
      <dgm:prSet/>
      <dgm:spPr/>
      <dgm:t>
        <a:bodyPr/>
        <a:lstStyle/>
        <a:p>
          <a:endParaRPr lang="en-US"/>
        </a:p>
      </dgm:t>
    </dgm:pt>
    <dgm:pt modelId="{777F08D1-87B8-48B5-B08E-C244C2B3B0F3}">
      <dgm:prSet phldrT="[Text]" custT="1"/>
      <dgm:spPr/>
      <dgm:t>
        <a:bodyPr/>
        <a:lstStyle/>
        <a:p>
          <a:pPr rtl="1"/>
          <a:r>
            <a:rPr lang="ar-LB" sz="1500" dirty="0">
              <a:latin typeface="Simplified Arabic" panose="02020603050405020304" pitchFamily="18" charset="-78"/>
              <a:cs typeface="Simplified Arabic" panose="02020603050405020304" pitchFamily="18" charset="-78"/>
            </a:rPr>
            <a:t>نطاق الأضرار:</a:t>
          </a:r>
          <a:r>
            <a:rPr lang="en-US" sz="1500" dirty="0">
              <a:latin typeface="Simplified Arabic" panose="02020603050405020304" pitchFamily="18" charset="-78"/>
              <a:cs typeface="Simplified Arabic" panose="02020603050405020304" pitchFamily="18" charset="-78"/>
            </a:rPr>
            <a:t> </a:t>
          </a:r>
        </a:p>
        <a:p>
          <a:pPr rtl="1"/>
          <a:r>
            <a:rPr lang="ar-LB" sz="1300" dirty="0">
              <a:latin typeface="Simplified Arabic" panose="02020603050405020304" pitchFamily="18" charset="-78"/>
              <a:cs typeface="Simplified Arabic" panose="02020603050405020304" pitchFamily="18" charset="-78"/>
            </a:rPr>
            <a:t>يجب الأخذ بالاعتبار الأضرار التي تميل إلى التأثير في النساء بشكل مباشر وغير مباشر. ويجب تحديد احتياجات الضحايا. </a:t>
          </a:r>
          <a:endParaRPr lang="en-US" sz="1300" dirty="0">
            <a:latin typeface="Simplified Arabic" panose="02020603050405020304" pitchFamily="18" charset="-78"/>
            <a:cs typeface="Simplified Arabic" panose="02020603050405020304" pitchFamily="18" charset="-78"/>
          </a:endParaRPr>
        </a:p>
      </dgm:t>
    </dgm:pt>
    <dgm:pt modelId="{BF680262-47E3-4605-A704-3124DC1747E3}" type="parTrans" cxnId="{767B3161-DC04-4C2C-B730-91E1EAF0D523}">
      <dgm:prSet/>
      <dgm:spPr/>
      <dgm:t>
        <a:bodyPr/>
        <a:lstStyle/>
        <a:p>
          <a:endParaRPr lang="en-US"/>
        </a:p>
      </dgm:t>
    </dgm:pt>
    <dgm:pt modelId="{CBE08ABF-F185-426F-87AA-1B0537BEE149}" type="sibTrans" cxnId="{767B3161-DC04-4C2C-B730-91E1EAF0D523}">
      <dgm:prSet/>
      <dgm:spPr/>
      <dgm:t>
        <a:bodyPr/>
        <a:lstStyle/>
        <a:p>
          <a:endParaRPr lang="en-US"/>
        </a:p>
      </dgm:t>
    </dgm:pt>
    <dgm:pt modelId="{E89C4D56-9731-4C1A-B08A-F405BCA55579}">
      <dgm:prSet phldrT="[Text]" custT="1"/>
      <dgm:spPr/>
      <dgm:t>
        <a:bodyPr/>
        <a:lstStyle/>
        <a:p>
          <a:pPr rtl="1"/>
          <a:r>
            <a:rPr lang="ar-LB" sz="1500" dirty="0">
              <a:latin typeface="Simplified Arabic" panose="02020603050405020304" pitchFamily="18" charset="-78"/>
              <a:cs typeface="Simplified Arabic" panose="02020603050405020304" pitchFamily="18" charset="-78"/>
            </a:rPr>
            <a:t>تحديد فئات الضحايا/المستفيدين:</a:t>
          </a:r>
          <a:r>
            <a:rPr lang="en-US" sz="1500" dirty="0">
              <a:latin typeface="Simplified Arabic" panose="02020603050405020304" pitchFamily="18" charset="-78"/>
              <a:cs typeface="Simplified Arabic" panose="02020603050405020304" pitchFamily="18" charset="-78"/>
            </a:rPr>
            <a:t> </a:t>
          </a:r>
        </a:p>
        <a:p>
          <a:pPr rtl="1"/>
          <a:r>
            <a:rPr lang="ar-LB" sz="1300" dirty="0">
              <a:latin typeface="Simplified Arabic" panose="02020603050405020304" pitchFamily="18" charset="-78"/>
              <a:cs typeface="Simplified Arabic" panose="02020603050405020304" pitchFamily="18" charset="-78"/>
            </a:rPr>
            <a:t>يشمل ذلك أخذ الضحايا الأساسيين والثانويين بالاعتبار.</a:t>
          </a:r>
          <a:endParaRPr lang="en-US" sz="1300" dirty="0">
            <a:latin typeface="Simplified Arabic" panose="02020603050405020304" pitchFamily="18" charset="-78"/>
            <a:cs typeface="Simplified Arabic" panose="02020603050405020304" pitchFamily="18" charset="-78"/>
          </a:endParaRPr>
        </a:p>
      </dgm:t>
    </dgm:pt>
    <dgm:pt modelId="{E8D67D50-FEA5-40FD-92A0-DDB15C4B09C1}" type="parTrans" cxnId="{15EC66BE-A3FD-4547-97AB-CBC3B0A68643}">
      <dgm:prSet/>
      <dgm:spPr/>
      <dgm:t>
        <a:bodyPr/>
        <a:lstStyle/>
        <a:p>
          <a:endParaRPr lang="en-US"/>
        </a:p>
      </dgm:t>
    </dgm:pt>
    <dgm:pt modelId="{59C9B9C4-9152-4F3D-B6CA-EBF4D167743E}" type="sibTrans" cxnId="{15EC66BE-A3FD-4547-97AB-CBC3B0A68643}">
      <dgm:prSet/>
      <dgm:spPr/>
      <dgm:t>
        <a:bodyPr/>
        <a:lstStyle/>
        <a:p>
          <a:endParaRPr lang="en-US"/>
        </a:p>
      </dgm:t>
    </dgm:pt>
    <dgm:pt modelId="{986AE0E3-2346-490D-9863-D7337CD5AD16}">
      <dgm:prSet phldrT="[Text]" custT="1"/>
      <dgm:spPr/>
      <dgm:t>
        <a:bodyPr/>
        <a:lstStyle/>
        <a:p>
          <a:pPr rtl="1"/>
          <a:r>
            <a:rPr lang="ar-LB" sz="1500" dirty="0">
              <a:latin typeface="Simplified Arabic" panose="02020603050405020304" pitchFamily="18" charset="-78"/>
              <a:cs typeface="Simplified Arabic" panose="02020603050405020304" pitchFamily="18" charset="-78"/>
            </a:rPr>
            <a:t>تحديد نوع جبر الضرر ومداه:</a:t>
          </a:r>
          <a:r>
            <a:rPr lang="en-US" sz="1500" dirty="0">
              <a:latin typeface="Simplified Arabic" panose="02020603050405020304" pitchFamily="18" charset="-78"/>
              <a:cs typeface="Simplified Arabic" panose="02020603050405020304" pitchFamily="18" charset="-78"/>
            </a:rPr>
            <a:t> </a:t>
          </a:r>
        </a:p>
        <a:p>
          <a:pPr rtl="1"/>
          <a:r>
            <a:rPr lang="ar-LB" sz="1300" dirty="0">
              <a:latin typeface="Simplified Arabic" panose="02020603050405020304" pitchFamily="18" charset="-78"/>
              <a:cs typeface="Simplified Arabic" panose="02020603050405020304" pitchFamily="18" charset="-78"/>
            </a:rPr>
            <a:t>تحدي عدم المساواة الهيكلي</a:t>
          </a:r>
          <a:endParaRPr lang="en-US" sz="1300" dirty="0">
            <a:latin typeface="Simplified Arabic" panose="02020603050405020304" pitchFamily="18" charset="-78"/>
            <a:cs typeface="Simplified Arabic" panose="02020603050405020304" pitchFamily="18" charset="-78"/>
          </a:endParaRPr>
        </a:p>
      </dgm:t>
    </dgm:pt>
    <dgm:pt modelId="{4DBD2DA3-BC4F-4974-8446-BB6CAF89E0DA}" type="parTrans" cxnId="{6BF8CF85-0E85-4A12-B0DE-AEC0CD7F0B92}">
      <dgm:prSet/>
      <dgm:spPr/>
      <dgm:t>
        <a:bodyPr/>
        <a:lstStyle/>
        <a:p>
          <a:endParaRPr lang="en-US"/>
        </a:p>
      </dgm:t>
    </dgm:pt>
    <dgm:pt modelId="{1DD63940-5D94-4F63-AD1F-5F0610D7357D}" type="sibTrans" cxnId="{6BF8CF85-0E85-4A12-B0DE-AEC0CD7F0B92}">
      <dgm:prSet/>
      <dgm:spPr/>
      <dgm:t>
        <a:bodyPr/>
        <a:lstStyle/>
        <a:p>
          <a:endParaRPr lang="en-US"/>
        </a:p>
      </dgm:t>
    </dgm:pt>
    <dgm:pt modelId="{626F104F-EE75-4CCB-BB3C-3A5A270168BA}" type="pres">
      <dgm:prSet presAssocID="{87835449-4A22-4E79-AE8D-6A8AA91D17A4}" presName="diagram" presStyleCnt="0">
        <dgm:presLayoutVars>
          <dgm:dir/>
          <dgm:resizeHandles val="exact"/>
        </dgm:presLayoutVars>
      </dgm:prSet>
      <dgm:spPr/>
    </dgm:pt>
    <dgm:pt modelId="{0B52CE51-A713-4F56-BA54-7EA80FCEE4B3}" type="pres">
      <dgm:prSet presAssocID="{64089D9F-C1DB-4151-8293-EC9C3E53BBBD}" presName="node" presStyleLbl="node1" presStyleIdx="0" presStyleCnt="4">
        <dgm:presLayoutVars>
          <dgm:bulletEnabled val="1"/>
        </dgm:presLayoutVars>
      </dgm:prSet>
      <dgm:spPr/>
    </dgm:pt>
    <dgm:pt modelId="{7D052120-72DD-439A-BF55-EF58A9D1AE5C}" type="pres">
      <dgm:prSet presAssocID="{D6442E3A-4288-4F0B-931E-01CD0C29227A}" presName="sibTrans" presStyleCnt="0"/>
      <dgm:spPr/>
    </dgm:pt>
    <dgm:pt modelId="{59CF0B6E-7590-4A5B-9CBC-C1652EB105FE}" type="pres">
      <dgm:prSet presAssocID="{777F08D1-87B8-48B5-B08E-C244C2B3B0F3}" presName="node" presStyleLbl="node1" presStyleIdx="1" presStyleCnt="4">
        <dgm:presLayoutVars>
          <dgm:bulletEnabled val="1"/>
        </dgm:presLayoutVars>
      </dgm:prSet>
      <dgm:spPr/>
    </dgm:pt>
    <dgm:pt modelId="{FD75B8EA-36A5-4ECE-896E-3DBC548CCF34}" type="pres">
      <dgm:prSet presAssocID="{CBE08ABF-F185-426F-87AA-1B0537BEE149}" presName="sibTrans" presStyleCnt="0"/>
      <dgm:spPr/>
    </dgm:pt>
    <dgm:pt modelId="{903584E3-335E-4205-AD34-B1489DA504E0}" type="pres">
      <dgm:prSet presAssocID="{E89C4D56-9731-4C1A-B08A-F405BCA55579}" presName="node" presStyleLbl="node1" presStyleIdx="2" presStyleCnt="4">
        <dgm:presLayoutVars>
          <dgm:bulletEnabled val="1"/>
        </dgm:presLayoutVars>
      </dgm:prSet>
      <dgm:spPr/>
    </dgm:pt>
    <dgm:pt modelId="{2E60FE1B-AECD-4D3B-B288-64D5E6C26B82}" type="pres">
      <dgm:prSet presAssocID="{59C9B9C4-9152-4F3D-B6CA-EBF4D167743E}" presName="sibTrans" presStyleCnt="0"/>
      <dgm:spPr/>
    </dgm:pt>
    <dgm:pt modelId="{421D3B89-5B62-497D-ABEA-4B2D826F4CB2}" type="pres">
      <dgm:prSet presAssocID="{986AE0E3-2346-490D-9863-D7337CD5AD16}" presName="node" presStyleLbl="node1" presStyleIdx="3" presStyleCnt="4">
        <dgm:presLayoutVars>
          <dgm:bulletEnabled val="1"/>
        </dgm:presLayoutVars>
      </dgm:prSet>
      <dgm:spPr/>
    </dgm:pt>
  </dgm:ptLst>
  <dgm:cxnLst>
    <dgm:cxn modelId="{75871027-B409-6447-B827-7939135EA478}" type="presOf" srcId="{986AE0E3-2346-490D-9863-D7337CD5AD16}" destId="{421D3B89-5B62-497D-ABEA-4B2D826F4CB2}" srcOrd="0" destOrd="0" presId="urn:microsoft.com/office/officeart/2005/8/layout/default"/>
    <dgm:cxn modelId="{767B3161-DC04-4C2C-B730-91E1EAF0D523}" srcId="{87835449-4A22-4E79-AE8D-6A8AA91D17A4}" destId="{777F08D1-87B8-48B5-B08E-C244C2B3B0F3}" srcOrd="1" destOrd="0" parTransId="{BF680262-47E3-4605-A704-3124DC1747E3}" sibTransId="{CBE08ABF-F185-426F-87AA-1B0537BEE149}"/>
    <dgm:cxn modelId="{FB978843-7579-B941-9EFD-36379C9BFDF4}" type="presOf" srcId="{64089D9F-C1DB-4151-8293-EC9C3E53BBBD}" destId="{0B52CE51-A713-4F56-BA54-7EA80FCEE4B3}" srcOrd="0" destOrd="0" presId="urn:microsoft.com/office/officeart/2005/8/layout/default"/>
    <dgm:cxn modelId="{7D3F3D7B-C775-1945-989C-4481F2EEAB25}" type="presOf" srcId="{E89C4D56-9731-4C1A-B08A-F405BCA55579}" destId="{903584E3-335E-4205-AD34-B1489DA504E0}" srcOrd="0" destOrd="0" presId="urn:microsoft.com/office/officeart/2005/8/layout/default"/>
    <dgm:cxn modelId="{6BF8CF85-0E85-4A12-B0DE-AEC0CD7F0B92}" srcId="{87835449-4A22-4E79-AE8D-6A8AA91D17A4}" destId="{986AE0E3-2346-490D-9863-D7337CD5AD16}" srcOrd="3" destOrd="0" parTransId="{4DBD2DA3-BC4F-4974-8446-BB6CAF89E0DA}" sibTransId="{1DD63940-5D94-4F63-AD1F-5F0610D7357D}"/>
    <dgm:cxn modelId="{FF05889E-B35C-40F5-8C48-FA44DDE89E88}" srcId="{87835449-4A22-4E79-AE8D-6A8AA91D17A4}" destId="{64089D9F-C1DB-4151-8293-EC9C3E53BBBD}" srcOrd="0" destOrd="0" parTransId="{DB23B177-EA17-4C22-B1E1-34C5A17CEE8F}" sibTransId="{D6442E3A-4288-4F0B-931E-01CD0C29227A}"/>
    <dgm:cxn modelId="{15EC66BE-A3FD-4547-97AB-CBC3B0A68643}" srcId="{87835449-4A22-4E79-AE8D-6A8AA91D17A4}" destId="{E89C4D56-9731-4C1A-B08A-F405BCA55579}" srcOrd="2" destOrd="0" parTransId="{E8D67D50-FEA5-40FD-92A0-DDB15C4B09C1}" sibTransId="{59C9B9C4-9152-4F3D-B6CA-EBF4D167743E}"/>
    <dgm:cxn modelId="{C6442CF9-8C6D-024B-97B9-84D1FBDDA18A}" type="presOf" srcId="{87835449-4A22-4E79-AE8D-6A8AA91D17A4}" destId="{626F104F-EE75-4CCB-BB3C-3A5A270168BA}" srcOrd="0" destOrd="0" presId="urn:microsoft.com/office/officeart/2005/8/layout/default"/>
    <dgm:cxn modelId="{E53272FD-98BF-B540-9593-22D052C3AD04}" type="presOf" srcId="{777F08D1-87B8-48B5-B08E-C244C2B3B0F3}" destId="{59CF0B6E-7590-4A5B-9CBC-C1652EB105FE}" srcOrd="0" destOrd="0" presId="urn:microsoft.com/office/officeart/2005/8/layout/default"/>
    <dgm:cxn modelId="{F59DC0D5-8B44-2F4B-9600-09F30171AEF9}" type="presParOf" srcId="{626F104F-EE75-4CCB-BB3C-3A5A270168BA}" destId="{0B52CE51-A713-4F56-BA54-7EA80FCEE4B3}" srcOrd="0" destOrd="0" presId="urn:microsoft.com/office/officeart/2005/8/layout/default"/>
    <dgm:cxn modelId="{D5333E7C-525C-E648-8144-A9758EFFD31A}" type="presParOf" srcId="{626F104F-EE75-4CCB-BB3C-3A5A270168BA}" destId="{7D052120-72DD-439A-BF55-EF58A9D1AE5C}" srcOrd="1" destOrd="0" presId="urn:microsoft.com/office/officeart/2005/8/layout/default"/>
    <dgm:cxn modelId="{59AA1C0B-4B80-B24F-B789-E72DF0E6308E}" type="presParOf" srcId="{626F104F-EE75-4CCB-BB3C-3A5A270168BA}" destId="{59CF0B6E-7590-4A5B-9CBC-C1652EB105FE}" srcOrd="2" destOrd="0" presId="urn:microsoft.com/office/officeart/2005/8/layout/default"/>
    <dgm:cxn modelId="{99F15751-2072-EA46-B89A-CAC0343DC1E9}" type="presParOf" srcId="{626F104F-EE75-4CCB-BB3C-3A5A270168BA}" destId="{FD75B8EA-36A5-4ECE-896E-3DBC548CCF34}" srcOrd="3" destOrd="0" presId="urn:microsoft.com/office/officeart/2005/8/layout/default"/>
    <dgm:cxn modelId="{B63ED649-B1D5-B342-BAAD-C51D18E866CE}" type="presParOf" srcId="{626F104F-EE75-4CCB-BB3C-3A5A270168BA}" destId="{903584E3-335E-4205-AD34-B1489DA504E0}" srcOrd="4" destOrd="0" presId="urn:microsoft.com/office/officeart/2005/8/layout/default"/>
    <dgm:cxn modelId="{A93EE0C2-FC5B-4246-9DC1-E80B5E8371BC}" type="presParOf" srcId="{626F104F-EE75-4CCB-BB3C-3A5A270168BA}" destId="{2E60FE1B-AECD-4D3B-B288-64D5E6C26B82}" srcOrd="5" destOrd="0" presId="urn:microsoft.com/office/officeart/2005/8/layout/default"/>
    <dgm:cxn modelId="{3B82EB32-FA4A-B34F-8725-EE71BD0959FE}" type="presParOf" srcId="{626F104F-EE75-4CCB-BB3C-3A5A270168BA}" destId="{421D3B89-5B62-497D-ABEA-4B2D826F4CB2}"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6573BE-46BB-4489-B78A-AD6019A650F6}"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en-US"/>
        </a:p>
      </dgm:t>
    </dgm:pt>
    <dgm:pt modelId="{6679670D-8278-4F59-B6FD-0B1D8CA0A877}">
      <dgm:prSet phldrT="[Text]"/>
      <dgm:spPr/>
      <dgm:t>
        <a:bodyPr/>
        <a:lstStyle/>
        <a:p>
          <a:pPr rtl="1"/>
          <a:r>
            <a:rPr lang="ar-LB" dirty="0">
              <a:latin typeface="Simplified Arabic" panose="02020603050405020304" pitchFamily="18" charset="-78"/>
              <a:cs typeface="Simplified Arabic" panose="02020603050405020304" pitchFamily="18" charset="-78"/>
            </a:rPr>
            <a:t>الردّ</a:t>
          </a:r>
          <a:r>
            <a:rPr lang="en-US" dirty="0">
              <a:latin typeface="Simplified Arabic" panose="02020603050405020304" pitchFamily="18" charset="-78"/>
              <a:cs typeface="Simplified Arabic" panose="02020603050405020304" pitchFamily="18" charset="-78"/>
            </a:rPr>
            <a:t>	</a:t>
          </a:r>
        </a:p>
      </dgm:t>
    </dgm:pt>
    <dgm:pt modelId="{B7ECB156-F6A4-4BD6-B7F9-C545A1DC6154}" type="parTrans" cxnId="{56C176C5-4574-4BDB-A625-C7782BFF8069}">
      <dgm:prSet/>
      <dgm:spPr/>
      <dgm:t>
        <a:bodyPr/>
        <a:lstStyle/>
        <a:p>
          <a:endParaRPr lang="en-US">
            <a:latin typeface="Simplified Arabic" panose="02020603050405020304" pitchFamily="18" charset="-78"/>
            <a:cs typeface="Simplified Arabic" panose="02020603050405020304" pitchFamily="18" charset="-78"/>
          </a:endParaRPr>
        </a:p>
      </dgm:t>
    </dgm:pt>
    <dgm:pt modelId="{EB713A40-D93E-4BED-A0C7-ECBB8A0A12E0}" type="sibTrans" cxnId="{56C176C5-4574-4BDB-A625-C7782BFF8069}">
      <dgm:prSet/>
      <dgm:spPr/>
      <dgm:t>
        <a:bodyPr/>
        <a:lstStyle/>
        <a:p>
          <a:endParaRPr lang="en-US">
            <a:latin typeface="Simplified Arabic" panose="02020603050405020304" pitchFamily="18" charset="-78"/>
            <a:cs typeface="Simplified Arabic" panose="02020603050405020304" pitchFamily="18" charset="-78"/>
          </a:endParaRPr>
        </a:p>
      </dgm:t>
    </dgm:pt>
    <dgm:pt modelId="{65BBDFDE-0404-45E2-96B9-325E86738703}">
      <dgm:prSet phldrT="[Text]"/>
      <dgm:spPr/>
      <dgm:t>
        <a:bodyPr/>
        <a:lstStyle/>
        <a:p>
          <a:pPr rtl="1"/>
          <a:r>
            <a:rPr lang="ar-LB" dirty="0">
              <a:latin typeface="Simplified Arabic" panose="02020603050405020304" pitchFamily="18" charset="-78"/>
              <a:cs typeface="Simplified Arabic" panose="02020603050405020304" pitchFamily="18" charset="-78"/>
            </a:rPr>
            <a:t>إعادة التأهيل</a:t>
          </a:r>
          <a:endParaRPr lang="en-US" dirty="0">
            <a:latin typeface="Simplified Arabic" panose="02020603050405020304" pitchFamily="18" charset="-78"/>
            <a:cs typeface="Simplified Arabic" panose="02020603050405020304" pitchFamily="18" charset="-78"/>
          </a:endParaRPr>
        </a:p>
      </dgm:t>
    </dgm:pt>
    <dgm:pt modelId="{62013D48-62DD-400B-9DD1-F25D9495FDB8}" type="parTrans" cxnId="{77F371D0-B65D-47E2-AE89-2AE2463E80F4}">
      <dgm:prSet/>
      <dgm:spPr/>
      <dgm:t>
        <a:bodyPr/>
        <a:lstStyle/>
        <a:p>
          <a:endParaRPr lang="en-US">
            <a:latin typeface="Simplified Arabic" panose="02020603050405020304" pitchFamily="18" charset="-78"/>
            <a:cs typeface="Simplified Arabic" panose="02020603050405020304" pitchFamily="18" charset="-78"/>
          </a:endParaRPr>
        </a:p>
      </dgm:t>
    </dgm:pt>
    <dgm:pt modelId="{124FCDD1-1461-45F3-8ACF-8EBFAD56D2EE}" type="sibTrans" cxnId="{77F371D0-B65D-47E2-AE89-2AE2463E80F4}">
      <dgm:prSet/>
      <dgm:spPr/>
      <dgm:t>
        <a:bodyPr/>
        <a:lstStyle/>
        <a:p>
          <a:endParaRPr lang="en-US">
            <a:latin typeface="Simplified Arabic" panose="02020603050405020304" pitchFamily="18" charset="-78"/>
            <a:cs typeface="Simplified Arabic" panose="02020603050405020304" pitchFamily="18" charset="-78"/>
          </a:endParaRPr>
        </a:p>
      </dgm:t>
    </dgm:pt>
    <dgm:pt modelId="{7C73FF15-3A6F-4E8D-83E3-F3D9D7B777A5}">
      <dgm:prSet phldrT="[Text]"/>
      <dgm:spPr/>
      <dgm:t>
        <a:bodyPr/>
        <a:lstStyle/>
        <a:p>
          <a:pPr rtl="1"/>
          <a:r>
            <a:rPr lang="ar-LB" dirty="0">
              <a:latin typeface="Simplified Arabic" panose="02020603050405020304" pitchFamily="18" charset="-78"/>
              <a:cs typeface="Simplified Arabic" panose="02020603050405020304" pitchFamily="18" charset="-78"/>
            </a:rPr>
            <a:t>ضمانات عدم التكرار</a:t>
          </a:r>
          <a:endParaRPr lang="en-US" dirty="0">
            <a:latin typeface="Simplified Arabic" panose="02020603050405020304" pitchFamily="18" charset="-78"/>
            <a:cs typeface="Simplified Arabic" panose="02020603050405020304" pitchFamily="18" charset="-78"/>
          </a:endParaRPr>
        </a:p>
      </dgm:t>
    </dgm:pt>
    <dgm:pt modelId="{8AF8D06E-ADBC-4389-90E4-28B8E8A5C6A2}" type="parTrans" cxnId="{547DBED5-5000-4F53-999D-903B3FF13100}">
      <dgm:prSet/>
      <dgm:spPr/>
      <dgm:t>
        <a:bodyPr/>
        <a:lstStyle/>
        <a:p>
          <a:endParaRPr lang="en-US">
            <a:latin typeface="Simplified Arabic" panose="02020603050405020304" pitchFamily="18" charset="-78"/>
            <a:cs typeface="Simplified Arabic" panose="02020603050405020304" pitchFamily="18" charset="-78"/>
          </a:endParaRPr>
        </a:p>
      </dgm:t>
    </dgm:pt>
    <dgm:pt modelId="{1DA41739-49BA-4CFE-A158-962945A97C7C}" type="sibTrans" cxnId="{547DBED5-5000-4F53-999D-903B3FF13100}">
      <dgm:prSet/>
      <dgm:spPr/>
      <dgm:t>
        <a:bodyPr/>
        <a:lstStyle/>
        <a:p>
          <a:endParaRPr lang="en-US">
            <a:latin typeface="Simplified Arabic" panose="02020603050405020304" pitchFamily="18" charset="-78"/>
            <a:cs typeface="Simplified Arabic" panose="02020603050405020304" pitchFamily="18" charset="-78"/>
          </a:endParaRPr>
        </a:p>
      </dgm:t>
    </dgm:pt>
    <dgm:pt modelId="{2FABCFA5-2A10-4E3F-8044-EF2B9C601649}">
      <dgm:prSet phldrT="[Text]"/>
      <dgm:spPr/>
      <dgm:t>
        <a:bodyPr/>
        <a:lstStyle/>
        <a:p>
          <a:pPr rtl="1"/>
          <a:r>
            <a:rPr lang="ar-LB" dirty="0">
              <a:latin typeface="Simplified Arabic" panose="02020603050405020304" pitchFamily="18" charset="-78"/>
              <a:cs typeface="Simplified Arabic" panose="02020603050405020304" pitchFamily="18" charset="-78"/>
            </a:rPr>
            <a:t>الرضا</a:t>
          </a:r>
          <a:endParaRPr lang="en-US" dirty="0">
            <a:latin typeface="Simplified Arabic" panose="02020603050405020304" pitchFamily="18" charset="-78"/>
            <a:cs typeface="Simplified Arabic" panose="02020603050405020304" pitchFamily="18" charset="-78"/>
          </a:endParaRPr>
        </a:p>
      </dgm:t>
    </dgm:pt>
    <dgm:pt modelId="{C19144F5-7B46-4B2C-841E-9BD4E24F3261}" type="parTrans" cxnId="{600E510C-6B65-435C-B17C-97A79FFC4170}">
      <dgm:prSet/>
      <dgm:spPr/>
      <dgm:t>
        <a:bodyPr/>
        <a:lstStyle/>
        <a:p>
          <a:endParaRPr lang="en-US">
            <a:latin typeface="Simplified Arabic" panose="02020603050405020304" pitchFamily="18" charset="-78"/>
            <a:cs typeface="Simplified Arabic" panose="02020603050405020304" pitchFamily="18" charset="-78"/>
          </a:endParaRPr>
        </a:p>
      </dgm:t>
    </dgm:pt>
    <dgm:pt modelId="{1547FC44-EA01-4E91-84E5-EE7C7B45BDC4}" type="sibTrans" cxnId="{600E510C-6B65-435C-B17C-97A79FFC4170}">
      <dgm:prSet/>
      <dgm:spPr/>
      <dgm:t>
        <a:bodyPr/>
        <a:lstStyle/>
        <a:p>
          <a:endParaRPr lang="en-US">
            <a:latin typeface="Simplified Arabic" panose="02020603050405020304" pitchFamily="18" charset="-78"/>
            <a:cs typeface="Simplified Arabic" panose="02020603050405020304" pitchFamily="18" charset="-78"/>
          </a:endParaRPr>
        </a:p>
      </dgm:t>
    </dgm:pt>
    <dgm:pt modelId="{1E42B461-D3E0-4A5E-B9F8-A8D0FA4140A7}">
      <dgm:prSet phldrT="[Text]"/>
      <dgm:spPr/>
      <dgm:t>
        <a:bodyPr/>
        <a:lstStyle/>
        <a:p>
          <a:pPr rtl="1"/>
          <a:r>
            <a:rPr lang="ar-LB" dirty="0">
              <a:latin typeface="Simplified Arabic" panose="02020603050405020304" pitchFamily="18" charset="-78"/>
              <a:cs typeface="Simplified Arabic" panose="02020603050405020304" pitchFamily="18" charset="-78"/>
            </a:rPr>
            <a:t>التعويض</a:t>
          </a:r>
          <a:endParaRPr lang="en-US" dirty="0">
            <a:latin typeface="Simplified Arabic" panose="02020603050405020304" pitchFamily="18" charset="-78"/>
            <a:cs typeface="Simplified Arabic" panose="02020603050405020304" pitchFamily="18" charset="-78"/>
          </a:endParaRPr>
        </a:p>
      </dgm:t>
    </dgm:pt>
    <dgm:pt modelId="{ADFC39D8-6D57-4473-9161-DB51627AA72D}" type="parTrans" cxnId="{FF0CF5C7-F0B2-4089-8EE8-BCB394300ABC}">
      <dgm:prSet/>
      <dgm:spPr/>
      <dgm:t>
        <a:bodyPr/>
        <a:lstStyle/>
        <a:p>
          <a:endParaRPr lang="en-US">
            <a:latin typeface="Simplified Arabic" panose="02020603050405020304" pitchFamily="18" charset="-78"/>
            <a:cs typeface="Simplified Arabic" panose="02020603050405020304" pitchFamily="18" charset="-78"/>
          </a:endParaRPr>
        </a:p>
      </dgm:t>
    </dgm:pt>
    <dgm:pt modelId="{8DC3A626-9073-4727-AB69-EEF6A0833A39}" type="sibTrans" cxnId="{FF0CF5C7-F0B2-4089-8EE8-BCB394300ABC}">
      <dgm:prSet/>
      <dgm:spPr/>
      <dgm:t>
        <a:bodyPr/>
        <a:lstStyle/>
        <a:p>
          <a:endParaRPr lang="en-US">
            <a:latin typeface="Simplified Arabic" panose="02020603050405020304" pitchFamily="18" charset="-78"/>
            <a:cs typeface="Simplified Arabic" panose="02020603050405020304" pitchFamily="18" charset="-78"/>
          </a:endParaRPr>
        </a:p>
      </dgm:t>
    </dgm:pt>
    <dgm:pt modelId="{E91408BF-620D-4EFF-9A9D-5B98DE0E0C3A}" type="pres">
      <dgm:prSet presAssocID="{806573BE-46BB-4489-B78A-AD6019A650F6}" presName="cycle" presStyleCnt="0">
        <dgm:presLayoutVars>
          <dgm:dir/>
          <dgm:resizeHandles val="exact"/>
        </dgm:presLayoutVars>
      </dgm:prSet>
      <dgm:spPr/>
    </dgm:pt>
    <dgm:pt modelId="{3C75619C-47C1-4EDF-8CC1-0876AA140A8B}" type="pres">
      <dgm:prSet presAssocID="{6679670D-8278-4F59-B6FD-0B1D8CA0A877}" presName="node" presStyleLbl="node1" presStyleIdx="0" presStyleCnt="5">
        <dgm:presLayoutVars>
          <dgm:bulletEnabled val="1"/>
        </dgm:presLayoutVars>
      </dgm:prSet>
      <dgm:spPr/>
    </dgm:pt>
    <dgm:pt modelId="{D40CA7F8-9199-4E13-9B6C-1A0D9FB12185}" type="pres">
      <dgm:prSet presAssocID="{6679670D-8278-4F59-B6FD-0B1D8CA0A877}" presName="spNode" presStyleCnt="0"/>
      <dgm:spPr/>
    </dgm:pt>
    <dgm:pt modelId="{EF123872-6616-4D5A-885C-C68B8507F139}" type="pres">
      <dgm:prSet presAssocID="{EB713A40-D93E-4BED-A0C7-ECBB8A0A12E0}" presName="sibTrans" presStyleLbl="sibTrans1D1" presStyleIdx="0" presStyleCnt="5"/>
      <dgm:spPr/>
    </dgm:pt>
    <dgm:pt modelId="{84499E15-5696-4E8E-9748-5B917718317C}" type="pres">
      <dgm:prSet presAssocID="{65BBDFDE-0404-45E2-96B9-325E86738703}" presName="node" presStyleLbl="node1" presStyleIdx="1" presStyleCnt="5">
        <dgm:presLayoutVars>
          <dgm:bulletEnabled val="1"/>
        </dgm:presLayoutVars>
      </dgm:prSet>
      <dgm:spPr/>
    </dgm:pt>
    <dgm:pt modelId="{27F9EFF5-4AA2-4BF8-86B3-D98DAA80B162}" type="pres">
      <dgm:prSet presAssocID="{65BBDFDE-0404-45E2-96B9-325E86738703}" presName="spNode" presStyleCnt="0"/>
      <dgm:spPr/>
    </dgm:pt>
    <dgm:pt modelId="{C79C4186-BCC1-427E-ACBA-E23A53555DCC}" type="pres">
      <dgm:prSet presAssocID="{124FCDD1-1461-45F3-8ACF-8EBFAD56D2EE}" presName="sibTrans" presStyleLbl="sibTrans1D1" presStyleIdx="1" presStyleCnt="5"/>
      <dgm:spPr/>
    </dgm:pt>
    <dgm:pt modelId="{FA398923-4461-4724-8D85-B054D4D52D14}" type="pres">
      <dgm:prSet presAssocID="{7C73FF15-3A6F-4E8D-83E3-F3D9D7B777A5}" presName="node" presStyleLbl="node1" presStyleIdx="2" presStyleCnt="5">
        <dgm:presLayoutVars>
          <dgm:bulletEnabled val="1"/>
        </dgm:presLayoutVars>
      </dgm:prSet>
      <dgm:spPr/>
    </dgm:pt>
    <dgm:pt modelId="{595203FB-5688-4CAA-BC13-510C6E636021}" type="pres">
      <dgm:prSet presAssocID="{7C73FF15-3A6F-4E8D-83E3-F3D9D7B777A5}" presName="spNode" presStyleCnt="0"/>
      <dgm:spPr/>
    </dgm:pt>
    <dgm:pt modelId="{B46C267C-AF59-4410-B607-73FF34525816}" type="pres">
      <dgm:prSet presAssocID="{1DA41739-49BA-4CFE-A158-962945A97C7C}" presName="sibTrans" presStyleLbl="sibTrans1D1" presStyleIdx="2" presStyleCnt="5"/>
      <dgm:spPr/>
    </dgm:pt>
    <dgm:pt modelId="{4B61FC4A-FD6D-4893-AEB6-7D650380478D}" type="pres">
      <dgm:prSet presAssocID="{2FABCFA5-2A10-4E3F-8044-EF2B9C601649}" presName="node" presStyleLbl="node1" presStyleIdx="3" presStyleCnt="5">
        <dgm:presLayoutVars>
          <dgm:bulletEnabled val="1"/>
        </dgm:presLayoutVars>
      </dgm:prSet>
      <dgm:spPr/>
    </dgm:pt>
    <dgm:pt modelId="{E8CD11B5-7D2C-41A6-99BC-C61032FE0AEF}" type="pres">
      <dgm:prSet presAssocID="{2FABCFA5-2A10-4E3F-8044-EF2B9C601649}" presName="spNode" presStyleCnt="0"/>
      <dgm:spPr/>
    </dgm:pt>
    <dgm:pt modelId="{83946DEB-0044-406E-B1BE-36E23B745EBB}" type="pres">
      <dgm:prSet presAssocID="{1547FC44-EA01-4E91-84E5-EE7C7B45BDC4}" presName="sibTrans" presStyleLbl="sibTrans1D1" presStyleIdx="3" presStyleCnt="5"/>
      <dgm:spPr/>
    </dgm:pt>
    <dgm:pt modelId="{CFFA1052-1417-4DD6-8580-81069FE0C346}" type="pres">
      <dgm:prSet presAssocID="{1E42B461-D3E0-4A5E-B9F8-A8D0FA4140A7}" presName="node" presStyleLbl="node1" presStyleIdx="4" presStyleCnt="5">
        <dgm:presLayoutVars>
          <dgm:bulletEnabled val="1"/>
        </dgm:presLayoutVars>
      </dgm:prSet>
      <dgm:spPr/>
    </dgm:pt>
    <dgm:pt modelId="{F5324214-BB51-474C-B31A-059DCEE63A33}" type="pres">
      <dgm:prSet presAssocID="{1E42B461-D3E0-4A5E-B9F8-A8D0FA4140A7}" presName="spNode" presStyleCnt="0"/>
      <dgm:spPr/>
    </dgm:pt>
    <dgm:pt modelId="{6003BD88-B790-49C9-84C4-4D11B8FAA136}" type="pres">
      <dgm:prSet presAssocID="{8DC3A626-9073-4727-AB69-EEF6A0833A39}" presName="sibTrans" presStyleLbl="sibTrans1D1" presStyleIdx="4" presStyleCnt="5"/>
      <dgm:spPr/>
    </dgm:pt>
  </dgm:ptLst>
  <dgm:cxnLst>
    <dgm:cxn modelId="{600E510C-6B65-435C-B17C-97A79FFC4170}" srcId="{806573BE-46BB-4489-B78A-AD6019A650F6}" destId="{2FABCFA5-2A10-4E3F-8044-EF2B9C601649}" srcOrd="3" destOrd="0" parTransId="{C19144F5-7B46-4B2C-841E-9BD4E24F3261}" sibTransId="{1547FC44-EA01-4E91-84E5-EE7C7B45BDC4}"/>
    <dgm:cxn modelId="{92BB140F-05D2-422D-BFC5-4AB981520C14}" type="presOf" srcId="{124FCDD1-1461-45F3-8ACF-8EBFAD56D2EE}" destId="{C79C4186-BCC1-427E-ACBA-E23A53555DCC}" srcOrd="0" destOrd="0" presId="urn:microsoft.com/office/officeart/2005/8/layout/cycle6"/>
    <dgm:cxn modelId="{C2EE170F-3E81-4CB0-8A93-5667263C29C5}" type="presOf" srcId="{EB713A40-D93E-4BED-A0C7-ECBB8A0A12E0}" destId="{EF123872-6616-4D5A-885C-C68B8507F139}" srcOrd="0" destOrd="0" presId="urn:microsoft.com/office/officeart/2005/8/layout/cycle6"/>
    <dgm:cxn modelId="{7F223B17-747E-46BD-AB07-F2BED28352E7}" type="presOf" srcId="{6679670D-8278-4F59-B6FD-0B1D8CA0A877}" destId="{3C75619C-47C1-4EDF-8CC1-0876AA140A8B}" srcOrd="0" destOrd="0" presId="urn:microsoft.com/office/officeart/2005/8/layout/cycle6"/>
    <dgm:cxn modelId="{2B26E062-D79F-434F-B81C-35CADBBE44B8}" type="presOf" srcId="{806573BE-46BB-4489-B78A-AD6019A650F6}" destId="{E91408BF-620D-4EFF-9A9D-5B98DE0E0C3A}" srcOrd="0" destOrd="0" presId="urn:microsoft.com/office/officeart/2005/8/layout/cycle6"/>
    <dgm:cxn modelId="{0D31FC68-F8DB-40ED-912C-03932103E18E}" type="presOf" srcId="{1DA41739-49BA-4CFE-A158-962945A97C7C}" destId="{B46C267C-AF59-4410-B607-73FF34525816}" srcOrd="0" destOrd="0" presId="urn:microsoft.com/office/officeart/2005/8/layout/cycle6"/>
    <dgm:cxn modelId="{EEE24A6A-0019-44AB-ABAB-B01F164C95DA}" type="presOf" srcId="{7C73FF15-3A6F-4E8D-83E3-F3D9D7B777A5}" destId="{FA398923-4461-4724-8D85-B054D4D52D14}" srcOrd="0" destOrd="0" presId="urn:microsoft.com/office/officeart/2005/8/layout/cycle6"/>
    <dgm:cxn modelId="{644CF74A-1BF5-4F5C-8CB3-04F9322D3D2A}" type="presOf" srcId="{65BBDFDE-0404-45E2-96B9-325E86738703}" destId="{84499E15-5696-4E8E-9748-5B917718317C}" srcOrd="0" destOrd="0" presId="urn:microsoft.com/office/officeart/2005/8/layout/cycle6"/>
    <dgm:cxn modelId="{232F024E-2904-4CD3-9F54-A1047B85B784}" type="presOf" srcId="{8DC3A626-9073-4727-AB69-EEF6A0833A39}" destId="{6003BD88-B790-49C9-84C4-4D11B8FAA136}" srcOrd="0" destOrd="0" presId="urn:microsoft.com/office/officeart/2005/8/layout/cycle6"/>
    <dgm:cxn modelId="{F3F09A72-7D31-4925-A720-16DFA5F0648E}" type="presOf" srcId="{2FABCFA5-2A10-4E3F-8044-EF2B9C601649}" destId="{4B61FC4A-FD6D-4893-AEB6-7D650380478D}" srcOrd="0" destOrd="0" presId="urn:microsoft.com/office/officeart/2005/8/layout/cycle6"/>
    <dgm:cxn modelId="{34F81659-5AD8-4731-A364-4AA71E234D44}" type="presOf" srcId="{1547FC44-EA01-4E91-84E5-EE7C7B45BDC4}" destId="{83946DEB-0044-406E-B1BE-36E23B745EBB}" srcOrd="0" destOrd="0" presId="urn:microsoft.com/office/officeart/2005/8/layout/cycle6"/>
    <dgm:cxn modelId="{D2940298-BD99-44EA-9F5C-675D2C3592B1}" type="presOf" srcId="{1E42B461-D3E0-4A5E-B9F8-A8D0FA4140A7}" destId="{CFFA1052-1417-4DD6-8580-81069FE0C346}" srcOrd="0" destOrd="0" presId="urn:microsoft.com/office/officeart/2005/8/layout/cycle6"/>
    <dgm:cxn modelId="{56C176C5-4574-4BDB-A625-C7782BFF8069}" srcId="{806573BE-46BB-4489-B78A-AD6019A650F6}" destId="{6679670D-8278-4F59-B6FD-0B1D8CA0A877}" srcOrd="0" destOrd="0" parTransId="{B7ECB156-F6A4-4BD6-B7F9-C545A1DC6154}" sibTransId="{EB713A40-D93E-4BED-A0C7-ECBB8A0A12E0}"/>
    <dgm:cxn modelId="{FF0CF5C7-F0B2-4089-8EE8-BCB394300ABC}" srcId="{806573BE-46BB-4489-B78A-AD6019A650F6}" destId="{1E42B461-D3E0-4A5E-B9F8-A8D0FA4140A7}" srcOrd="4" destOrd="0" parTransId="{ADFC39D8-6D57-4473-9161-DB51627AA72D}" sibTransId="{8DC3A626-9073-4727-AB69-EEF6A0833A39}"/>
    <dgm:cxn modelId="{77F371D0-B65D-47E2-AE89-2AE2463E80F4}" srcId="{806573BE-46BB-4489-B78A-AD6019A650F6}" destId="{65BBDFDE-0404-45E2-96B9-325E86738703}" srcOrd="1" destOrd="0" parTransId="{62013D48-62DD-400B-9DD1-F25D9495FDB8}" sibTransId="{124FCDD1-1461-45F3-8ACF-8EBFAD56D2EE}"/>
    <dgm:cxn modelId="{547DBED5-5000-4F53-999D-903B3FF13100}" srcId="{806573BE-46BB-4489-B78A-AD6019A650F6}" destId="{7C73FF15-3A6F-4E8D-83E3-F3D9D7B777A5}" srcOrd="2" destOrd="0" parTransId="{8AF8D06E-ADBC-4389-90E4-28B8E8A5C6A2}" sibTransId="{1DA41739-49BA-4CFE-A158-962945A97C7C}"/>
    <dgm:cxn modelId="{2DB23AE5-4D87-438F-8A1F-2302810704DD}" type="presParOf" srcId="{E91408BF-620D-4EFF-9A9D-5B98DE0E0C3A}" destId="{3C75619C-47C1-4EDF-8CC1-0876AA140A8B}" srcOrd="0" destOrd="0" presId="urn:microsoft.com/office/officeart/2005/8/layout/cycle6"/>
    <dgm:cxn modelId="{B9DE9BA7-0B58-4A29-940F-309FFB78F8FB}" type="presParOf" srcId="{E91408BF-620D-4EFF-9A9D-5B98DE0E0C3A}" destId="{D40CA7F8-9199-4E13-9B6C-1A0D9FB12185}" srcOrd="1" destOrd="0" presId="urn:microsoft.com/office/officeart/2005/8/layout/cycle6"/>
    <dgm:cxn modelId="{50D065E3-D57E-4821-8DFD-71F7380EA88E}" type="presParOf" srcId="{E91408BF-620D-4EFF-9A9D-5B98DE0E0C3A}" destId="{EF123872-6616-4D5A-885C-C68B8507F139}" srcOrd="2" destOrd="0" presId="urn:microsoft.com/office/officeart/2005/8/layout/cycle6"/>
    <dgm:cxn modelId="{D463DC8F-E69F-4B6F-8B74-ECBDD3836EFC}" type="presParOf" srcId="{E91408BF-620D-4EFF-9A9D-5B98DE0E0C3A}" destId="{84499E15-5696-4E8E-9748-5B917718317C}" srcOrd="3" destOrd="0" presId="urn:microsoft.com/office/officeart/2005/8/layout/cycle6"/>
    <dgm:cxn modelId="{0AC8F3EA-0F74-4E3F-8A66-A7C0974F8094}" type="presParOf" srcId="{E91408BF-620D-4EFF-9A9D-5B98DE0E0C3A}" destId="{27F9EFF5-4AA2-4BF8-86B3-D98DAA80B162}" srcOrd="4" destOrd="0" presId="urn:microsoft.com/office/officeart/2005/8/layout/cycle6"/>
    <dgm:cxn modelId="{5DAF1861-FD5D-4A43-BC8F-5E106388871E}" type="presParOf" srcId="{E91408BF-620D-4EFF-9A9D-5B98DE0E0C3A}" destId="{C79C4186-BCC1-427E-ACBA-E23A53555DCC}" srcOrd="5" destOrd="0" presId="urn:microsoft.com/office/officeart/2005/8/layout/cycle6"/>
    <dgm:cxn modelId="{93BD91C8-7EBA-4613-985E-9F3134D5981B}" type="presParOf" srcId="{E91408BF-620D-4EFF-9A9D-5B98DE0E0C3A}" destId="{FA398923-4461-4724-8D85-B054D4D52D14}" srcOrd="6" destOrd="0" presId="urn:microsoft.com/office/officeart/2005/8/layout/cycle6"/>
    <dgm:cxn modelId="{8FA34284-8CEB-461F-AC15-0B81D087A2D4}" type="presParOf" srcId="{E91408BF-620D-4EFF-9A9D-5B98DE0E0C3A}" destId="{595203FB-5688-4CAA-BC13-510C6E636021}" srcOrd="7" destOrd="0" presId="urn:microsoft.com/office/officeart/2005/8/layout/cycle6"/>
    <dgm:cxn modelId="{8F366AC2-5BF6-4F6A-B152-A3B7C53EC15E}" type="presParOf" srcId="{E91408BF-620D-4EFF-9A9D-5B98DE0E0C3A}" destId="{B46C267C-AF59-4410-B607-73FF34525816}" srcOrd="8" destOrd="0" presId="urn:microsoft.com/office/officeart/2005/8/layout/cycle6"/>
    <dgm:cxn modelId="{795EA3A3-C275-4430-9C7F-5357860EA65F}" type="presParOf" srcId="{E91408BF-620D-4EFF-9A9D-5B98DE0E0C3A}" destId="{4B61FC4A-FD6D-4893-AEB6-7D650380478D}" srcOrd="9" destOrd="0" presId="urn:microsoft.com/office/officeart/2005/8/layout/cycle6"/>
    <dgm:cxn modelId="{50E30E53-E479-4066-822F-978C6CE827AC}" type="presParOf" srcId="{E91408BF-620D-4EFF-9A9D-5B98DE0E0C3A}" destId="{E8CD11B5-7D2C-41A6-99BC-C61032FE0AEF}" srcOrd="10" destOrd="0" presId="urn:microsoft.com/office/officeart/2005/8/layout/cycle6"/>
    <dgm:cxn modelId="{22D5C417-BF7D-47C8-B538-900135FCC22F}" type="presParOf" srcId="{E91408BF-620D-4EFF-9A9D-5B98DE0E0C3A}" destId="{83946DEB-0044-406E-B1BE-36E23B745EBB}" srcOrd="11" destOrd="0" presId="urn:microsoft.com/office/officeart/2005/8/layout/cycle6"/>
    <dgm:cxn modelId="{BBB82A38-D4AD-4B00-A523-AEF7EC8874E5}" type="presParOf" srcId="{E91408BF-620D-4EFF-9A9D-5B98DE0E0C3A}" destId="{CFFA1052-1417-4DD6-8580-81069FE0C346}" srcOrd="12" destOrd="0" presId="urn:microsoft.com/office/officeart/2005/8/layout/cycle6"/>
    <dgm:cxn modelId="{923EC6E2-AA2D-4062-8632-155191D3E7AB}" type="presParOf" srcId="{E91408BF-620D-4EFF-9A9D-5B98DE0E0C3A}" destId="{F5324214-BB51-474C-B31A-059DCEE63A33}" srcOrd="13" destOrd="0" presId="urn:microsoft.com/office/officeart/2005/8/layout/cycle6"/>
    <dgm:cxn modelId="{C7D403E3-AED2-4587-B2B9-A57200C2FB12}" type="presParOf" srcId="{E91408BF-620D-4EFF-9A9D-5B98DE0E0C3A}" destId="{6003BD88-B790-49C9-84C4-4D11B8FAA136}"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48191D6-2571-4F75-84A5-93666BCFC58F}"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A8C8CD48-010B-47E8-83F7-CC2E55CF0113}">
      <dgm:prSet phldrT="[Text]"/>
      <dgm:spPr/>
      <dgm:t>
        <a:bodyPr/>
        <a:lstStyle/>
        <a:p>
          <a:pPr rtl="1"/>
          <a:r>
            <a:rPr lang="ar-LB" b="1" dirty="0">
              <a:latin typeface="Simplified Arabic" panose="02020603050405020304" pitchFamily="18" charset="-78"/>
              <a:cs typeface="Simplified Arabic" panose="02020603050405020304" pitchFamily="18" charset="-78"/>
            </a:rPr>
            <a:t>من يحصل على التعويضات؟</a:t>
          </a:r>
          <a:endParaRPr lang="en-US" dirty="0">
            <a:latin typeface="Simplified Arabic" panose="02020603050405020304" pitchFamily="18" charset="-78"/>
            <a:cs typeface="Simplified Arabic" panose="02020603050405020304" pitchFamily="18" charset="-78"/>
          </a:endParaRPr>
        </a:p>
      </dgm:t>
    </dgm:pt>
    <dgm:pt modelId="{88A17534-C452-44DF-AD71-CCD578D8F409}" type="parTrans" cxnId="{AF1FEF9D-26A3-4E2A-9D00-4905B8488A48}">
      <dgm:prSet/>
      <dgm:spPr/>
      <dgm:t>
        <a:bodyPr/>
        <a:lstStyle/>
        <a:p>
          <a:endParaRPr lang="en-US"/>
        </a:p>
      </dgm:t>
    </dgm:pt>
    <dgm:pt modelId="{681C9A26-9CA0-4AA6-AEA3-494661C2580C}" type="sibTrans" cxnId="{AF1FEF9D-26A3-4E2A-9D00-4905B8488A48}">
      <dgm:prSet/>
      <dgm:spPr/>
      <dgm:t>
        <a:bodyPr/>
        <a:lstStyle/>
        <a:p>
          <a:endParaRPr lang="en-US"/>
        </a:p>
      </dgm:t>
    </dgm:pt>
    <dgm:pt modelId="{636339E5-05F9-4F79-8D0B-94D8DE76D06D}">
      <dgm:prSet phldrT="[Text]"/>
      <dgm:spPr/>
      <dgm:t>
        <a:bodyPr/>
        <a:lstStyle/>
        <a:p>
          <a:pPr rtl="1">
            <a:buFont typeface="Symbol" panose="05050102010706020507" pitchFamily="18" charset="2"/>
            <a:buChar char=""/>
          </a:pPr>
          <a:r>
            <a:rPr lang="ar-LB" dirty="0">
              <a:latin typeface="Simplified Arabic" panose="02020603050405020304" pitchFamily="18" charset="-78"/>
              <a:cs typeface="Simplified Arabic" panose="02020603050405020304" pitchFamily="18" charset="-78"/>
            </a:rPr>
            <a:t>ما هي أشكال العنف الجنسي والعنف القائم على نوع الجنس التي حصلت؟ </a:t>
          </a:r>
          <a:endParaRPr lang="en-US" dirty="0">
            <a:latin typeface="Simplified Arabic" panose="02020603050405020304" pitchFamily="18" charset="-78"/>
            <a:cs typeface="Simplified Arabic" panose="02020603050405020304" pitchFamily="18" charset="-78"/>
          </a:endParaRPr>
        </a:p>
      </dgm:t>
    </dgm:pt>
    <dgm:pt modelId="{C8430AF0-3E98-4C19-9E4F-3830AA29B46F}" type="parTrans" cxnId="{BF260D34-362B-4AA3-B396-6DA51D3AC00B}">
      <dgm:prSet/>
      <dgm:spPr/>
      <dgm:t>
        <a:bodyPr/>
        <a:lstStyle/>
        <a:p>
          <a:endParaRPr lang="en-US"/>
        </a:p>
      </dgm:t>
    </dgm:pt>
    <dgm:pt modelId="{E7B5F177-AAAB-4182-921E-14D76D8833EB}" type="sibTrans" cxnId="{BF260D34-362B-4AA3-B396-6DA51D3AC00B}">
      <dgm:prSet/>
      <dgm:spPr/>
      <dgm:t>
        <a:bodyPr/>
        <a:lstStyle/>
        <a:p>
          <a:endParaRPr lang="en-US"/>
        </a:p>
      </dgm:t>
    </dgm:pt>
    <dgm:pt modelId="{0BB0B34F-0393-4CB2-AF9C-531026A6C127}">
      <dgm:prSet phldrT="[Text]"/>
      <dgm:spPr/>
      <dgm:t>
        <a:bodyPr/>
        <a:lstStyle/>
        <a:p>
          <a:pPr rtl="1"/>
          <a:r>
            <a:rPr lang="ar-LB" b="1" dirty="0">
              <a:latin typeface="Simplified Arabic" panose="02020603050405020304" pitchFamily="18" charset="-78"/>
              <a:cs typeface="Simplified Arabic" panose="02020603050405020304" pitchFamily="18" charset="-78"/>
            </a:rPr>
            <a:t>ما هو الشكل أو الأشكال الذي يجب أن تتخذه التعويضات؟ </a:t>
          </a:r>
          <a:endParaRPr lang="en-US" dirty="0">
            <a:latin typeface="Simplified Arabic" panose="02020603050405020304" pitchFamily="18" charset="-78"/>
            <a:cs typeface="Simplified Arabic" panose="02020603050405020304" pitchFamily="18" charset="-78"/>
          </a:endParaRPr>
        </a:p>
      </dgm:t>
    </dgm:pt>
    <dgm:pt modelId="{66054252-44B0-4FC2-AD4E-1D0C0CEB4974}" type="parTrans" cxnId="{E9C0CA79-AD21-44CC-BBB8-43F22788B7BF}">
      <dgm:prSet/>
      <dgm:spPr/>
      <dgm:t>
        <a:bodyPr/>
        <a:lstStyle/>
        <a:p>
          <a:endParaRPr lang="en-US"/>
        </a:p>
      </dgm:t>
    </dgm:pt>
    <dgm:pt modelId="{CC5DA235-B48B-4157-9410-72EA02F148CE}" type="sibTrans" cxnId="{E9C0CA79-AD21-44CC-BBB8-43F22788B7BF}">
      <dgm:prSet/>
      <dgm:spPr/>
      <dgm:t>
        <a:bodyPr/>
        <a:lstStyle/>
        <a:p>
          <a:endParaRPr lang="en-US"/>
        </a:p>
      </dgm:t>
    </dgm:pt>
    <dgm:pt modelId="{CD20FF52-9AB0-4A5E-8B9C-55050488A42C}">
      <dgm:prSet phldrT="[Text]"/>
      <dgm:spPr/>
      <dgm:t>
        <a:bodyPr/>
        <a:lstStyle/>
        <a:p>
          <a:pPr rtl="1"/>
          <a:r>
            <a:rPr lang="ar-LB" dirty="0">
              <a:latin typeface="Simplified Arabic" panose="02020603050405020304" pitchFamily="18" charset="-78"/>
              <a:cs typeface="Simplified Arabic" panose="02020603050405020304" pitchFamily="18" charset="-78"/>
            </a:rPr>
            <a:t>ما هي الأضرار التي لحقت بالضحايا؟ ما هي عواقب الانتهاكات؟ </a:t>
          </a:r>
          <a:endParaRPr lang="en-US" dirty="0">
            <a:latin typeface="Simplified Arabic" panose="02020603050405020304" pitchFamily="18" charset="-78"/>
            <a:cs typeface="Simplified Arabic" panose="02020603050405020304" pitchFamily="18" charset="-78"/>
          </a:endParaRPr>
        </a:p>
      </dgm:t>
    </dgm:pt>
    <dgm:pt modelId="{5377620E-563D-44A9-B89A-E01EA67C3B97}" type="parTrans" cxnId="{DFE03147-2766-4540-A816-C6DD31F3F8DA}">
      <dgm:prSet/>
      <dgm:spPr/>
      <dgm:t>
        <a:bodyPr/>
        <a:lstStyle/>
        <a:p>
          <a:endParaRPr lang="en-US"/>
        </a:p>
      </dgm:t>
    </dgm:pt>
    <dgm:pt modelId="{66618E0C-090C-4091-AF28-90706192D5F5}" type="sibTrans" cxnId="{DFE03147-2766-4540-A816-C6DD31F3F8DA}">
      <dgm:prSet/>
      <dgm:spPr/>
      <dgm:t>
        <a:bodyPr/>
        <a:lstStyle/>
        <a:p>
          <a:endParaRPr lang="en-US"/>
        </a:p>
      </dgm:t>
    </dgm:pt>
    <dgm:pt modelId="{9F72336A-2328-4A5E-964F-21AEF7ECCA31}">
      <dgm:prSet phldrT="[Text]"/>
      <dgm:spPr/>
      <dgm:t>
        <a:bodyPr/>
        <a:lstStyle/>
        <a:p>
          <a:pPr rtl="1"/>
          <a:r>
            <a:rPr lang="ar-LB" b="1" dirty="0">
              <a:latin typeface="Simplified Arabic" panose="02020603050405020304" pitchFamily="18" charset="-78"/>
              <a:cs typeface="Simplified Arabic" panose="02020603050405020304" pitchFamily="18" charset="-78"/>
            </a:rPr>
            <a:t>كيف توزَّع التعويضات؟ </a:t>
          </a:r>
          <a:endParaRPr lang="en-US" b="1" dirty="0">
            <a:latin typeface="Simplified Arabic" panose="02020603050405020304" pitchFamily="18" charset="-78"/>
            <a:cs typeface="Simplified Arabic" panose="02020603050405020304" pitchFamily="18" charset="-78"/>
          </a:endParaRPr>
        </a:p>
      </dgm:t>
    </dgm:pt>
    <dgm:pt modelId="{2BFD69E4-7B78-47DE-A58B-979256677BBB}" type="parTrans" cxnId="{0D45B96D-A5C8-466E-A94E-5AD703E8EC9A}">
      <dgm:prSet/>
      <dgm:spPr/>
      <dgm:t>
        <a:bodyPr/>
        <a:lstStyle/>
        <a:p>
          <a:endParaRPr lang="en-US"/>
        </a:p>
      </dgm:t>
    </dgm:pt>
    <dgm:pt modelId="{7CFA877C-FCCD-4E3E-BA1A-3090AF891E83}" type="sibTrans" cxnId="{0D45B96D-A5C8-466E-A94E-5AD703E8EC9A}">
      <dgm:prSet/>
      <dgm:spPr/>
      <dgm:t>
        <a:bodyPr/>
        <a:lstStyle/>
        <a:p>
          <a:endParaRPr lang="en-US"/>
        </a:p>
      </dgm:t>
    </dgm:pt>
    <dgm:pt modelId="{10E4B938-4C28-417A-A856-681747A2B21F}">
      <dgm:prSet/>
      <dgm:spPr/>
      <dgm:t>
        <a:bodyPr/>
        <a:lstStyle/>
        <a:p>
          <a:pPr rtl="1">
            <a:buFont typeface="Symbol" panose="05050102010706020507" pitchFamily="18" charset="2"/>
            <a:buChar char=""/>
          </a:pPr>
          <a:r>
            <a:rPr lang="ar-LB" b="1" dirty="0">
              <a:latin typeface="Simplified Arabic" panose="02020603050405020304" pitchFamily="18" charset="-78"/>
              <a:cs typeface="Simplified Arabic" panose="02020603050405020304" pitchFamily="18" charset="-78"/>
            </a:rPr>
            <a:t>التقويم والمراجعة</a:t>
          </a:r>
          <a:endParaRPr lang="en-US" b="1" dirty="0">
            <a:latin typeface="Simplified Arabic" panose="02020603050405020304" pitchFamily="18" charset="-78"/>
            <a:cs typeface="Simplified Arabic" panose="02020603050405020304" pitchFamily="18" charset="-78"/>
          </a:endParaRPr>
        </a:p>
      </dgm:t>
    </dgm:pt>
    <dgm:pt modelId="{4D631D8A-980A-47CF-8E83-A28B9ADB3F1E}" type="parTrans" cxnId="{D00C36DB-35AC-411F-9BFE-E30A044EDFE3}">
      <dgm:prSet/>
      <dgm:spPr/>
      <dgm:t>
        <a:bodyPr/>
        <a:lstStyle/>
        <a:p>
          <a:endParaRPr lang="en-US"/>
        </a:p>
      </dgm:t>
    </dgm:pt>
    <dgm:pt modelId="{5DA6E14C-C538-425F-8879-F42047A99947}" type="sibTrans" cxnId="{D00C36DB-35AC-411F-9BFE-E30A044EDFE3}">
      <dgm:prSet/>
      <dgm:spPr/>
      <dgm:t>
        <a:bodyPr/>
        <a:lstStyle/>
        <a:p>
          <a:endParaRPr lang="en-US"/>
        </a:p>
      </dgm:t>
    </dgm:pt>
    <dgm:pt modelId="{46A29FE1-BEAF-4310-BE78-A8B7144F109D}">
      <dgm:prSet phldrT="[Text]"/>
      <dgm:spPr/>
      <dgm:t>
        <a:bodyPr/>
        <a:lstStyle/>
        <a:p>
          <a:pPr rtl="1">
            <a:buFont typeface="Symbol" panose="05050102010706020507" pitchFamily="18" charset="2"/>
            <a:buChar char=""/>
          </a:pPr>
          <a:r>
            <a:rPr lang="ar-LB" dirty="0">
              <a:latin typeface="Simplified Arabic" panose="02020603050405020304" pitchFamily="18" charset="-78"/>
              <a:cs typeface="Simplified Arabic" panose="02020603050405020304" pitchFamily="18" charset="-78"/>
            </a:rPr>
            <a:t>من تأثر بهذه الانتهاكات؟ </a:t>
          </a:r>
          <a:endParaRPr lang="en-US" dirty="0">
            <a:latin typeface="Simplified Arabic" panose="02020603050405020304" pitchFamily="18" charset="-78"/>
            <a:cs typeface="Simplified Arabic" panose="02020603050405020304" pitchFamily="18" charset="-78"/>
          </a:endParaRPr>
        </a:p>
      </dgm:t>
    </dgm:pt>
    <dgm:pt modelId="{C193FA2F-B32D-4872-B445-0D5263D9D017}" type="parTrans" cxnId="{DD4201CE-463D-4A6E-BB87-8937725A0FAD}">
      <dgm:prSet/>
      <dgm:spPr/>
      <dgm:t>
        <a:bodyPr/>
        <a:lstStyle/>
        <a:p>
          <a:endParaRPr lang="en-US"/>
        </a:p>
      </dgm:t>
    </dgm:pt>
    <dgm:pt modelId="{3D0F06AC-0083-46FC-9CDA-4B1385BC07A1}" type="sibTrans" cxnId="{DD4201CE-463D-4A6E-BB87-8937725A0FAD}">
      <dgm:prSet/>
      <dgm:spPr/>
      <dgm:t>
        <a:bodyPr/>
        <a:lstStyle/>
        <a:p>
          <a:endParaRPr lang="en-US"/>
        </a:p>
      </dgm:t>
    </dgm:pt>
    <dgm:pt modelId="{0B52C43A-1A02-4311-B419-5CD4E59159E7}">
      <dgm:prSet phldrT="[Text]"/>
      <dgm:spPr/>
      <dgm:t>
        <a:bodyPr/>
        <a:lstStyle/>
        <a:p>
          <a:pPr rtl="1">
            <a:buFont typeface="Symbol" panose="05050102010706020507" pitchFamily="18" charset="2"/>
            <a:buChar char=""/>
          </a:pPr>
          <a:r>
            <a:rPr lang="ar-LB" dirty="0">
              <a:latin typeface="Simplified Arabic" panose="02020603050405020304" pitchFamily="18" charset="-78"/>
              <a:cs typeface="Simplified Arabic" panose="02020603050405020304" pitchFamily="18" charset="-78"/>
            </a:rPr>
            <a:t>هل يجب أن يحصل أزواج الضحايا وأطقالهم وذويهم على التعويضات؟ </a:t>
          </a:r>
          <a:endParaRPr lang="en-US" dirty="0">
            <a:latin typeface="Simplified Arabic" panose="02020603050405020304" pitchFamily="18" charset="-78"/>
            <a:cs typeface="Simplified Arabic" panose="02020603050405020304" pitchFamily="18" charset="-78"/>
          </a:endParaRPr>
        </a:p>
      </dgm:t>
    </dgm:pt>
    <dgm:pt modelId="{D80412D9-5E5E-412F-8082-C71D2CE9DA73}" type="parTrans" cxnId="{66614BBF-FDE7-4401-ABB9-FC5302345689}">
      <dgm:prSet/>
      <dgm:spPr/>
      <dgm:t>
        <a:bodyPr/>
        <a:lstStyle/>
        <a:p>
          <a:endParaRPr lang="en-US"/>
        </a:p>
      </dgm:t>
    </dgm:pt>
    <dgm:pt modelId="{8A4F7779-08EC-4D30-A159-3AC02F7CE069}" type="sibTrans" cxnId="{66614BBF-FDE7-4401-ABB9-FC5302345689}">
      <dgm:prSet/>
      <dgm:spPr/>
      <dgm:t>
        <a:bodyPr/>
        <a:lstStyle/>
        <a:p>
          <a:endParaRPr lang="en-US"/>
        </a:p>
      </dgm:t>
    </dgm:pt>
    <dgm:pt modelId="{9F5BDAB8-84C2-4420-B2C0-A3AB5E151289}">
      <dgm:prSet phldrT="[Text]"/>
      <dgm:spPr/>
      <dgm:t>
        <a:bodyPr/>
        <a:lstStyle/>
        <a:p>
          <a:pPr rtl="1"/>
          <a:r>
            <a:rPr lang="ar-LB" dirty="0">
              <a:latin typeface="Simplified Arabic" panose="02020603050405020304" pitchFamily="18" charset="-78"/>
              <a:cs typeface="Simplified Arabic" panose="02020603050405020304" pitchFamily="18" charset="-78"/>
            </a:rPr>
            <a:t>كيف يصف الضحايا احتياجاتهم؟ ما هي أولويات الانتصاف؟</a:t>
          </a:r>
          <a:endParaRPr lang="en-US" dirty="0">
            <a:latin typeface="Simplified Arabic" panose="02020603050405020304" pitchFamily="18" charset="-78"/>
            <a:cs typeface="Simplified Arabic" panose="02020603050405020304" pitchFamily="18" charset="-78"/>
          </a:endParaRPr>
        </a:p>
      </dgm:t>
    </dgm:pt>
    <dgm:pt modelId="{CDF70762-D80C-431F-AED5-0F9B0EFF51DA}" type="parTrans" cxnId="{E89F9E18-C68C-4119-96B1-2B3788D13F77}">
      <dgm:prSet/>
      <dgm:spPr/>
      <dgm:t>
        <a:bodyPr/>
        <a:lstStyle/>
        <a:p>
          <a:endParaRPr lang="en-US"/>
        </a:p>
      </dgm:t>
    </dgm:pt>
    <dgm:pt modelId="{54795A0E-FAE7-43E4-A985-DEC4E5F2D021}" type="sibTrans" cxnId="{E89F9E18-C68C-4119-96B1-2B3788D13F77}">
      <dgm:prSet/>
      <dgm:spPr/>
      <dgm:t>
        <a:bodyPr/>
        <a:lstStyle/>
        <a:p>
          <a:endParaRPr lang="en-US"/>
        </a:p>
      </dgm:t>
    </dgm:pt>
    <dgm:pt modelId="{6936C7BE-D767-44F8-8696-42499A5AF011}">
      <dgm:prSet phldrT="[Text]"/>
      <dgm:spPr/>
      <dgm:t>
        <a:bodyPr/>
        <a:lstStyle/>
        <a:p>
          <a:pPr rtl="1"/>
          <a:r>
            <a:rPr lang="ar-LB" dirty="0">
              <a:latin typeface="Simplified Arabic" panose="02020603050405020304" pitchFamily="18" charset="-78"/>
              <a:cs typeface="Simplified Arabic" panose="02020603050405020304" pitchFamily="18" charset="-78"/>
            </a:rPr>
            <a:t>هل يجب أن تكون التعويضات مرتبطة بغيرها من الفوائد الاجتماعية؟ </a:t>
          </a:r>
          <a:endParaRPr lang="en-US" dirty="0">
            <a:latin typeface="Simplified Arabic" panose="02020603050405020304" pitchFamily="18" charset="-78"/>
            <a:cs typeface="Simplified Arabic" panose="02020603050405020304" pitchFamily="18" charset="-78"/>
          </a:endParaRPr>
        </a:p>
      </dgm:t>
    </dgm:pt>
    <dgm:pt modelId="{A4157D27-57D2-436F-BB2A-F8CFA4C2153E}" type="parTrans" cxnId="{5BBC4D93-C6CF-4C53-9B6A-78C6DCEA89A0}">
      <dgm:prSet/>
      <dgm:spPr/>
      <dgm:t>
        <a:bodyPr/>
        <a:lstStyle/>
        <a:p>
          <a:endParaRPr lang="en-US"/>
        </a:p>
      </dgm:t>
    </dgm:pt>
    <dgm:pt modelId="{7C557E9C-45A2-4A20-A2E3-146A6FCDD560}" type="sibTrans" cxnId="{5BBC4D93-C6CF-4C53-9B6A-78C6DCEA89A0}">
      <dgm:prSet/>
      <dgm:spPr/>
      <dgm:t>
        <a:bodyPr/>
        <a:lstStyle/>
        <a:p>
          <a:endParaRPr lang="en-US"/>
        </a:p>
      </dgm:t>
    </dgm:pt>
    <dgm:pt modelId="{D08FDABA-0E2B-48AE-BFCB-670BBAFF2B37}">
      <dgm:prSet phldrT="[Text]"/>
      <dgm:spPr/>
      <dgm:t>
        <a:bodyPr/>
        <a:lstStyle/>
        <a:p>
          <a:pPr rtl="1"/>
          <a:r>
            <a:rPr lang="ar-LB" dirty="0">
              <a:latin typeface="Simplified Arabic" panose="02020603050405020304" pitchFamily="18" charset="-78"/>
              <a:cs typeface="Simplified Arabic" panose="02020603050405020304" pitchFamily="18" charset="-78"/>
            </a:rPr>
            <a:t>ما هي العناصر التي يتعيّن على برنامج جبر الضرر أخذها بالاعتبار وتحديدها ليكون فعالاً وعادلاً؟ </a:t>
          </a:r>
          <a:endParaRPr lang="en-US" dirty="0">
            <a:latin typeface="Simplified Arabic" panose="02020603050405020304" pitchFamily="18" charset="-78"/>
            <a:cs typeface="Simplified Arabic" panose="02020603050405020304" pitchFamily="18" charset="-78"/>
          </a:endParaRPr>
        </a:p>
      </dgm:t>
    </dgm:pt>
    <dgm:pt modelId="{84B0C3BE-5D84-49A6-8EE1-7CF68EB5C228}" type="parTrans" cxnId="{CAA1A326-E0E1-4633-B9E5-4485C39A35E1}">
      <dgm:prSet/>
      <dgm:spPr/>
      <dgm:t>
        <a:bodyPr/>
        <a:lstStyle/>
        <a:p>
          <a:endParaRPr lang="en-US"/>
        </a:p>
      </dgm:t>
    </dgm:pt>
    <dgm:pt modelId="{025BD560-E8CA-4F7B-B8CF-003BC9C4777F}" type="sibTrans" cxnId="{CAA1A326-E0E1-4633-B9E5-4485C39A35E1}">
      <dgm:prSet/>
      <dgm:spPr/>
      <dgm:t>
        <a:bodyPr/>
        <a:lstStyle/>
        <a:p>
          <a:endParaRPr lang="en-US"/>
        </a:p>
      </dgm:t>
    </dgm:pt>
    <dgm:pt modelId="{F9591080-6979-496D-BC4C-81F572057B92}">
      <dgm:prSet phldrT="[Text]"/>
      <dgm:spPr/>
      <dgm:t>
        <a:bodyPr/>
        <a:lstStyle/>
        <a:p>
          <a:pPr rtl="1"/>
          <a:r>
            <a:rPr lang="ar-LB" dirty="0">
              <a:latin typeface="Simplified Arabic" panose="02020603050405020304" pitchFamily="18" charset="-78"/>
              <a:cs typeface="Simplified Arabic" panose="02020603050405020304" pitchFamily="18" charset="-78"/>
            </a:rPr>
            <a:t>كيف يطالب الضحايا و/أو يسجلون أسماءهم للحصول على التعويضات؟ </a:t>
          </a:r>
          <a:endParaRPr lang="en-US" dirty="0">
            <a:latin typeface="Simplified Arabic" panose="02020603050405020304" pitchFamily="18" charset="-78"/>
            <a:cs typeface="Simplified Arabic" panose="02020603050405020304" pitchFamily="18" charset="-78"/>
          </a:endParaRPr>
        </a:p>
      </dgm:t>
    </dgm:pt>
    <dgm:pt modelId="{AE6F1FB1-9C9D-4EC2-93C8-A90A24EE8B9A}" type="parTrans" cxnId="{66D19D0C-23C6-40A8-B35E-7D3E507C686D}">
      <dgm:prSet/>
      <dgm:spPr/>
      <dgm:t>
        <a:bodyPr/>
        <a:lstStyle/>
        <a:p>
          <a:endParaRPr lang="en-US"/>
        </a:p>
      </dgm:t>
    </dgm:pt>
    <dgm:pt modelId="{968BF587-EF34-4DA2-9A7D-4E446C6B96A8}" type="sibTrans" cxnId="{66D19D0C-23C6-40A8-B35E-7D3E507C686D}">
      <dgm:prSet/>
      <dgm:spPr/>
      <dgm:t>
        <a:bodyPr/>
        <a:lstStyle/>
        <a:p>
          <a:endParaRPr lang="en-US"/>
        </a:p>
      </dgm:t>
    </dgm:pt>
    <dgm:pt modelId="{D761CA38-7239-40E5-8D45-BDC0714C4E4F}">
      <dgm:prSet phldrT="[Text]"/>
      <dgm:spPr/>
      <dgm:t>
        <a:bodyPr/>
        <a:lstStyle/>
        <a:p>
          <a:pPr rtl="1"/>
          <a:r>
            <a:rPr lang="ar-LB" dirty="0">
              <a:latin typeface="Simplified Arabic" panose="02020603050405020304" pitchFamily="18" charset="-78"/>
              <a:cs typeface="Simplified Arabic" panose="02020603050405020304" pitchFamily="18" charset="-78"/>
            </a:rPr>
            <a:t>ما هي العوائق التي ستواجهها النساء وضحايا العنف الجنسي والعنف القائم على نوع الجنس لدى محاولة تسجيل أسمائهم للاستفادة من التعويضات والنفاذ إليها؟</a:t>
          </a:r>
          <a:endParaRPr lang="en-US" dirty="0">
            <a:latin typeface="Simplified Arabic" panose="02020603050405020304" pitchFamily="18" charset="-78"/>
            <a:cs typeface="Simplified Arabic" panose="02020603050405020304" pitchFamily="18" charset="-78"/>
          </a:endParaRPr>
        </a:p>
      </dgm:t>
    </dgm:pt>
    <dgm:pt modelId="{6EB7EA06-8AFC-4D33-A99D-42D530811F6A}" type="parTrans" cxnId="{DABD5406-E649-49F5-B64A-FD20196D7421}">
      <dgm:prSet/>
      <dgm:spPr/>
      <dgm:t>
        <a:bodyPr/>
        <a:lstStyle/>
        <a:p>
          <a:endParaRPr lang="en-US"/>
        </a:p>
      </dgm:t>
    </dgm:pt>
    <dgm:pt modelId="{BE83E30C-7649-4CF2-826E-34E35B0C7EDC}" type="sibTrans" cxnId="{DABD5406-E649-49F5-B64A-FD20196D7421}">
      <dgm:prSet/>
      <dgm:spPr/>
      <dgm:t>
        <a:bodyPr/>
        <a:lstStyle/>
        <a:p>
          <a:endParaRPr lang="en-US"/>
        </a:p>
      </dgm:t>
    </dgm:pt>
    <dgm:pt modelId="{8248E123-83D3-4BAA-BF01-738818E3C610}">
      <dgm:prSet phldrT="[Text]"/>
      <dgm:spPr/>
      <dgm:t>
        <a:bodyPr/>
        <a:lstStyle/>
        <a:p>
          <a:pPr rtl="1"/>
          <a:r>
            <a:rPr lang="ar-LB" dirty="0">
              <a:latin typeface="Simplified Arabic" panose="02020603050405020304" pitchFamily="18" charset="-78"/>
              <a:cs typeface="Simplified Arabic" panose="02020603050405020304" pitchFamily="18" charset="-78"/>
            </a:rPr>
            <a:t>ما هي الخدمات والموارد المتوافرة لتسهيل تسليم التعويضات؟ </a:t>
          </a:r>
          <a:endParaRPr lang="en-US" dirty="0">
            <a:latin typeface="Simplified Arabic" panose="02020603050405020304" pitchFamily="18" charset="-78"/>
            <a:cs typeface="Simplified Arabic" panose="02020603050405020304" pitchFamily="18" charset="-78"/>
          </a:endParaRPr>
        </a:p>
      </dgm:t>
    </dgm:pt>
    <dgm:pt modelId="{4B647FC4-993A-4D76-8E6E-B5A1352A91EE}" type="parTrans" cxnId="{B35DDAE3-0B4F-45A2-BE49-CD8C4BE270D8}">
      <dgm:prSet/>
      <dgm:spPr/>
      <dgm:t>
        <a:bodyPr/>
        <a:lstStyle/>
        <a:p>
          <a:endParaRPr lang="en-US"/>
        </a:p>
      </dgm:t>
    </dgm:pt>
    <dgm:pt modelId="{D5DC13CB-EB07-4B57-B6EE-6A1E68DE0032}" type="sibTrans" cxnId="{B35DDAE3-0B4F-45A2-BE49-CD8C4BE270D8}">
      <dgm:prSet/>
      <dgm:spPr/>
      <dgm:t>
        <a:bodyPr/>
        <a:lstStyle/>
        <a:p>
          <a:endParaRPr lang="en-US"/>
        </a:p>
      </dgm:t>
    </dgm:pt>
    <dgm:pt modelId="{DCF0FC3E-FBB3-4E4A-AD3D-70F64B15982A}">
      <dgm:prSet phldrT="[Text]"/>
      <dgm:spPr/>
      <dgm:t>
        <a:bodyPr/>
        <a:lstStyle/>
        <a:p>
          <a:pPr rtl="1"/>
          <a:r>
            <a:rPr lang="ar-LB" dirty="0">
              <a:latin typeface="Simplified Arabic" panose="02020603050405020304" pitchFamily="18" charset="-78"/>
              <a:cs typeface="Simplified Arabic" panose="02020603050405020304" pitchFamily="18" charset="-78"/>
            </a:rPr>
            <a:t>كيف يمكن جعل برامج التعويضات قابلة للتطبيق سياسياً واقتصادياً على المدى القصير والطويل؟ </a:t>
          </a:r>
          <a:endParaRPr lang="en-US" dirty="0">
            <a:latin typeface="Simplified Arabic" panose="02020603050405020304" pitchFamily="18" charset="-78"/>
            <a:cs typeface="Simplified Arabic" panose="02020603050405020304" pitchFamily="18" charset="-78"/>
          </a:endParaRPr>
        </a:p>
      </dgm:t>
    </dgm:pt>
    <dgm:pt modelId="{1FC54FB7-F2D1-4E97-90CA-91F9090B906E}" type="parTrans" cxnId="{1466AA67-DEC2-4159-9179-0057E1877613}">
      <dgm:prSet/>
      <dgm:spPr/>
      <dgm:t>
        <a:bodyPr/>
        <a:lstStyle/>
        <a:p>
          <a:endParaRPr lang="en-US"/>
        </a:p>
      </dgm:t>
    </dgm:pt>
    <dgm:pt modelId="{E1C54A35-FE48-45AE-A521-82FBDEE72FD1}" type="sibTrans" cxnId="{1466AA67-DEC2-4159-9179-0057E1877613}">
      <dgm:prSet/>
      <dgm:spPr/>
      <dgm:t>
        <a:bodyPr/>
        <a:lstStyle/>
        <a:p>
          <a:endParaRPr lang="en-US"/>
        </a:p>
      </dgm:t>
    </dgm:pt>
    <dgm:pt modelId="{C0763DBF-96AD-4A0B-801F-1650EE8F6010}">
      <dgm:prSet/>
      <dgm:spPr/>
      <dgm:t>
        <a:bodyPr/>
        <a:lstStyle/>
        <a:p>
          <a:pPr rtl="1">
            <a:buFont typeface="Symbol" panose="05050102010706020507" pitchFamily="18" charset="2"/>
            <a:buChar char=""/>
          </a:pPr>
          <a:r>
            <a:rPr lang="ar-LB" dirty="0">
              <a:latin typeface="Simplified Arabic" panose="02020603050405020304" pitchFamily="18" charset="-78"/>
              <a:cs typeface="Simplified Arabic" panose="02020603050405020304" pitchFamily="18" charset="-78"/>
            </a:rPr>
            <a:t>عندما يبدأ التطبيق، كيف يتم تقويم البرامج؟ هل تعمل البرامج على النحو المنشود؟ هل انّ النساء وضحايا العنف الجنسي والعنف القائم على نوع الجنس يستطيعون النفاذ إلى الفوائد؟ هل هناك آثار غير متوقعة في سياق نفاذهم إلى الفوائد؟ </a:t>
          </a:r>
          <a:endParaRPr lang="en-US" dirty="0">
            <a:latin typeface="Simplified Arabic" panose="02020603050405020304" pitchFamily="18" charset="-78"/>
            <a:cs typeface="Simplified Arabic" panose="02020603050405020304" pitchFamily="18" charset="-78"/>
          </a:endParaRPr>
        </a:p>
      </dgm:t>
    </dgm:pt>
    <dgm:pt modelId="{8138E73F-DAF3-4606-8DF9-6F144DE0E146}" type="parTrans" cxnId="{DFFE4CE1-71CB-4E73-86C2-26DCC7FDAA26}">
      <dgm:prSet/>
      <dgm:spPr/>
      <dgm:t>
        <a:bodyPr/>
        <a:lstStyle/>
        <a:p>
          <a:endParaRPr lang="en-US"/>
        </a:p>
      </dgm:t>
    </dgm:pt>
    <dgm:pt modelId="{009559C1-3F98-41E1-AB8F-076A44BF7FB3}" type="sibTrans" cxnId="{DFFE4CE1-71CB-4E73-86C2-26DCC7FDAA26}">
      <dgm:prSet/>
      <dgm:spPr/>
      <dgm:t>
        <a:bodyPr/>
        <a:lstStyle/>
        <a:p>
          <a:endParaRPr lang="en-US"/>
        </a:p>
      </dgm:t>
    </dgm:pt>
    <dgm:pt modelId="{66D8358A-BA84-41FF-9B37-97C9DFE67B4E}">
      <dgm:prSet/>
      <dgm:spPr/>
      <dgm:t>
        <a:bodyPr/>
        <a:lstStyle/>
        <a:p>
          <a:pPr rtl="1">
            <a:buFont typeface="Symbol" panose="05050102010706020507" pitchFamily="18" charset="2"/>
            <a:buChar char=""/>
          </a:pPr>
          <a:r>
            <a:rPr lang="ar-LB" dirty="0">
              <a:latin typeface="Simplified Arabic" panose="02020603050405020304" pitchFamily="18" charset="-78"/>
              <a:cs typeface="Simplified Arabic" panose="02020603050405020304" pitchFamily="18" charset="-78"/>
            </a:rPr>
            <a:t>هل تلبي برامج التعويضات الجماعية احتياجات المجتمع؟ </a:t>
          </a:r>
          <a:endParaRPr lang="en-US" dirty="0">
            <a:latin typeface="Simplified Arabic" panose="02020603050405020304" pitchFamily="18" charset="-78"/>
            <a:cs typeface="Simplified Arabic" panose="02020603050405020304" pitchFamily="18" charset="-78"/>
          </a:endParaRPr>
        </a:p>
      </dgm:t>
    </dgm:pt>
    <dgm:pt modelId="{7A988438-D6E9-4943-8B18-A1CCE906F37F}" type="parTrans" cxnId="{3C7B265D-A872-44F5-A9CC-857422981B7F}">
      <dgm:prSet/>
      <dgm:spPr/>
      <dgm:t>
        <a:bodyPr/>
        <a:lstStyle/>
        <a:p>
          <a:endParaRPr lang="en-US"/>
        </a:p>
      </dgm:t>
    </dgm:pt>
    <dgm:pt modelId="{D28DA6D5-E2E7-4C98-B8FE-FB30D5C57C02}" type="sibTrans" cxnId="{3C7B265D-A872-44F5-A9CC-857422981B7F}">
      <dgm:prSet/>
      <dgm:spPr/>
      <dgm:t>
        <a:bodyPr/>
        <a:lstStyle/>
        <a:p>
          <a:endParaRPr lang="en-US"/>
        </a:p>
      </dgm:t>
    </dgm:pt>
    <dgm:pt modelId="{75ECC8E9-DB01-4F94-86F5-6E19427384A3}">
      <dgm:prSet/>
      <dgm:spPr/>
      <dgm:t>
        <a:bodyPr/>
        <a:lstStyle/>
        <a:p>
          <a:pPr rtl="1">
            <a:buFont typeface="Symbol" panose="05050102010706020507" pitchFamily="18" charset="2"/>
            <a:buChar char=""/>
          </a:pPr>
          <a:r>
            <a:rPr lang="ar-LB" dirty="0">
              <a:latin typeface="Simplified Arabic" panose="02020603050405020304" pitchFamily="18" charset="-78"/>
              <a:cs typeface="Simplified Arabic" panose="02020603050405020304" pitchFamily="18" charset="-78"/>
            </a:rPr>
            <a:t>هل يجب إدخال التعديلات؟ وكيف يتم ذلك؟ </a:t>
          </a:r>
          <a:endParaRPr lang="en-US" dirty="0">
            <a:latin typeface="Simplified Arabic" panose="02020603050405020304" pitchFamily="18" charset="-78"/>
            <a:cs typeface="Simplified Arabic" panose="02020603050405020304" pitchFamily="18" charset="-78"/>
          </a:endParaRPr>
        </a:p>
      </dgm:t>
    </dgm:pt>
    <dgm:pt modelId="{9532317A-352D-4614-B81B-14A4B3BC654E}" type="parTrans" cxnId="{AAED4256-2476-436D-AB53-0A1969C0FF79}">
      <dgm:prSet/>
      <dgm:spPr/>
      <dgm:t>
        <a:bodyPr/>
        <a:lstStyle/>
        <a:p>
          <a:endParaRPr lang="en-US"/>
        </a:p>
      </dgm:t>
    </dgm:pt>
    <dgm:pt modelId="{96674D6E-2C68-41F1-B28B-C7BF9B33BFCA}" type="sibTrans" cxnId="{AAED4256-2476-436D-AB53-0A1969C0FF79}">
      <dgm:prSet/>
      <dgm:spPr/>
      <dgm:t>
        <a:bodyPr/>
        <a:lstStyle/>
        <a:p>
          <a:endParaRPr lang="en-US"/>
        </a:p>
      </dgm:t>
    </dgm:pt>
    <dgm:pt modelId="{61AE542F-280C-46C8-9DDC-28149ECAC23B}" type="pres">
      <dgm:prSet presAssocID="{948191D6-2571-4F75-84A5-93666BCFC58F}" presName="Name0" presStyleCnt="0">
        <dgm:presLayoutVars>
          <dgm:dir/>
          <dgm:animLvl val="lvl"/>
          <dgm:resizeHandles val="exact"/>
        </dgm:presLayoutVars>
      </dgm:prSet>
      <dgm:spPr/>
    </dgm:pt>
    <dgm:pt modelId="{0D9E2DF5-FBA3-4924-9C74-A93E68157FC3}" type="pres">
      <dgm:prSet presAssocID="{A8C8CD48-010B-47E8-83F7-CC2E55CF0113}" presName="linNode" presStyleCnt="0"/>
      <dgm:spPr/>
    </dgm:pt>
    <dgm:pt modelId="{277E6B06-72FE-4610-AC63-2DED5CF779A5}" type="pres">
      <dgm:prSet presAssocID="{A8C8CD48-010B-47E8-83F7-CC2E55CF0113}" presName="parTx" presStyleLbl="revTx" presStyleIdx="0" presStyleCnt="4">
        <dgm:presLayoutVars>
          <dgm:chMax val="1"/>
          <dgm:bulletEnabled val="1"/>
        </dgm:presLayoutVars>
      </dgm:prSet>
      <dgm:spPr/>
    </dgm:pt>
    <dgm:pt modelId="{8C37C0E0-2211-427C-8443-FF38AB51EA30}" type="pres">
      <dgm:prSet presAssocID="{A8C8CD48-010B-47E8-83F7-CC2E55CF0113}" presName="bracket" presStyleLbl="parChTrans1D1" presStyleIdx="0" presStyleCnt="4"/>
      <dgm:spPr/>
    </dgm:pt>
    <dgm:pt modelId="{DC3B09D1-A6BA-40C3-9E80-03FA12DA5A9B}" type="pres">
      <dgm:prSet presAssocID="{A8C8CD48-010B-47E8-83F7-CC2E55CF0113}" presName="spH" presStyleCnt="0"/>
      <dgm:spPr/>
    </dgm:pt>
    <dgm:pt modelId="{EBE0EA98-9684-42CD-AF22-9A828998CBC5}" type="pres">
      <dgm:prSet presAssocID="{A8C8CD48-010B-47E8-83F7-CC2E55CF0113}" presName="desTx" presStyleLbl="node1" presStyleIdx="0" presStyleCnt="4">
        <dgm:presLayoutVars>
          <dgm:bulletEnabled val="1"/>
        </dgm:presLayoutVars>
      </dgm:prSet>
      <dgm:spPr/>
    </dgm:pt>
    <dgm:pt modelId="{ABF4139C-78B8-4D06-8995-9738AC40655E}" type="pres">
      <dgm:prSet presAssocID="{681C9A26-9CA0-4AA6-AEA3-494661C2580C}" presName="spV" presStyleCnt="0"/>
      <dgm:spPr/>
    </dgm:pt>
    <dgm:pt modelId="{976C5E4C-D816-429B-92A6-B5B86ADBC0B2}" type="pres">
      <dgm:prSet presAssocID="{0BB0B34F-0393-4CB2-AF9C-531026A6C127}" presName="linNode" presStyleCnt="0"/>
      <dgm:spPr/>
    </dgm:pt>
    <dgm:pt modelId="{796F1D19-B8B0-4C1E-955A-EAC46867B0BC}" type="pres">
      <dgm:prSet presAssocID="{0BB0B34F-0393-4CB2-AF9C-531026A6C127}" presName="parTx" presStyleLbl="revTx" presStyleIdx="1" presStyleCnt="4">
        <dgm:presLayoutVars>
          <dgm:chMax val="1"/>
          <dgm:bulletEnabled val="1"/>
        </dgm:presLayoutVars>
      </dgm:prSet>
      <dgm:spPr/>
    </dgm:pt>
    <dgm:pt modelId="{89E14402-6479-4A0D-8F32-2ECDF0499728}" type="pres">
      <dgm:prSet presAssocID="{0BB0B34F-0393-4CB2-AF9C-531026A6C127}" presName="bracket" presStyleLbl="parChTrans1D1" presStyleIdx="1" presStyleCnt="4"/>
      <dgm:spPr/>
    </dgm:pt>
    <dgm:pt modelId="{93D3DE63-1417-4988-8E47-8B4253F83C9E}" type="pres">
      <dgm:prSet presAssocID="{0BB0B34F-0393-4CB2-AF9C-531026A6C127}" presName="spH" presStyleCnt="0"/>
      <dgm:spPr/>
    </dgm:pt>
    <dgm:pt modelId="{7E72363D-E058-4C04-A5F2-045088E2EA8F}" type="pres">
      <dgm:prSet presAssocID="{0BB0B34F-0393-4CB2-AF9C-531026A6C127}" presName="desTx" presStyleLbl="node1" presStyleIdx="1" presStyleCnt="4">
        <dgm:presLayoutVars>
          <dgm:bulletEnabled val="1"/>
        </dgm:presLayoutVars>
      </dgm:prSet>
      <dgm:spPr/>
    </dgm:pt>
    <dgm:pt modelId="{6016B85B-F96B-44A6-A127-9D075B7709CC}" type="pres">
      <dgm:prSet presAssocID="{CC5DA235-B48B-4157-9410-72EA02F148CE}" presName="spV" presStyleCnt="0"/>
      <dgm:spPr/>
    </dgm:pt>
    <dgm:pt modelId="{2D77D761-9C9B-45E5-84DF-F92FE34BDE47}" type="pres">
      <dgm:prSet presAssocID="{9F72336A-2328-4A5E-964F-21AEF7ECCA31}" presName="linNode" presStyleCnt="0"/>
      <dgm:spPr/>
    </dgm:pt>
    <dgm:pt modelId="{ED621926-E687-43D4-971D-2A0A73E8ADA9}" type="pres">
      <dgm:prSet presAssocID="{9F72336A-2328-4A5E-964F-21AEF7ECCA31}" presName="parTx" presStyleLbl="revTx" presStyleIdx="2" presStyleCnt="4">
        <dgm:presLayoutVars>
          <dgm:chMax val="1"/>
          <dgm:bulletEnabled val="1"/>
        </dgm:presLayoutVars>
      </dgm:prSet>
      <dgm:spPr/>
    </dgm:pt>
    <dgm:pt modelId="{9348EB4B-0EBE-49D8-96D6-CE6577C5F7E9}" type="pres">
      <dgm:prSet presAssocID="{9F72336A-2328-4A5E-964F-21AEF7ECCA31}" presName="bracket" presStyleLbl="parChTrans1D1" presStyleIdx="2" presStyleCnt="4"/>
      <dgm:spPr/>
    </dgm:pt>
    <dgm:pt modelId="{E658D876-868F-43B3-85D8-91015F2B2DE5}" type="pres">
      <dgm:prSet presAssocID="{9F72336A-2328-4A5E-964F-21AEF7ECCA31}" presName="spH" presStyleCnt="0"/>
      <dgm:spPr/>
    </dgm:pt>
    <dgm:pt modelId="{0D970BD4-0A2A-4E8E-856E-21A68A765995}" type="pres">
      <dgm:prSet presAssocID="{9F72336A-2328-4A5E-964F-21AEF7ECCA31}" presName="desTx" presStyleLbl="node1" presStyleIdx="2" presStyleCnt="4">
        <dgm:presLayoutVars>
          <dgm:bulletEnabled val="1"/>
        </dgm:presLayoutVars>
      </dgm:prSet>
      <dgm:spPr/>
    </dgm:pt>
    <dgm:pt modelId="{11A21AB9-3E33-4EA9-9126-E560704FE99F}" type="pres">
      <dgm:prSet presAssocID="{7CFA877C-FCCD-4E3E-BA1A-3090AF891E83}" presName="spV" presStyleCnt="0"/>
      <dgm:spPr/>
    </dgm:pt>
    <dgm:pt modelId="{BE3C05C2-5697-4BC0-A8D5-D1E0BD711398}" type="pres">
      <dgm:prSet presAssocID="{10E4B938-4C28-417A-A856-681747A2B21F}" presName="linNode" presStyleCnt="0"/>
      <dgm:spPr/>
    </dgm:pt>
    <dgm:pt modelId="{A915B685-17CA-4DE0-9F72-0D474C8CB6DC}" type="pres">
      <dgm:prSet presAssocID="{10E4B938-4C28-417A-A856-681747A2B21F}" presName="parTx" presStyleLbl="revTx" presStyleIdx="3" presStyleCnt="4">
        <dgm:presLayoutVars>
          <dgm:chMax val="1"/>
          <dgm:bulletEnabled val="1"/>
        </dgm:presLayoutVars>
      </dgm:prSet>
      <dgm:spPr/>
    </dgm:pt>
    <dgm:pt modelId="{77CB8C86-E8A4-40BA-9C70-907114CD1E01}" type="pres">
      <dgm:prSet presAssocID="{10E4B938-4C28-417A-A856-681747A2B21F}" presName="bracket" presStyleLbl="parChTrans1D1" presStyleIdx="3" presStyleCnt="4"/>
      <dgm:spPr/>
    </dgm:pt>
    <dgm:pt modelId="{E7E25022-956B-4C43-8843-8B0DF19C3D99}" type="pres">
      <dgm:prSet presAssocID="{10E4B938-4C28-417A-A856-681747A2B21F}" presName="spH" presStyleCnt="0"/>
      <dgm:spPr/>
    </dgm:pt>
    <dgm:pt modelId="{0EF0A9B9-D1B4-4612-83BF-20FB6D111A51}" type="pres">
      <dgm:prSet presAssocID="{10E4B938-4C28-417A-A856-681747A2B21F}" presName="desTx" presStyleLbl="node1" presStyleIdx="3" presStyleCnt="4">
        <dgm:presLayoutVars>
          <dgm:bulletEnabled val="1"/>
        </dgm:presLayoutVars>
      </dgm:prSet>
      <dgm:spPr/>
    </dgm:pt>
  </dgm:ptLst>
  <dgm:cxnLst>
    <dgm:cxn modelId="{B5672904-D0BC-46E9-B80F-2441EF1F013A}" type="presOf" srcId="{D761CA38-7239-40E5-8D45-BDC0714C4E4F}" destId="{0D970BD4-0A2A-4E8E-856E-21A68A765995}" srcOrd="0" destOrd="2" presId="urn:diagrams.loki3.com/BracketList"/>
    <dgm:cxn modelId="{DABD5406-E649-49F5-B64A-FD20196D7421}" srcId="{9F72336A-2328-4A5E-964F-21AEF7ECCA31}" destId="{D761CA38-7239-40E5-8D45-BDC0714C4E4F}" srcOrd="2" destOrd="0" parTransId="{6EB7EA06-8AFC-4D33-A99D-42D530811F6A}" sibTransId="{BE83E30C-7649-4CF2-826E-34E35B0C7EDC}"/>
    <dgm:cxn modelId="{66D19D0C-23C6-40A8-B35E-7D3E507C686D}" srcId="{9F72336A-2328-4A5E-964F-21AEF7ECCA31}" destId="{F9591080-6979-496D-BC4C-81F572057B92}" srcOrd="1" destOrd="0" parTransId="{AE6F1FB1-9C9D-4EC2-93C8-A90A24EE8B9A}" sibTransId="{968BF587-EF34-4DA2-9A7D-4E446C6B96A8}"/>
    <dgm:cxn modelId="{E89F9E18-C68C-4119-96B1-2B3788D13F77}" srcId="{0BB0B34F-0393-4CB2-AF9C-531026A6C127}" destId="{9F5BDAB8-84C2-4420-B2C0-A3AB5E151289}" srcOrd="1" destOrd="0" parTransId="{CDF70762-D80C-431F-AED5-0F9B0EFF51DA}" sibTransId="{54795A0E-FAE7-43E4-A985-DEC4E5F2D021}"/>
    <dgm:cxn modelId="{0E51B61C-CB58-4737-BE3D-00A3F19CEDF7}" type="presOf" srcId="{6936C7BE-D767-44F8-8696-42499A5AF011}" destId="{7E72363D-E058-4C04-A5F2-045088E2EA8F}" srcOrd="0" destOrd="2" presId="urn:diagrams.loki3.com/BracketList"/>
    <dgm:cxn modelId="{F16B8720-05F3-46D5-9A50-9045A0A2CE29}" type="presOf" srcId="{D08FDABA-0E2B-48AE-BFCB-670BBAFF2B37}" destId="{0D970BD4-0A2A-4E8E-856E-21A68A765995}" srcOrd="0" destOrd="0" presId="urn:diagrams.loki3.com/BracketList"/>
    <dgm:cxn modelId="{CAA1A326-E0E1-4633-B9E5-4485C39A35E1}" srcId="{9F72336A-2328-4A5E-964F-21AEF7ECCA31}" destId="{D08FDABA-0E2B-48AE-BFCB-670BBAFF2B37}" srcOrd="0" destOrd="0" parTransId="{84B0C3BE-5D84-49A6-8EE1-7CF68EB5C228}" sibTransId="{025BD560-E8CA-4F7B-B8CF-003BC9C4777F}"/>
    <dgm:cxn modelId="{D1D74729-E36A-48FD-B8D0-AEBA26B17D73}" type="presOf" srcId="{9F72336A-2328-4A5E-964F-21AEF7ECCA31}" destId="{ED621926-E687-43D4-971D-2A0A73E8ADA9}" srcOrd="0" destOrd="0" presId="urn:diagrams.loki3.com/BracketList"/>
    <dgm:cxn modelId="{BF260D34-362B-4AA3-B396-6DA51D3AC00B}" srcId="{A8C8CD48-010B-47E8-83F7-CC2E55CF0113}" destId="{636339E5-05F9-4F79-8D0B-94D8DE76D06D}" srcOrd="0" destOrd="0" parTransId="{C8430AF0-3E98-4C19-9E4F-3830AA29B46F}" sibTransId="{E7B5F177-AAAB-4182-921E-14D76D8833EB}"/>
    <dgm:cxn modelId="{562A6C3F-1881-4D20-8515-9897451D94C5}" type="presOf" srcId="{CD20FF52-9AB0-4A5E-8B9C-55050488A42C}" destId="{7E72363D-E058-4C04-A5F2-045088E2EA8F}" srcOrd="0" destOrd="0" presId="urn:diagrams.loki3.com/BracketList"/>
    <dgm:cxn modelId="{3C7B265D-A872-44F5-A9CC-857422981B7F}" srcId="{10E4B938-4C28-417A-A856-681747A2B21F}" destId="{66D8358A-BA84-41FF-9B37-97C9DFE67B4E}" srcOrd="1" destOrd="0" parTransId="{7A988438-D6E9-4943-8B18-A1CCE906F37F}" sibTransId="{D28DA6D5-E2E7-4C98-B8FE-FB30D5C57C02}"/>
    <dgm:cxn modelId="{8DDE4542-35EF-4601-9855-49C386270E2A}" type="presOf" srcId="{0B52C43A-1A02-4311-B419-5CD4E59159E7}" destId="{EBE0EA98-9684-42CD-AF22-9A828998CBC5}" srcOrd="0" destOrd="2" presId="urn:diagrams.loki3.com/BracketList"/>
    <dgm:cxn modelId="{DFE03147-2766-4540-A816-C6DD31F3F8DA}" srcId="{0BB0B34F-0393-4CB2-AF9C-531026A6C127}" destId="{CD20FF52-9AB0-4A5E-8B9C-55050488A42C}" srcOrd="0" destOrd="0" parTransId="{5377620E-563D-44A9-B89A-E01EA67C3B97}" sibTransId="{66618E0C-090C-4091-AF28-90706192D5F5}"/>
    <dgm:cxn modelId="{1466AA67-DEC2-4159-9179-0057E1877613}" srcId="{9F72336A-2328-4A5E-964F-21AEF7ECCA31}" destId="{DCF0FC3E-FBB3-4E4A-AD3D-70F64B15982A}" srcOrd="4" destOrd="0" parTransId="{1FC54FB7-F2D1-4E97-90CA-91F9090B906E}" sibTransId="{E1C54A35-FE48-45AE-A521-82FBDEE72FD1}"/>
    <dgm:cxn modelId="{A9CFAB68-E670-4AE2-9D57-459EBDD81EDE}" type="presOf" srcId="{46A29FE1-BEAF-4310-BE78-A8B7144F109D}" destId="{EBE0EA98-9684-42CD-AF22-9A828998CBC5}" srcOrd="0" destOrd="1" presId="urn:diagrams.loki3.com/BracketList"/>
    <dgm:cxn modelId="{0D45B96D-A5C8-466E-A94E-5AD703E8EC9A}" srcId="{948191D6-2571-4F75-84A5-93666BCFC58F}" destId="{9F72336A-2328-4A5E-964F-21AEF7ECCA31}" srcOrd="2" destOrd="0" parTransId="{2BFD69E4-7B78-47DE-A58B-979256677BBB}" sibTransId="{7CFA877C-FCCD-4E3E-BA1A-3090AF891E83}"/>
    <dgm:cxn modelId="{83AA0956-F11F-43AC-917C-1C2610B1483B}" type="presOf" srcId="{66D8358A-BA84-41FF-9B37-97C9DFE67B4E}" destId="{0EF0A9B9-D1B4-4612-83BF-20FB6D111A51}" srcOrd="0" destOrd="1" presId="urn:diagrams.loki3.com/BracketList"/>
    <dgm:cxn modelId="{AAED4256-2476-436D-AB53-0A1969C0FF79}" srcId="{10E4B938-4C28-417A-A856-681747A2B21F}" destId="{75ECC8E9-DB01-4F94-86F5-6E19427384A3}" srcOrd="2" destOrd="0" parTransId="{9532317A-352D-4614-B81B-14A4B3BC654E}" sibTransId="{96674D6E-2C68-41F1-B28B-C7BF9B33BFCA}"/>
    <dgm:cxn modelId="{E9C0CA79-AD21-44CC-BBB8-43F22788B7BF}" srcId="{948191D6-2571-4F75-84A5-93666BCFC58F}" destId="{0BB0B34F-0393-4CB2-AF9C-531026A6C127}" srcOrd="1" destOrd="0" parTransId="{66054252-44B0-4FC2-AD4E-1D0C0CEB4974}" sibTransId="{CC5DA235-B48B-4157-9410-72EA02F148CE}"/>
    <dgm:cxn modelId="{3137AE89-10A1-4EFF-8B9F-D8A3F0A9425A}" type="presOf" srcId="{9F5BDAB8-84C2-4420-B2C0-A3AB5E151289}" destId="{7E72363D-E058-4C04-A5F2-045088E2EA8F}" srcOrd="0" destOrd="1" presId="urn:diagrams.loki3.com/BracketList"/>
    <dgm:cxn modelId="{5BBC4D93-C6CF-4C53-9B6A-78C6DCEA89A0}" srcId="{0BB0B34F-0393-4CB2-AF9C-531026A6C127}" destId="{6936C7BE-D767-44F8-8696-42499A5AF011}" srcOrd="2" destOrd="0" parTransId="{A4157D27-57D2-436F-BB2A-F8CFA4C2153E}" sibTransId="{7C557E9C-45A2-4A20-A2E3-146A6FCDD560}"/>
    <dgm:cxn modelId="{377A7F94-6683-45D5-8521-EC425CB8770A}" type="presOf" srcId="{636339E5-05F9-4F79-8D0B-94D8DE76D06D}" destId="{EBE0EA98-9684-42CD-AF22-9A828998CBC5}" srcOrd="0" destOrd="0" presId="urn:diagrams.loki3.com/BracketList"/>
    <dgm:cxn modelId="{A9D94399-2D40-44D2-8C2E-1E7A0DC397F0}" type="presOf" srcId="{948191D6-2571-4F75-84A5-93666BCFC58F}" destId="{61AE542F-280C-46C8-9DDC-28149ECAC23B}" srcOrd="0" destOrd="0" presId="urn:diagrams.loki3.com/BracketList"/>
    <dgm:cxn modelId="{C754AD9A-3AB6-49D5-9438-8D78966EA067}" type="presOf" srcId="{10E4B938-4C28-417A-A856-681747A2B21F}" destId="{A915B685-17CA-4DE0-9F72-0D474C8CB6DC}" srcOrd="0" destOrd="0" presId="urn:diagrams.loki3.com/BracketList"/>
    <dgm:cxn modelId="{AF1FEF9D-26A3-4E2A-9D00-4905B8488A48}" srcId="{948191D6-2571-4F75-84A5-93666BCFC58F}" destId="{A8C8CD48-010B-47E8-83F7-CC2E55CF0113}" srcOrd="0" destOrd="0" parTransId="{88A17534-C452-44DF-AD71-CCD578D8F409}" sibTransId="{681C9A26-9CA0-4AA6-AEA3-494661C2580C}"/>
    <dgm:cxn modelId="{BD9ECFA0-524C-444B-A30D-7943C294363B}" type="presOf" srcId="{DCF0FC3E-FBB3-4E4A-AD3D-70F64B15982A}" destId="{0D970BD4-0A2A-4E8E-856E-21A68A765995}" srcOrd="0" destOrd="4" presId="urn:diagrams.loki3.com/BracketList"/>
    <dgm:cxn modelId="{B3A3E9AC-3C8B-484F-A32B-0C2CE41DACFE}" type="presOf" srcId="{0BB0B34F-0393-4CB2-AF9C-531026A6C127}" destId="{796F1D19-B8B0-4C1E-955A-EAC46867B0BC}" srcOrd="0" destOrd="0" presId="urn:diagrams.loki3.com/BracketList"/>
    <dgm:cxn modelId="{22F24AAD-C4D6-4614-A312-B70785E73D5C}" type="presOf" srcId="{F9591080-6979-496D-BC4C-81F572057B92}" destId="{0D970BD4-0A2A-4E8E-856E-21A68A765995}" srcOrd="0" destOrd="1" presId="urn:diagrams.loki3.com/BracketList"/>
    <dgm:cxn modelId="{66614BBF-FDE7-4401-ABB9-FC5302345689}" srcId="{A8C8CD48-010B-47E8-83F7-CC2E55CF0113}" destId="{0B52C43A-1A02-4311-B419-5CD4E59159E7}" srcOrd="2" destOrd="0" parTransId="{D80412D9-5E5E-412F-8082-C71D2CE9DA73}" sibTransId="{8A4F7779-08EC-4D30-A159-3AC02F7CE069}"/>
    <dgm:cxn modelId="{DD4201CE-463D-4A6E-BB87-8937725A0FAD}" srcId="{A8C8CD48-010B-47E8-83F7-CC2E55CF0113}" destId="{46A29FE1-BEAF-4310-BE78-A8B7144F109D}" srcOrd="1" destOrd="0" parTransId="{C193FA2F-B32D-4872-B445-0D5263D9D017}" sibTransId="{3D0F06AC-0083-46FC-9CDA-4B1385BC07A1}"/>
    <dgm:cxn modelId="{7B67BCD0-7476-4BCC-B33B-3C8988B6EEA0}" type="presOf" srcId="{8248E123-83D3-4BAA-BF01-738818E3C610}" destId="{0D970BD4-0A2A-4E8E-856E-21A68A765995}" srcOrd="0" destOrd="3" presId="urn:diagrams.loki3.com/BracketList"/>
    <dgm:cxn modelId="{D00C36DB-35AC-411F-9BFE-E30A044EDFE3}" srcId="{948191D6-2571-4F75-84A5-93666BCFC58F}" destId="{10E4B938-4C28-417A-A856-681747A2B21F}" srcOrd="3" destOrd="0" parTransId="{4D631D8A-980A-47CF-8E83-A28B9ADB3F1E}" sibTransId="{5DA6E14C-C538-425F-8879-F42047A99947}"/>
    <dgm:cxn modelId="{DFFE4CE1-71CB-4E73-86C2-26DCC7FDAA26}" srcId="{10E4B938-4C28-417A-A856-681747A2B21F}" destId="{C0763DBF-96AD-4A0B-801F-1650EE8F6010}" srcOrd="0" destOrd="0" parTransId="{8138E73F-DAF3-4606-8DF9-6F144DE0E146}" sibTransId="{009559C1-3F98-41E1-AB8F-076A44BF7FB3}"/>
    <dgm:cxn modelId="{B35DDAE3-0B4F-45A2-BE49-CD8C4BE270D8}" srcId="{9F72336A-2328-4A5E-964F-21AEF7ECCA31}" destId="{8248E123-83D3-4BAA-BF01-738818E3C610}" srcOrd="3" destOrd="0" parTransId="{4B647FC4-993A-4D76-8E6E-B5A1352A91EE}" sibTransId="{D5DC13CB-EB07-4B57-B6EE-6A1E68DE0032}"/>
    <dgm:cxn modelId="{F95DFAE5-73BF-456B-B817-AB8693014A63}" type="presOf" srcId="{75ECC8E9-DB01-4F94-86F5-6E19427384A3}" destId="{0EF0A9B9-D1B4-4612-83BF-20FB6D111A51}" srcOrd="0" destOrd="2" presId="urn:diagrams.loki3.com/BracketList"/>
    <dgm:cxn modelId="{724928F1-452D-4E25-8469-22B94CBA95E6}" type="presOf" srcId="{A8C8CD48-010B-47E8-83F7-CC2E55CF0113}" destId="{277E6B06-72FE-4610-AC63-2DED5CF779A5}" srcOrd="0" destOrd="0" presId="urn:diagrams.loki3.com/BracketList"/>
    <dgm:cxn modelId="{A31B1DF3-7434-4C8B-B2DA-24506176C655}" type="presOf" srcId="{C0763DBF-96AD-4A0B-801F-1650EE8F6010}" destId="{0EF0A9B9-D1B4-4612-83BF-20FB6D111A51}" srcOrd="0" destOrd="0" presId="urn:diagrams.loki3.com/BracketList"/>
    <dgm:cxn modelId="{A63EDA1B-F11D-4627-BE6A-5872CCCD930B}" type="presParOf" srcId="{61AE542F-280C-46C8-9DDC-28149ECAC23B}" destId="{0D9E2DF5-FBA3-4924-9C74-A93E68157FC3}" srcOrd="0" destOrd="0" presId="urn:diagrams.loki3.com/BracketList"/>
    <dgm:cxn modelId="{EEA4C9BA-97B4-4321-BE0A-B27267911470}" type="presParOf" srcId="{0D9E2DF5-FBA3-4924-9C74-A93E68157FC3}" destId="{277E6B06-72FE-4610-AC63-2DED5CF779A5}" srcOrd="0" destOrd="0" presId="urn:diagrams.loki3.com/BracketList"/>
    <dgm:cxn modelId="{2ADBAEAA-7B36-4C7F-B557-C6672269070A}" type="presParOf" srcId="{0D9E2DF5-FBA3-4924-9C74-A93E68157FC3}" destId="{8C37C0E0-2211-427C-8443-FF38AB51EA30}" srcOrd="1" destOrd="0" presId="urn:diagrams.loki3.com/BracketList"/>
    <dgm:cxn modelId="{CAB0CDDD-E99B-41A7-B48A-62980A818D5E}" type="presParOf" srcId="{0D9E2DF5-FBA3-4924-9C74-A93E68157FC3}" destId="{DC3B09D1-A6BA-40C3-9E80-03FA12DA5A9B}" srcOrd="2" destOrd="0" presId="urn:diagrams.loki3.com/BracketList"/>
    <dgm:cxn modelId="{098F307E-EAE8-473E-A91D-774E7F347D7B}" type="presParOf" srcId="{0D9E2DF5-FBA3-4924-9C74-A93E68157FC3}" destId="{EBE0EA98-9684-42CD-AF22-9A828998CBC5}" srcOrd="3" destOrd="0" presId="urn:diagrams.loki3.com/BracketList"/>
    <dgm:cxn modelId="{6DA5BECE-C490-4FE5-9A65-2AD3581449AA}" type="presParOf" srcId="{61AE542F-280C-46C8-9DDC-28149ECAC23B}" destId="{ABF4139C-78B8-4D06-8995-9738AC40655E}" srcOrd="1" destOrd="0" presId="urn:diagrams.loki3.com/BracketList"/>
    <dgm:cxn modelId="{B6EC5FF0-CD21-486C-AA00-02460ED9774F}" type="presParOf" srcId="{61AE542F-280C-46C8-9DDC-28149ECAC23B}" destId="{976C5E4C-D816-429B-92A6-B5B86ADBC0B2}" srcOrd="2" destOrd="0" presId="urn:diagrams.loki3.com/BracketList"/>
    <dgm:cxn modelId="{8AC3D082-512A-4ACC-BD29-586615A305F6}" type="presParOf" srcId="{976C5E4C-D816-429B-92A6-B5B86ADBC0B2}" destId="{796F1D19-B8B0-4C1E-955A-EAC46867B0BC}" srcOrd="0" destOrd="0" presId="urn:diagrams.loki3.com/BracketList"/>
    <dgm:cxn modelId="{DF4EF786-28F9-4A26-AE8D-2729BBF571A6}" type="presParOf" srcId="{976C5E4C-D816-429B-92A6-B5B86ADBC0B2}" destId="{89E14402-6479-4A0D-8F32-2ECDF0499728}" srcOrd="1" destOrd="0" presId="urn:diagrams.loki3.com/BracketList"/>
    <dgm:cxn modelId="{F9295441-9BC0-47B5-9A3B-D88E61C392D3}" type="presParOf" srcId="{976C5E4C-D816-429B-92A6-B5B86ADBC0B2}" destId="{93D3DE63-1417-4988-8E47-8B4253F83C9E}" srcOrd="2" destOrd="0" presId="urn:diagrams.loki3.com/BracketList"/>
    <dgm:cxn modelId="{C02E65E8-F969-43E6-9657-CB799DF94933}" type="presParOf" srcId="{976C5E4C-D816-429B-92A6-B5B86ADBC0B2}" destId="{7E72363D-E058-4C04-A5F2-045088E2EA8F}" srcOrd="3" destOrd="0" presId="urn:diagrams.loki3.com/BracketList"/>
    <dgm:cxn modelId="{C6F97724-2007-4FD3-9019-29447FAC5D28}" type="presParOf" srcId="{61AE542F-280C-46C8-9DDC-28149ECAC23B}" destId="{6016B85B-F96B-44A6-A127-9D075B7709CC}" srcOrd="3" destOrd="0" presId="urn:diagrams.loki3.com/BracketList"/>
    <dgm:cxn modelId="{2081D2C9-9DCF-4776-BB5E-41DFF8AF099F}" type="presParOf" srcId="{61AE542F-280C-46C8-9DDC-28149ECAC23B}" destId="{2D77D761-9C9B-45E5-84DF-F92FE34BDE47}" srcOrd="4" destOrd="0" presId="urn:diagrams.loki3.com/BracketList"/>
    <dgm:cxn modelId="{3695E720-DF65-44E7-9B9E-A8B00CADE6BE}" type="presParOf" srcId="{2D77D761-9C9B-45E5-84DF-F92FE34BDE47}" destId="{ED621926-E687-43D4-971D-2A0A73E8ADA9}" srcOrd="0" destOrd="0" presId="urn:diagrams.loki3.com/BracketList"/>
    <dgm:cxn modelId="{F1E75C6C-3ABF-4DFB-B69F-62453FF2E546}" type="presParOf" srcId="{2D77D761-9C9B-45E5-84DF-F92FE34BDE47}" destId="{9348EB4B-0EBE-49D8-96D6-CE6577C5F7E9}" srcOrd="1" destOrd="0" presId="urn:diagrams.loki3.com/BracketList"/>
    <dgm:cxn modelId="{07EA81DC-FB74-4B27-9552-E0E1122AB282}" type="presParOf" srcId="{2D77D761-9C9B-45E5-84DF-F92FE34BDE47}" destId="{E658D876-868F-43B3-85D8-91015F2B2DE5}" srcOrd="2" destOrd="0" presId="urn:diagrams.loki3.com/BracketList"/>
    <dgm:cxn modelId="{BC7DD7FC-1532-43B1-876D-69BEE3A1CCEB}" type="presParOf" srcId="{2D77D761-9C9B-45E5-84DF-F92FE34BDE47}" destId="{0D970BD4-0A2A-4E8E-856E-21A68A765995}" srcOrd="3" destOrd="0" presId="urn:diagrams.loki3.com/BracketList"/>
    <dgm:cxn modelId="{6EE8A7DB-594F-4190-B1DE-2E62CE6674A5}" type="presParOf" srcId="{61AE542F-280C-46C8-9DDC-28149ECAC23B}" destId="{11A21AB9-3E33-4EA9-9126-E560704FE99F}" srcOrd="5" destOrd="0" presId="urn:diagrams.loki3.com/BracketList"/>
    <dgm:cxn modelId="{575242B2-E12A-44CF-A971-6A0A76FFD029}" type="presParOf" srcId="{61AE542F-280C-46C8-9DDC-28149ECAC23B}" destId="{BE3C05C2-5697-4BC0-A8D5-D1E0BD711398}" srcOrd="6" destOrd="0" presId="urn:diagrams.loki3.com/BracketList"/>
    <dgm:cxn modelId="{A0449456-CBFF-4E5B-925A-D3E64B5C78D9}" type="presParOf" srcId="{BE3C05C2-5697-4BC0-A8D5-D1E0BD711398}" destId="{A915B685-17CA-4DE0-9F72-0D474C8CB6DC}" srcOrd="0" destOrd="0" presId="urn:diagrams.loki3.com/BracketList"/>
    <dgm:cxn modelId="{13D64C85-1921-4D3A-81ED-0AEFF121E865}" type="presParOf" srcId="{BE3C05C2-5697-4BC0-A8D5-D1E0BD711398}" destId="{77CB8C86-E8A4-40BA-9C70-907114CD1E01}" srcOrd="1" destOrd="0" presId="urn:diagrams.loki3.com/BracketList"/>
    <dgm:cxn modelId="{1CC6A8C9-E9A4-4912-85E6-42023EA6183C}" type="presParOf" srcId="{BE3C05C2-5697-4BC0-A8D5-D1E0BD711398}" destId="{E7E25022-956B-4C43-8843-8B0DF19C3D99}" srcOrd="2" destOrd="0" presId="urn:diagrams.loki3.com/BracketList"/>
    <dgm:cxn modelId="{D35D6A19-DA92-4995-98C5-9EEC2A062536}" type="presParOf" srcId="{BE3C05C2-5697-4BC0-A8D5-D1E0BD711398}" destId="{0EF0A9B9-D1B4-4612-83BF-20FB6D111A51}"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640B57-AE86-4FA4-ACAA-0046A7C52810}"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0FB6CA83-4D61-4090-B61B-5556D1912B4D}">
      <dgm:prSet phldrT="[Text]"/>
      <dgm:spPr/>
      <dgm:t>
        <a:bodyPr/>
        <a:lstStyle/>
        <a:p>
          <a:pPr rtl="1"/>
          <a:r>
            <a:rPr lang="ar-LB" dirty="0">
              <a:latin typeface="Simplified Arabic" panose="02020603050405020304" pitchFamily="18" charset="-78"/>
              <a:ea typeface="Roboto" panose="020B0604020202020204" charset="0"/>
              <a:cs typeface="Simplified Arabic" panose="02020603050405020304" pitchFamily="18" charset="-78"/>
            </a:rPr>
            <a:t>التواصل</a:t>
          </a:r>
          <a:endParaRPr lang="en-US" dirty="0">
            <a:latin typeface="Simplified Arabic" panose="02020603050405020304" pitchFamily="18" charset="-78"/>
            <a:ea typeface="Roboto" panose="020B0604020202020204" charset="0"/>
            <a:cs typeface="Simplified Arabic" panose="02020603050405020304" pitchFamily="18" charset="-78"/>
          </a:endParaRPr>
        </a:p>
      </dgm:t>
    </dgm:pt>
    <dgm:pt modelId="{EDE0BBEB-AFF1-4826-B7E7-74CC2DCE4937}" type="parTrans" cxnId="{34791341-63A7-499B-8ECB-6988E86DF646}">
      <dgm:prSet/>
      <dgm:spPr/>
      <dgm:t>
        <a:bodyPr/>
        <a:lstStyle/>
        <a:p>
          <a:endParaRPr lang="en-US">
            <a:latin typeface="Simplified Arabic" panose="02020603050405020304" pitchFamily="18" charset="-78"/>
            <a:cs typeface="Simplified Arabic" panose="02020603050405020304" pitchFamily="18" charset="-78"/>
          </a:endParaRPr>
        </a:p>
      </dgm:t>
    </dgm:pt>
    <dgm:pt modelId="{3C4B84AE-7539-4364-A042-5F5CD1C14687}" type="sibTrans" cxnId="{34791341-63A7-499B-8ECB-6988E86DF646}">
      <dgm:prSet/>
      <dgm:spPr/>
      <dgm:t>
        <a:bodyPr/>
        <a:lstStyle/>
        <a:p>
          <a:endParaRPr lang="en-US">
            <a:latin typeface="Simplified Arabic" panose="02020603050405020304" pitchFamily="18" charset="-78"/>
            <a:cs typeface="Simplified Arabic" panose="02020603050405020304" pitchFamily="18" charset="-78"/>
          </a:endParaRPr>
        </a:p>
      </dgm:t>
    </dgm:pt>
    <dgm:pt modelId="{7DEEBBAA-9C25-4869-BA48-7DEE4A7BA1DA}">
      <dgm:prSet phldrT="[Text]"/>
      <dgm:spPr/>
      <dgm:t>
        <a:bodyPr/>
        <a:lstStyle/>
        <a:p>
          <a:pPr rtl="1"/>
          <a:r>
            <a:rPr lang="ar-LB" dirty="0">
              <a:latin typeface="Simplified Arabic" panose="02020603050405020304" pitchFamily="18" charset="-78"/>
              <a:ea typeface="Roboto" panose="020B0604020202020204" charset="0"/>
              <a:cs typeface="Simplified Arabic" panose="02020603050405020304" pitchFamily="18" charset="-78"/>
            </a:rPr>
            <a:t>اللوائح المفتوحة</a:t>
          </a:r>
          <a:endParaRPr lang="en-US" dirty="0">
            <a:latin typeface="Simplified Arabic" panose="02020603050405020304" pitchFamily="18" charset="-78"/>
            <a:cs typeface="Simplified Arabic" panose="02020603050405020304" pitchFamily="18" charset="-78"/>
          </a:endParaRPr>
        </a:p>
      </dgm:t>
    </dgm:pt>
    <dgm:pt modelId="{1E9C7CED-7692-49A7-8727-C75039F7A566}" type="parTrans" cxnId="{6F941391-D8AA-4071-8712-FD1686BB3DB0}">
      <dgm:prSet/>
      <dgm:spPr/>
      <dgm:t>
        <a:bodyPr/>
        <a:lstStyle/>
        <a:p>
          <a:endParaRPr lang="en-US">
            <a:latin typeface="Simplified Arabic" panose="02020603050405020304" pitchFamily="18" charset="-78"/>
            <a:cs typeface="Simplified Arabic" panose="02020603050405020304" pitchFamily="18" charset="-78"/>
          </a:endParaRPr>
        </a:p>
      </dgm:t>
    </dgm:pt>
    <dgm:pt modelId="{D76EC607-EFD3-4905-ACD4-CB1B4A9F8BF0}" type="sibTrans" cxnId="{6F941391-D8AA-4071-8712-FD1686BB3DB0}">
      <dgm:prSet/>
      <dgm:spPr/>
      <dgm:t>
        <a:bodyPr/>
        <a:lstStyle/>
        <a:p>
          <a:endParaRPr lang="en-US">
            <a:latin typeface="Simplified Arabic" panose="02020603050405020304" pitchFamily="18" charset="-78"/>
            <a:cs typeface="Simplified Arabic" panose="02020603050405020304" pitchFamily="18" charset="-78"/>
          </a:endParaRPr>
        </a:p>
      </dgm:t>
    </dgm:pt>
    <dgm:pt modelId="{7F6D1981-DD6B-4733-8B1A-7D3195DD3C0C}">
      <dgm:prSet phldrT="[Text]"/>
      <dgm:spPr/>
      <dgm:t>
        <a:bodyPr/>
        <a:lstStyle/>
        <a:p>
          <a:pPr rtl="1"/>
          <a:r>
            <a:rPr lang="ar-LB" dirty="0">
              <a:latin typeface="Simplified Arabic" panose="02020603050405020304" pitchFamily="18" charset="-78"/>
              <a:ea typeface="Roboto" panose="020B0604020202020204" charset="0"/>
              <a:cs typeface="Simplified Arabic" panose="02020603050405020304" pitchFamily="18" charset="-78"/>
            </a:rPr>
            <a:t>المرونة</a:t>
          </a:r>
          <a:endParaRPr lang="en-US" dirty="0">
            <a:latin typeface="Simplified Arabic" panose="02020603050405020304" pitchFamily="18" charset="-78"/>
            <a:ea typeface="Roboto" panose="020B0604020202020204" charset="0"/>
            <a:cs typeface="Simplified Arabic" panose="02020603050405020304" pitchFamily="18" charset="-78"/>
          </a:endParaRPr>
        </a:p>
      </dgm:t>
    </dgm:pt>
    <dgm:pt modelId="{4B5CD77C-4768-408D-8A0A-483CF25069E6}" type="parTrans" cxnId="{A2E86291-97AC-4789-9FC1-5F16D035CE0E}">
      <dgm:prSet/>
      <dgm:spPr/>
      <dgm:t>
        <a:bodyPr/>
        <a:lstStyle/>
        <a:p>
          <a:endParaRPr lang="en-US">
            <a:latin typeface="Simplified Arabic" panose="02020603050405020304" pitchFamily="18" charset="-78"/>
            <a:cs typeface="Simplified Arabic" panose="02020603050405020304" pitchFamily="18" charset="-78"/>
          </a:endParaRPr>
        </a:p>
      </dgm:t>
    </dgm:pt>
    <dgm:pt modelId="{7A7303C2-0325-4084-A2E5-1C2C1AABE409}" type="sibTrans" cxnId="{A2E86291-97AC-4789-9FC1-5F16D035CE0E}">
      <dgm:prSet/>
      <dgm:spPr/>
      <dgm:t>
        <a:bodyPr/>
        <a:lstStyle/>
        <a:p>
          <a:endParaRPr lang="en-US">
            <a:latin typeface="Simplified Arabic" panose="02020603050405020304" pitchFamily="18" charset="-78"/>
            <a:cs typeface="Simplified Arabic" panose="02020603050405020304" pitchFamily="18" charset="-78"/>
          </a:endParaRPr>
        </a:p>
      </dgm:t>
    </dgm:pt>
    <dgm:pt modelId="{C90DFE37-3BF9-4E2B-B610-044D789A0893}">
      <dgm:prSet phldrT="[Text]" custT="1"/>
      <dgm:spPr/>
      <dgm:t>
        <a:bodyPr/>
        <a:lstStyle/>
        <a:p>
          <a:pPr rtl="1">
            <a:buClr>
              <a:srgbClr val="666666"/>
            </a:buClr>
            <a:buSzPts val="1400"/>
            <a:buFontTx/>
            <a:buNone/>
          </a:pPr>
          <a:r>
            <a:rPr lang="ar-LB" sz="1200" dirty="0">
              <a:solidFill>
                <a:schemeClr val="tx1"/>
              </a:solidFill>
              <a:latin typeface="Simplified Arabic" panose="02020603050405020304" pitchFamily="18" charset="-78"/>
              <a:ea typeface="Roboto" panose="020B0604020202020204" charset="0"/>
              <a:cs typeface="Simplified Arabic" panose="02020603050405020304" pitchFamily="18" charset="-78"/>
            </a:rPr>
            <a:t>في بيرو، سبق عملية التسجيل في كل مقاطعة اجتماع بممثّلي المنظمات المختلفة الذين طُلب إليهم رسم خرائط لأكثر المناطق تأثراً بالنزاع. </a:t>
          </a:r>
          <a:endParaRPr lang="en-US" sz="1200" dirty="0">
            <a:solidFill>
              <a:schemeClr val="tx1"/>
            </a:solidFill>
            <a:latin typeface="Simplified Arabic" panose="02020603050405020304" pitchFamily="18" charset="-78"/>
            <a:ea typeface="Roboto" panose="020B0604020202020204" charset="0"/>
            <a:cs typeface="Simplified Arabic" panose="02020603050405020304" pitchFamily="18" charset="-78"/>
          </a:endParaRPr>
        </a:p>
      </dgm:t>
    </dgm:pt>
    <dgm:pt modelId="{B98713D0-2238-4534-90E7-DCDF4706A7F2}" type="parTrans" cxnId="{37BCC1E2-7493-471A-A0B5-4EC8D7BCBE60}">
      <dgm:prSet/>
      <dgm:spPr/>
      <dgm:t>
        <a:bodyPr/>
        <a:lstStyle/>
        <a:p>
          <a:endParaRPr lang="en-US"/>
        </a:p>
      </dgm:t>
    </dgm:pt>
    <dgm:pt modelId="{00D4EFC1-4955-4D54-928D-276146A2AE36}" type="sibTrans" cxnId="{37BCC1E2-7493-471A-A0B5-4EC8D7BCBE60}">
      <dgm:prSet/>
      <dgm:spPr/>
      <dgm:t>
        <a:bodyPr/>
        <a:lstStyle/>
        <a:p>
          <a:endParaRPr lang="en-US"/>
        </a:p>
      </dgm:t>
    </dgm:pt>
    <dgm:pt modelId="{64E52556-131D-489B-A9DC-8B20095F6669}">
      <dgm:prSet phldrT="[Text]" custT="1"/>
      <dgm:spPr/>
      <dgm:t>
        <a:bodyPr/>
        <a:lstStyle/>
        <a:p>
          <a:pPr rtl="1">
            <a:buNone/>
          </a:pPr>
          <a:r>
            <a:rPr lang="ar-LB" sz="1200" dirty="0">
              <a:solidFill>
                <a:schemeClr val="tx1"/>
              </a:solidFill>
              <a:latin typeface="Simplified Arabic" panose="02020603050405020304" pitchFamily="18" charset="-78"/>
              <a:cs typeface="Simplified Arabic" panose="02020603050405020304" pitchFamily="18" charset="-78"/>
            </a:rPr>
            <a:t>في سيراليون، كانت فترة التسجيل الأولية غير ملائمة، مما دفع المسؤولون إلى تمديد الإطار الزمني لمنح الضحايا المزيد من الوقت للتقدم. </a:t>
          </a:r>
          <a:endParaRPr lang="en-US" sz="1200" dirty="0">
            <a:solidFill>
              <a:schemeClr val="tx1"/>
            </a:solidFill>
            <a:latin typeface="Simplified Arabic" panose="02020603050405020304" pitchFamily="18" charset="-78"/>
            <a:cs typeface="Simplified Arabic" panose="02020603050405020304" pitchFamily="18" charset="-78"/>
          </a:endParaRPr>
        </a:p>
      </dgm:t>
    </dgm:pt>
    <dgm:pt modelId="{55E3439B-BE13-4E4F-94B6-D457F2C98A99}" type="parTrans" cxnId="{00C88ED3-4533-49E5-9FD2-81C149E934A8}">
      <dgm:prSet/>
      <dgm:spPr/>
      <dgm:t>
        <a:bodyPr/>
        <a:lstStyle/>
        <a:p>
          <a:endParaRPr lang="en-US"/>
        </a:p>
      </dgm:t>
    </dgm:pt>
    <dgm:pt modelId="{140CF157-9E54-431D-8677-44FA6DE24990}" type="sibTrans" cxnId="{00C88ED3-4533-49E5-9FD2-81C149E934A8}">
      <dgm:prSet/>
      <dgm:spPr/>
      <dgm:t>
        <a:bodyPr/>
        <a:lstStyle/>
        <a:p>
          <a:endParaRPr lang="en-US"/>
        </a:p>
      </dgm:t>
    </dgm:pt>
    <dgm:pt modelId="{57905348-E1BA-4F0F-81F8-CCB1FC04D5CF}">
      <dgm:prSet phldrT="[Text]"/>
      <dgm:spPr/>
      <dgm:t>
        <a:bodyPr/>
        <a:lstStyle/>
        <a:p>
          <a:pPr rtl="1">
            <a:buNone/>
          </a:pPr>
          <a:r>
            <a:rPr lang="ar-LB" dirty="0">
              <a:solidFill>
                <a:schemeClr val="tx1"/>
              </a:solidFill>
              <a:latin typeface="Simplified Arabic" panose="02020603050405020304" pitchFamily="18" charset="-78"/>
              <a:ea typeface="Roboto" panose="020B0604020202020204" charset="0"/>
              <a:cs typeface="Simplified Arabic" panose="02020603050405020304" pitchFamily="18" charset="-78"/>
            </a:rPr>
            <a:t>عدّلت جمهورية كوسوفو قانون التعويضات لديها ليشمل ضحايا العنف الجنسي. ويعود ذلك بشكل كبير إلى التبدل في المواقف والمعايير بشأن العنف القائم على نوع الجنس والعنف الجنسي. </a:t>
          </a:r>
          <a:endParaRPr lang="en-US" dirty="0">
            <a:solidFill>
              <a:schemeClr val="tx1"/>
            </a:solidFill>
            <a:latin typeface="Simplified Arabic" panose="02020603050405020304" pitchFamily="18" charset="-78"/>
            <a:ea typeface="Roboto" panose="020B0604020202020204" charset="0"/>
            <a:cs typeface="Simplified Arabic" panose="02020603050405020304" pitchFamily="18" charset="-78"/>
          </a:endParaRPr>
        </a:p>
      </dgm:t>
    </dgm:pt>
    <dgm:pt modelId="{76CBB066-199D-4754-8D93-2CBAD451F5D6}" type="parTrans" cxnId="{652F1471-5B23-44B0-90F6-73F461010AD4}">
      <dgm:prSet/>
      <dgm:spPr/>
    </dgm:pt>
    <dgm:pt modelId="{DF18E05F-1C63-4069-AC7C-E2F58FE956E1}" type="sibTrans" cxnId="{652F1471-5B23-44B0-90F6-73F461010AD4}">
      <dgm:prSet/>
      <dgm:spPr/>
    </dgm:pt>
    <dgm:pt modelId="{7F28AA8C-CDCD-4FDF-B7AE-C0F523302430}" type="pres">
      <dgm:prSet presAssocID="{E5640B57-AE86-4FA4-ACAA-0046A7C52810}" presName="Name0" presStyleCnt="0">
        <dgm:presLayoutVars>
          <dgm:dir/>
          <dgm:animLvl val="lvl"/>
          <dgm:resizeHandles val="exact"/>
        </dgm:presLayoutVars>
      </dgm:prSet>
      <dgm:spPr/>
    </dgm:pt>
    <dgm:pt modelId="{F38C6E58-B3B0-46E2-B351-54E040EBD3E6}" type="pres">
      <dgm:prSet presAssocID="{0FB6CA83-4D61-4090-B61B-5556D1912B4D}" presName="linNode" presStyleCnt="0"/>
      <dgm:spPr/>
    </dgm:pt>
    <dgm:pt modelId="{2CF16CB9-69BE-4194-91C8-9C5761106A81}" type="pres">
      <dgm:prSet presAssocID="{0FB6CA83-4D61-4090-B61B-5556D1912B4D}" presName="parentText" presStyleLbl="node1" presStyleIdx="0" presStyleCnt="3" custLinFactNeighborX="-475" custLinFactNeighborY="-151">
        <dgm:presLayoutVars>
          <dgm:chMax val="1"/>
          <dgm:bulletEnabled val="1"/>
        </dgm:presLayoutVars>
      </dgm:prSet>
      <dgm:spPr/>
    </dgm:pt>
    <dgm:pt modelId="{C43F1E6C-BBE4-48A7-B8E6-822D82382940}" type="pres">
      <dgm:prSet presAssocID="{0FB6CA83-4D61-4090-B61B-5556D1912B4D}" presName="descendantText" presStyleLbl="alignAccFollowNode1" presStyleIdx="0" presStyleCnt="3" custLinFactNeighborX="-362" custLinFactNeighborY="-3894">
        <dgm:presLayoutVars>
          <dgm:bulletEnabled val="1"/>
        </dgm:presLayoutVars>
      </dgm:prSet>
      <dgm:spPr/>
    </dgm:pt>
    <dgm:pt modelId="{BB874053-3FEB-45A1-AC4C-2031A1C04D60}" type="pres">
      <dgm:prSet presAssocID="{3C4B84AE-7539-4364-A042-5F5CD1C14687}" presName="sp" presStyleCnt="0"/>
      <dgm:spPr/>
    </dgm:pt>
    <dgm:pt modelId="{5CEED1AC-83D7-453A-BA52-5F60A3B96AA4}" type="pres">
      <dgm:prSet presAssocID="{7DEEBBAA-9C25-4869-BA48-7DEE4A7BA1DA}" presName="linNode" presStyleCnt="0"/>
      <dgm:spPr/>
    </dgm:pt>
    <dgm:pt modelId="{D58231F7-267E-4DF8-AB07-30257628A918}" type="pres">
      <dgm:prSet presAssocID="{7DEEBBAA-9C25-4869-BA48-7DEE4A7BA1DA}" presName="parentText" presStyleLbl="node1" presStyleIdx="1" presStyleCnt="3" custLinFactNeighborX="-204" custLinFactNeighborY="-4330">
        <dgm:presLayoutVars>
          <dgm:chMax val="1"/>
          <dgm:bulletEnabled val="1"/>
        </dgm:presLayoutVars>
      </dgm:prSet>
      <dgm:spPr/>
    </dgm:pt>
    <dgm:pt modelId="{9FDBD5CD-9077-4D14-845C-0096686345FA}" type="pres">
      <dgm:prSet presAssocID="{7DEEBBAA-9C25-4869-BA48-7DEE4A7BA1DA}" presName="descendantText" presStyleLbl="alignAccFollowNode1" presStyleIdx="1" presStyleCnt="3" custLinFactNeighborX="-2134" custLinFactNeighborY="-6380">
        <dgm:presLayoutVars>
          <dgm:bulletEnabled val="1"/>
        </dgm:presLayoutVars>
      </dgm:prSet>
      <dgm:spPr/>
    </dgm:pt>
    <dgm:pt modelId="{0925B4AC-1AF7-4506-A672-44FC9CE32DC8}" type="pres">
      <dgm:prSet presAssocID="{D76EC607-EFD3-4905-ACD4-CB1B4A9F8BF0}" presName="sp" presStyleCnt="0"/>
      <dgm:spPr/>
    </dgm:pt>
    <dgm:pt modelId="{4BC70FA9-AEF1-4BCA-BC5A-ADC4EDBAD8BB}" type="pres">
      <dgm:prSet presAssocID="{7F6D1981-DD6B-4733-8B1A-7D3195DD3C0C}" presName="linNode" presStyleCnt="0"/>
      <dgm:spPr/>
    </dgm:pt>
    <dgm:pt modelId="{BEA602DE-1836-4C75-A619-5131108E6420}" type="pres">
      <dgm:prSet presAssocID="{7F6D1981-DD6B-4733-8B1A-7D3195DD3C0C}" presName="parentText" presStyleLbl="node1" presStyleIdx="2" presStyleCnt="3" custLinFactNeighborX="-204" custLinFactNeighborY="-4330">
        <dgm:presLayoutVars>
          <dgm:chMax val="1"/>
          <dgm:bulletEnabled val="1"/>
        </dgm:presLayoutVars>
      </dgm:prSet>
      <dgm:spPr/>
    </dgm:pt>
    <dgm:pt modelId="{297732C9-1C27-4D6F-8085-9C8003A048D6}" type="pres">
      <dgm:prSet presAssocID="{7F6D1981-DD6B-4733-8B1A-7D3195DD3C0C}" presName="descendantText" presStyleLbl="alignAccFollowNode1" presStyleIdx="2" presStyleCnt="3" custLinFactNeighborX="-362" custLinFactNeighborY="-5412">
        <dgm:presLayoutVars>
          <dgm:bulletEnabled val="1"/>
        </dgm:presLayoutVars>
      </dgm:prSet>
      <dgm:spPr/>
    </dgm:pt>
  </dgm:ptLst>
  <dgm:cxnLst>
    <dgm:cxn modelId="{B1529D13-658F-46E1-A871-C6E53528FF3E}" type="presOf" srcId="{C90DFE37-3BF9-4E2B-B610-044D789A0893}" destId="{C43F1E6C-BBE4-48A7-B8E6-822D82382940}" srcOrd="0" destOrd="0" presId="urn:microsoft.com/office/officeart/2005/8/layout/vList5"/>
    <dgm:cxn modelId="{5BBDBE1B-838F-4F21-927A-29663EDCFA4C}" type="presOf" srcId="{64E52556-131D-489B-A9DC-8B20095F6669}" destId="{9FDBD5CD-9077-4D14-845C-0096686345FA}" srcOrd="0" destOrd="0" presId="urn:microsoft.com/office/officeart/2005/8/layout/vList5"/>
    <dgm:cxn modelId="{65347125-7BB2-4554-9051-6D15770AB223}" type="presOf" srcId="{E5640B57-AE86-4FA4-ACAA-0046A7C52810}" destId="{7F28AA8C-CDCD-4FDF-B7AE-C0F523302430}" srcOrd="0" destOrd="0" presId="urn:microsoft.com/office/officeart/2005/8/layout/vList5"/>
    <dgm:cxn modelId="{4A14512F-09DE-43B0-BAFE-5C881324E131}" type="presOf" srcId="{7DEEBBAA-9C25-4869-BA48-7DEE4A7BA1DA}" destId="{D58231F7-267E-4DF8-AB07-30257628A918}" srcOrd="0" destOrd="0" presId="urn:microsoft.com/office/officeart/2005/8/layout/vList5"/>
    <dgm:cxn modelId="{34791341-63A7-499B-8ECB-6988E86DF646}" srcId="{E5640B57-AE86-4FA4-ACAA-0046A7C52810}" destId="{0FB6CA83-4D61-4090-B61B-5556D1912B4D}" srcOrd="0" destOrd="0" parTransId="{EDE0BBEB-AFF1-4826-B7E7-74CC2DCE4937}" sibTransId="{3C4B84AE-7539-4364-A042-5F5CD1C14687}"/>
    <dgm:cxn modelId="{5233E465-F696-4125-9FDF-6B8E1E1F70D6}" type="presOf" srcId="{0FB6CA83-4D61-4090-B61B-5556D1912B4D}" destId="{2CF16CB9-69BE-4194-91C8-9C5761106A81}" srcOrd="0" destOrd="0" presId="urn:microsoft.com/office/officeart/2005/8/layout/vList5"/>
    <dgm:cxn modelId="{652F1471-5B23-44B0-90F6-73F461010AD4}" srcId="{7F6D1981-DD6B-4733-8B1A-7D3195DD3C0C}" destId="{57905348-E1BA-4F0F-81F8-CCB1FC04D5CF}" srcOrd="0" destOrd="0" parTransId="{76CBB066-199D-4754-8D93-2CBAD451F5D6}" sibTransId="{DF18E05F-1C63-4069-AC7C-E2F58FE956E1}"/>
    <dgm:cxn modelId="{6F941391-D8AA-4071-8712-FD1686BB3DB0}" srcId="{E5640B57-AE86-4FA4-ACAA-0046A7C52810}" destId="{7DEEBBAA-9C25-4869-BA48-7DEE4A7BA1DA}" srcOrd="1" destOrd="0" parTransId="{1E9C7CED-7692-49A7-8727-C75039F7A566}" sibTransId="{D76EC607-EFD3-4905-ACD4-CB1B4A9F8BF0}"/>
    <dgm:cxn modelId="{A2E86291-97AC-4789-9FC1-5F16D035CE0E}" srcId="{E5640B57-AE86-4FA4-ACAA-0046A7C52810}" destId="{7F6D1981-DD6B-4733-8B1A-7D3195DD3C0C}" srcOrd="2" destOrd="0" parTransId="{4B5CD77C-4768-408D-8A0A-483CF25069E6}" sibTransId="{7A7303C2-0325-4084-A2E5-1C2C1AABE409}"/>
    <dgm:cxn modelId="{F74684A5-2C17-4352-9BB6-A0FF6A65D407}" type="presOf" srcId="{57905348-E1BA-4F0F-81F8-CCB1FC04D5CF}" destId="{297732C9-1C27-4D6F-8085-9C8003A048D6}" srcOrd="0" destOrd="0" presId="urn:microsoft.com/office/officeart/2005/8/layout/vList5"/>
    <dgm:cxn modelId="{00C88ED3-4533-49E5-9FD2-81C149E934A8}" srcId="{7DEEBBAA-9C25-4869-BA48-7DEE4A7BA1DA}" destId="{64E52556-131D-489B-A9DC-8B20095F6669}" srcOrd="0" destOrd="0" parTransId="{55E3439B-BE13-4E4F-94B6-D457F2C98A99}" sibTransId="{140CF157-9E54-431D-8677-44FA6DE24990}"/>
    <dgm:cxn modelId="{37BCC1E2-7493-471A-A0B5-4EC8D7BCBE60}" srcId="{0FB6CA83-4D61-4090-B61B-5556D1912B4D}" destId="{C90DFE37-3BF9-4E2B-B610-044D789A0893}" srcOrd="0" destOrd="0" parTransId="{B98713D0-2238-4534-90E7-DCDF4706A7F2}" sibTransId="{00D4EFC1-4955-4D54-928D-276146A2AE36}"/>
    <dgm:cxn modelId="{CDA383E4-D088-4181-9DB6-BE11E1D34DFF}" type="presOf" srcId="{7F6D1981-DD6B-4733-8B1A-7D3195DD3C0C}" destId="{BEA602DE-1836-4C75-A619-5131108E6420}" srcOrd="0" destOrd="0" presId="urn:microsoft.com/office/officeart/2005/8/layout/vList5"/>
    <dgm:cxn modelId="{E08862F3-D337-4BEC-9BD1-6F367803C124}" type="presParOf" srcId="{7F28AA8C-CDCD-4FDF-B7AE-C0F523302430}" destId="{F38C6E58-B3B0-46E2-B351-54E040EBD3E6}" srcOrd="0" destOrd="0" presId="urn:microsoft.com/office/officeart/2005/8/layout/vList5"/>
    <dgm:cxn modelId="{8D47619F-7213-4339-98EF-03B2548C4EA9}" type="presParOf" srcId="{F38C6E58-B3B0-46E2-B351-54E040EBD3E6}" destId="{2CF16CB9-69BE-4194-91C8-9C5761106A81}" srcOrd="0" destOrd="0" presId="urn:microsoft.com/office/officeart/2005/8/layout/vList5"/>
    <dgm:cxn modelId="{29741A0A-25B8-43FE-BF63-C24DED982859}" type="presParOf" srcId="{F38C6E58-B3B0-46E2-B351-54E040EBD3E6}" destId="{C43F1E6C-BBE4-48A7-B8E6-822D82382940}" srcOrd="1" destOrd="0" presId="urn:microsoft.com/office/officeart/2005/8/layout/vList5"/>
    <dgm:cxn modelId="{D24E6D81-1C54-4B79-9F77-AD4646309748}" type="presParOf" srcId="{7F28AA8C-CDCD-4FDF-B7AE-C0F523302430}" destId="{BB874053-3FEB-45A1-AC4C-2031A1C04D60}" srcOrd="1" destOrd="0" presId="urn:microsoft.com/office/officeart/2005/8/layout/vList5"/>
    <dgm:cxn modelId="{656C61A1-E74C-4426-9EB1-87205D762E12}" type="presParOf" srcId="{7F28AA8C-CDCD-4FDF-B7AE-C0F523302430}" destId="{5CEED1AC-83D7-453A-BA52-5F60A3B96AA4}" srcOrd="2" destOrd="0" presId="urn:microsoft.com/office/officeart/2005/8/layout/vList5"/>
    <dgm:cxn modelId="{B9BB5E4B-851D-4933-8FD1-718177267879}" type="presParOf" srcId="{5CEED1AC-83D7-453A-BA52-5F60A3B96AA4}" destId="{D58231F7-267E-4DF8-AB07-30257628A918}" srcOrd="0" destOrd="0" presId="urn:microsoft.com/office/officeart/2005/8/layout/vList5"/>
    <dgm:cxn modelId="{B58D0EEF-C43C-42DA-A3A4-A8EA17EDE2C9}" type="presParOf" srcId="{5CEED1AC-83D7-453A-BA52-5F60A3B96AA4}" destId="{9FDBD5CD-9077-4D14-845C-0096686345FA}" srcOrd="1" destOrd="0" presId="urn:microsoft.com/office/officeart/2005/8/layout/vList5"/>
    <dgm:cxn modelId="{CBEC1E8A-FBA7-4826-99D9-641E8B7901FC}" type="presParOf" srcId="{7F28AA8C-CDCD-4FDF-B7AE-C0F523302430}" destId="{0925B4AC-1AF7-4506-A672-44FC9CE32DC8}" srcOrd="3" destOrd="0" presId="urn:microsoft.com/office/officeart/2005/8/layout/vList5"/>
    <dgm:cxn modelId="{C836B16A-D0E1-4D06-A3AB-B927347E6C50}" type="presParOf" srcId="{7F28AA8C-CDCD-4FDF-B7AE-C0F523302430}" destId="{4BC70FA9-AEF1-4BCA-BC5A-ADC4EDBAD8BB}" srcOrd="4" destOrd="0" presId="urn:microsoft.com/office/officeart/2005/8/layout/vList5"/>
    <dgm:cxn modelId="{4131B569-6669-4119-965B-A0F164B80E95}" type="presParOf" srcId="{4BC70FA9-AEF1-4BCA-BC5A-ADC4EDBAD8BB}" destId="{BEA602DE-1836-4C75-A619-5131108E6420}" srcOrd="0" destOrd="0" presId="urn:microsoft.com/office/officeart/2005/8/layout/vList5"/>
    <dgm:cxn modelId="{22CD20E5-0F88-4D28-BE71-8F28ABA33952}" type="presParOf" srcId="{4BC70FA9-AEF1-4BCA-BC5A-ADC4EDBAD8BB}" destId="{297732C9-1C27-4D6F-8085-9C8003A048D6}"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ACDE888-F970-4A99-9776-31426FE803C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B6E40D9-D47C-49DD-A143-F2EFF0FB720F}">
      <dgm:prSet custT="1"/>
      <dgm:spPr/>
      <dgm:t>
        <a:bodyPr/>
        <a:lstStyle/>
        <a:p>
          <a:pPr rtl="1"/>
          <a:r>
            <a:rPr lang="ar-LB" sz="2200" b="0" i="0" dirty="0">
              <a:latin typeface="Simplified Arabic" panose="02020603050405020304" pitchFamily="18" charset="-78"/>
              <a:ea typeface="Roboto" panose="020B0604020202020204" charset="0"/>
              <a:cs typeface="Simplified Arabic" panose="02020603050405020304" pitchFamily="18" charset="-78"/>
            </a:rPr>
            <a:t>المخاطر التي تعترض التطبيق:</a:t>
          </a:r>
          <a:endParaRPr lang="en-US" sz="2200" dirty="0">
            <a:latin typeface="Simplified Arabic" panose="02020603050405020304" pitchFamily="18" charset="-78"/>
            <a:ea typeface="Roboto" panose="020B0604020202020204" charset="0"/>
            <a:cs typeface="Simplified Arabic" panose="02020603050405020304" pitchFamily="18" charset="-78"/>
          </a:endParaRPr>
        </a:p>
      </dgm:t>
    </dgm:pt>
    <dgm:pt modelId="{DE87B207-FDD7-4562-8452-C0FFDDEBD087}" type="parTrans" cxnId="{C5B13650-55A1-4B4E-8317-7E79139E5EA8}">
      <dgm:prSet/>
      <dgm:spPr/>
      <dgm:t>
        <a:bodyPr/>
        <a:lstStyle/>
        <a:p>
          <a:pPr rtl="1"/>
          <a:endParaRPr lang="en-US">
            <a:latin typeface="Simplified Arabic" panose="02020603050405020304" pitchFamily="18" charset="-78"/>
            <a:cs typeface="Simplified Arabic" panose="02020603050405020304" pitchFamily="18" charset="-78"/>
          </a:endParaRPr>
        </a:p>
      </dgm:t>
    </dgm:pt>
    <dgm:pt modelId="{719B0128-805A-4CB5-B1C9-35D9E757B881}" type="sibTrans" cxnId="{C5B13650-55A1-4B4E-8317-7E79139E5EA8}">
      <dgm:prSet/>
      <dgm:spPr/>
      <dgm:t>
        <a:bodyPr/>
        <a:lstStyle/>
        <a:p>
          <a:pPr rtl="1"/>
          <a:endParaRPr lang="en-US">
            <a:latin typeface="Simplified Arabic" panose="02020603050405020304" pitchFamily="18" charset="-78"/>
            <a:cs typeface="Simplified Arabic" panose="02020603050405020304" pitchFamily="18" charset="-78"/>
          </a:endParaRPr>
        </a:p>
      </dgm:t>
    </dgm:pt>
    <dgm:pt modelId="{E2E480E5-8F4A-4180-80EC-338E529CE8B4}">
      <dgm:prSet custT="1"/>
      <dgm:spPr/>
      <dgm:t>
        <a:bodyPr/>
        <a:lstStyle/>
        <a:p>
          <a:pPr rtl="1"/>
          <a:r>
            <a:rPr lang="ar-LB" sz="1600" b="0" i="0" dirty="0">
              <a:latin typeface="Simplified Arabic" panose="02020603050405020304" pitchFamily="18" charset="-78"/>
              <a:ea typeface="Roboto" panose="020B0604020202020204" charset="0"/>
              <a:cs typeface="Simplified Arabic" panose="02020603050405020304" pitchFamily="18" charset="-78"/>
            </a:rPr>
            <a:t>البيئات ذات الموارد المحدودة</a:t>
          </a:r>
          <a:endParaRPr lang="en-US" sz="1600" dirty="0">
            <a:latin typeface="Simplified Arabic" panose="02020603050405020304" pitchFamily="18" charset="-78"/>
            <a:ea typeface="Roboto" panose="020B0604020202020204" charset="0"/>
            <a:cs typeface="Simplified Arabic" panose="02020603050405020304" pitchFamily="18" charset="-78"/>
          </a:endParaRPr>
        </a:p>
      </dgm:t>
    </dgm:pt>
    <dgm:pt modelId="{5ED7B6D0-547E-4B86-9BCD-B25544987232}" type="parTrans" cxnId="{9BA31A8E-AFEB-49E6-AA1C-E9A6D8FB202E}">
      <dgm:prSet/>
      <dgm:spPr/>
      <dgm:t>
        <a:bodyPr/>
        <a:lstStyle/>
        <a:p>
          <a:pPr rtl="1"/>
          <a:endParaRPr lang="en-US">
            <a:latin typeface="Simplified Arabic" panose="02020603050405020304" pitchFamily="18" charset="-78"/>
            <a:cs typeface="Simplified Arabic" panose="02020603050405020304" pitchFamily="18" charset="-78"/>
          </a:endParaRPr>
        </a:p>
      </dgm:t>
    </dgm:pt>
    <dgm:pt modelId="{B98F7AA5-2860-448A-93E1-0C6A917B717A}" type="sibTrans" cxnId="{9BA31A8E-AFEB-49E6-AA1C-E9A6D8FB202E}">
      <dgm:prSet/>
      <dgm:spPr/>
      <dgm:t>
        <a:bodyPr/>
        <a:lstStyle/>
        <a:p>
          <a:pPr rtl="1"/>
          <a:endParaRPr lang="en-US">
            <a:latin typeface="Simplified Arabic" panose="02020603050405020304" pitchFamily="18" charset="-78"/>
            <a:cs typeface="Simplified Arabic" panose="02020603050405020304" pitchFamily="18" charset="-78"/>
          </a:endParaRPr>
        </a:p>
      </dgm:t>
    </dgm:pt>
    <dgm:pt modelId="{30A984AF-BD2C-47A2-BEF5-9032496CCE1A}">
      <dgm:prSet custT="1"/>
      <dgm:spPr/>
      <dgm:t>
        <a:bodyPr/>
        <a:lstStyle/>
        <a:p>
          <a:pPr rtl="1"/>
          <a:r>
            <a:rPr lang="ar-LB" sz="1600" b="0" i="0" dirty="0">
              <a:latin typeface="Simplified Arabic" panose="02020603050405020304" pitchFamily="18" charset="-78"/>
              <a:ea typeface="Roboto" panose="020B0604020202020204" charset="0"/>
              <a:cs typeface="Simplified Arabic" panose="02020603050405020304" pitchFamily="18" charset="-78"/>
            </a:rPr>
            <a:t>العجز المالي</a:t>
          </a:r>
          <a:endParaRPr lang="en-US" sz="1600" dirty="0">
            <a:latin typeface="Simplified Arabic" panose="02020603050405020304" pitchFamily="18" charset="-78"/>
            <a:ea typeface="Roboto" panose="020B0604020202020204" charset="0"/>
            <a:cs typeface="Simplified Arabic" panose="02020603050405020304" pitchFamily="18" charset="-78"/>
          </a:endParaRPr>
        </a:p>
      </dgm:t>
    </dgm:pt>
    <dgm:pt modelId="{A2E11F93-B84B-4D27-A3C0-A3662EE93951}" type="parTrans" cxnId="{FB119DB8-A1E3-4822-829F-C0E66E29773B}">
      <dgm:prSet/>
      <dgm:spPr/>
      <dgm:t>
        <a:bodyPr/>
        <a:lstStyle/>
        <a:p>
          <a:pPr rtl="1"/>
          <a:endParaRPr lang="en-US">
            <a:latin typeface="Simplified Arabic" panose="02020603050405020304" pitchFamily="18" charset="-78"/>
            <a:cs typeface="Simplified Arabic" panose="02020603050405020304" pitchFamily="18" charset="-78"/>
          </a:endParaRPr>
        </a:p>
      </dgm:t>
    </dgm:pt>
    <dgm:pt modelId="{3CA810BA-DD58-45B7-8171-62C17AA44024}" type="sibTrans" cxnId="{FB119DB8-A1E3-4822-829F-C0E66E29773B}">
      <dgm:prSet/>
      <dgm:spPr/>
      <dgm:t>
        <a:bodyPr/>
        <a:lstStyle/>
        <a:p>
          <a:pPr rtl="1"/>
          <a:endParaRPr lang="en-US">
            <a:latin typeface="Simplified Arabic" panose="02020603050405020304" pitchFamily="18" charset="-78"/>
            <a:cs typeface="Simplified Arabic" panose="02020603050405020304" pitchFamily="18" charset="-78"/>
          </a:endParaRPr>
        </a:p>
      </dgm:t>
    </dgm:pt>
    <dgm:pt modelId="{909B5BDE-E63B-4AD0-B4D2-2938B401F910}">
      <dgm:prSet custT="1"/>
      <dgm:spPr/>
      <dgm:t>
        <a:bodyPr/>
        <a:lstStyle/>
        <a:p>
          <a:pPr rtl="1"/>
          <a:r>
            <a:rPr lang="ar-LB" sz="1600" b="0" i="0" dirty="0">
              <a:latin typeface="Simplified Arabic" panose="02020603050405020304" pitchFamily="18" charset="-78"/>
              <a:ea typeface="Roboto" panose="020B0604020202020204" charset="0"/>
              <a:cs typeface="Simplified Arabic" panose="02020603050405020304" pitchFamily="18" charset="-78"/>
            </a:rPr>
            <a:t>الإرادة السياسية</a:t>
          </a:r>
          <a:endParaRPr lang="en-US" sz="1600" dirty="0">
            <a:latin typeface="Simplified Arabic" panose="02020603050405020304" pitchFamily="18" charset="-78"/>
            <a:ea typeface="Roboto" panose="020B0604020202020204" charset="0"/>
            <a:cs typeface="Simplified Arabic" panose="02020603050405020304" pitchFamily="18" charset="-78"/>
          </a:endParaRPr>
        </a:p>
      </dgm:t>
    </dgm:pt>
    <dgm:pt modelId="{55722F32-686C-41DC-B3B7-AC355435FA19}" type="parTrans" cxnId="{DA136A8B-F015-4542-9839-E901A89BB147}">
      <dgm:prSet/>
      <dgm:spPr/>
      <dgm:t>
        <a:bodyPr/>
        <a:lstStyle/>
        <a:p>
          <a:pPr rtl="1"/>
          <a:endParaRPr lang="en-US">
            <a:latin typeface="Simplified Arabic" panose="02020603050405020304" pitchFamily="18" charset="-78"/>
            <a:cs typeface="Simplified Arabic" panose="02020603050405020304" pitchFamily="18" charset="-78"/>
          </a:endParaRPr>
        </a:p>
      </dgm:t>
    </dgm:pt>
    <dgm:pt modelId="{11AFF364-767D-4DEE-BE36-D8E3E83D2E58}" type="sibTrans" cxnId="{DA136A8B-F015-4542-9839-E901A89BB147}">
      <dgm:prSet/>
      <dgm:spPr/>
      <dgm:t>
        <a:bodyPr/>
        <a:lstStyle/>
        <a:p>
          <a:pPr rtl="1"/>
          <a:endParaRPr lang="en-US">
            <a:latin typeface="Simplified Arabic" panose="02020603050405020304" pitchFamily="18" charset="-78"/>
            <a:cs typeface="Simplified Arabic" panose="02020603050405020304" pitchFamily="18" charset="-78"/>
          </a:endParaRPr>
        </a:p>
      </dgm:t>
    </dgm:pt>
    <dgm:pt modelId="{8F2387EA-FAA9-42B6-A46A-738321C5C0D1}">
      <dgm:prSet custT="1"/>
      <dgm:spPr/>
      <dgm:t>
        <a:bodyPr/>
        <a:lstStyle/>
        <a:p>
          <a:pPr rtl="1"/>
          <a:r>
            <a:rPr lang="ar-LB" sz="2000" b="0" i="0" dirty="0">
              <a:latin typeface="Simplified Arabic" panose="02020603050405020304" pitchFamily="18" charset="-78"/>
              <a:ea typeface="Roboto" panose="020B0604020202020204" charset="0"/>
              <a:cs typeface="Simplified Arabic" panose="02020603050405020304" pitchFamily="18" charset="-78"/>
            </a:rPr>
            <a:t>يمكن تمويل برامج جبر الضرر بطرق مختلفة:</a:t>
          </a:r>
          <a:endParaRPr lang="en-US" sz="2000" dirty="0">
            <a:latin typeface="Simplified Arabic" panose="02020603050405020304" pitchFamily="18" charset="-78"/>
            <a:ea typeface="Roboto" panose="020B0604020202020204" charset="0"/>
            <a:cs typeface="Simplified Arabic" panose="02020603050405020304" pitchFamily="18" charset="-78"/>
          </a:endParaRPr>
        </a:p>
      </dgm:t>
    </dgm:pt>
    <dgm:pt modelId="{2EBA7EBE-4E1C-44A9-8875-80D73E723804}" type="parTrans" cxnId="{69D160E9-C63C-4D98-8A95-163E73B72CF6}">
      <dgm:prSet/>
      <dgm:spPr/>
      <dgm:t>
        <a:bodyPr/>
        <a:lstStyle/>
        <a:p>
          <a:pPr rtl="1"/>
          <a:endParaRPr lang="en-US">
            <a:latin typeface="Simplified Arabic" panose="02020603050405020304" pitchFamily="18" charset="-78"/>
            <a:cs typeface="Simplified Arabic" panose="02020603050405020304" pitchFamily="18" charset="-78"/>
          </a:endParaRPr>
        </a:p>
      </dgm:t>
    </dgm:pt>
    <dgm:pt modelId="{E6D1BD50-0C01-4D6C-98A9-C1E2373A6DA8}" type="sibTrans" cxnId="{69D160E9-C63C-4D98-8A95-163E73B72CF6}">
      <dgm:prSet/>
      <dgm:spPr/>
      <dgm:t>
        <a:bodyPr/>
        <a:lstStyle/>
        <a:p>
          <a:pPr rtl="1"/>
          <a:endParaRPr lang="en-US">
            <a:latin typeface="Simplified Arabic" panose="02020603050405020304" pitchFamily="18" charset="-78"/>
            <a:cs typeface="Simplified Arabic" panose="02020603050405020304" pitchFamily="18" charset="-78"/>
          </a:endParaRPr>
        </a:p>
      </dgm:t>
    </dgm:pt>
    <dgm:pt modelId="{DA29268A-B205-4160-A2FB-9B14E097F5C9}">
      <dgm:prSet custT="1"/>
      <dgm:spPr/>
      <dgm:t>
        <a:bodyPr/>
        <a:lstStyle/>
        <a:p>
          <a:pPr rtl="1"/>
          <a:r>
            <a:rPr lang="ar-LB" sz="1600" b="0" i="0" dirty="0">
              <a:latin typeface="Simplified Arabic" panose="02020603050405020304" pitchFamily="18" charset="-78"/>
              <a:ea typeface="Roboto" panose="020B0604020202020204" charset="0"/>
              <a:cs typeface="Simplified Arabic" panose="02020603050405020304" pitchFamily="18" charset="-78"/>
            </a:rPr>
            <a:t>موازنة الدولة</a:t>
          </a:r>
          <a:endParaRPr lang="en-US" sz="1600" dirty="0">
            <a:latin typeface="Simplified Arabic" panose="02020603050405020304" pitchFamily="18" charset="-78"/>
            <a:ea typeface="Roboto" panose="020B0604020202020204" charset="0"/>
            <a:cs typeface="Simplified Arabic" panose="02020603050405020304" pitchFamily="18" charset="-78"/>
          </a:endParaRPr>
        </a:p>
      </dgm:t>
    </dgm:pt>
    <dgm:pt modelId="{76D937DD-D27B-45D1-8F88-401AD9FB121A}" type="parTrans" cxnId="{43C53E02-C019-49C9-AB0E-0409F43187AF}">
      <dgm:prSet/>
      <dgm:spPr/>
      <dgm:t>
        <a:bodyPr/>
        <a:lstStyle/>
        <a:p>
          <a:pPr rtl="1"/>
          <a:endParaRPr lang="en-US">
            <a:latin typeface="Simplified Arabic" panose="02020603050405020304" pitchFamily="18" charset="-78"/>
            <a:cs typeface="Simplified Arabic" panose="02020603050405020304" pitchFamily="18" charset="-78"/>
          </a:endParaRPr>
        </a:p>
      </dgm:t>
    </dgm:pt>
    <dgm:pt modelId="{C3119BD6-5882-484C-A39A-4E37020E8791}" type="sibTrans" cxnId="{43C53E02-C019-49C9-AB0E-0409F43187AF}">
      <dgm:prSet/>
      <dgm:spPr/>
      <dgm:t>
        <a:bodyPr/>
        <a:lstStyle/>
        <a:p>
          <a:pPr rtl="1"/>
          <a:endParaRPr lang="en-US">
            <a:latin typeface="Simplified Arabic" panose="02020603050405020304" pitchFamily="18" charset="-78"/>
            <a:cs typeface="Simplified Arabic" panose="02020603050405020304" pitchFamily="18" charset="-78"/>
          </a:endParaRPr>
        </a:p>
      </dgm:t>
    </dgm:pt>
    <dgm:pt modelId="{D19F4D0B-0630-4E18-9DAF-6CC1C8BBB1E0}">
      <dgm:prSet custT="1"/>
      <dgm:spPr/>
      <dgm:t>
        <a:bodyPr/>
        <a:lstStyle/>
        <a:p>
          <a:pPr rtl="1"/>
          <a:r>
            <a:rPr lang="ar-LB" sz="1600" b="0" i="0" dirty="0">
              <a:latin typeface="Simplified Arabic" panose="02020603050405020304" pitchFamily="18" charset="-78"/>
              <a:ea typeface="Roboto" panose="020B0604020202020204" charset="0"/>
              <a:cs typeface="Simplified Arabic" panose="02020603050405020304" pitchFamily="18" charset="-78"/>
            </a:rPr>
            <a:t>الضرائب</a:t>
          </a:r>
          <a:endParaRPr lang="en-US" sz="1600" dirty="0">
            <a:latin typeface="Simplified Arabic" panose="02020603050405020304" pitchFamily="18" charset="-78"/>
            <a:ea typeface="Roboto" panose="020B0604020202020204" charset="0"/>
            <a:cs typeface="Simplified Arabic" panose="02020603050405020304" pitchFamily="18" charset="-78"/>
          </a:endParaRPr>
        </a:p>
      </dgm:t>
    </dgm:pt>
    <dgm:pt modelId="{79C3B9AF-021E-49B9-98FC-D90D22315956}" type="parTrans" cxnId="{1AFF4D09-EBB0-420B-BA1B-A3B65B73F444}">
      <dgm:prSet/>
      <dgm:spPr/>
      <dgm:t>
        <a:bodyPr/>
        <a:lstStyle/>
        <a:p>
          <a:pPr rtl="1"/>
          <a:endParaRPr lang="en-US">
            <a:latin typeface="Simplified Arabic" panose="02020603050405020304" pitchFamily="18" charset="-78"/>
            <a:cs typeface="Simplified Arabic" panose="02020603050405020304" pitchFamily="18" charset="-78"/>
          </a:endParaRPr>
        </a:p>
      </dgm:t>
    </dgm:pt>
    <dgm:pt modelId="{3325EE89-4751-42C3-BA20-D78EBE640395}" type="sibTrans" cxnId="{1AFF4D09-EBB0-420B-BA1B-A3B65B73F444}">
      <dgm:prSet/>
      <dgm:spPr/>
      <dgm:t>
        <a:bodyPr/>
        <a:lstStyle/>
        <a:p>
          <a:pPr rtl="1"/>
          <a:endParaRPr lang="en-US">
            <a:latin typeface="Simplified Arabic" panose="02020603050405020304" pitchFamily="18" charset="-78"/>
            <a:cs typeface="Simplified Arabic" panose="02020603050405020304" pitchFamily="18" charset="-78"/>
          </a:endParaRPr>
        </a:p>
      </dgm:t>
    </dgm:pt>
    <dgm:pt modelId="{5CB60225-0547-4D4A-A79C-701A0235ED2D}">
      <dgm:prSet custT="1"/>
      <dgm:spPr/>
      <dgm:t>
        <a:bodyPr/>
        <a:lstStyle/>
        <a:p>
          <a:pPr rtl="1"/>
          <a:r>
            <a:rPr lang="ar-LB" sz="1600" b="0" i="0" dirty="0">
              <a:latin typeface="Simplified Arabic" panose="02020603050405020304" pitchFamily="18" charset="-78"/>
              <a:ea typeface="Roboto" panose="020B0604020202020204" charset="0"/>
              <a:cs typeface="Simplified Arabic" panose="02020603050405020304" pitchFamily="18" charset="-78"/>
            </a:rPr>
            <a:t>الهيئات المانحة</a:t>
          </a:r>
          <a:endParaRPr lang="en-US" sz="1600" dirty="0">
            <a:latin typeface="Simplified Arabic" panose="02020603050405020304" pitchFamily="18" charset="-78"/>
            <a:ea typeface="Roboto" panose="020B0604020202020204" charset="0"/>
            <a:cs typeface="Simplified Arabic" panose="02020603050405020304" pitchFamily="18" charset="-78"/>
          </a:endParaRPr>
        </a:p>
      </dgm:t>
    </dgm:pt>
    <dgm:pt modelId="{3DF11A5B-EA8C-400C-B858-A543F368D299}" type="parTrans" cxnId="{B2EBF45A-7AC1-4DFB-A81A-1F406946AB83}">
      <dgm:prSet/>
      <dgm:spPr/>
      <dgm:t>
        <a:bodyPr/>
        <a:lstStyle/>
        <a:p>
          <a:pPr rtl="1"/>
          <a:endParaRPr lang="en-US">
            <a:latin typeface="Simplified Arabic" panose="02020603050405020304" pitchFamily="18" charset="-78"/>
            <a:cs typeface="Simplified Arabic" panose="02020603050405020304" pitchFamily="18" charset="-78"/>
          </a:endParaRPr>
        </a:p>
      </dgm:t>
    </dgm:pt>
    <dgm:pt modelId="{4BD9A2E3-E189-42E4-A20C-334A1367DDF9}" type="sibTrans" cxnId="{B2EBF45A-7AC1-4DFB-A81A-1F406946AB83}">
      <dgm:prSet/>
      <dgm:spPr/>
      <dgm:t>
        <a:bodyPr/>
        <a:lstStyle/>
        <a:p>
          <a:pPr rtl="1"/>
          <a:endParaRPr lang="en-US">
            <a:latin typeface="Simplified Arabic" panose="02020603050405020304" pitchFamily="18" charset="-78"/>
            <a:cs typeface="Simplified Arabic" panose="02020603050405020304" pitchFamily="18" charset="-78"/>
          </a:endParaRPr>
        </a:p>
      </dgm:t>
    </dgm:pt>
    <dgm:pt modelId="{91864698-D8BF-427D-999B-ED70814A416F}" type="pres">
      <dgm:prSet presAssocID="{4ACDE888-F970-4A99-9776-31426FE803C1}" presName="linear" presStyleCnt="0">
        <dgm:presLayoutVars>
          <dgm:animLvl val="lvl"/>
          <dgm:resizeHandles val="exact"/>
        </dgm:presLayoutVars>
      </dgm:prSet>
      <dgm:spPr/>
    </dgm:pt>
    <dgm:pt modelId="{DE9274D8-B75C-4C66-8453-6079F9CA3CF4}" type="pres">
      <dgm:prSet presAssocID="{4B6E40D9-D47C-49DD-A143-F2EFF0FB720F}" presName="parentText" presStyleLbl="node1" presStyleIdx="0" presStyleCnt="2">
        <dgm:presLayoutVars>
          <dgm:chMax val="0"/>
          <dgm:bulletEnabled val="1"/>
        </dgm:presLayoutVars>
      </dgm:prSet>
      <dgm:spPr/>
    </dgm:pt>
    <dgm:pt modelId="{6814ED9C-6ECC-4325-BE14-21F483CB19BC}" type="pres">
      <dgm:prSet presAssocID="{4B6E40D9-D47C-49DD-A143-F2EFF0FB720F}" presName="childText" presStyleLbl="revTx" presStyleIdx="0" presStyleCnt="2">
        <dgm:presLayoutVars>
          <dgm:bulletEnabled val="1"/>
        </dgm:presLayoutVars>
      </dgm:prSet>
      <dgm:spPr/>
    </dgm:pt>
    <dgm:pt modelId="{E5152B70-23BE-49C4-9F57-7CB17EA06D0B}" type="pres">
      <dgm:prSet presAssocID="{8F2387EA-FAA9-42B6-A46A-738321C5C0D1}" presName="parentText" presStyleLbl="node1" presStyleIdx="1" presStyleCnt="2">
        <dgm:presLayoutVars>
          <dgm:chMax val="0"/>
          <dgm:bulletEnabled val="1"/>
        </dgm:presLayoutVars>
      </dgm:prSet>
      <dgm:spPr/>
    </dgm:pt>
    <dgm:pt modelId="{EDE44BF9-699C-4B5C-8196-96FF7B329D1C}" type="pres">
      <dgm:prSet presAssocID="{8F2387EA-FAA9-42B6-A46A-738321C5C0D1}" presName="childText" presStyleLbl="revTx" presStyleIdx="1" presStyleCnt="2">
        <dgm:presLayoutVars>
          <dgm:bulletEnabled val="1"/>
        </dgm:presLayoutVars>
      </dgm:prSet>
      <dgm:spPr/>
    </dgm:pt>
  </dgm:ptLst>
  <dgm:cxnLst>
    <dgm:cxn modelId="{43C53E02-C019-49C9-AB0E-0409F43187AF}" srcId="{8F2387EA-FAA9-42B6-A46A-738321C5C0D1}" destId="{DA29268A-B205-4160-A2FB-9B14E097F5C9}" srcOrd="0" destOrd="0" parTransId="{76D937DD-D27B-45D1-8F88-401AD9FB121A}" sibTransId="{C3119BD6-5882-484C-A39A-4E37020E8791}"/>
    <dgm:cxn modelId="{1AFF4D09-EBB0-420B-BA1B-A3B65B73F444}" srcId="{8F2387EA-FAA9-42B6-A46A-738321C5C0D1}" destId="{D19F4D0B-0630-4E18-9DAF-6CC1C8BBB1E0}" srcOrd="1" destOrd="0" parTransId="{79C3B9AF-021E-49B9-98FC-D90D22315956}" sibTransId="{3325EE89-4751-42C3-BA20-D78EBE640395}"/>
    <dgm:cxn modelId="{D0549215-8694-4989-89EF-2A69005324B9}" type="presOf" srcId="{30A984AF-BD2C-47A2-BEF5-9032496CCE1A}" destId="{6814ED9C-6ECC-4325-BE14-21F483CB19BC}" srcOrd="0" destOrd="1" presId="urn:microsoft.com/office/officeart/2005/8/layout/vList2"/>
    <dgm:cxn modelId="{BBD6C624-64DC-42A6-B043-299A0C4FA7F8}" type="presOf" srcId="{4ACDE888-F970-4A99-9776-31426FE803C1}" destId="{91864698-D8BF-427D-999B-ED70814A416F}" srcOrd="0" destOrd="0" presId="urn:microsoft.com/office/officeart/2005/8/layout/vList2"/>
    <dgm:cxn modelId="{B78A163A-855B-43D4-9882-CCDB471F49D1}" type="presOf" srcId="{909B5BDE-E63B-4AD0-B4D2-2938B401F910}" destId="{6814ED9C-6ECC-4325-BE14-21F483CB19BC}" srcOrd="0" destOrd="2" presId="urn:microsoft.com/office/officeart/2005/8/layout/vList2"/>
    <dgm:cxn modelId="{4460F947-6CCD-4EEF-9EEF-85BAF300EE33}" type="presOf" srcId="{4B6E40D9-D47C-49DD-A143-F2EFF0FB720F}" destId="{DE9274D8-B75C-4C66-8453-6079F9CA3CF4}" srcOrd="0" destOrd="0" presId="urn:microsoft.com/office/officeart/2005/8/layout/vList2"/>
    <dgm:cxn modelId="{C6E8A76E-5035-43DC-9B6C-10EB116D5A85}" type="presOf" srcId="{8F2387EA-FAA9-42B6-A46A-738321C5C0D1}" destId="{E5152B70-23BE-49C4-9F57-7CB17EA06D0B}" srcOrd="0" destOrd="0" presId="urn:microsoft.com/office/officeart/2005/8/layout/vList2"/>
    <dgm:cxn modelId="{C5B13650-55A1-4B4E-8317-7E79139E5EA8}" srcId="{4ACDE888-F970-4A99-9776-31426FE803C1}" destId="{4B6E40D9-D47C-49DD-A143-F2EFF0FB720F}" srcOrd="0" destOrd="0" parTransId="{DE87B207-FDD7-4562-8452-C0FFDDEBD087}" sibTransId="{719B0128-805A-4CB5-B1C9-35D9E757B881}"/>
    <dgm:cxn modelId="{B2EBF45A-7AC1-4DFB-A81A-1F406946AB83}" srcId="{8F2387EA-FAA9-42B6-A46A-738321C5C0D1}" destId="{5CB60225-0547-4D4A-A79C-701A0235ED2D}" srcOrd="2" destOrd="0" parTransId="{3DF11A5B-EA8C-400C-B858-A543F368D299}" sibTransId="{4BD9A2E3-E189-42E4-A20C-334A1367DDF9}"/>
    <dgm:cxn modelId="{DA136A8B-F015-4542-9839-E901A89BB147}" srcId="{4B6E40D9-D47C-49DD-A143-F2EFF0FB720F}" destId="{909B5BDE-E63B-4AD0-B4D2-2938B401F910}" srcOrd="2" destOrd="0" parTransId="{55722F32-686C-41DC-B3B7-AC355435FA19}" sibTransId="{11AFF364-767D-4DEE-BE36-D8E3E83D2E58}"/>
    <dgm:cxn modelId="{9BA31A8E-AFEB-49E6-AA1C-E9A6D8FB202E}" srcId="{4B6E40D9-D47C-49DD-A143-F2EFF0FB720F}" destId="{E2E480E5-8F4A-4180-80EC-338E529CE8B4}" srcOrd="0" destOrd="0" parTransId="{5ED7B6D0-547E-4B86-9BCD-B25544987232}" sibTransId="{B98F7AA5-2860-448A-93E1-0C6A917B717A}"/>
    <dgm:cxn modelId="{1A7E728E-9EB9-41DC-84EC-3FCB68A886E3}" type="presOf" srcId="{D19F4D0B-0630-4E18-9DAF-6CC1C8BBB1E0}" destId="{EDE44BF9-699C-4B5C-8196-96FF7B329D1C}" srcOrd="0" destOrd="1" presId="urn:microsoft.com/office/officeart/2005/8/layout/vList2"/>
    <dgm:cxn modelId="{FFABEE90-BD14-4973-93D6-EA8C6A964DEA}" type="presOf" srcId="{DA29268A-B205-4160-A2FB-9B14E097F5C9}" destId="{EDE44BF9-699C-4B5C-8196-96FF7B329D1C}" srcOrd="0" destOrd="0" presId="urn:microsoft.com/office/officeart/2005/8/layout/vList2"/>
    <dgm:cxn modelId="{A3837195-FDA7-4D8E-BDFF-AC792841F8F7}" type="presOf" srcId="{5CB60225-0547-4D4A-A79C-701A0235ED2D}" destId="{EDE44BF9-699C-4B5C-8196-96FF7B329D1C}" srcOrd="0" destOrd="2" presId="urn:microsoft.com/office/officeart/2005/8/layout/vList2"/>
    <dgm:cxn modelId="{E2CEC3A3-FFC7-4FCE-86B7-25DDE81EFC9B}" type="presOf" srcId="{E2E480E5-8F4A-4180-80EC-338E529CE8B4}" destId="{6814ED9C-6ECC-4325-BE14-21F483CB19BC}" srcOrd="0" destOrd="0" presId="urn:microsoft.com/office/officeart/2005/8/layout/vList2"/>
    <dgm:cxn modelId="{FB119DB8-A1E3-4822-829F-C0E66E29773B}" srcId="{4B6E40D9-D47C-49DD-A143-F2EFF0FB720F}" destId="{30A984AF-BD2C-47A2-BEF5-9032496CCE1A}" srcOrd="1" destOrd="0" parTransId="{A2E11F93-B84B-4D27-A3C0-A3662EE93951}" sibTransId="{3CA810BA-DD58-45B7-8171-62C17AA44024}"/>
    <dgm:cxn modelId="{69D160E9-C63C-4D98-8A95-163E73B72CF6}" srcId="{4ACDE888-F970-4A99-9776-31426FE803C1}" destId="{8F2387EA-FAA9-42B6-A46A-738321C5C0D1}" srcOrd="1" destOrd="0" parTransId="{2EBA7EBE-4E1C-44A9-8875-80D73E723804}" sibTransId="{E6D1BD50-0C01-4D6C-98A9-C1E2373A6DA8}"/>
    <dgm:cxn modelId="{A6A1BC45-0B57-4EDD-AE30-8EAFBBE50124}" type="presParOf" srcId="{91864698-D8BF-427D-999B-ED70814A416F}" destId="{DE9274D8-B75C-4C66-8453-6079F9CA3CF4}" srcOrd="0" destOrd="0" presId="urn:microsoft.com/office/officeart/2005/8/layout/vList2"/>
    <dgm:cxn modelId="{B0144CC3-3038-4E0D-8FB1-D029494C26B9}" type="presParOf" srcId="{91864698-D8BF-427D-999B-ED70814A416F}" destId="{6814ED9C-6ECC-4325-BE14-21F483CB19BC}" srcOrd="1" destOrd="0" presId="urn:microsoft.com/office/officeart/2005/8/layout/vList2"/>
    <dgm:cxn modelId="{FCF6A739-C3C7-4FF9-BAF6-CE7C697748E1}" type="presParOf" srcId="{91864698-D8BF-427D-999B-ED70814A416F}" destId="{E5152B70-23BE-49C4-9F57-7CB17EA06D0B}" srcOrd="2" destOrd="0" presId="urn:microsoft.com/office/officeart/2005/8/layout/vList2"/>
    <dgm:cxn modelId="{9CE04C6E-98D0-49E6-92F5-07F0C92981C2}" type="presParOf" srcId="{91864698-D8BF-427D-999B-ED70814A416F}" destId="{EDE44BF9-699C-4B5C-8196-96FF7B329D1C}"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80FCEC6-5931-48D2-A517-475DF59A5CE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7339B33-D457-4AC1-B4D1-39E0E6502B37}">
      <dgm:prSet custT="1"/>
      <dgm:spPr/>
      <dgm:t>
        <a:bodyPr/>
        <a:lstStyle/>
        <a:p>
          <a:pPr rtl="1"/>
          <a:r>
            <a:rPr lang="ar-LB" sz="1800" b="0" i="0" dirty="0">
              <a:latin typeface="Simplified Arabic" panose="02020603050405020304" pitchFamily="18" charset="-78"/>
              <a:ea typeface="Roboto" panose="020B0604020202020204" charset="0"/>
              <a:cs typeface="Simplified Arabic" panose="02020603050405020304" pitchFamily="18" charset="-78"/>
            </a:rPr>
            <a:t>فقدان الوثائق الخاصة بالهوية </a:t>
          </a:r>
          <a:endParaRPr lang="en-US" sz="1800" dirty="0">
            <a:latin typeface="Simplified Arabic" panose="02020603050405020304" pitchFamily="18" charset="-78"/>
            <a:ea typeface="Roboto" panose="020B0604020202020204" charset="0"/>
            <a:cs typeface="Simplified Arabic" panose="02020603050405020304" pitchFamily="18" charset="-78"/>
          </a:endParaRPr>
        </a:p>
      </dgm:t>
    </dgm:pt>
    <dgm:pt modelId="{0320AAEB-FC0F-4BF2-A18D-2F41EC3F0C23}" type="parTrans" cxnId="{2D6EA16A-6DBA-497D-B11C-CE35A93F5C45}">
      <dgm:prSet/>
      <dgm:spPr/>
      <dgm:t>
        <a:bodyPr/>
        <a:lstStyle/>
        <a:p>
          <a:pPr rtl="1"/>
          <a:endParaRPr lang="en-US">
            <a:latin typeface="Simplified Arabic" panose="02020603050405020304" pitchFamily="18" charset="-78"/>
            <a:cs typeface="Simplified Arabic" panose="02020603050405020304" pitchFamily="18" charset="-78"/>
          </a:endParaRPr>
        </a:p>
      </dgm:t>
    </dgm:pt>
    <dgm:pt modelId="{9CF9A1B1-55D9-4FED-94F5-4394140F13C5}" type="sibTrans" cxnId="{2D6EA16A-6DBA-497D-B11C-CE35A93F5C45}">
      <dgm:prSet/>
      <dgm:spPr/>
      <dgm:t>
        <a:bodyPr/>
        <a:lstStyle/>
        <a:p>
          <a:pPr rtl="1"/>
          <a:endParaRPr lang="en-US">
            <a:latin typeface="Simplified Arabic" panose="02020603050405020304" pitchFamily="18" charset="-78"/>
            <a:cs typeface="Simplified Arabic" panose="02020603050405020304" pitchFamily="18" charset="-78"/>
          </a:endParaRPr>
        </a:p>
      </dgm:t>
    </dgm:pt>
    <dgm:pt modelId="{BA6A420F-0178-4185-8E7B-10231CC11792}">
      <dgm:prSet custT="1"/>
      <dgm:spPr/>
      <dgm:t>
        <a:bodyPr/>
        <a:lstStyle/>
        <a:p>
          <a:pPr rtl="1"/>
          <a:r>
            <a:rPr lang="ar-LB" sz="1800" dirty="0">
              <a:latin typeface="Simplified Arabic" panose="02020603050405020304" pitchFamily="18" charset="-78"/>
              <a:ea typeface="Roboto" panose="020B0604020202020204" charset="0"/>
              <a:cs typeface="Simplified Arabic" panose="02020603050405020304" pitchFamily="18" charset="-78"/>
            </a:rPr>
            <a:t>العوائق المالية</a:t>
          </a:r>
          <a:endParaRPr lang="en-US" sz="1800" dirty="0">
            <a:latin typeface="Simplified Arabic" panose="02020603050405020304" pitchFamily="18" charset="-78"/>
            <a:ea typeface="Roboto" panose="020B0604020202020204" charset="0"/>
            <a:cs typeface="Simplified Arabic" panose="02020603050405020304" pitchFamily="18" charset="-78"/>
          </a:endParaRPr>
        </a:p>
      </dgm:t>
    </dgm:pt>
    <dgm:pt modelId="{D83B73A2-737A-40D9-A9AC-D1A055EE290A}" type="parTrans" cxnId="{ED5350FC-D704-46FB-9337-D4D725F1B970}">
      <dgm:prSet/>
      <dgm:spPr/>
      <dgm:t>
        <a:bodyPr/>
        <a:lstStyle/>
        <a:p>
          <a:pPr rtl="1"/>
          <a:endParaRPr lang="en-US">
            <a:latin typeface="Simplified Arabic" panose="02020603050405020304" pitchFamily="18" charset="-78"/>
            <a:cs typeface="Simplified Arabic" panose="02020603050405020304" pitchFamily="18" charset="-78"/>
          </a:endParaRPr>
        </a:p>
      </dgm:t>
    </dgm:pt>
    <dgm:pt modelId="{BEE290E6-490A-4B3D-9A06-A1ED4CE5C885}" type="sibTrans" cxnId="{ED5350FC-D704-46FB-9337-D4D725F1B970}">
      <dgm:prSet/>
      <dgm:spPr/>
      <dgm:t>
        <a:bodyPr/>
        <a:lstStyle/>
        <a:p>
          <a:pPr rtl="1"/>
          <a:endParaRPr lang="en-US">
            <a:latin typeface="Simplified Arabic" panose="02020603050405020304" pitchFamily="18" charset="-78"/>
            <a:cs typeface="Simplified Arabic" panose="02020603050405020304" pitchFamily="18" charset="-78"/>
          </a:endParaRPr>
        </a:p>
      </dgm:t>
    </dgm:pt>
    <dgm:pt modelId="{B9A4FE1E-2485-4492-B05E-0B12661C7A14}">
      <dgm:prSet custT="1"/>
      <dgm:spPr/>
      <dgm:t>
        <a:bodyPr/>
        <a:lstStyle/>
        <a:p>
          <a:pPr rtl="1"/>
          <a:r>
            <a:rPr lang="ar-LB" sz="1800" b="0" i="0" dirty="0">
              <a:latin typeface="Simplified Arabic" panose="02020603050405020304" pitchFamily="18" charset="-78"/>
              <a:ea typeface="Roboto" panose="020B0604020202020204" charset="0"/>
              <a:cs typeface="Simplified Arabic" panose="02020603050405020304" pitchFamily="18" charset="-78"/>
            </a:rPr>
            <a:t>العوائق اللوجستية</a:t>
          </a:r>
          <a:endParaRPr lang="en-US" sz="1800" dirty="0">
            <a:latin typeface="Simplified Arabic" panose="02020603050405020304" pitchFamily="18" charset="-78"/>
            <a:ea typeface="Roboto" panose="020B0604020202020204" charset="0"/>
            <a:cs typeface="Simplified Arabic" panose="02020603050405020304" pitchFamily="18" charset="-78"/>
          </a:endParaRPr>
        </a:p>
      </dgm:t>
    </dgm:pt>
    <dgm:pt modelId="{A0D26A51-2BA9-41F6-835D-0A9C1BA6A36D}" type="parTrans" cxnId="{1171C33D-6A88-4C4E-A90F-9F0A1CB8E333}">
      <dgm:prSet/>
      <dgm:spPr/>
      <dgm:t>
        <a:bodyPr/>
        <a:lstStyle/>
        <a:p>
          <a:pPr rtl="1"/>
          <a:endParaRPr lang="en-US">
            <a:latin typeface="Simplified Arabic" panose="02020603050405020304" pitchFamily="18" charset="-78"/>
            <a:cs typeface="Simplified Arabic" panose="02020603050405020304" pitchFamily="18" charset="-78"/>
          </a:endParaRPr>
        </a:p>
      </dgm:t>
    </dgm:pt>
    <dgm:pt modelId="{148516F8-7891-4F95-BEE5-707EA49517EE}" type="sibTrans" cxnId="{1171C33D-6A88-4C4E-A90F-9F0A1CB8E333}">
      <dgm:prSet/>
      <dgm:spPr/>
      <dgm:t>
        <a:bodyPr/>
        <a:lstStyle/>
        <a:p>
          <a:pPr rtl="1"/>
          <a:endParaRPr lang="en-US">
            <a:latin typeface="Simplified Arabic" panose="02020603050405020304" pitchFamily="18" charset="-78"/>
            <a:cs typeface="Simplified Arabic" panose="02020603050405020304" pitchFamily="18" charset="-78"/>
          </a:endParaRPr>
        </a:p>
      </dgm:t>
    </dgm:pt>
    <dgm:pt modelId="{FEBB3247-3402-4F74-9A27-79E0E60C012B}">
      <dgm:prSet custT="1"/>
      <dgm:spPr/>
      <dgm:t>
        <a:bodyPr/>
        <a:lstStyle/>
        <a:p>
          <a:pPr rtl="1"/>
          <a:r>
            <a:rPr lang="ar-LB" sz="1800" b="0" i="0" dirty="0">
              <a:latin typeface="Simplified Arabic" panose="02020603050405020304" pitchFamily="18" charset="-78"/>
              <a:ea typeface="Roboto" panose="020B0604020202020204" charset="0"/>
              <a:cs typeface="Simplified Arabic" panose="02020603050405020304" pitchFamily="18" charset="-78"/>
            </a:rPr>
            <a:t>وصمة العار</a:t>
          </a:r>
          <a:endParaRPr lang="en-US" sz="1800" dirty="0">
            <a:latin typeface="Simplified Arabic" panose="02020603050405020304" pitchFamily="18" charset="-78"/>
            <a:ea typeface="Roboto" panose="020B0604020202020204" charset="0"/>
            <a:cs typeface="Simplified Arabic" panose="02020603050405020304" pitchFamily="18" charset="-78"/>
          </a:endParaRPr>
        </a:p>
      </dgm:t>
    </dgm:pt>
    <dgm:pt modelId="{A2A1D4CC-35AE-4EE4-8060-FC3C34F49CFE}" type="parTrans" cxnId="{51604154-0E8F-4DEC-83C8-1C96C4A181A4}">
      <dgm:prSet/>
      <dgm:spPr/>
      <dgm:t>
        <a:bodyPr/>
        <a:lstStyle/>
        <a:p>
          <a:pPr rtl="1"/>
          <a:endParaRPr lang="en-US">
            <a:latin typeface="Simplified Arabic" panose="02020603050405020304" pitchFamily="18" charset="-78"/>
            <a:cs typeface="Simplified Arabic" panose="02020603050405020304" pitchFamily="18" charset="-78"/>
          </a:endParaRPr>
        </a:p>
      </dgm:t>
    </dgm:pt>
    <dgm:pt modelId="{388E3D8D-EAF7-49D2-B1B0-921E857C132D}" type="sibTrans" cxnId="{51604154-0E8F-4DEC-83C8-1C96C4A181A4}">
      <dgm:prSet/>
      <dgm:spPr/>
      <dgm:t>
        <a:bodyPr/>
        <a:lstStyle/>
        <a:p>
          <a:pPr rtl="1"/>
          <a:endParaRPr lang="en-US">
            <a:latin typeface="Simplified Arabic" panose="02020603050405020304" pitchFamily="18" charset="-78"/>
            <a:cs typeface="Simplified Arabic" panose="02020603050405020304" pitchFamily="18" charset="-78"/>
          </a:endParaRPr>
        </a:p>
      </dgm:t>
    </dgm:pt>
    <dgm:pt modelId="{9049DF0B-B652-4658-BFFA-992451A83280}" type="pres">
      <dgm:prSet presAssocID="{780FCEC6-5931-48D2-A517-475DF59A5CE8}" presName="linear" presStyleCnt="0">
        <dgm:presLayoutVars>
          <dgm:animLvl val="lvl"/>
          <dgm:resizeHandles val="exact"/>
        </dgm:presLayoutVars>
      </dgm:prSet>
      <dgm:spPr/>
    </dgm:pt>
    <dgm:pt modelId="{98B2266D-E5B3-4414-9EC2-94FF55E2BF23}" type="pres">
      <dgm:prSet presAssocID="{B7339B33-D457-4AC1-B4D1-39E0E6502B37}" presName="parentText" presStyleLbl="node1" presStyleIdx="0" presStyleCnt="4">
        <dgm:presLayoutVars>
          <dgm:chMax val="0"/>
          <dgm:bulletEnabled val="1"/>
        </dgm:presLayoutVars>
      </dgm:prSet>
      <dgm:spPr/>
    </dgm:pt>
    <dgm:pt modelId="{AE1F557F-3D4F-4FB6-AAB2-82A7BBDB4B30}" type="pres">
      <dgm:prSet presAssocID="{9CF9A1B1-55D9-4FED-94F5-4394140F13C5}" presName="spacer" presStyleCnt="0"/>
      <dgm:spPr/>
    </dgm:pt>
    <dgm:pt modelId="{CE55B831-95E1-4E48-BB7E-C44F107553FB}" type="pres">
      <dgm:prSet presAssocID="{BA6A420F-0178-4185-8E7B-10231CC11792}" presName="parentText" presStyleLbl="node1" presStyleIdx="1" presStyleCnt="4">
        <dgm:presLayoutVars>
          <dgm:chMax val="0"/>
          <dgm:bulletEnabled val="1"/>
        </dgm:presLayoutVars>
      </dgm:prSet>
      <dgm:spPr/>
    </dgm:pt>
    <dgm:pt modelId="{C72C1A0F-93F6-428C-8150-574CBCC15534}" type="pres">
      <dgm:prSet presAssocID="{BEE290E6-490A-4B3D-9A06-A1ED4CE5C885}" presName="spacer" presStyleCnt="0"/>
      <dgm:spPr/>
    </dgm:pt>
    <dgm:pt modelId="{B1BA76A3-2F96-4BC4-9A03-256E40926C30}" type="pres">
      <dgm:prSet presAssocID="{B9A4FE1E-2485-4492-B05E-0B12661C7A14}" presName="parentText" presStyleLbl="node1" presStyleIdx="2" presStyleCnt="4">
        <dgm:presLayoutVars>
          <dgm:chMax val="0"/>
          <dgm:bulletEnabled val="1"/>
        </dgm:presLayoutVars>
      </dgm:prSet>
      <dgm:spPr/>
    </dgm:pt>
    <dgm:pt modelId="{B34037D3-0D37-49F6-AA44-4DFED491912D}" type="pres">
      <dgm:prSet presAssocID="{148516F8-7891-4F95-BEE5-707EA49517EE}" presName="spacer" presStyleCnt="0"/>
      <dgm:spPr/>
    </dgm:pt>
    <dgm:pt modelId="{0BC0770E-0BD8-470F-9C7F-046394286DD5}" type="pres">
      <dgm:prSet presAssocID="{FEBB3247-3402-4F74-9A27-79E0E60C012B}" presName="parentText" presStyleLbl="node1" presStyleIdx="3" presStyleCnt="4">
        <dgm:presLayoutVars>
          <dgm:chMax val="0"/>
          <dgm:bulletEnabled val="1"/>
        </dgm:presLayoutVars>
      </dgm:prSet>
      <dgm:spPr/>
    </dgm:pt>
  </dgm:ptLst>
  <dgm:cxnLst>
    <dgm:cxn modelId="{1171C33D-6A88-4C4E-A90F-9F0A1CB8E333}" srcId="{780FCEC6-5931-48D2-A517-475DF59A5CE8}" destId="{B9A4FE1E-2485-4492-B05E-0B12661C7A14}" srcOrd="2" destOrd="0" parTransId="{A0D26A51-2BA9-41F6-835D-0A9C1BA6A36D}" sibTransId="{148516F8-7891-4F95-BEE5-707EA49517EE}"/>
    <dgm:cxn modelId="{2D6EA16A-6DBA-497D-B11C-CE35A93F5C45}" srcId="{780FCEC6-5931-48D2-A517-475DF59A5CE8}" destId="{B7339B33-D457-4AC1-B4D1-39E0E6502B37}" srcOrd="0" destOrd="0" parTransId="{0320AAEB-FC0F-4BF2-A18D-2F41EC3F0C23}" sibTransId="{9CF9A1B1-55D9-4FED-94F5-4394140F13C5}"/>
    <dgm:cxn modelId="{51604154-0E8F-4DEC-83C8-1C96C4A181A4}" srcId="{780FCEC6-5931-48D2-A517-475DF59A5CE8}" destId="{FEBB3247-3402-4F74-9A27-79E0E60C012B}" srcOrd="3" destOrd="0" parTransId="{A2A1D4CC-35AE-4EE4-8060-FC3C34F49CFE}" sibTransId="{388E3D8D-EAF7-49D2-B1B0-921E857C132D}"/>
    <dgm:cxn modelId="{34DD3284-039A-4C1E-9A79-436A5CDFED70}" type="presOf" srcId="{FEBB3247-3402-4F74-9A27-79E0E60C012B}" destId="{0BC0770E-0BD8-470F-9C7F-046394286DD5}" srcOrd="0" destOrd="0" presId="urn:microsoft.com/office/officeart/2005/8/layout/vList2"/>
    <dgm:cxn modelId="{8AD99FA8-397B-4AED-8CB0-FA5773479C49}" type="presOf" srcId="{B9A4FE1E-2485-4492-B05E-0B12661C7A14}" destId="{B1BA76A3-2F96-4BC4-9A03-256E40926C30}" srcOrd="0" destOrd="0" presId="urn:microsoft.com/office/officeart/2005/8/layout/vList2"/>
    <dgm:cxn modelId="{42E403B7-FD14-47FF-97FD-DC585CD7FE44}" type="presOf" srcId="{780FCEC6-5931-48D2-A517-475DF59A5CE8}" destId="{9049DF0B-B652-4658-BFFA-992451A83280}" srcOrd="0" destOrd="0" presId="urn:microsoft.com/office/officeart/2005/8/layout/vList2"/>
    <dgm:cxn modelId="{8E2E6CD3-D44C-45F1-A530-A3A5D3EF098F}" type="presOf" srcId="{BA6A420F-0178-4185-8E7B-10231CC11792}" destId="{CE55B831-95E1-4E48-BB7E-C44F107553FB}" srcOrd="0" destOrd="0" presId="urn:microsoft.com/office/officeart/2005/8/layout/vList2"/>
    <dgm:cxn modelId="{7AECC0F4-CBD4-4A03-9AF6-227F53E14C91}" type="presOf" srcId="{B7339B33-D457-4AC1-B4D1-39E0E6502B37}" destId="{98B2266D-E5B3-4414-9EC2-94FF55E2BF23}" srcOrd="0" destOrd="0" presId="urn:microsoft.com/office/officeart/2005/8/layout/vList2"/>
    <dgm:cxn modelId="{ED5350FC-D704-46FB-9337-D4D725F1B970}" srcId="{780FCEC6-5931-48D2-A517-475DF59A5CE8}" destId="{BA6A420F-0178-4185-8E7B-10231CC11792}" srcOrd="1" destOrd="0" parTransId="{D83B73A2-737A-40D9-A9AC-D1A055EE290A}" sibTransId="{BEE290E6-490A-4B3D-9A06-A1ED4CE5C885}"/>
    <dgm:cxn modelId="{24832D22-7DC2-408C-9A56-6E4511E0F68A}" type="presParOf" srcId="{9049DF0B-B652-4658-BFFA-992451A83280}" destId="{98B2266D-E5B3-4414-9EC2-94FF55E2BF23}" srcOrd="0" destOrd="0" presId="urn:microsoft.com/office/officeart/2005/8/layout/vList2"/>
    <dgm:cxn modelId="{00717A95-30C6-4739-9A99-D908FD824CDD}" type="presParOf" srcId="{9049DF0B-B652-4658-BFFA-992451A83280}" destId="{AE1F557F-3D4F-4FB6-AAB2-82A7BBDB4B30}" srcOrd="1" destOrd="0" presId="urn:microsoft.com/office/officeart/2005/8/layout/vList2"/>
    <dgm:cxn modelId="{5199426A-7674-4EA2-87E2-971709E8306F}" type="presParOf" srcId="{9049DF0B-B652-4658-BFFA-992451A83280}" destId="{CE55B831-95E1-4E48-BB7E-C44F107553FB}" srcOrd="2" destOrd="0" presId="urn:microsoft.com/office/officeart/2005/8/layout/vList2"/>
    <dgm:cxn modelId="{37FFA941-59AA-41D4-9BD9-B3D73D830475}" type="presParOf" srcId="{9049DF0B-B652-4658-BFFA-992451A83280}" destId="{C72C1A0F-93F6-428C-8150-574CBCC15534}" srcOrd="3" destOrd="0" presId="urn:microsoft.com/office/officeart/2005/8/layout/vList2"/>
    <dgm:cxn modelId="{7F978A69-3052-4FF6-9A20-235E30AEBE15}" type="presParOf" srcId="{9049DF0B-B652-4658-BFFA-992451A83280}" destId="{B1BA76A3-2F96-4BC4-9A03-256E40926C30}" srcOrd="4" destOrd="0" presId="urn:microsoft.com/office/officeart/2005/8/layout/vList2"/>
    <dgm:cxn modelId="{0B61C4C5-CEF1-44A8-8E1A-0263F5D4D2C1}" type="presParOf" srcId="{9049DF0B-B652-4658-BFFA-992451A83280}" destId="{B34037D3-0D37-49F6-AA44-4DFED491912D}" srcOrd="5" destOrd="0" presId="urn:microsoft.com/office/officeart/2005/8/layout/vList2"/>
    <dgm:cxn modelId="{0AE26188-8C1B-4696-A076-E847DA9BB790}" type="presParOf" srcId="{9049DF0B-B652-4658-BFFA-992451A83280}" destId="{0BC0770E-0BD8-470F-9C7F-046394286DD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52CE51-A713-4F56-BA54-7EA80FCEE4B3}">
      <dsp:nvSpPr>
        <dsp:cNvPr id="0" name=""/>
        <dsp:cNvSpPr/>
      </dsp:nvSpPr>
      <dsp:spPr>
        <a:xfrm>
          <a:off x="91056" y="1436"/>
          <a:ext cx="2908271" cy="174496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1">
            <a:lnSpc>
              <a:spcPct val="90000"/>
            </a:lnSpc>
            <a:spcBef>
              <a:spcPct val="0"/>
            </a:spcBef>
            <a:spcAft>
              <a:spcPct val="35000"/>
            </a:spcAft>
            <a:buNone/>
          </a:pPr>
          <a:r>
            <a:rPr lang="ar-LB" sz="1500" kern="1200" dirty="0">
              <a:latin typeface="Simplified Arabic" panose="02020603050405020304" pitchFamily="18" charset="-78"/>
              <a:cs typeface="Simplified Arabic" panose="02020603050405020304" pitchFamily="18" charset="-78"/>
            </a:rPr>
            <a:t>نطاق الجرائم/الانتهاكات:</a:t>
          </a:r>
          <a:r>
            <a:rPr lang="en-US" sz="1500" kern="1200" dirty="0">
              <a:latin typeface="Simplified Arabic" panose="02020603050405020304" pitchFamily="18" charset="-78"/>
              <a:cs typeface="Simplified Arabic" panose="02020603050405020304" pitchFamily="18" charset="-78"/>
            </a:rPr>
            <a:t> </a:t>
          </a:r>
        </a:p>
        <a:p>
          <a:pPr marL="0" lvl="0" indent="0" algn="ctr" defTabSz="666750" rtl="1">
            <a:lnSpc>
              <a:spcPct val="90000"/>
            </a:lnSpc>
            <a:spcBef>
              <a:spcPct val="0"/>
            </a:spcBef>
            <a:spcAft>
              <a:spcPct val="35000"/>
            </a:spcAft>
            <a:buNone/>
          </a:pPr>
          <a:r>
            <a:rPr lang="ar-LB" sz="1300" kern="1200" dirty="0">
              <a:latin typeface="Simplified Arabic" panose="02020603050405020304" pitchFamily="18" charset="-78"/>
              <a:cs typeface="Simplified Arabic" panose="02020603050405020304" pitchFamily="18" charset="-78"/>
            </a:rPr>
            <a:t>يجب الأخذ بالاعتبار أنواع العنف الجنسي والعنف القائم على نوع الجنس وغيرها من الانتهاكات التي تتعرض لها النساء. </a:t>
          </a:r>
          <a:endParaRPr lang="en-US" sz="1300" kern="1200" dirty="0">
            <a:latin typeface="Simplified Arabic" panose="02020603050405020304" pitchFamily="18" charset="-78"/>
            <a:cs typeface="Simplified Arabic" panose="02020603050405020304" pitchFamily="18" charset="-78"/>
          </a:endParaRPr>
        </a:p>
      </dsp:txBody>
      <dsp:txXfrm>
        <a:off x="91056" y="1436"/>
        <a:ext cx="2908271" cy="1744962"/>
      </dsp:txXfrm>
    </dsp:sp>
    <dsp:sp modelId="{59CF0B6E-7590-4A5B-9CBC-C1652EB105FE}">
      <dsp:nvSpPr>
        <dsp:cNvPr id="0" name=""/>
        <dsp:cNvSpPr/>
      </dsp:nvSpPr>
      <dsp:spPr>
        <a:xfrm>
          <a:off x="3290154" y="1436"/>
          <a:ext cx="2908271" cy="174496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1">
            <a:lnSpc>
              <a:spcPct val="90000"/>
            </a:lnSpc>
            <a:spcBef>
              <a:spcPct val="0"/>
            </a:spcBef>
            <a:spcAft>
              <a:spcPct val="35000"/>
            </a:spcAft>
            <a:buNone/>
          </a:pPr>
          <a:r>
            <a:rPr lang="ar-LB" sz="1500" kern="1200" dirty="0">
              <a:latin typeface="Simplified Arabic" panose="02020603050405020304" pitchFamily="18" charset="-78"/>
              <a:cs typeface="Simplified Arabic" panose="02020603050405020304" pitchFamily="18" charset="-78"/>
            </a:rPr>
            <a:t>نطاق الأضرار:</a:t>
          </a:r>
          <a:r>
            <a:rPr lang="en-US" sz="1500" kern="1200" dirty="0">
              <a:latin typeface="Simplified Arabic" panose="02020603050405020304" pitchFamily="18" charset="-78"/>
              <a:cs typeface="Simplified Arabic" panose="02020603050405020304" pitchFamily="18" charset="-78"/>
            </a:rPr>
            <a:t> </a:t>
          </a:r>
        </a:p>
        <a:p>
          <a:pPr marL="0" lvl="0" indent="0" algn="ctr" defTabSz="666750" rtl="1">
            <a:lnSpc>
              <a:spcPct val="90000"/>
            </a:lnSpc>
            <a:spcBef>
              <a:spcPct val="0"/>
            </a:spcBef>
            <a:spcAft>
              <a:spcPct val="35000"/>
            </a:spcAft>
            <a:buNone/>
          </a:pPr>
          <a:r>
            <a:rPr lang="ar-LB" sz="1300" kern="1200" dirty="0">
              <a:latin typeface="Simplified Arabic" panose="02020603050405020304" pitchFamily="18" charset="-78"/>
              <a:cs typeface="Simplified Arabic" panose="02020603050405020304" pitchFamily="18" charset="-78"/>
            </a:rPr>
            <a:t>يجب الأخذ بالاعتبار الأضرار التي تميل إلى التأثير في النساء بشكل مباشر وغير مباشر. ويجب تحديد احتياجات الضحايا. </a:t>
          </a:r>
          <a:endParaRPr lang="en-US" sz="1300" kern="1200" dirty="0">
            <a:latin typeface="Simplified Arabic" panose="02020603050405020304" pitchFamily="18" charset="-78"/>
            <a:cs typeface="Simplified Arabic" panose="02020603050405020304" pitchFamily="18" charset="-78"/>
          </a:endParaRPr>
        </a:p>
      </dsp:txBody>
      <dsp:txXfrm>
        <a:off x="3290154" y="1436"/>
        <a:ext cx="2908271" cy="1744962"/>
      </dsp:txXfrm>
    </dsp:sp>
    <dsp:sp modelId="{903584E3-335E-4205-AD34-B1489DA504E0}">
      <dsp:nvSpPr>
        <dsp:cNvPr id="0" name=""/>
        <dsp:cNvSpPr/>
      </dsp:nvSpPr>
      <dsp:spPr>
        <a:xfrm>
          <a:off x="91056" y="2037226"/>
          <a:ext cx="2908271" cy="174496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1">
            <a:lnSpc>
              <a:spcPct val="90000"/>
            </a:lnSpc>
            <a:spcBef>
              <a:spcPct val="0"/>
            </a:spcBef>
            <a:spcAft>
              <a:spcPct val="35000"/>
            </a:spcAft>
            <a:buNone/>
          </a:pPr>
          <a:r>
            <a:rPr lang="ar-LB" sz="1500" kern="1200" dirty="0">
              <a:latin typeface="Simplified Arabic" panose="02020603050405020304" pitchFamily="18" charset="-78"/>
              <a:cs typeface="Simplified Arabic" panose="02020603050405020304" pitchFamily="18" charset="-78"/>
            </a:rPr>
            <a:t>تحديد فئات الضحايا/المستفيدين:</a:t>
          </a:r>
          <a:r>
            <a:rPr lang="en-US" sz="1500" kern="1200" dirty="0">
              <a:latin typeface="Simplified Arabic" panose="02020603050405020304" pitchFamily="18" charset="-78"/>
              <a:cs typeface="Simplified Arabic" panose="02020603050405020304" pitchFamily="18" charset="-78"/>
            </a:rPr>
            <a:t> </a:t>
          </a:r>
        </a:p>
        <a:p>
          <a:pPr marL="0" lvl="0" indent="0" algn="ctr" defTabSz="666750" rtl="1">
            <a:lnSpc>
              <a:spcPct val="90000"/>
            </a:lnSpc>
            <a:spcBef>
              <a:spcPct val="0"/>
            </a:spcBef>
            <a:spcAft>
              <a:spcPct val="35000"/>
            </a:spcAft>
            <a:buNone/>
          </a:pPr>
          <a:r>
            <a:rPr lang="ar-LB" sz="1300" kern="1200" dirty="0">
              <a:latin typeface="Simplified Arabic" panose="02020603050405020304" pitchFamily="18" charset="-78"/>
              <a:cs typeface="Simplified Arabic" panose="02020603050405020304" pitchFamily="18" charset="-78"/>
            </a:rPr>
            <a:t>يشمل ذلك أخذ الضحايا الأساسيين والثانويين بالاعتبار.</a:t>
          </a:r>
          <a:endParaRPr lang="en-US" sz="1300" kern="1200" dirty="0">
            <a:latin typeface="Simplified Arabic" panose="02020603050405020304" pitchFamily="18" charset="-78"/>
            <a:cs typeface="Simplified Arabic" panose="02020603050405020304" pitchFamily="18" charset="-78"/>
          </a:endParaRPr>
        </a:p>
      </dsp:txBody>
      <dsp:txXfrm>
        <a:off x="91056" y="2037226"/>
        <a:ext cx="2908271" cy="1744962"/>
      </dsp:txXfrm>
    </dsp:sp>
    <dsp:sp modelId="{421D3B89-5B62-497D-ABEA-4B2D826F4CB2}">
      <dsp:nvSpPr>
        <dsp:cNvPr id="0" name=""/>
        <dsp:cNvSpPr/>
      </dsp:nvSpPr>
      <dsp:spPr>
        <a:xfrm>
          <a:off x="3290154" y="2037226"/>
          <a:ext cx="2908271" cy="174496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1">
            <a:lnSpc>
              <a:spcPct val="90000"/>
            </a:lnSpc>
            <a:spcBef>
              <a:spcPct val="0"/>
            </a:spcBef>
            <a:spcAft>
              <a:spcPct val="35000"/>
            </a:spcAft>
            <a:buNone/>
          </a:pPr>
          <a:r>
            <a:rPr lang="ar-LB" sz="1500" kern="1200" dirty="0">
              <a:latin typeface="Simplified Arabic" panose="02020603050405020304" pitchFamily="18" charset="-78"/>
              <a:cs typeface="Simplified Arabic" panose="02020603050405020304" pitchFamily="18" charset="-78"/>
            </a:rPr>
            <a:t>تحديد نوع جبر الضرر ومداه:</a:t>
          </a:r>
          <a:r>
            <a:rPr lang="en-US" sz="1500" kern="1200" dirty="0">
              <a:latin typeface="Simplified Arabic" panose="02020603050405020304" pitchFamily="18" charset="-78"/>
              <a:cs typeface="Simplified Arabic" panose="02020603050405020304" pitchFamily="18" charset="-78"/>
            </a:rPr>
            <a:t> </a:t>
          </a:r>
        </a:p>
        <a:p>
          <a:pPr marL="0" lvl="0" indent="0" algn="ctr" defTabSz="666750" rtl="1">
            <a:lnSpc>
              <a:spcPct val="90000"/>
            </a:lnSpc>
            <a:spcBef>
              <a:spcPct val="0"/>
            </a:spcBef>
            <a:spcAft>
              <a:spcPct val="35000"/>
            </a:spcAft>
            <a:buNone/>
          </a:pPr>
          <a:r>
            <a:rPr lang="ar-LB" sz="1300" kern="1200" dirty="0">
              <a:latin typeface="Simplified Arabic" panose="02020603050405020304" pitchFamily="18" charset="-78"/>
              <a:cs typeface="Simplified Arabic" panose="02020603050405020304" pitchFamily="18" charset="-78"/>
            </a:rPr>
            <a:t>تحدي عدم المساواة الهيكلي</a:t>
          </a:r>
          <a:endParaRPr lang="en-US" sz="1300" kern="1200" dirty="0">
            <a:latin typeface="Simplified Arabic" panose="02020603050405020304" pitchFamily="18" charset="-78"/>
            <a:cs typeface="Simplified Arabic" panose="02020603050405020304" pitchFamily="18" charset="-78"/>
          </a:endParaRPr>
        </a:p>
      </dsp:txBody>
      <dsp:txXfrm>
        <a:off x="3290154" y="2037226"/>
        <a:ext cx="2908271" cy="17449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75619C-47C1-4EDF-8CC1-0876AA140A8B}">
      <dsp:nvSpPr>
        <dsp:cNvPr id="0" name=""/>
        <dsp:cNvSpPr/>
      </dsp:nvSpPr>
      <dsp:spPr>
        <a:xfrm>
          <a:off x="2380505" y="2370"/>
          <a:ext cx="1334988" cy="86774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1">
            <a:lnSpc>
              <a:spcPct val="90000"/>
            </a:lnSpc>
            <a:spcBef>
              <a:spcPct val="0"/>
            </a:spcBef>
            <a:spcAft>
              <a:spcPct val="35000"/>
            </a:spcAft>
            <a:buNone/>
          </a:pPr>
          <a:r>
            <a:rPr lang="ar-LB" sz="1700" kern="1200" dirty="0">
              <a:latin typeface="Simplified Arabic" panose="02020603050405020304" pitchFamily="18" charset="-78"/>
              <a:cs typeface="Simplified Arabic" panose="02020603050405020304" pitchFamily="18" charset="-78"/>
            </a:rPr>
            <a:t>الردّ</a:t>
          </a:r>
          <a:r>
            <a:rPr lang="en-US" sz="1700" kern="1200" dirty="0">
              <a:latin typeface="Simplified Arabic" panose="02020603050405020304" pitchFamily="18" charset="-78"/>
              <a:cs typeface="Simplified Arabic" panose="02020603050405020304" pitchFamily="18" charset="-78"/>
            </a:rPr>
            <a:t>	</a:t>
          </a:r>
        </a:p>
      </dsp:txBody>
      <dsp:txXfrm>
        <a:off x="2422865" y="44730"/>
        <a:ext cx="1250268" cy="783022"/>
      </dsp:txXfrm>
    </dsp:sp>
    <dsp:sp modelId="{EF123872-6616-4D5A-885C-C68B8507F139}">
      <dsp:nvSpPr>
        <dsp:cNvPr id="0" name=""/>
        <dsp:cNvSpPr/>
      </dsp:nvSpPr>
      <dsp:spPr>
        <a:xfrm>
          <a:off x="1315405" y="436241"/>
          <a:ext cx="3465188" cy="3465188"/>
        </a:xfrm>
        <a:custGeom>
          <a:avLst/>
          <a:gdLst/>
          <a:ahLst/>
          <a:cxnLst/>
          <a:rect l="0" t="0" r="0" b="0"/>
          <a:pathLst>
            <a:path>
              <a:moveTo>
                <a:pt x="2409246" y="137594"/>
              </a:moveTo>
              <a:arcTo wR="1732594" hR="1732594" stAng="17579295" swAng="195999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4499E15-5696-4E8E-9748-5B917718317C}">
      <dsp:nvSpPr>
        <dsp:cNvPr id="0" name=""/>
        <dsp:cNvSpPr/>
      </dsp:nvSpPr>
      <dsp:spPr>
        <a:xfrm>
          <a:off x="4028301" y="1199563"/>
          <a:ext cx="1334988" cy="86774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1">
            <a:lnSpc>
              <a:spcPct val="90000"/>
            </a:lnSpc>
            <a:spcBef>
              <a:spcPct val="0"/>
            </a:spcBef>
            <a:spcAft>
              <a:spcPct val="35000"/>
            </a:spcAft>
            <a:buNone/>
          </a:pPr>
          <a:r>
            <a:rPr lang="ar-LB" sz="1700" kern="1200" dirty="0">
              <a:latin typeface="Simplified Arabic" panose="02020603050405020304" pitchFamily="18" charset="-78"/>
              <a:cs typeface="Simplified Arabic" panose="02020603050405020304" pitchFamily="18" charset="-78"/>
            </a:rPr>
            <a:t>إعادة التأهيل</a:t>
          </a:r>
          <a:endParaRPr lang="en-US" sz="1700" kern="1200" dirty="0">
            <a:latin typeface="Simplified Arabic" panose="02020603050405020304" pitchFamily="18" charset="-78"/>
            <a:cs typeface="Simplified Arabic" panose="02020603050405020304" pitchFamily="18" charset="-78"/>
          </a:endParaRPr>
        </a:p>
      </dsp:txBody>
      <dsp:txXfrm>
        <a:off x="4070661" y="1241923"/>
        <a:ext cx="1250268" cy="783022"/>
      </dsp:txXfrm>
    </dsp:sp>
    <dsp:sp modelId="{C79C4186-BCC1-427E-ACBA-E23A53555DCC}">
      <dsp:nvSpPr>
        <dsp:cNvPr id="0" name=""/>
        <dsp:cNvSpPr/>
      </dsp:nvSpPr>
      <dsp:spPr>
        <a:xfrm>
          <a:off x="1315405" y="436241"/>
          <a:ext cx="3465188" cy="3465188"/>
        </a:xfrm>
        <a:custGeom>
          <a:avLst/>
          <a:gdLst/>
          <a:ahLst/>
          <a:cxnLst/>
          <a:rect l="0" t="0" r="0" b="0"/>
          <a:pathLst>
            <a:path>
              <a:moveTo>
                <a:pt x="3462825" y="1642133"/>
              </a:moveTo>
              <a:arcTo wR="1732594" hR="1732594" stAng="21420430" swAng="219511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A398923-4461-4724-8D85-B054D4D52D14}">
      <dsp:nvSpPr>
        <dsp:cNvPr id="0" name=""/>
        <dsp:cNvSpPr/>
      </dsp:nvSpPr>
      <dsp:spPr>
        <a:xfrm>
          <a:off x="3398899" y="3136663"/>
          <a:ext cx="1334988" cy="86774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1">
            <a:lnSpc>
              <a:spcPct val="90000"/>
            </a:lnSpc>
            <a:spcBef>
              <a:spcPct val="0"/>
            </a:spcBef>
            <a:spcAft>
              <a:spcPct val="35000"/>
            </a:spcAft>
            <a:buNone/>
          </a:pPr>
          <a:r>
            <a:rPr lang="ar-LB" sz="1700" kern="1200" dirty="0">
              <a:latin typeface="Simplified Arabic" panose="02020603050405020304" pitchFamily="18" charset="-78"/>
              <a:cs typeface="Simplified Arabic" panose="02020603050405020304" pitchFamily="18" charset="-78"/>
            </a:rPr>
            <a:t>ضمانات عدم التكرار</a:t>
          </a:r>
          <a:endParaRPr lang="en-US" sz="1700" kern="1200" dirty="0">
            <a:latin typeface="Simplified Arabic" panose="02020603050405020304" pitchFamily="18" charset="-78"/>
            <a:cs typeface="Simplified Arabic" panose="02020603050405020304" pitchFamily="18" charset="-78"/>
          </a:endParaRPr>
        </a:p>
      </dsp:txBody>
      <dsp:txXfrm>
        <a:off x="3441259" y="3179023"/>
        <a:ext cx="1250268" cy="783022"/>
      </dsp:txXfrm>
    </dsp:sp>
    <dsp:sp modelId="{B46C267C-AF59-4410-B607-73FF34525816}">
      <dsp:nvSpPr>
        <dsp:cNvPr id="0" name=""/>
        <dsp:cNvSpPr/>
      </dsp:nvSpPr>
      <dsp:spPr>
        <a:xfrm>
          <a:off x="1315405" y="436241"/>
          <a:ext cx="3465188" cy="3465188"/>
        </a:xfrm>
        <a:custGeom>
          <a:avLst/>
          <a:gdLst/>
          <a:ahLst/>
          <a:cxnLst/>
          <a:rect l="0" t="0" r="0" b="0"/>
          <a:pathLst>
            <a:path>
              <a:moveTo>
                <a:pt x="2076618" y="3430690"/>
              </a:moveTo>
              <a:arcTo wR="1732594" hR="1732594" stAng="4712834" swAng="137433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B61FC4A-FD6D-4893-AEB6-7D650380478D}">
      <dsp:nvSpPr>
        <dsp:cNvPr id="0" name=""/>
        <dsp:cNvSpPr/>
      </dsp:nvSpPr>
      <dsp:spPr>
        <a:xfrm>
          <a:off x="1362112" y="3136663"/>
          <a:ext cx="1334988" cy="86774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1">
            <a:lnSpc>
              <a:spcPct val="90000"/>
            </a:lnSpc>
            <a:spcBef>
              <a:spcPct val="0"/>
            </a:spcBef>
            <a:spcAft>
              <a:spcPct val="35000"/>
            </a:spcAft>
            <a:buNone/>
          </a:pPr>
          <a:r>
            <a:rPr lang="ar-LB" sz="1700" kern="1200" dirty="0">
              <a:latin typeface="Simplified Arabic" panose="02020603050405020304" pitchFamily="18" charset="-78"/>
              <a:cs typeface="Simplified Arabic" panose="02020603050405020304" pitchFamily="18" charset="-78"/>
            </a:rPr>
            <a:t>الرضا</a:t>
          </a:r>
          <a:endParaRPr lang="en-US" sz="1700" kern="1200" dirty="0">
            <a:latin typeface="Simplified Arabic" panose="02020603050405020304" pitchFamily="18" charset="-78"/>
            <a:cs typeface="Simplified Arabic" panose="02020603050405020304" pitchFamily="18" charset="-78"/>
          </a:endParaRPr>
        </a:p>
      </dsp:txBody>
      <dsp:txXfrm>
        <a:off x="1404472" y="3179023"/>
        <a:ext cx="1250268" cy="783022"/>
      </dsp:txXfrm>
    </dsp:sp>
    <dsp:sp modelId="{83946DEB-0044-406E-B1BE-36E23B745EBB}">
      <dsp:nvSpPr>
        <dsp:cNvPr id="0" name=""/>
        <dsp:cNvSpPr/>
      </dsp:nvSpPr>
      <dsp:spPr>
        <a:xfrm>
          <a:off x="1315405" y="436241"/>
          <a:ext cx="3465188" cy="3465188"/>
        </a:xfrm>
        <a:custGeom>
          <a:avLst/>
          <a:gdLst/>
          <a:ahLst/>
          <a:cxnLst/>
          <a:rect l="0" t="0" r="0" b="0"/>
          <a:pathLst>
            <a:path>
              <a:moveTo>
                <a:pt x="289352" y="2691206"/>
              </a:moveTo>
              <a:arcTo wR="1732594" hR="1732594" stAng="8784456" swAng="219511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FFA1052-1417-4DD6-8580-81069FE0C346}">
      <dsp:nvSpPr>
        <dsp:cNvPr id="0" name=""/>
        <dsp:cNvSpPr/>
      </dsp:nvSpPr>
      <dsp:spPr>
        <a:xfrm>
          <a:off x="732710" y="1199563"/>
          <a:ext cx="1334988" cy="86774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1">
            <a:lnSpc>
              <a:spcPct val="90000"/>
            </a:lnSpc>
            <a:spcBef>
              <a:spcPct val="0"/>
            </a:spcBef>
            <a:spcAft>
              <a:spcPct val="35000"/>
            </a:spcAft>
            <a:buNone/>
          </a:pPr>
          <a:r>
            <a:rPr lang="ar-LB" sz="1700" kern="1200" dirty="0">
              <a:latin typeface="Simplified Arabic" panose="02020603050405020304" pitchFamily="18" charset="-78"/>
              <a:cs typeface="Simplified Arabic" panose="02020603050405020304" pitchFamily="18" charset="-78"/>
            </a:rPr>
            <a:t>التعويض</a:t>
          </a:r>
          <a:endParaRPr lang="en-US" sz="1700" kern="1200" dirty="0">
            <a:latin typeface="Simplified Arabic" panose="02020603050405020304" pitchFamily="18" charset="-78"/>
            <a:cs typeface="Simplified Arabic" panose="02020603050405020304" pitchFamily="18" charset="-78"/>
          </a:endParaRPr>
        </a:p>
      </dsp:txBody>
      <dsp:txXfrm>
        <a:off x="775070" y="1241923"/>
        <a:ext cx="1250268" cy="783022"/>
      </dsp:txXfrm>
    </dsp:sp>
    <dsp:sp modelId="{6003BD88-B790-49C9-84C4-4D11B8FAA136}">
      <dsp:nvSpPr>
        <dsp:cNvPr id="0" name=""/>
        <dsp:cNvSpPr/>
      </dsp:nvSpPr>
      <dsp:spPr>
        <a:xfrm>
          <a:off x="1315405" y="436241"/>
          <a:ext cx="3465188" cy="3465188"/>
        </a:xfrm>
        <a:custGeom>
          <a:avLst/>
          <a:gdLst/>
          <a:ahLst/>
          <a:cxnLst/>
          <a:rect l="0" t="0" r="0" b="0"/>
          <a:pathLst>
            <a:path>
              <a:moveTo>
                <a:pt x="302072" y="755102"/>
              </a:moveTo>
              <a:arcTo wR="1732594" hR="1732594" stAng="12860714" swAng="195999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7E6B06-72FE-4610-AC63-2DED5CF779A5}">
      <dsp:nvSpPr>
        <dsp:cNvPr id="0" name=""/>
        <dsp:cNvSpPr/>
      </dsp:nvSpPr>
      <dsp:spPr>
        <a:xfrm>
          <a:off x="3179" y="419300"/>
          <a:ext cx="1626439" cy="272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27940" rIns="78232" bIns="27940" numCol="1" spcCol="1270" anchor="ctr" anchorCtr="0">
          <a:noAutofit/>
        </a:bodyPr>
        <a:lstStyle/>
        <a:p>
          <a:pPr marL="0" lvl="0" indent="0" algn="ctr" defTabSz="488950" rtl="1">
            <a:lnSpc>
              <a:spcPct val="90000"/>
            </a:lnSpc>
            <a:spcBef>
              <a:spcPct val="0"/>
            </a:spcBef>
            <a:spcAft>
              <a:spcPct val="35000"/>
            </a:spcAft>
            <a:buNone/>
          </a:pPr>
          <a:r>
            <a:rPr lang="ar-LB" sz="1100" b="1" kern="1200" dirty="0">
              <a:latin typeface="Simplified Arabic" panose="02020603050405020304" pitchFamily="18" charset="-78"/>
              <a:cs typeface="Simplified Arabic" panose="02020603050405020304" pitchFamily="18" charset="-78"/>
            </a:rPr>
            <a:t>من يحصل على التعويضات؟</a:t>
          </a:r>
          <a:endParaRPr lang="en-US" sz="1100" kern="1200" dirty="0">
            <a:latin typeface="Simplified Arabic" panose="02020603050405020304" pitchFamily="18" charset="-78"/>
            <a:cs typeface="Simplified Arabic" panose="02020603050405020304" pitchFamily="18" charset="-78"/>
          </a:endParaRPr>
        </a:p>
      </dsp:txBody>
      <dsp:txXfrm>
        <a:off x="3179" y="419300"/>
        <a:ext cx="1626439" cy="272250"/>
      </dsp:txXfrm>
    </dsp:sp>
    <dsp:sp modelId="{8C37C0E0-2211-427C-8443-FF38AB51EA30}">
      <dsp:nvSpPr>
        <dsp:cNvPr id="0" name=""/>
        <dsp:cNvSpPr/>
      </dsp:nvSpPr>
      <dsp:spPr>
        <a:xfrm>
          <a:off x="1629619" y="155557"/>
          <a:ext cx="325287" cy="799734"/>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E0EA98-9684-42CD-AF22-9A828998CBC5}">
      <dsp:nvSpPr>
        <dsp:cNvPr id="0" name=""/>
        <dsp:cNvSpPr/>
      </dsp:nvSpPr>
      <dsp:spPr>
        <a:xfrm>
          <a:off x="2085022" y="155557"/>
          <a:ext cx="4423916" cy="79973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57150" lvl="1" indent="-57150" algn="r" defTabSz="488950" rtl="1">
            <a:lnSpc>
              <a:spcPct val="90000"/>
            </a:lnSpc>
            <a:spcBef>
              <a:spcPct val="0"/>
            </a:spcBef>
            <a:spcAft>
              <a:spcPct val="15000"/>
            </a:spcAft>
            <a:buFont typeface="Symbol" panose="05050102010706020507" pitchFamily="18" charset="2"/>
            <a:buChar char=""/>
          </a:pPr>
          <a:r>
            <a:rPr lang="ar-LB" sz="1100" kern="1200" dirty="0">
              <a:latin typeface="Simplified Arabic" panose="02020603050405020304" pitchFamily="18" charset="-78"/>
              <a:cs typeface="Simplified Arabic" panose="02020603050405020304" pitchFamily="18" charset="-78"/>
            </a:rPr>
            <a:t>ما هي أشكال العنف الجنسي والعنف القائم على نوع الجنس التي حصلت؟ </a:t>
          </a:r>
          <a:endParaRPr lang="en-US" sz="1100" kern="1200" dirty="0">
            <a:latin typeface="Simplified Arabic" panose="02020603050405020304" pitchFamily="18" charset="-78"/>
            <a:cs typeface="Simplified Arabic" panose="02020603050405020304" pitchFamily="18" charset="-78"/>
          </a:endParaRPr>
        </a:p>
        <a:p>
          <a:pPr marL="57150" lvl="1" indent="-57150" algn="r" defTabSz="488950" rtl="1">
            <a:lnSpc>
              <a:spcPct val="90000"/>
            </a:lnSpc>
            <a:spcBef>
              <a:spcPct val="0"/>
            </a:spcBef>
            <a:spcAft>
              <a:spcPct val="15000"/>
            </a:spcAft>
            <a:buFont typeface="Symbol" panose="05050102010706020507" pitchFamily="18" charset="2"/>
            <a:buChar char=""/>
          </a:pPr>
          <a:r>
            <a:rPr lang="ar-LB" sz="1100" kern="1200" dirty="0">
              <a:latin typeface="Simplified Arabic" panose="02020603050405020304" pitchFamily="18" charset="-78"/>
              <a:cs typeface="Simplified Arabic" panose="02020603050405020304" pitchFamily="18" charset="-78"/>
            </a:rPr>
            <a:t>من تأثر بهذه الانتهاكات؟ </a:t>
          </a:r>
          <a:endParaRPr lang="en-US" sz="1100" kern="1200" dirty="0">
            <a:latin typeface="Simplified Arabic" panose="02020603050405020304" pitchFamily="18" charset="-78"/>
            <a:cs typeface="Simplified Arabic" panose="02020603050405020304" pitchFamily="18" charset="-78"/>
          </a:endParaRPr>
        </a:p>
        <a:p>
          <a:pPr marL="57150" lvl="1" indent="-57150" algn="r" defTabSz="488950" rtl="1">
            <a:lnSpc>
              <a:spcPct val="90000"/>
            </a:lnSpc>
            <a:spcBef>
              <a:spcPct val="0"/>
            </a:spcBef>
            <a:spcAft>
              <a:spcPct val="15000"/>
            </a:spcAft>
            <a:buFont typeface="Symbol" panose="05050102010706020507" pitchFamily="18" charset="2"/>
            <a:buChar char=""/>
          </a:pPr>
          <a:r>
            <a:rPr lang="ar-LB" sz="1100" kern="1200" dirty="0">
              <a:latin typeface="Simplified Arabic" panose="02020603050405020304" pitchFamily="18" charset="-78"/>
              <a:cs typeface="Simplified Arabic" panose="02020603050405020304" pitchFamily="18" charset="-78"/>
            </a:rPr>
            <a:t>هل يجب أن يحصل أزواج الضحايا وأطقالهم وذويهم على التعويضات؟ </a:t>
          </a:r>
          <a:endParaRPr lang="en-US" sz="1100" kern="1200" dirty="0">
            <a:latin typeface="Simplified Arabic" panose="02020603050405020304" pitchFamily="18" charset="-78"/>
            <a:cs typeface="Simplified Arabic" panose="02020603050405020304" pitchFamily="18" charset="-78"/>
          </a:endParaRPr>
        </a:p>
      </dsp:txBody>
      <dsp:txXfrm>
        <a:off x="2085022" y="155557"/>
        <a:ext cx="4423916" cy="799734"/>
      </dsp:txXfrm>
    </dsp:sp>
    <dsp:sp modelId="{796F1D19-B8B0-4C1E-955A-EAC46867B0BC}">
      <dsp:nvSpPr>
        <dsp:cNvPr id="0" name=""/>
        <dsp:cNvSpPr/>
      </dsp:nvSpPr>
      <dsp:spPr>
        <a:xfrm>
          <a:off x="3179" y="1148032"/>
          <a:ext cx="1626439" cy="490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27940" rIns="78232" bIns="27940" numCol="1" spcCol="1270" anchor="ctr" anchorCtr="0">
          <a:noAutofit/>
        </a:bodyPr>
        <a:lstStyle/>
        <a:p>
          <a:pPr marL="0" lvl="0" indent="0" algn="ctr" defTabSz="488950" rtl="1">
            <a:lnSpc>
              <a:spcPct val="90000"/>
            </a:lnSpc>
            <a:spcBef>
              <a:spcPct val="0"/>
            </a:spcBef>
            <a:spcAft>
              <a:spcPct val="35000"/>
            </a:spcAft>
            <a:buNone/>
          </a:pPr>
          <a:r>
            <a:rPr lang="ar-LB" sz="1100" b="1" kern="1200" dirty="0">
              <a:latin typeface="Simplified Arabic" panose="02020603050405020304" pitchFamily="18" charset="-78"/>
              <a:cs typeface="Simplified Arabic" panose="02020603050405020304" pitchFamily="18" charset="-78"/>
            </a:rPr>
            <a:t>ما هو الشكل أو الأشكال الذي يجب أن تتخذه التعويضات؟ </a:t>
          </a:r>
          <a:endParaRPr lang="en-US" sz="1100" kern="1200" dirty="0">
            <a:latin typeface="Simplified Arabic" panose="02020603050405020304" pitchFamily="18" charset="-78"/>
            <a:cs typeface="Simplified Arabic" panose="02020603050405020304" pitchFamily="18" charset="-78"/>
          </a:endParaRPr>
        </a:p>
      </dsp:txBody>
      <dsp:txXfrm>
        <a:off x="3179" y="1148032"/>
        <a:ext cx="1626439" cy="490050"/>
      </dsp:txXfrm>
    </dsp:sp>
    <dsp:sp modelId="{89E14402-6479-4A0D-8F32-2ECDF0499728}">
      <dsp:nvSpPr>
        <dsp:cNvPr id="0" name=""/>
        <dsp:cNvSpPr/>
      </dsp:nvSpPr>
      <dsp:spPr>
        <a:xfrm>
          <a:off x="1629619" y="994892"/>
          <a:ext cx="325287" cy="796331"/>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72363D-E058-4C04-A5F2-045088E2EA8F}">
      <dsp:nvSpPr>
        <dsp:cNvPr id="0" name=""/>
        <dsp:cNvSpPr/>
      </dsp:nvSpPr>
      <dsp:spPr>
        <a:xfrm>
          <a:off x="2085022" y="994892"/>
          <a:ext cx="4423916" cy="79633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57150" lvl="1" indent="-57150" algn="r" defTabSz="488950" rtl="1">
            <a:lnSpc>
              <a:spcPct val="90000"/>
            </a:lnSpc>
            <a:spcBef>
              <a:spcPct val="0"/>
            </a:spcBef>
            <a:spcAft>
              <a:spcPct val="15000"/>
            </a:spcAft>
            <a:buChar char="•"/>
          </a:pPr>
          <a:r>
            <a:rPr lang="ar-LB" sz="1100" kern="1200" dirty="0">
              <a:latin typeface="Simplified Arabic" panose="02020603050405020304" pitchFamily="18" charset="-78"/>
              <a:cs typeface="Simplified Arabic" panose="02020603050405020304" pitchFamily="18" charset="-78"/>
            </a:rPr>
            <a:t>ما هي الأضرار التي لحقت بالضحايا؟ ما هي عواقب الانتهاكات؟ </a:t>
          </a:r>
          <a:endParaRPr lang="en-US" sz="1100" kern="1200" dirty="0">
            <a:latin typeface="Simplified Arabic" panose="02020603050405020304" pitchFamily="18" charset="-78"/>
            <a:cs typeface="Simplified Arabic" panose="02020603050405020304" pitchFamily="18" charset="-78"/>
          </a:endParaRPr>
        </a:p>
        <a:p>
          <a:pPr marL="57150" lvl="1" indent="-57150" algn="r" defTabSz="488950" rtl="1">
            <a:lnSpc>
              <a:spcPct val="90000"/>
            </a:lnSpc>
            <a:spcBef>
              <a:spcPct val="0"/>
            </a:spcBef>
            <a:spcAft>
              <a:spcPct val="15000"/>
            </a:spcAft>
            <a:buChar char="•"/>
          </a:pPr>
          <a:r>
            <a:rPr lang="ar-LB" sz="1100" kern="1200" dirty="0">
              <a:latin typeface="Simplified Arabic" panose="02020603050405020304" pitchFamily="18" charset="-78"/>
              <a:cs typeface="Simplified Arabic" panose="02020603050405020304" pitchFamily="18" charset="-78"/>
            </a:rPr>
            <a:t>كيف يصف الضحايا احتياجاتهم؟ ما هي أولويات الانتصاف؟</a:t>
          </a:r>
          <a:endParaRPr lang="en-US" sz="1100" kern="1200" dirty="0">
            <a:latin typeface="Simplified Arabic" panose="02020603050405020304" pitchFamily="18" charset="-78"/>
            <a:cs typeface="Simplified Arabic" panose="02020603050405020304" pitchFamily="18" charset="-78"/>
          </a:endParaRPr>
        </a:p>
        <a:p>
          <a:pPr marL="57150" lvl="1" indent="-57150" algn="r" defTabSz="488950" rtl="1">
            <a:lnSpc>
              <a:spcPct val="90000"/>
            </a:lnSpc>
            <a:spcBef>
              <a:spcPct val="0"/>
            </a:spcBef>
            <a:spcAft>
              <a:spcPct val="15000"/>
            </a:spcAft>
            <a:buChar char="•"/>
          </a:pPr>
          <a:r>
            <a:rPr lang="ar-LB" sz="1100" kern="1200" dirty="0">
              <a:latin typeface="Simplified Arabic" panose="02020603050405020304" pitchFamily="18" charset="-78"/>
              <a:cs typeface="Simplified Arabic" panose="02020603050405020304" pitchFamily="18" charset="-78"/>
            </a:rPr>
            <a:t>هل يجب أن تكون التعويضات مرتبطة بغيرها من الفوائد الاجتماعية؟ </a:t>
          </a:r>
          <a:endParaRPr lang="en-US" sz="1100" kern="1200" dirty="0">
            <a:latin typeface="Simplified Arabic" panose="02020603050405020304" pitchFamily="18" charset="-78"/>
            <a:cs typeface="Simplified Arabic" panose="02020603050405020304" pitchFamily="18" charset="-78"/>
          </a:endParaRPr>
        </a:p>
      </dsp:txBody>
      <dsp:txXfrm>
        <a:off x="2085022" y="994892"/>
        <a:ext cx="4423916" cy="796331"/>
      </dsp:txXfrm>
    </dsp:sp>
    <dsp:sp modelId="{ED621926-E687-43D4-971D-2A0A73E8ADA9}">
      <dsp:nvSpPr>
        <dsp:cNvPr id="0" name=""/>
        <dsp:cNvSpPr/>
      </dsp:nvSpPr>
      <dsp:spPr>
        <a:xfrm>
          <a:off x="3179" y="2545479"/>
          <a:ext cx="1626439" cy="272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27940" rIns="78232" bIns="27940" numCol="1" spcCol="1270" anchor="ctr" anchorCtr="0">
          <a:noAutofit/>
        </a:bodyPr>
        <a:lstStyle/>
        <a:p>
          <a:pPr marL="0" lvl="0" indent="0" algn="ctr" defTabSz="488950" rtl="1">
            <a:lnSpc>
              <a:spcPct val="90000"/>
            </a:lnSpc>
            <a:spcBef>
              <a:spcPct val="0"/>
            </a:spcBef>
            <a:spcAft>
              <a:spcPct val="35000"/>
            </a:spcAft>
            <a:buNone/>
          </a:pPr>
          <a:r>
            <a:rPr lang="ar-LB" sz="1100" b="1" kern="1200" dirty="0">
              <a:latin typeface="Simplified Arabic" panose="02020603050405020304" pitchFamily="18" charset="-78"/>
              <a:cs typeface="Simplified Arabic" panose="02020603050405020304" pitchFamily="18" charset="-78"/>
            </a:rPr>
            <a:t>كيف توزَّع التعويضات؟ </a:t>
          </a:r>
          <a:endParaRPr lang="en-US" sz="1100" b="1" kern="1200" dirty="0">
            <a:latin typeface="Simplified Arabic" panose="02020603050405020304" pitchFamily="18" charset="-78"/>
            <a:cs typeface="Simplified Arabic" panose="02020603050405020304" pitchFamily="18" charset="-78"/>
          </a:endParaRPr>
        </a:p>
      </dsp:txBody>
      <dsp:txXfrm>
        <a:off x="3179" y="2545479"/>
        <a:ext cx="1626439" cy="272250"/>
      </dsp:txXfrm>
    </dsp:sp>
    <dsp:sp modelId="{9348EB4B-0EBE-49D8-96D6-CE6577C5F7E9}">
      <dsp:nvSpPr>
        <dsp:cNvPr id="0" name=""/>
        <dsp:cNvSpPr/>
      </dsp:nvSpPr>
      <dsp:spPr>
        <a:xfrm>
          <a:off x="1629619" y="1830823"/>
          <a:ext cx="325287" cy="1701562"/>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970BD4-0A2A-4E8E-856E-21A68A765995}">
      <dsp:nvSpPr>
        <dsp:cNvPr id="0" name=""/>
        <dsp:cNvSpPr/>
      </dsp:nvSpPr>
      <dsp:spPr>
        <a:xfrm>
          <a:off x="2085022" y="1830823"/>
          <a:ext cx="4423916" cy="170156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57150" lvl="1" indent="-57150" algn="r" defTabSz="488950" rtl="1">
            <a:lnSpc>
              <a:spcPct val="90000"/>
            </a:lnSpc>
            <a:spcBef>
              <a:spcPct val="0"/>
            </a:spcBef>
            <a:spcAft>
              <a:spcPct val="15000"/>
            </a:spcAft>
            <a:buChar char="•"/>
          </a:pPr>
          <a:r>
            <a:rPr lang="ar-LB" sz="1100" kern="1200" dirty="0">
              <a:latin typeface="Simplified Arabic" panose="02020603050405020304" pitchFamily="18" charset="-78"/>
              <a:cs typeface="Simplified Arabic" panose="02020603050405020304" pitchFamily="18" charset="-78"/>
            </a:rPr>
            <a:t>ما هي العناصر التي يتعيّن على برنامج جبر الضرر أخذها بالاعتبار وتحديدها ليكون فعالاً وعادلاً؟ </a:t>
          </a:r>
          <a:endParaRPr lang="en-US" sz="1100" kern="1200" dirty="0">
            <a:latin typeface="Simplified Arabic" panose="02020603050405020304" pitchFamily="18" charset="-78"/>
            <a:cs typeface="Simplified Arabic" panose="02020603050405020304" pitchFamily="18" charset="-78"/>
          </a:endParaRPr>
        </a:p>
        <a:p>
          <a:pPr marL="57150" lvl="1" indent="-57150" algn="r" defTabSz="488950" rtl="1">
            <a:lnSpc>
              <a:spcPct val="90000"/>
            </a:lnSpc>
            <a:spcBef>
              <a:spcPct val="0"/>
            </a:spcBef>
            <a:spcAft>
              <a:spcPct val="15000"/>
            </a:spcAft>
            <a:buChar char="•"/>
          </a:pPr>
          <a:r>
            <a:rPr lang="ar-LB" sz="1100" kern="1200" dirty="0">
              <a:latin typeface="Simplified Arabic" panose="02020603050405020304" pitchFamily="18" charset="-78"/>
              <a:cs typeface="Simplified Arabic" panose="02020603050405020304" pitchFamily="18" charset="-78"/>
            </a:rPr>
            <a:t>كيف يطالب الضحايا و/أو يسجلون أسماءهم للحصول على التعويضات؟ </a:t>
          </a:r>
          <a:endParaRPr lang="en-US" sz="1100" kern="1200" dirty="0">
            <a:latin typeface="Simplified Arabic" panose="02020603050405020304" pitchFamily="18" charset="-78"/>
            <a:cs typeface="Simplified Arabic" panose="02020603050405020304" pitchFamily="18" charset="-78"/>
          </a:endParaRPr>
        </a:p>
        <a:p>
          <a:pPr marL="57150" lvl="1" indent="-57150" algn="r" defTabSz="488950" rtl="1">
            <a:lnSpc>
              <a:spcPct val="90000"/>
            </a:lnSpc>
            <a:spcBef>
              <a:spcPct val="0"/>
            </a:spcBef>
            <a:spcAft>
              <a:spcPct val="15000"/>
            </a:spcAft>
            <a:buChar char="•"/>
          </a:pPr>
          <a:r>
            <a:rPr lang="ar-LB" sz="1100" kern="1200" dirty="0">
              <a:latin typeface="Simplified Arabic" panose="02020603050405020304" pitchFamily="18" charset="-78"/>
              <a:cs typeface="Simplified Arabic" panose="02020603050405020304" pitchFamily="18" charset="-78"/>
            </a:rPr>
            <a:t>ما هي العوائق التي ستواجهها النساء وضحايا العنف الجنسي والعنف القائم على نوع الجنس لدى محاولة تسجيل أسمائهم للاستفادة من التعويضات والنفاذ إليها؟</a:t>
          </a:r>
          <a:endParaRPr lang="en-US" sz="1100" kern="1200" dirty="0">
            <a:latin typeface="Simplified Arabic" panose="02020603050405020304" pitchFamily="18" charset="-78"/>
            <a:cs typeface="Simplified Arabic" panose="02020603050405020304" pitchFamily="18" charset="-78"/>
          </a:endParaRPr>
        </a:p>
        <a:p>
          <a:pPr marL="57150" lvl="1" indent="-57150" algn="r" defTabSz="488950" rtl="1">
            <a:lnSpc>
              <a:spcPct val="90000"/>
            </a:lnSpc>
            <a:spcBef>
              <a:spcPct val="0"/>
            </a:spcBef>
            <a:spcAft>
              <a:spcPct val="15000"/>
            </a:spcAft>
            <a:buChar char="•"/>
          </a:pPr>
          <a:r>
            <a:rPr lang="ar-LB" sz="1100" kern="1200" dirty="0">
              <a:latin typeface="Simplified Arabic" panose="02020603050405020304" pitchFamily="18" charset="-78"/>
              <a:cs typeface="Simplified Arabic" panose="02020603050405020304" pitchFamily="18" charset="-78"/>
            </a:rPr>
            <a:t>ما هي الخدمات والموارد المتوافرة لتسهيل تسليم التعويضات؟ </a:t>
          </a:r>
          <a:endParaRPr lang="en-US" sz="1100" kern="1200" dirty="0">
            <a:latin typeface="Simplified Arabic" panose="02020603050405020304" pitchFamily="18" charset="-78"/>
            <a:cs typeface="Simplified Arabic" panose="02020603050405020304" pitchFamily="18" charset="-78"/>
          </a:endParaRPr>
        </a:p>
        <a:p>
          <a:pPr marL="57150" lvl="1" indent="-57150" algn="r" defTabSz="488950" rtl="1">
            <a:lnSpc>
              <a:spcPct val="90000"/>
            </a:lnSpc>
            <a:spcBef>
              <a:spcPct val="0"/>
            </a:spcBef>
            <a:spcAft>
              <a:spcPct val="15000"/>
            </a:spcAft>
            <a:buChar char="•"/>
          </a:pPr>
          <a:r>
            <a:rPr lang="ar-LB" sz="1100" kern="1200" dirty="0">
              <a:latin typeface="Simplified Arabic" panose="02020603050405020304" pitchFamily="18" charset="-78"/>
              <a:cs typeface="Simplified Arabic" panose="02020603050405020304" pitchFamily="18" charset="-78"/>
            </a:rPr>
            <a:t>كيف يمكن جعل برامج التعويضات قابلة للتطبيق سياسياً واقتصادياً على المدى القصير والطويل؟ </a:t>
          </a:r>
          <a:endParaRPr lang="en-US" sz="1100" kern="1200" dirty="0">
            <a:latin typeface="Simplified Arabic" panose="02020603050405020304" pitchFamily="18" charset="-78"/>
            <a:cs typeface="Simplified Arabic" panose="02020603050405020304" pitchFamily="18" charset="-78"/>
          </a:endParaRPr>
        </a:p>
      </dsp:txBody>
      <dsp:txXfrm>
        <a:off x="2085022" y="1830823"/>
        <a:ext cx="4423916" cy="1701562"/>
      </dsp:txXfrm>
    </dsp:sp>
    <dsp:sp modelId="{A915B685-17CA-4DE0-9F72-0D474C8CB6DC}">
      <dsp:nvSpPr>
        <dsp:cNvPr id="0" name=""/>
        <dsp:cNvSpPr/>
      </dsp:nvSpPr>
      <dsp:spPr>
        <a:xfrm>
          <a:off x="3179" y="4048423"/>
          <a:ext cx="1626439" cy="272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27940" rIns="78232" bIns="27940" numCol="1" spcCol="1270" anchor="ctr" anchorCtr="0">
          <a:noAutofit/>
        </a:bodyPr>
        <a:lstStyle/>
        <a:p>
          <a:pPr marL="0" lvl="0" indent="0" algn="ctr" defTabSz="488950" rtl="1">
            <a:lnSpc>
              <a:spcPct val="90000"/>
            </a:lnSpc>
            <a:spcBef>
              <a:spcPct val="0"/>
            </a:spcBef>
            <a:spcAft>
              <a:spcPct val="35000"/>
            </a:spcAft>
            <a:buFont typeface="Symbol" panose="05050102010706020507" pitchFamily="18" charset="2"/>
            <a:buNone/>
          </a:pPr>
          <a:r>
            <a:rPr lang="ar-LB" sz="1100" b="1" kern="1200" dirty="0">
              <a:latin typeface="Simplified Arabic" panose="02020603050405020304" pitchFamily="18" charset="-78"/>
              <a:cs typeface="Simplified Arabic" panose="02020603050405020304" pitchFamily="18" charset="-78"/>
            </a:rPr>
            <a:t>التقويم والمراجعة</a:t>
          </a:r>
          <a:endParaRPr lang="en-US" sz="1100" b="1" kern="1200" dirty="0">
            <a:latin typeface="Simplified Arabic" panose="02020603050405020304" pitchFamily="18" charset="-78"/>
            <a:cs typeface="Simplified Arabic" panose="02020603050405020304" pitchFamily="18" charset="-78"/>
          </a:endParaRPr>
        </a:p>
      </dsp:txBody>
      <dsp:txXfrm>
        <a:off x="3179" y="4048423"/>
        <a:ext cx="1626439" cy="272250"/>
      </dsp:txXfrm>
    </dsp:sp>
    <dsp:sp modelId="{77CB8C86-E8A4-40BA-9C70-907114CD1E01}">
      <dsp:nvSpPr>
        <dsp:cNvPr id="0" name=""/>
        <dsp:cNvSpPr/>
      </dsp:nvSpPr>
      <dsp:spPr>
        <a:xfrm>
          <a:off x="1629619" y="3571986"/>
          <a:ext cx="325287" cy="1225125"/>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EF0A9B9-D1B4-4612-83BF-20FB6D111A51}">
      <dsp:nvSpPr>
        <dsp:cNvPr id="0" name=""/>
        <dsp:cNvSpPr/>
      </dsp:nvSpPr>
      <dsp:spPr>
        <a:xfrm>
          <a:off x="2085022" y="3571986"/>
          <a:ext cx="4423916" cy="122512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57150" lvl="1" indent="-57150" algn="r" defTabSz="488950" rtl="1">
            <a:lnSpc>
              <a:spcPct val="90000"/>
            </a:lnSpc>
            <a:spcBef>
              <a:spcPct val="0"/>
            </a:spcBef>
            <a:spcAft>
              <a:spcPct val="15000"/>
            </a:spcAft>
            <a:buFont typeface="Symbol" panose="05050102010706020507" pitchFamily="18" charset="2"/>
            <a:buChar char=""/>
          </a:pPr>
          <a:r>
            <a:rPr lang="ar-LB" sz="1100" kern="1200" dirty="0">
              <a:latin typeface="Simplified Arabic" panose="02020603050405020304" pitchFamily="18" charset="-78"/>
              <a:cs typeface="Simplified Arabic" panose="02020603050405020304" pitchFamily="18" charset="-78"/>
            </a:rPr>
            <a:t>عندما يبدأ التطبيق، كيف يتم تقويم البرامج؟ هل تعمل البرامج على النحو المنشود؟ هل انّ النساء وضحايا العنف الجنسي والعنف القائم على نوع الجنس يستطيعون النفاذ إلى الفوائد؟ هل هناك آثار غير متوقعة في سياق نفاذهم إلى الفوائد؟ </a:t>
          </a:r>
          <a:endParaRPr lang="en-US" sz="1100" kern="1200" dirty="0">
            <a:latin typeface="Simplified Arabic" panose="02020603050405020304" pitchFamily="18" charset="-78"/>
            <a:cs typeface="Simplified Arabic" panose="02020603050405020304" pitchFamily="18" charset="-78"/>
          </a:endParaRPr>
        </a:p>
        <a:p>
          <a:pPr marL="57150" lvl="1" indent="-57150" algn="r" defTabSz="488950" rtl="1">
            <a:lnSpc>
              <a:spcPct val="90000"/>
            </a:lnSpc>
            <a:spcBef>
              <a:spcPct val="0"/>
            </a:spcBef>
            <a:spcAft>
              <a:spcPct val="15000"/>
            </a:spcAft>
            <a:buFont typeface="Symbol" panose="05050102010706020507" pitchFamily="18" charset="2"/>
            <a:buChar char=""/>
          </a:pPr>
          <a:r>
            <a:rPr lang="ar-LB" sz="1100" kern="1200" dirty="0">
              <a:latin typeface="Simplified Arabic" panose="02020603050405020304" pitchFamily="18" charset="-78"/>
              <a:cs typeface="Simplified Arabic" panose="02020603050405020304" pitchFamily="18" charset="-78"/>
            </a:rPr>
            <a:t>هل تلبي برامج التعويضات الجماعية احتياجات المجتمع؟ </a:t>
          </a:r>
          <a:endParaRPr lang="en-US" sz="1100" kern="1200" dirty="0">
            <a:latin typeface="Simplified Arabic" panose="02020603050405020304" pitchFamily="18" charset="-78"/>
            <a:cs typeface="Simplified Arabic" panose="02020603050405020304" pitchFamily="18" charset="-78"/>
          </a:endParaRPr>
        </a:p>
        <a:p>
          <a:pPr marL="57150" lvl="1" indent="-57150" algn="r" defTabSz="488950" rtl="1">
            <a:lnSpc>
              <a:spcPct val="90000"/>
            </a:lnSpc>
            <a:spcBef>
              <a:spcPct val="0"/>
            </a:spcBef>
            <a:spcAft>
              <a:spcPct val="15000"/>
            </a:spcAft>
            <a:buFont typeface="Symbol" panose="05050102010706020507" pitchFamily="18" charset="2"/>
            <a:buChar char=""/>
          </a:pPr>
          <a:r>
            <a:rPr lang="ar-LB" sz="1100" kern="1200" dirty="0">
              <a:latin typeface="Simplified Arabic" panose="02020603050405020304" pitchFamily="18" charset="-78"/>
              <a:cs typeface="Simplified Arabic" panose="02020603050405020304" pitchFamily="18" charset="-78"/>
            </a:rPr>
            <a:t>هل يجب إدخال التعديلات؟ وكيف يتم ذلك؟ </a:t>
          </a:r>
          <a:endParaRPr lang="en-US" sz="1100" kern="1200" dirty="0">
            <a:latin typeface="Simplified Arabic" panose="02020603050405020304" pitchFamily="18" charset="-78"/>
            <a:cs typeface="Simplified Arabic" panose="02020603050405020304" pitchFamily="18" charset="-78"/>
          </a:endParaRPr>
        </a:p>
      </dsp:txBody>
      <dsp:txXfrm>
        <a:off x="2085022" y="3571986"/>
        <a:ext cx="4423916" cy="12251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3F1E6C-BBE4-48A7-B8E6-822D82382940}">
      <dsp:nvSpPr>
        <dsp:cNvPr id="0" name=""/>
        <dsp:cNvSpPr/>
      </dsp:nvSpPr>
      <dsp:spPr>
        <a:xfrm rot="5400000">
          <a:off x="3341682" y="-1272333"/>
          <a:ext cx="860976" cy="3557095"/>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r" defTabSz="533400" rtl="1">
            <a:lnSpc>
              <a:spcPct val="90000"/>
            </a:lnSpc>
            <a:spcBef>
              <a:spcPct val="0"/>
            </a:spcBef>
            <a:spcAft>
              <a:spcPct val="15000"/>
            </a:spcAft>
            <a:buClr>
              <a:srgbClr val="666666"/>
            </a:buClr>
            <a:buSzPts val="1400"/>
            <a:buFontTx/>
            <a:buNone/>
          </a:pPr>
          <a:r>
            <a:rPr lang="ar-LB" sz="1200" kern="1200" dirty="0">
              <a:solidFill>
                <a:schemeClr val="tx1"/>
              </a:solidFill>
              <a:latin typeface="Simplified Arabic" panose="02020603050405020304" pitchFamily="18" charset="-78"/>
              <a:ea typeface="Roboto" panose="020B0604020202020204" charset="0"/>
              <a:cs typeface="Simplified Arabic" panose="02020603050405020304" pitchFamily="18" charset="-78"/>
            </a:rPr>
            <a:t>في بيرو، سبق عملية التسجيل في كل مقاطعة اجتماع بممثّلي المنظمات المختلفة الذين طُلب إليهم رسم خرائط لأكثر المناطق تأثراً بالنزاع. </a:t>
          </a:r>
          <a:endParaRPr lang="en-US" sz="1200" kern="1200" dirty="0">
            <a:solidFill>
              <a:schemeClr val="tx1"/>
            </a:solidFill>
            <a:latin typeface="Simplified Arabic" panose="02020603050405020304" pitchFamily="18" charset="-78"/>
            <a:ea typeface="Roboto" panose="020B0604020202020204" charset="0"/>
            <a:cs typeface="Simplified Arabic" panose="02020603050405020304" pitchFamily="18" charset="-78"/>
          </a:endParaRPr>
        </a:p>
      </dsp:txBody>
      <dsp:txXfrm rot="-5400000">
        <a:off x="1993623" y="117755"/>
        <a:ext cx="3515066" cy="776918"/>
      </dsp:txXfrm>
    </dsp:sp>
    <dsp:sp modelId="{2CF16CB9-69BE-4194-91C8-9C5761106A81}">
      <dsp:nvSpPr>
        <dsp:cNvPr id="0" name=""/>
        <dsp:cNvSpPr/>
      </dsp:nvSpPr>
      <dsp:spPr>
        <a:xfrm>
          <a:off x="0" y="5"/>
          <a:ext cx="2000866" cy="107622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rtl="1">
            <a:lnSpc>
              <a:spcPct val="90000"/>
            </a:lnSpc>
            <a:spcBef>
              <a:spcPct val="0"/>
            </a:spcBef>
            <a:spcAft>
              <a:spcPct val="35000"/>
            </a:spcAft>
            <a:buNone/>
          </a:pPr>
          <a:r>
            <a:rPr lang="ar-LB" sz="2800" kern="1200" dirty="0">
              <a:latin typeface="Simplified Arabic" panose="02020603050405020304" pitchFamily="18" charset="-78"/>
              <a:ea typeface="Roboto" panose="020B0604020202020204" charset="0"/>
              <a:cs typeface="Simplified Arabic" panose="02020603050405020304" pitchFamily="18" charset="-78"/>
            </a:rPr>
            <a:t>التواصل</a:t>
          </a:r>
          <a:endParaRPr lang="en-US" sz="2800" kern="1200" dirty="0">
            <a:latin typeface="Simplified Arabic" panose="02020603050405020304" pitchFamily="18" charset="-78"/>
            <a:ea typeface="Roboto" panose="020B0604020202020204" charset="0"/>
            <a:cs typeface="Simplified Arabic" panose="02020603050405020304" pitchFamily="18" charset="-78"/>
          </a:endParaRPr>
        </a:p>
      </dsp:txBody>
      <dsp:txXfrm>
        <a:off x="52537" y="52542"/>
        <a:ext cx="1895792" cy="971147"/>
      </dsp:txXfrm>
    </dsp:sp>
    <dsp:sp modelId="{9FDBD5CD-9077-4D14-845C-0096686345FA}">
      <dsp:nvSpPr>
        <dsp:cNvPr id="0" name=""/>
        <dsp:cNvSpPr/>
      </dsp:nvSpPr>
      <dsp:spPr>
        <a:xfrm rot="5400000">
          <a:off x="3306227" y="-163704"/>
          <a:ext cx="860976" cy="3557095"/>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114300" lvl="1" indent="-114300" algn="r" defTabSz="533400" rtl="1">
            <a:lnSpc>
              <a:spcPct val="90000"/>
            </a:lnSpc>
            <a:spcBef>
              <a:spcPct val="0"/>
            </a:spcBef>
            <a:spcAft>
              <a:spcPct val="15000"/>
            </a:spcAft>
            <a:buNone/>
          </a:pPr>
          <a:r>
            <a:rPr lang="ar-LB" sz="1200" kern="1200" dirty="0">
              <a:solidFill>
                <a:schemeClr val="tx1"/>
              </a:solidFill>
              <a:latin typeface="Simplified Arabic" panose="02020603050405020304" pitchFamily="18" charset="-78"/>
              <a:cs typeface="Simplified Arabic" panose="02020603050405020304" pitchFamily="18" charset="-78"/>
            </a:rPr>
            <a:t>في سيراليون، كانت فترة التسجيل الأولية غير ملائمة، مما دفع المسؤولون إلى تمديد الإطار الزمني لمنح الضحايا المزيد من الوقت للتقدم. </a:t>
          </a:r>
          <a:endParaRPr lang="en-US" sz="1200" kern="1200" dirty="0">
            <a:solidFill>
              <a:schemeClr val="tx1"/>
            </a:solidFill>
            <a:latin typeface="Simplified Arabic" panose="02020603050405020304" pitchFamily="18" charset="-78"/>
            <a:cs typeface="Simplified Arabic" panose="02020603050405020304" pitchFamily="18" charset="-78"/>
          </a:endParaRPr>
        </a:p>
      </dsp:txBody>
      <dsp:txXfrm rot="-5400000">
        <a:off x="1958168" y="1226384"/>
        <a:ext cx="3515066" cy="776918"/>
      </dsp:txXfrm>
    </dsp:sp>
    <dsp:sp modelId="{D58231F7-267E-4DF8-AB07-30257628A918}">
      <dsp:nvSpPr>
        <dsp:cNvPr id="0" name=""/>
        <dsp:cNvSpPr/>
      </dsp:nvSpPr>
      <dsp:spPr>
        <a:xfrm>
          <a:off x="0" y="1085062"/>
          <a:ext cx="2000866" cy="107622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rtl="1">
            <a:lnSpc>
              <a:spcPct val="90000"/>
            </a:lnSpc>
            <a:spcBef>
              <a:spcPct val="0"/>
            </a:spcBef>
            <a:spcAft>
              <a:spcPct val="35000"/>
            </a:spcAft>
            <a:buNone/>
          </a:pPr>
          <a:r>
            <a:rPr lang="ar-LB" sz="2800" kern="1200" dirty="0">
              <a:latin typeface="Simplified Arabic" panose="02020603050405020304" pitchFamily="18" charset="-78"/>
              <a:ea typeface="Roboto" panose="020B0604020202020204" charset="0"/>
              <a:cs typeface="Simplified Arabic" panose="02020603050405020304" pitchFamily="18" charset="-78"/>
            </a:rPr>
            <a:t>اللوائح المفتوحة</a:t>
          </a:r>
          <a:endParaRPr lang="en-US" sz="2800" kern="1200" dirty="0">
            <a:latin typeface="Simplified Arabic" panose="02020603050405020304" pitchFamily="18" charset="-78"/>
            <a:cs typeface="Simplified Arabic" panose="02020603050405020304" pitchFamily="18" charset="-78"/>
          </a:endParaRPr>
        </a:p>
      </dsp:txBody>
      <dsp:txXfrm>
        <a:off x="52537" y="1137599"/>
        <a:ext cx="1895792" cy="971147"/>
      </dsp:txXfrm>
    </dsp:sp>
    <dsp:sp modelId="{297732C9-1C27-4D6F-8085-9C8003A048D6}">
      <dsp:nvSpPr>
        <dsp:cNvPr id="0" name=""/>
        <dsp:cNvSpPr/>
      </dsp:nvSpPr>
      <dsp:spPr>
        <a:xfrm rot="5400000">
          <a:off x="3341682" y="974661"/>
          <a:ext cx="860976" cy="3557095"/>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r" defTabSz="533400" rtl="1">
            <a:lnSpc>
              <a:spcPct val="90000"/>
            </a:lnSpc>
            <a:spcBef>
              <a:spcPct val="0"/>
            </a:spcBef>
            <a:spcAft>
              <a:spcPct val="15000"/>
            </a:spcAft>
            <a:buNone/>
          </a:pPr>
          <a:r>
            <a:rPr lang="ar-LB" sz="1200" kern="1200" dirty="0">
              <a:solidFill>
                <a:schemeClr val="tx1"/>
              </a:solidFill>
              <a:latin typeface="Simplified Arabic" panose="02020603050405020304" pitchFamily="18" charset="-78"/>
              <a:ea typeface="Roboto" panose="020B0604020202020204" charset="0"/>
              <a:cs typeface="Simplified Arabic" panose="02020603050405020304" pitchFamily="18" charset="-78"/>
            </a:rPr>
            <a:t>عدّلت جمهورية كوسوفو قانون التعويضات لديها ليشمل ضحايا العنف الجنسي. ويعود ذلك بشكل كبير إلى التبدل في المواقف والمعايير بشأن العنف القائم على نوع الجنس والعنف الجنسي. </a:t>
          </a:r>
          <a:endParaRPr lang="en-US" sz="1200" kern="1200" dirty="0">
            <a:solidFill>
              <a:schemeClr val="tx1"/>
            </a:solidFill>
            <a:latin typeface="Simplified Arabic" panose="02020603050405020304" pitchFamily="18" charset="-78"/>
            <a:ea typeface="Roboto" panose="020B0604020202020204" charset="0"/>
            <a:cs typeface="Simplified Arabic" panose="02020603050405020304" pitchFamily="18" charset="-78"/>
          </a:endParaRPr>
        </a:p>
      </dsp:txBody>
      <dsp:txXfrm rot="-5400000">
        <a:off x="1993623" y="2364750"/>
        <a:ext cx="3515066" cy="776918"/>
      </dsp:txXfrm>
    </dsp:sp>
    <dsp:sp modelId="{BEA602DE-1836-4C75-A619-5131108E6420}">
      <dsp:nvSpPr>
        <dsp:cNvPr id="0" name=""/>
        <dsp:cNvSpPr/>
      </dsp:nvSpPr>
      <dsp:spPr>
        <a:xfrm>
          <a:off x="0" y="2215094"/>
          <a:ext cx="2000866" cy="107622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rtl="1">
            <a:lnSpc>
              <a:spcPct val="90000"/>
            </a:lnSpc>
            <a:spcBef>
              <a:spcPct val="0"/>
            </a:spcBef>
            <a:spcAft>
              <a:spcPct val="35000"/>
            </a:spcAft>
            <a:buNone/>
          </a:pPr>
          <a:r>
            <a:rPr lang="ar-LB" sz="2800" kern="1200" dirty="0">
              <a:latin typeface="Simplified Arabic" panose="02020603050405020304" pitchFamily="18" charset="-78"/>
              <a:ea typeface="Roboto" panose="020B0604020202020204" charset="0"/>
              <a:cs typeface="Simplified Arabic" panose="02020603050405020304" pitchFamily="18" charset="-78"/>
            </a:rPr>
            <a:t>المرونة</a:t>
          </a:r>
          <a:endParaRPr lang="en-US" sz="2800" kern="1200" dirty="0">
            <a:latin typeface="Simplified Arabic" panose="02020603050405020304" pitchFamily="18" charset="-78"/>
            <a:ea typeface="Roboto" panose="020B0604020202020204" charset="0"/>
            <a:cs typeface="Simplified Arabic" panose="02020603050405020304" pitchFamily="18" charset="-78"/>
          </a:endParaRPr>
        </a:p>
      </dsp:txBody>
      <dsp:txXfrm>
        <a:off x="52537" y="2267631"/>
        <a:ext cx="1895792" cy="97114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9274D8-B75C-4C66-8453-6079F9CA3CF4}">
      <dsp:nvSpPr>
        <dsp:cNvPr id="0" name=""/>
        <dsp:cNvSpPr/>
      </dsp:nvSpPr>
      <dsp:spPr>
        <a:xfrm>
          <a:off x="0" y="9270"/>
          <a:ext cx="4083600" cy="10108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r" defTabSz="977900" rtl="1">
            <a:lnSpc>
              <a:spcPct val="90000"/>
            </a:lnSpc>
            <a:spcBef>
              <a:spcPct val="0"/>
            </a:spcBef>
            <a:spcAft>
              <a:spcPct val="35000"/>
            </a:spcAft>
            <a:buNone/>
          </a:pPr>
          <a:r>
            <a:rPr lang="ar-LB" sz="2200" b="0" i="0" kern="1200" dirty="0">
              <a:latin typeface="Simplified Arabic" panose="02020603050405020304" pitchFamily="18" charset="-78"/>
              <a:ea typeface="Roboto" panose="020B0604020202020204" charset="0"/>
              <a:cs typeface="Simplified Arabic" panose="02020603050405020304" pitchFamily="18" charset="-78"/>
            </a:rPr>
            <a:t>المخاطر التي تعترض التطبيق:</a:t>
          </a:r>
          <a:endParaRPr lang="en-US" sz="2200" kern="1200" dirty="0">
            <a:latin typeface="Simplified Arabic" panose="02020603050405020304" pitchFamily="18" charset="-78"/>
            <a:ea typeface="Roboto" panose="020B0604020202020204" charset="0"/>
            <a:cs typeface="Simplified Arabic" panose="02020603050405020304" pitchFamily="18" charset="-78"/>
          </a:endParaRPr>
        </a:p>
      </dsp:txBody>
      <dsp:txXfrm>
        <a:off x="49347" y="58617"/>
        <a:ext cx="3984906" cy="912186"/>
      </dsp:txXfrm>
    </dsp:sp>
    <dsp:sp modelId="{6814ED9C-6ECC-4325-BE14-21F483CB19BC}">
      <dsp:nvSpPr>
        <dsp:cNvPr id="0" name=""/>
        <dsp:cNvSpPr/>
      </dsp:nvSpPr>
      <dsp:spPr>
        <a:xfrm>
          <a:off x="0" y="1020150"/>
          <a:ext cx="4083600" cy="1117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654" tIns="20320" rIns="113792" bIns="20320" numCol="1" spcCol="1270" anchor="t" anchorCtr="0">
          <a:noAutofit/>
        </a:bodyPr>
        <a:lstStyle/>
        <a:p>
          <a:pPr marL="171450" lvl="1" indent="-171450" algn="r" defTabSz="711200" rtl="1">
            <a:lnSpc>
              <a:spcPct val="90000"/>
            </a:lnSpc>
            <a:spcBef>
              <a:spcPct val="0"/>
            </a:spcBef>
            <a:spcAft>
              <a:spcPct val="20000"/>
            </a:spcAft>
            <a:buChar char="•"/>
          </a:pPr>
          <a:r>
            <a:rPr lang="ar-LB" sz="1600" b="0" i="0" kern="1200" dirty="0">
              <a:latin typeface="Simplified Arabic" panose="02020603050405020304" pitchFamily="18" charset="-78"/>
              <a:ea typeface="Roboto" panose="020B0604020202020204" charset="0"/>
              <a:cs typeface="Simplified Arabic" panose="02020603050405020304" pitchFamily="18" charset="-78"/>
            </a:rPr>
            <a:t>البيئات ذات الموارد المحدودة</a:t>
          </a:r>
          <a:endParaRPr lang="en-US" sz="1600" kern="1200" dirty="0">
            <a:latin typeface="Simplified Arabic" panose="02020603050405020304" pitchFamily="18" charset="-78"/>
            <a:ea typeface="Roboto" panose="020B0604020202020204" charset="0"/>
            <a:cs typeface="Simplified Arabic" panose="02020603050405020304" pitchFamily="18" charset="-78"/>
          </a:endParaRPr>
        </a:p>
        <a:p>
          <a:pPr marL="171450" lvl="1" indent="-171450" algn="r" defTabSz="711200" rtl="1">
            <a:lnSpc>
              <a:spcPct val="90000"/>
            </a:lnSpc>
            <a:spcBef>
              <a:spcPct val="0"/>
            </a:spcBef>
            <a:spcAft>
              <a:spcPct val="20000"/>
            </a:spcAft>
            <a:buChar char="•"/>
          </a:pPr>
          <a:r>
            <a:rPr lang="ar-LB" sz="1600" b="0" i="0" kern="1200" dirty="0">
              <a:latin typeface="Simplified Arabic" panose="02020603050405020304" pitchFamily="18" charset="-78"/>
              <a:ea typeface="Roboto" panose="020B0604020202020204" charset="0"/>
              <a:cs typeface="Simplified Arabic" panose="02020603050405020304" pitchFamily="18" charset="-78"/>
            </a:rPr>
            <a:t>العجز المالي</a:t>
          </a:r>
          <a:endParaRPr lang="en-US" sz="1600" kern="1200" dirty="0">
            <a:latin typeface="Simplified Arabic" panose="02020603050405020304" pitchFamily="18" charset="-78"/>
            <a:ea typeface="Roboto" panose="020B0604020202020204" charset="0"/>
            <a:cs typeface="Simplified Arabic" panose="02020603050405020304" pitchFamily="18" charset="-78"/>
          </a:endParaRPr>
        </a:p>
        <a:p>
          <a:pPr marL="171450" lvl="1" indent="-171450" algn="r" defTabSz="711200" rtl="1">
            <a:lnSpc>
              <a:spcPct val="90000"/>
            </a:lnSpc>
            <a:spcBef>
              <a:spcPct val="0"/>
            </a:spcBef>
            <a:spcAft>
              <a:spcPct val="20000"/>
            </a:spcAft>
            <a:buChar char="•"/>
          </a:pPr>
          <a:r>
            <a:rPr lang="ar-LB" sz="1600" b="0" i="0" kern="1200" dirty="0">
              <a:latin typeface="Simplified Arabic" panose="02020603050405020304" pitchFamily="18" charset="-78"/>
              <a:ea typeface="Roboto" panose="020B0604020202020204" charset="0"/>
              <a:cs typeface="Simplified Arabic" panose="02020603050405020304" pitchFamily="18" charset="-78"/>
            </a:rPr>
            <a:t>الإرادة السياسية</a:t>
          </a:r>
          <a:endParaRPr lang="en-US" sz="1600" kern="1200" dirty="0">
            <a:latin typeface="Simplified Arabic" panose="02020603050405020304" pitchFamily="18" charset="-78"/>
            <a:ea typeface="Roboto" panose="020B0604020202020204" charset="0"/>
            <a:cs typeface="Simplified Arabic" panose="02020603050405020304" pitchFamily="18" charset="-78"/>
          </a:endParaRPr>
        </a:p>
      </dsp:txBody>
      <dsp:txXfrm>
        <a:off x="0" y="1020150"/>
        <a:ext cx="4083600" cy="1117799"/>
      </dsp:txXfrm>
    </dsp:sp>
    <dsp:sp modelId="{E5152B70-23BE-49C4-9F57-7CB17EA06D0B}">
      <dsp:nvSpPr>
        <dsp:cNvPr id="0" name=""/>
        <dsp:cNvSpPr/>
      </dsp:nvSpPr>
      <dsp:spPr>
        <a:xfrm>
          <a:off x="0" y="2137950"/>
          <a:ext cx="4083600" cy="10108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r" defTabSz="889000" rtl="1">
            <a:lnSpc>
              <a:spcPct val="90000"/>
            </a:lnSpc>
            <a:spcBef>
              <a:spcPct val="0"/>
            </a:spcBef>
            <a:spcAft>
              <a:spcPct val="35000"/>
            </a:spcAft>
            <a:buNone/>
          </a:pPr>
          <a:r>
            <a:rPr lang="ar-LB" sz="2000" b="0" i="0" kern="1200" dirty="0">
              <a:latin typeface="Simplified Arabic" panose="02020603050405020304" pitchFamily="18" charset="-78"/>
              <a:ea typeface="Roboto" panose="020B0604020202020204" charset="0"/>
              <a:cs typeface="Simplified Arabic" panose="02020603050405020304" pitchFamily="18" charset="-78"/>
            </a:rPr>
            <a:t>يمكن تمويل برامج جبر الضرر بطرق مختلفة:</a:t>
          </a:r>
          <a:endParaRPr lang="en-US" sz="2000" kern="1200" dirty="0">
            <a:latin typeface="Simplified Arabic" panose="02020603050405020304" pitchFamily="18" charset="-78"/>
            <a:ea typeface="Roboto" panose="020B0604020202020204" charset="0"/>
            <a:cs typeface="Simplified Arabic" panose="02020603050405020304" pitchFamily="18" charset="-78"/>
          </a:endParaRPr>
        </a:p>
      </dsp:txBody>
      <dsp:txXfrm>
        <a:off x="49347" y="2187297"/>
        <a:ext cx="3984906" cy="912186"/>
      </dsp:txXfrm>
    </dsp:sp>
    <dsp:sp modelId="{EDE44BF9-699C-4B5C-8196-96FF7B329D1C}">
      <dsp:nvSpPr>
        <dsp:cNvPr id="0" name=""/>
        <dsp:cNvSpPr/>
      </dsp:nvSpPr>
      <dsp:spPr>
        <a:xfrm>
          <a:off x="0" y="3148830"/>
          <a:ext cx="4083600" cy="1117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654" tIns="20320" rIns="113792" bIns="20320" numCol="1" spcCol="1270" anchor="t" anchorCtr="0">
          <a:noAutofit/>
        </a:bodyPr>
        <a:lstStyle/>
        <a:p>
          <a:pPr marL="171450" lvl="1" indent="-171450" algn="r" defTabSz="711200" rtl="1">
            <a:lnSpc>
              <a:spcPct val="90000"/>
            </a:lnSpc>
            <a:spcBef>
              <a:spcPct val="0"/>
            </a:spcBef>
            <a:spcAft>
              <a:spcPct val="20000"/>
            </a:spcAft>
            <a:buChar char="•"/>
          </a:pPr>
          <a:r>
            <a:rPr lang="ar-LB" sz="1600" b="0" i="0" kern="1200" dirty="0">
              <a:latin typeface="Simplified Arabic" panose="02020603050405020304" pitchFamily="18" charset="-78"/>
              <a:ea typeface="Roboto" panose="020B0604020202020204" charset="0"/>
              <a:cs typeface="Simplified Arabic" panose="02020603050405020304" pitchFamily="18" charset="-78"/>
            </a:rPr>
            <a:t>موازنة الدولة</a:t>
          </a:r>
          <a:endParaRPr lang="en-US" sz="1600" kern="1200" dirty="0">
            <a:latin typeface="Simplified Arabic" panose="02020603050405020304" pitchFamily="18" charset="-78"/>
            <a:ea typeface="Roboto" panose="020B0604020202020204" charset="0"/>
            <a:cs typeface="Simplified Arabic" panose="02020603050405020304" pitchFamily="18" charset="-78"/>
          </a:endParaRPr>
        </a:p>
        <a:p>
          <a:pPr marL="171450" lvl="1" indent="-171450" algn="r" defTabSz="711200" rtl="1">
            <a:lnSpc>
              <a:spcPct val="90000"/>
            </a:lnSpc>
            <a:spcBef>
              <a:spcPct val="0"/>
            </a:spcBef>
            <a:spcAft>
              <a:spcPct val="20000"/>
            </a:spcAft>
            <a:buChar char="•"/>
          </a:pPr>
          <a:r>
            <a:rPr lang="ar-LB" sz="1600" b="0" i="0" kern="1200" dirty="0">
              <a:latin typeface="Simplified Arabic" panose="02020603050405020304" pitchFamily="18" charset="-78"/>
              <a:ea typeface="Roboto" panose="020B0604020202020204" charset="0"/>
              <a:cs typeface="Simplified Arabic" panose="02020603050405020304" pitchFamily="18" charset="-78"/>
            </a:rPr>
            <a:t>الضرائب</a:t>
          </a:r>
          <a:endParaRPr lang="en-US" sz="1600" kern="1200" dirty="0">
            <a:latin typeface="Simplified Arabic" panose="02020603050405020304" pitchFamily="18" charset="-78"/>
            <a:ea typeface="Roboto" panose="020B0604020202020204" charset="0"/>
            <a:cs typeface="Simplified Arabic" panose="02020603050405020304" pitchFamily="18" charset="-78"/>
          </a:endParaRPr>
        </a:p>
        <a:p>
          <a:pPr marL="171450" lvl="1" indent="-171450" algn="r" defTabSz="711200" rtl="1">
            <a:lnSpc>
              <a:spcPct val="90000"/>
            </a:lnSpc>
            <a:spcBef>
              <a:spcPct val="0"/>
            </a:spcBef>
            <a:spcAft>
              <a:spcPct val="20000"/>
            </a:spcAft>
            <a:buChar char="•"/>
          </a:pPr>
          <a:r>
            <a:rPr lang="ar-LB" sz="1600" b="0" i="0" kern="1200" dirty="0">
              <a:latin typeface="Simplified Arabic" panose="02020603050405020304" pitchFamily="18" charset="-78"/>
              <a:ea typeface="Roboto" panose="020B0604020202020204" charset="0"/>
              <a:cs typeface="Simplified Arabic" panose="02020603050405020304" pitchFamily="18" charset="-78"/>
            </a:rPr>
            <a:t>الهيئات المانحة</a:t>
          </a:r>
          <a:endParaRPr lang="en-US" sz="1600" kern="1200" dirty="0">
            <a:latin typeface="Simplified Arabic" panose="02020603050405020304" pitchFamily="18" charset="-78"/>
            <a:ea typeface="Roboto" panose="020B0604020202020204" charset="0"/>
            <a:cs typeface="Simplified Arabic" panose="02020603050405020304" pitchFamily="18" charset="-78"/>
          </a:endParaRPr>
        </a:p>
      </dsp:txBody>
      <dsp:txXfrm>
        <a:off x="0" y="3148830"/>
        <a:ext cx="4083600" cy="111779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B2266D-E5B3-4414-9EC2-94FF55E2BF23}">
      <dsp:nvSpPr>
        <dsp:cNvPr id="0" name=""/>
        <dsp:cNvSpPr/>
      </dsp:nvSpPr>
      <dsp:spPr>
        <a:xfrm>
          <a:off x="0" y="171"/>
          <a:ext cx="4124400" cy="5461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r" defTabSz="800100" rtl="1">
            <a:lnSpc>
              <a:spcPct val="90000"/>
            </a:lnSpc>
            <a:spcBef>
              <a:spcPct val="0"/>
            </a:spcBef>
            <a:spcAft>
              <a:spcPct val="35000"/>
            </a:spcAft>
            <a:buNone/>
          </a:pPr>
          <a:r>
            <a:rPr lang="ar-LB" sz="1800" b="0" i="0" kern="1200" dirty="0">
              <a:latin typeface="Simplified Arabic" panose="02020603050405020304" pitchFamily="18" charset="-78"/>
              <a:ea typeface="Roboto" panose="020B0604020202020204" charset="0"/>
              <a:cs typeface="Simplified Arabic" panose="02020603050405020304" pitchFamily="18" charset="-78"/>
            </a:rPr>
            <a:t>فقدان الوثائق الخاصة بالهوية </a:t>
          </a:r>
          <a:endParaRPr lang="en-US" sz="1800" kern="1200" dirty="0">
            <a:latin typeface="Simplified Arabic" panose="02020603050405020304" pitchFamily="18" charset="-78"/>
            <a:ea typeface="Roboto" panose="020B0604020202020204" charset="0"/>
            <a:cs typeface="Simplified Arabic" panose="02020603050405020304" pitchFamily="18" charset="-78"/>
          </a:endParaRPr>
        </a:p>
      </dsp:txBody>
      <dsp:txXfrm>
        <a:off x="26660" y="26831"/>
        <a:ext cx="4071080" cy="492820"/>
      </dsp:txXfrm>
    </dsp:sp>
    <dsp:sp modelId="{CE55B831-95E1-4E48-BB7E-C44F107553FB}">
      <dsp:nvSpPr>
        <dsp:cNvPr id="0" name=""/>
        <dsp:cNvSpPr/>
      </dsp:nvSpPr>
      <dsp:spPr>
        <a:xfrm>
          <a:off x="0" y="560614"/>
          <a:ext cx="4124400" cy="5461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r" defTabSz="800100" rtl="1">
            <a:lnSpc>
              <a:spcPct val="90000"/>
            </a:lnSpc>
            <a:spcBef>
              <a:spcPct val="0"/>
            </a:spcBef>
            <a:spcAft>
              <a:spcPct val="35000"/>
            </a:spcAft>
            <a:buNone/>
          </a:pPr>
          <a:r>
            <a:rPr lang="ar-LB" sz="1800" kern="1200" dirty="0">
              <a:latin typeface="Simplified Arabic" panose="02020603050405020304" pitchFamily="18" charset="-78"/>
              <a:ea typeface="Roboto" panose="020B0604020202020204" charset="0"/>
              <a:cs typeface="Simplified Arabic" panose="02020603050405020304" pitchFamily="18" charset="-78"/>
            </a:rPr>
            <a:t>العوائق المالية</a:t>
          </a:r>
          <a:endParaRPr lang="en-US" sz="1800" kern="1200" dirty="0">
            <a:latin typeface="Simplified Arabic" panose="02020603050405020304" pitchFamily="18" charset="-78"/>
            <a:ea typeface="Roboto" panose="020B0604020202020204" charset="0"/>
            <a:cs typeface="Simplified Arabic" panose="02020603050405020304" pitchFamily="18" charset="-78"/>
          </a:endParaRPr>
        </a:p>
      </dsp:txBody>
      <dsp:txXfrm>
        <a:off x="26660" y="587274"/>
        <a:ext cx="4071080" cy="492820"/>
      </dsp:txXfrm>
    </dsp:sp>
    <dsp:sp modelId="{B1BA76A3-2F96-4BC4-9A03-256E40926C30}">
      <dsp:nvSpPr>
        <dsp:cNvPr id="0" name=""/>
        <dsp:cNvSpPr/>
      </dsp:nvSpPr>
      <dsp:spPr>
        <a:xfrm>
          <a:off x="0" y="1121056"/>
          <a:ext cx="4124400" cy="5461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r" defTabSz="800100" rtl="1">
            <a:lnSpc>
              <a:spcPct val="90000"/>
            </a:lnSpc>
            <a:spcBef>
              <a:spcPct val="0"/>
            </a:spcBef>
            <a:spcAft>
              <a:spcPct val="35000"/>
            </a:spcAft>
            <a:buNone/>
          </a:pPr>
          <a:r>
            <a:rPr lang="ar-LB" sz="1800" b="0" i="0" kern="1200" dirty="0">
              <a:latin typeface="Simplified Arabic" panose="02020603050405020304" pitchFamily="18" charset="-78"/>
              <a:ea typeface="Roboto" panose="020B0604020202020204" charset="0"/>
              <a:cs typeface="Simplified Arabic" panose="02020603050405020304" pitchFamily="18" charset="-78"/>
            </a:rPr>
            <a:t>العوائق اللوجستية</a:t>
          </a:r>
          <a:endParaRPr lang="en-US" sz="1800" kern="1200" dirty="0">
            <a:latin typeface="Simplified Arabic" panose="02020603050405020304" pitchFamily="18" charset="-78"/>
            <a:ea typeface="Roboto" panose="020B0604020202020204" charset="0"/>
            <a:cs typeface="Simplified Arabic" panose="02020603050405020304" pitchFamily="18" charset="-78"/>
          </a:endParaRPr>
        </a:p>
      </dsp:txBody>
      <dsp:txXfrm>
        <a:off x="26660" y="1147716"/>
        <a:ext cx="4071080" cy="492820"/>
      </dsp:txXfrm>
    </dsp:sp>
    <dsp:sp modelId="{0BC0770E-0BD8-470F-9C7F-046394286DD5}">
      <dsp:nvSpPr>
        <dsp:cNvPr id="0" name=""/>
        <dsp:cNvSpPr/>
      </dsp:nvSpPr>
      <dsp:spPr>
        <a:xfrm>
          <a:off x="0" y="1681499"/>
          <a:ext cx="4124400" cy="5461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r" defTabSz="800100" rtl="1">
            <a:lnSpc>
              <a:spcPct val="90000"/>
            </a:lnSpc>
            <a:spcBef>
              <a:spcPct val="0"/>
            </a:spcBef>
            <a:spcAft>
              <a:spcPct val="35000"/>
            </a:spcAft>
            <a:buNone/>
          </a:pPr>
          <a:r>
            <a:rPr lang="ar-LB" sz="1800" b="0" i="0" kern="1200" dirty="0">
              <a:latin typeface="Simplified Arabic" panose="02020603050405020304" pitchFamily="18" charset="-78"/>
              <a:ea typeface="Roboto" panose="020B0604020202020204" charset="0"/>
              <a:cs typeface="Simplified Arabic" panose="02020603050405020304" pitchFamily="18" charset="-78"/>
            </a:rPr>
            <a:t>وصمة العار</a:t>
          </a:r>
          <a:endParaRPr lang="en-US" sz="1800" kern="1200" dirty="0">
            <a:latin typeface="Simplified Arabic" panose="02020603050405020304" pitchFamily="18" charset="-78"/>
            <a:ea typeface="Roboto" panose="020B0604020202020204" charset="0"/>
            <a:cs typeface="Simplified Arabic" panose="02020603050405020304" pitchFamily="18" charset="-78"/>
          </a:endParaRPr>
        </a:p>
      </dsp:txBody>
      <dsp:txXfrm>
        <a:off x="26660" y="1708159"/>
        <a:ext cx="4071080" cy="49282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2184432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c6f980f91_0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Google Shape;62;gc6f980f9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ar-SY" dirty="0"/>
              <a:t>تم إنتاج هذا العرض كجزء من سلسلة ، النوع الاجتماعي والعدالة الانتقالية: سلسلة وحدة تدريبية من قبل المركز الدولي للعدالة الانتقالية.</a:t>
            </a:r>
            <a:endParaRPr lang="en-US" dirty="0"/>
          </a:p>
          <a:p>
            <a:pPr marL="0" lvl="0" indent="0">
              <a:spcBef>
                <a:spcPts val="0"/>
              </a:spcBef>
              <a:spcAft>
                <a:spcPts val="0"/>
              </a:spcAft>
              <a:buNone/>
            </a:pPr>
            <a:endParaRPr lang="en-US" dirty="0"/>
          </a:p>
          <a:p>
            <a:pPr marL="0" lvl="0" indent="0">
              <a:spcBef>
                <a:spcPts val="0"/>
              </a:spcBef>
              <a:spcAft>
                <a:spcPts val="0"/>
              </a:spcAft>
              <a:buNone/>
            </a:pPr>
            <a:r>
              <a:rPr lang="ar-SY" dirty="0"/>
              <a:t>وقد أُنتجَت الوحدات التدريبية بدعم مالي من الاتحاد الأوروبي. ومضمون هذه الوحدات هو من مسؤولية المركز الدولي للعدالة الانتقالية وحده ولا يعكس بالضرورة آراء هيئة الأمم المتحدة للمرأة والاتحاد الأوروبي.</a:t>
            </a:r>
            <a:endParaRPr lang="en-US" dirty="0"/>
          </a:p>
          <a:p>
            <a:pPr marL="0" lvl="0" indent="0">
              <a:spcBef>
                <a:spcPts val="0"/>
              </a:spcBef>
              <a:spcAft>
                <a:spcPts val="0"/>
              </a:spcAft>
              <a:buNone/>
            </a:pPr>
            <a:endParaRPr lang="en-US" dirty="0"/>
          </a:p>
          <a:p>
            <a:pPr marL="0" lvl="0" indent="0">
              <a:spcBef>
                <a:spcPts val="0"/>
              </a:spcBef>
              <a:spcAft>
                <a:spcPts val="0"/>
              </a:spcAft>
              <a:buNone/>
            </a:pPr>
            <a:r>
              <a:rPr lang="ar-SA" sz="1100" b="0" i="0" u="none" strike="noStrike" cap="none" dirty="0">
                <a:solidFill>
                  <a:srgbClr val="000000"/>
                </a:solidFill>
                <a:effectLst/>
                <a:latin typeface="Arial"/>
                <a:ea typeface="Arial"/>
                <a:cs typeface="Arial"/>
                <a:sym typeface="Arial"/>
              </a:rPr>
              <a:t>تشرين الأول/أكتوبر 2018</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d931dff92_0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 name="Google Shape;120;g3d931dff9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غلاف نظام روما الأساسي. (المحكمة</a:t>
            </a:r>
            <a:r>
              <a:rPr lang="ar-LB" baseline="0" dirty="0"/>
              <a:t> الجنائية الدولية)</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b5c01a0ae_0_218: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Google Shape;127;g3b5c01a0ae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b5c01a0ae_0_18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 name="Google Shape;133;g3b5c01a0ae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d931dff92_0_8: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Google Shape;145;g3d931dff92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bf888c3bc_0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 name="Google Shape;139;g3bf888c3b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latin typeface="Simplified Arabic" panose="02020603050405020304" pitchFamily="18" charset="-78"/>
                <a:cs typeface="Simplified Arabic" panose="02020603050405020304" pitchFamily="18" charset="-78"/>
              </a:rPr>
              <a:t>الصورة:</a:t>
            </a:r>
            <a:r>
              <a:rPr lang="ar-LB" baseline="0" dirty="0">
                <a:latin typeface="Simplified Arabic" panose="02020603050405020304" pitchFamily="18" charset="-78"/>
                <a:cs typeface="Simplified Arabic" panose="02020603050405020304" pitchFamily="18" charset="-78"/>
              </a:rPr>
              <a:t> استشارات قامت بها لجنة الاستقبال وتقصي الحقائق والمصالحة في تيمور الشرقية. (لجنة الاستقبال وتقصي الحقائق والمصالحة)</a:t>
            </a:r>
            <a:endParaRPr dirty="0"/>
          </a:p>
          <a:p>
            <a:pPr marL="0" lvl="0" indent="0"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3d931dff92_0_14: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Google Shape;152;g3d931dff92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a:t>
            </a:r>
            <a:r>
              <a:rPr lang="ar-SA" sz="1100" b="0" i="0" u="none" strike="noStrike" cap="none" dirty="0">
                <a:solidFill>
                  <a:srgbClr val="000000"/>
                </a:solidFill>
                <a:effectLst/>
                <a:latin typeface="Arial"/>
                <a:ea typeface="Arial"/>
                <a:cs typeface="Arial"/>
                <a:sym typeface="Arial"/>
              </a:rPr>
              <a:t>أمّهات "البلازا دي مايو" (</a:t>
            </a:r>
            <a:r>
              <a:rPr lang="en-US" sz="1100" b="0" i="0" u="none" strike="noStrike" cap="none" dirty="0">
                <a:solidFill>
                  <a:srgbClr val="000000"/>
                </a:solidFill>
                <a:effectLst/>
                <a:latin typeface="Arial"/>
                <a:ea typeface="Arial"/>
                <a:cs typeface="Arial"/>
                <a:sym typeface="Arial"/>
              </a:rPr>
              <a:t>Plaza De Mayo</a:t>
            </a:r>
            <a:r>
              <a:rPr lang="ar-LB" sz="1100" b="0" i="0" u="none" strike="noStrike" cap="none" dirty="0">
                <a:solidFill>
                  <a:srgbClr val="000000"/>
                </a:solidFill>
                <a:effectLst/>
                <a:latin typeface="Arial"/>
                <a:ea typeface="Arial"/>
                <a:cs typeface="Arial"/>
                <a:sym typeface="Arial"/>
              </a:rPr>
              <a:t>) خلال إحدى تظاهراتهنّ في بوينس آيرس،</a:t>
            </a:r>
            <a:r>
              <a:rPr lang="ar-LB" sz="1100" b="0" i="0" u="none" strike="noStrike" cap="none" baseline="0" dirty="0">
                <a:solidFill>
                  <a:srgbClr val="000000"/>
                </a:solidFill>
                <a:effectLst/>
                <a:latin typeface="Arial"/>
                <a:ea typeface="Arial"/>
                <a:cs typeface="Arial"/>
                <a:sym typeface="Arial"/>
              </a:rPr>
              <a:t> الأرجنتين. (</a:t>
            </a:r>
            <a:r>
              <a:rPr lang="en-US" sz="1100" b="0" i="0" u="none" strike="noStrike" cap="none" baseline="0" dirty="0">
                <a:solidFill>
                  <a:srgbClr val="000000"/>
                </a:solidFill>
                <a:effectLst/>
                <a:latin typeface="Arial"/>
                <a:ea typeface="Arial"/>
                <a:cs typeface="Arial"/>
                <a:sym typeface="Arial"/>
              </a:rPr>
              <a:t>CC</a:t>
            </a:r>
            <a:r>
              <a:rPr lang="ar-LB" sz="1100" b="0" i="0" u="none" strike="noStrike" cap="none" baseline="0" dirty="0">
                <a:solidFill>
                  <a:srgbClr val="000000"/>
                </a:solidFill>
                <a:effectLst/>
                <a:latin typeface="Arial"/>
                <a:ea typeface="Arial"/>
                <a:cs typeface="Arial"/>
                <a:sym typeface="Arial"/>
              </a:rPr>
              <a:t>/خافيير باريديس)</a:t>
            </a:r>
            <a:endParaRPr dirty="0"/>
          </a:p>
          <a:p>
            <a:pPr marL="0" lvl="0" indent="0"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3d931dff92_0_2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8" name="Google Shape;158;g3d931dff92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3beaefaf70_0_122: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4" name="Google Shape;164;g3beaefaf70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b5c01a0ae_0_21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0" name="Google Shape;170;g3b5c01a0ae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امرأة تمشي بالقرب من لافتة تفسيرية حول مشروع للتعويضات الجماعية في بيرو. وكان المشروع عبارة عن تعبيد نصف حي في أحد شوارع وسط بلدة أكومايو في مقاطعة هوانوكو حيث تقع عيادة البلدة. (المركز الدولي للعدالة الاجتماعية/كريستيان كوريا)</a:t>
            </a:r>
            <a:endParaRPr dirty="0"/>
          </a:p>
          <a:p>
            <a:pPr marL="0" lvl="0" indent="0"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3b5c01a0ae_0_236: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6" name="Google Shape;176;g3b5c01a0ae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sz="1000" dirty="0"/>
          </a:p>
          <a:p>
            <a:pPr marL="0" lvl="0" indent="0"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c6f980f91_0_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 name="Google Shape;67;gc6f980f9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3beaefaf70_0_15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1" name="Google Shape;181;g3beaefaf70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3d931dff92_0_33: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9" name="Google Shape;199;g3d931dff92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3d931dff92_0_38: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5" name="Google Shape;205;g3d931dff92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دعت لجنة ريتينغ في شيلي إلى تعويضات رمزية، بما في ذلك إحياء ذكرى بعض أماكن التعذيب والاعتقال. يرد أعلاه صورة حديقة ورود ضمن المنتزه من أجل السلام في سنتياغو، شيلي لإحياء ذكرى النساء اللواتي أُعدمنَ أو لا يزالن مفقودات. (</a:t>
            </a:r>
            <a:r>
              <a:rPr lang="en-US" dirty="0"/>
              <a:t>Wikimedia Commons</a:t>
            </a:r>
            <a:r>
              <a:rPr lang="ar-LB" dirty="0"/>
              <a:t>/أرتورو رينالدي فيليغاس)</a:t>
            </a:r>
            <a:endParaRPr lang="en-US" dirty="0"/>
          </a:p>
          <a:p>
            <a:pPr marL="0" lvl="0" indent="0"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3d931dff92_0_44: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2" name="Google Shape;212;g3d931dff92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sz="1000"/>
          </a:p>
          <a:p>
            <a:pPr marL="0" lvl="0" indent="0"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d931dff92_0_5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9" name="Google Shape;219;g3d931dff92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نساء يحتفلنَ بأول يوم وطني للذكرى والتضامن مع الضحايا في بوغوتا، كولومبيا. (المركز الدولي للعدالة الانتقالية)</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d9b0aefdc_0_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6" name="Google Shape;226;g3d9b0aefd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sz="1000" dirty="0"/>
              <a:t>الصورة: (إلى اليسار) امرأة خلال الاحتفالات بتدشين نصب تذكاري لضحايا النزاع المسلح في بيرو (المركز الدولي للعدالة الانتقالية/مارتا مارتينيز). (إلى اليمين) امرأة عجوز في شوارع طنجة، المغرب. (</a:t>
            </a:r>
            <a:r>
              <a:rPr lang="en-US" sz="1000" dirty="0"/>
              <a:t>Flickr</a:t>
            </a:r>
            <a:r>
              <a:rPr lang="ar-LB" sz="1000" dirty="0"/>
              <a:t>/هيرنان بينييرا)</a:t>
            </a:r>
            <a:endParaRPr sz="1000" dirty="0"/>
          </a:p>
          <a:p>
            <a:pPr marL="0" lvl="0" indent="0" rtl="0">
              <a:spcBef>
                <a:spcPts val="0"/>
              </a:spcBef>
              <a:spcAft>
                <a:spcPts val="0"/>
              </a:spcAft>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3d9b0aefdc_0_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4" name="Google Shape;234;g3d9b0aefdc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sz="1000"/>
          </a:p>
          <a:p>
            <a:pPr marL="0" lvl="0" indent="0"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beaefaf70_0_11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0" name="Google Shape;240;g3beaefaf70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نساء يتظاهرنَ ضد قوانين إذن المرور في كايب تاون تزامناً مع التظاهرة النسائية الوطنية الحاشدة في بريتوريا في اليوم نفسه بتاريخ 9 آب/أغسطس 1956.</a:t>
            </a:r>
            <a:r>
              <a:rPr lang="en" dirty="0"/>
              <a:t> </a:t>
            </a:r>
            <a:r>
              <a:rPr lang="ar-LB" dirty="0"/>
              <a:t>(مجموعة </a:t>
            </a:r>
            <a:r>
              <a:rPr lang="en-US" dirty="0"/>
              <a:t>Cape Times Collection</a:t>
            </a:r>
            <a:r>
              <a:rPr lang="ar-LB" dirty="0"/>
              <a:t>/مكتبة جنوب أفريقيا الوطنية)</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3beaefaf70_0_173: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7" name="Google Shape;247;g3beaefaf70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3beaefaf70_0_13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3" name="Google Shape;253;g3beaefaf70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توماس لوبانغا دييلو في ظهوره الأول أمام المحكمة الجنائية الدولية في آذار/مارس 2006. (المحكمة الجنائية الدولية/هانس هوردييك)</a:t>
            </a:r>
            <a:endParaRPr dirty="0"/>
          </a:p>
          <a:p>
            <a:pPr marL="0" lvl="0" indent="0" rtl="0">
              <a:spcBef>
                <a:spcPts val="0"/>
              </a:spcBef>
              <a:spcAft>
                <a:spcPts val="0"/>
              </a:spcAft>
              <a:buNone/>
            </a:pPr>
            <a:endParaRPr sz="1050" dirty="0">
              <a:solidFill>
                <a:srgbClr val="FFFFFF"/>
              </a:solidFill>
              <a:highlight>
                <a:srgbClr val="19140F"/>
              </a:highligh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b5c01a0ae_0_16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Google Shape;73;g3b5c01a0ae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3d9b0aefdc_0_2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0" name="Google Shape;260;g3d9b0aefdc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ملصقات لاحتجاج في شوارع تونس، تونس. (</a:t>
            </a:r>
            <a:r>
              <a:rPr lang="en-US" dirty="0"/>
              <a:t>Flickr</a:t>
            </a:r>
            <a:r>
              <a:rPr lang="ar-LB" dirty="0"/>
              <a:t>/أمين غرابي)</a:t>
            </a:r>
            <a:endParaRPr sz="1050" dirty="0">
              <a:solidFill>
                <a:srgbClr val="FFFFFF"/>
              </a:solidFill>
              <a:highlight>
                <a:srgbClr val="19140F"/>
              </a:highlight>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3d9b0aefdc_0_2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7" name="Google Shape;267;g3d9b0aefdc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نساء ضحايا النزوح الداخلي يعشنَ اليوم في الأحياء الفقيرة في برانكيلا، كولومبيا. (المركز الدولي للعدالة الانتقالية/كاميلو ألسانا سانين)</a:t>
            </a:r>
            <a:endParaRPr dirty="0"/>
          </a:p>
          <a:p>
            <a:pPr marL="0" lvl="0" indent="0" rtl="0">
              <a:spcBef>
                <a:spcPts val="0"/>
              </a:spcBef>
              <a:spcAft>
                <a:spcPts val="0"/>
              </a:spcAft>
              <a:buNone/>
            </a:pPr>
            <a:endParaRPr sz="1050" dirty="0">
              <a:solidFill>
                <a:srgbClr val="FFFFFF"/>
              </a:solidFill>
              <a:highlight>
                <a:srgbClr val="19140F"/>
              </a:highlight>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3d9b0aefdc_0_33: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4" name="Google Shape;274;g3d9b0aefdc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جلسة استماع عامة للجنة الحقيقة والمصالحة في سيراليون. (</a:t>
            </a:r>
            <a:r>
              <a:rPr lang="en-US" dirty="0"/>
              <a:t>Tufts-Wiki</a:t>
            </a:r>
            <a:r>
              <a:rPr lang="ar-LB" dirty="0"/>
              <a:t>/روزاليند شاو)</a:t>
            </a:r>
            <a:endParaRPr sz="1050" dirty="0">
              <a:solidFill>
                <a:srgbClr val="FFFFFF"/>
              </a:solidFill>
              <a:highlight>
                <a:srgbClr val="19140F"/>
              </a:highlight>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3b5c01a0ae_0_223: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1" name="Google Shape;281;g3b5c01a0ae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sz="1000" dirty="0"/>
              <a:t>الصورة: رئيس الأساقفة ديزموند توتو يسلّم التقرير النهائي للجنة الحقيقة والمصالحة لرئيس جنوب أفريقيا نيلسون مانديلا. (أسوشيتد برس)</a:t>
            </a:r>
            <a:endParaRPr dirty="0"/>
          </a:p>
          <a:p>
            <a:pPr marL="0" lvl="0" indent="0">
              <a:spcBef>
                <a:spcPts val="0"/>
              </a:spcBef>
              <a:spcAft>
                <a:spcPts val="0"/>
              </a:spcAft>
              <a:buNone/>
            </a:pPr>
            <a:endParaRPr sz="1000" dirty="0"/>
          </a:p>
          <a:p>
            <a:pPr marL="0" lvl="0" indent="0" rtl="0">
              <a:spcBef>
                <a:spcPts val="0"/>
              </a:spcBef>
              <a:spcAft>
                <a:spcPts val="0"/>
              </a:spcAft>
              <a:buNone/>
            </a:pPr>
            <a:endParaRPr sz="1000" dirty="0"/>
          </a:p>
          <a:p>
            <a:pPr marL="0" lvl="0" indent="0" rtl="0">
              <a:spcBef>
                <a:spcPts val="0"/>
              </a:spcBef>
              <a:spcAft>
                <a:spcPts val="0"/>
              </a:spcAft>
              <a:buNone/>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3b5c01a0ae_0_252: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8" name="Google Shape;288;g3b5c01a0ae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3beaefaf70_0_184: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4" name="Google Shape;294;g3beaefaf70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3b5c01a0ae_0_23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9" name="Google Shape;299;g3b5c01a0ae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الأمين العام للأمم المتحدة أنطونيو غوتيريس يلتقي أعضاء اللجنة النسائية في مخيم للاجئين في الواحة التي تديرها هيئة الأمم المتحدة للمرأة في الزعتري. ناقشت النساء التحديات الرئيسة التي واجهنها كلاجئات، بما في ذلك مسألة النزوح ولم الشمل العائلي، والنفاذ إلى فرص كسب العيش والمخاوف الخاصة بالحماية. (هيئة الأمم المتحدة للمرأة/بنوا ألميراس)</a:t>
            </a: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37ea8ff56e_0_132: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6" name="Google Shape;306;g37ea8ff56e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sz="1000"/>
          </a:p>
          <a:p>
            <a:pPr marL="0" lvl="0" indent="0"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3d9b0aefdc_0_44: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8" name="Google Shape;318;g3d9b0aefdc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3c675d3e3e_0_22: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0" name="Google Shape;330;g3c675d3e3e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c6f980f91_0_2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Google Shape;79;gc6f980f91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sz="1000" dirty="0">
                <a:latin typeface="Simplified Arabic" panose="02020603050405020304" pitchFamily="18" charset="-78"/>
                <a:cs typeface="Simplified Arabic" panose="02020603050405020304" pitchFamily="18" charset="-78"/>
              </a:rPr>
              <a:t>الصورة: امرأة تمشي في شوارع مراكش. (</a:t>
            </a:r>
            <a:r>
              <a:rPr lang="en-US" sz="1000" dirty="0">
                <a:latin typeface="Simplified Arabic" panose="02020603050405020304" pitchFamily="18" charset="-78"/>
                <a:cs typeface="Simplified Arabic" panose="02020603050405020304" pitchFamily="18" charset="-78"/>
              </a:rPr>
              <a:t>Flicker</a:t>
            </a:r>
            <a:r>
              <a:rPr lang="ar-LB" sz="1000" dirty="0">
                <a:latin typeface="Simplified Arabic" panose="02020603050405020304" pitchFamily="18" charset="-78"/>
                <a:cs typeface="Simplified Arabic" panose="02020603050405020304" pitchFamily="18" charset="-78"/>
              </a:rPr>
              <a:t>/دايفيد دينيس)</a:t>
            </a:r>
            <a:endParaRPr lang="en-US" sz="1000" dirty="0"/>
          </a:p>
          <a:p>
            <a:pPr marL="0" lvl="0" indent="0">
              <a:spcBef>
                <a:spcPts val="0"/>
              </a:spcBef>
              <a:spcAft>
                <a:spcPts val="0"/>
              </a:spcAft>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3d9b0aefdc_0_5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6" name="Google Shape;336;g3d9b0aefdc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3db6bd2a57_0_2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9" name="Google Shape;499;g3db6bd2a57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r" defTabSz="914400" rtl="1" eaLnBrk="1" fontAlgn="auto" latinLnBrk="0" hangingPunct="1">
              <a:lnSpc>
                <a:spcPct val="100000"/>
              </a:lnSpc>
              <a:spcBef>
                <a:spcPts val="0"/>
              </a:spcBef>
              <a:spcAft>
                <a:spcPts val="0"/>
              </a:spcAft>
              <a:buClr>
                <a:srgbClr val="000000"/>
              </a:buClr>
              <a:buSzPts val="1400"/>
              <a:buFont typeface="Arial"/>
              <a:buNone/>
              <a:tabLst/>
              <a:defRPr/>
            </a:pPr>
            <a:r>
              <a:rPr lang="ar-LB" dirty="0"/>
              <a:t>عرض هذا الفيلم (بالإسبانية مع الترجمة بالإنكليزية)؛ أو إذا ما سبق عرضه في وحدة "البحث على الحقيقة"، عرض الفيديو حول أوغندا هنا: </a:t>
            </a:r>
            <a:r>
              <a:rPr lang="en-US" dirty="0"/>
              <a:t>https://www.youtube.com/watch?v=GZz9TUVvnVk&amp;t=1s [English]</a:t>
            </a:r>
          </a:p>
          <a:p>
            <a:pPr marL="0" lvl="0" indent="0" rtl="0">
              <a:spcBef>
                <a:spcPts val="0"/>
              </a:spcBef>
              <a:spcAft>
                <a:spcPts val="0"/>
              </a:spcAft>
              <a:buNone/>
            </a:pP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3d9b0aefdc_0_6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2" name="Google Shape;342;g3d9b0aefdc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كارولينا أوياغي تضع أزهاراً أمام صورة أختها المفقودة خلال حدث تذكاري في ليما، بيرو. (المركز الدولي للعدالة الانتقالية/مارتا مارتينيز)</a:t>
            </a:r>
            <a:endParaRPr dirty="0"/>
          </a:p>
        </p:txBody>
      </p:sp>
    </p:spTree>
    <p:extLst>
      <p:ext uri="{BB962C8B-B14F-4D97-AF65-F5344CB8AC3E}">
        <p14:creationId xmlns:p14="http://schemas.microsoft.com/office/powerpoint/2010/main" val="22615458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37ea8ff56e_0_7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9" name="Google Shape;369;g37ea8ff56e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نساء يجلسنَ معاً في جمهورية الكونغو الديمقراطية. (شبكة الأنباء الإنسانية إيرين)</a:t>
            </a:r>
            <a:endParaRPr dirty="0"/>
          </a:p>
        </p:txBody>
      </p:sp>
    </p:spTree>
    <p:extLst>
      <p:ext uri="{BB962C8B-B14F-4D97-AF65-F5344CB8AC3E}">
        <p14:creationId xmlns:p14="http://schemas.microsoft.com/office/powerpoint/2010/main" val="13265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3beaefaf70_0_16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5" name="Google Shape;375;g3beaefaf70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24863402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3db6bd2a57_0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1" name="Google Shape;381;g3db6bd2a5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استمارة تعويضات من الفيليبين. </a:t>
            </a:r>
            <a:endParaRPr dirty="0"/>
          </a:p>
        </p:txBody>
      </p:sp>
    </p:spTree>
    <p:extLst>
      <p:ext uri="{BB962C8B-B14F-4D97-AF65-F5344CB8AC3E}">
        <p14:creationId xmlns:p14="http://schemas.microsoft.com/office/powerpoint/2010/main" val="30605263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3beaefaf70_0_156: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8" name="Google Shape;388;g3beaefaf70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بطانية حاكتها النساء الأعضاء في </a:t>
            </a:r>
            <a:r>
              <a:rPr lang="en" dirty="0"/>
              <a:t>Ruta Pacífica de las Mujeres</a:t>
            </a:r>
            <a:r>
              <a:rPr lang="ar-LB" dirty="0"/>
              <a:t>، وهي منظمة نسائية في كولومبيا تهدف إلى تسليط الضوء على تأثير النزاع على المرأة. (المركز الدولي للعدالة الانتقالية/كاميلو ألدانا سانين)</a:t>
            </a:r>
          </a:p>
          <a:p>
            <a:pPr marL="0" lvl="0" indent="0" algn="r" rtl="1">
              <a:spcBef>
                <a:spcPts val="0"/>
              </a:spcBef>
              <a:spcAft>
                <a:spcPts val="0"/>
              </a:spcAft>
              <a:buNone/>
            </a:pPr>
            <a:endParaRPr dirty="0"/>
          </a:p>
        </p:txBody>
      </p:sp>
    </p:spTree>
    <p:extLst>
      <p:ext uri="{BB962C8B-B14F-4D97-AF65-F5344CB8AC3E}">
        <p14:creationId xmlns:p14="http://schemas.microsoft.com/office/powerpoint/2010/main" val="21578194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3b5c01a0ae_0_26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5" name="Google Shape;395;g3b5c01a0ae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مريضة مراهقة في مستشفى ماكيني الإقليمي، سيراليون. (الأمم المتحدة/آبي ترايلر-سميث)</a:t>
            </a:r>
            <a:endParaRPr dirty="0"/>
          </a:p>
        </p:txBody>
      </p:sp>
    </p:spTree>
    <p:extLst>
      <p:ext uri="{BB962C8B-B14F-4D97-AF65-F5344CB8AC3E}">
        <p14:creationId xmlns:p14="http://schemas.microsoft.com/office/powerpoint/2010/main" val="8382533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3db6bd2a57_0_8: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2" name="Google Shape;402;g3db6bd2a5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8203267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3beaefaf70_0_17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8" name="Google Shape;408;g3beaefaf70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امرأة وطفلها في تيمور الشرقية. (</a:t>
            </a:r>
            <a:r>
              <a:rPr lang="en-US" dirty="0"/>
              <a:t>UN Photo</a:t>
            </a:r>
            <a:r>
              <a:rPr lang="ar-LB" dirty="0"/>
              <a:t>/مارتين بيريت)</a:t>
            </a:r>
            <a:endParaRPr dirty="0"/>
          </a:p>
        </p:txBody>
      </p:sp>
    </p:spTree>
    <p:extLst>
      <p:ext uri="{BB962C8B-B14F-4D97-AF65-F5344CB8AC3E}">
        <p14:creationId xmlns:p14="http://schemas.microsoft.com/office/powerpoint/2010/main" val="3476871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b5c01a0ae_0_162: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 name="Google Shape;86;g3b5c01a0ae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sz="1000" dirty="0"/>
              <a:t>الصورة: امرأة في قريتها في تيمور الشرقية. (الأمم المتحدة/مارتين بيريت)</a:t>
            </a:r>
            <a:endParaRPr sz="1000" dirty="0"/>
          </a:p>
          <a:p>
            <a:pPr marL="0" lvl="0" indent="0" rtl="0">
              <a:spcBef>
                <a:spcPts val="0"/>
              </a:spcBef>
              <a:spcAft>
                <a:spcPts val="0"/>
              </a:spcAft>
              <a:buNone/>
            </a:pP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3c675d3e3e_0_10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5" name="Google Shape;415;g3c675d3e3e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33324855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37ea8ff56e_0_14: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1" name="Google Shape;421;g37ea8ff56e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sz="1000" dirty="0"/>
          </a:p>
          <a:p>
            <a:pPr marL="0" lvl="0" indent="0" rtl="0">
              <a:spcBef>
                <a:spcPts val="0"/>
              </a:spcBef>
              <a:spcAft>
                <a:spcPts val="0"/>
              </a:spcAft>
              <a:buNone/>
            </a:pPr>
            <a:endParaRP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3beaefaf70_0_188: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7" name="Google Shape;427;g3beaefaf70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صلبان رُفعت في </a:t>
            </a:r>
            <a:r>
              <a:rPr lang="en" dirty="0"/>
              <a:t>Lomas del Poleo Planta Alta </a:t>
            </a:r>
            <a:r>
              <a:rPr lang="ar-LB" dirty="0"/>
              <a:t> (سيوداد خواريز ، مقاطعة شيواوا حيث تمّ العثور على جثث ثماني نساء في عام 1996. (</a:t>
            </a:r>
            <a:r>
              <a:rPr lang="en" dirty="0"/>
              <a:t>Wikimedia Commons/</a:t>
            </a:r>
            <a:r>
              <a:rPr lang="en-US" dirty="0" err="1"/>
              <a:t>Iose</a:t>
            </a:r>
            <a:r>
              <a:rPr lang="ar-LB" dirty="0"/>
              <a:t>)</a:t>
            </a:r>
            <a:endParaRPr dirty="0"/>
          </a:p>
          <a:p>
            <a:pPr marL="0" lvl="0" indent="0" rtl="0">
              <a:spcBef>
                <a:spcPts val="0"/>
              </a:spcBef>
              <a:spcAft>
                <a:spcPts val="0"/>
              </a:spcAft>
              <a:buNone/>
            </a:pPr>
            <a:endParaRPr dirty="0"/>
          </a:p>
        </p:txBody>
      </p:sp>
    </p:spTree>
    <p:extLst>
      <p:ext uri="{BB962C8B-B14F-4D97-AF65-F5344CB8AC3E}">
        <p14:creationId xmlns:p14="http://schemas.microsoft.com/office/powerpoint/2010/main" val="8985699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3beaefaf70_0_20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4" name="Google Shape;434;g3beaefaf70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3db6bd2a57_0_2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3" name="Google Shape;493;g3db6bd2a57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نساء يبعنَ السلع في سوق ماكولا في أكرا، غانا (</a:t>
            </a:r>
            <a:r>
              <a:rPr lang="en-US" dirty="0"/>
              <a:t>Flickr</a:t>
            </a:r>
            <a:r>
              <a:rPr lang="ar-LB" dirty="0"/>
              <a:t>/</a:t>
            </a:r>
            <a:r>
              <a:rPr lang="en-US" dirty="0" err="1"/>
              <a:t>Transaid</a:t>
            </a:r>
            <a:r>
              <a:rPr lang="ar-LB" dirty="0"/>
              <a:t>/كارولين بومونت)</a:t>
            </a:r>
            <a:endParaRPr dirty="0"/>
          </a:p>
          <a:p>
            <a:pPr marL="0" lvl="0" indent="0" rtl="0">
              <a:spcBef>
                <a:spcPts val="0"/>
              </a:spcBef>
              <a:spcAft>
                <a:spcPts val="0"/>
              </a:spcAft>
              <a:buNone/>
            </a:pPr>
            <a:endParaRPr dirty="0"/>
          </a:p>
        </p:txBody>
      </p:sp>
    </p:spTree>
    <p:extLst>
      <p:ext uri="{BB962C8B-B14F-4D97-AF65-F5344CB8AC3E}">
        <p14:creationId xmlns:p14="http://schemas.microsoft.com/office/powerpoint/2010/main" val="2409967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c6f980f91_0_3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Google Shape;93;gc6f980f9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نساء كولومبيات يطالبنَ بالتعويضات خلال تظاهرة في بويرتو دي أسيس. (المركز الدولي للعدالة الانتقالية/كاميلو ألدانا سانين)</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3bf888c3bc_0_8: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Google Shape;100;g3bf888c3bc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sz="1100" b="0" i="0" u="none" strike="noStrike" cap="none" dirty="0">
                <a:solidFill>
                  <a:srgbClr val="000000"/>
                </a:solidFill>
                <a:effectLst/>
                <a:latin typeface="Arial"/>
                <a:ea typeface="Arial"/>
                <a:cs typeface="Arial"/>
                <a:sym typeface="Arial"/>
              </a:rPr>
              <a:t>الأمم المتحدة، "</a:t>
            </a:r>
            <a:r>
              <a:rPr lang="ar-LB" b="0" dirty="0">
                <a:latin typeface="Simplified Arabic" panose="02020603050405020304" pitchFamily="18" charset="-78"/>
                <a:cs typeface="Simplified Arabic" panose="02020603050405020304" pitchFamily="18" charset="-78"/>
              </a:rPr>
              <a:t>المذكرة التوجيهية للأمين العام: التعويضات عن العنف الجنسي المتصل بالنزاعات"، حزيران/يونيو 2014، 1. </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3beaefaf70_0_1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 name="Google Shape;105;g3beaefaf7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b5c01a0ae_0_19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 name="Google Shape;114;g3b5c01a0ae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125" y="0"/>
            <a:ext cx="9144250" cy="4398100"/>
          </a:xfrm>
          <a:custGeom>
            <a:avLst/>
            <a:gdLst/>
            <a:ahLst/>
            <a:cxnLst/>
            <a:rect l="0" t="0" r="0" b="0"/>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2"/>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2" name="Google Shape;12;p2"/>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4"/>
        <p:cNvGrpSpPr/>
        <p:nvPr/>
      </p:nvGrpSpPr>
      <p:grpSpPr>
        <a:xfrm>
          <a:off x="0" y="0"/>
          <a:ext cx="0" cy="0"/>
          <a:chOff x="0" y="0"/>
          <a:chExt cx="0" cy="0"/>
        </a:xfrm>
      </p:grpSpPr>
      <p:sp>
        <p:nvSpPr>
          <p:cNvPr id="15" name="Google Shape;15;p3"/>
          <p:cNvSpPr/>
          <p:nvPr/>
        </p:nvSpPr>
        <p:spPr>
          <a:xfrm>
            <a:off x="0" y="48099"/>
            <a:ext cx="9144250" cy="4398100"/>
          </a:xfrm>
          <a:custGeom>
            <a:avLst/>
            <a:gdLst/>
            <a:ahLst/>
            <a:cxnLst/>
            <a:rect l="0" t="0" r="0" b="0"/>
            <a:pathLst>
              <a:path w="365770" h="175924" extrusionOk="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9144250" cy="4398100"/>
          </a:xfrm>
          <a:custGeom>
            <a:avLst/>
            <a:gdLst/>
            <a:ahLst/>
            <a:cxnLst/>
            <a:rect l="0" t="0" r="0" b="0"/>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7" name="Google Shape;17;p3"/>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 name="Google Shape;21;p4"/>
          <p:cNvSpPr/>
          <p:nvPr/>
        </p:nvSpPr>
        <p:spPr>
          <a:xfrm>
            <a:off x="0" y="44125"/>
            <a:ext cx="4313625" cy="4399375"/>
          </a:xfrm>
          <a:custGeom>
            <a:avLst/>
            <a:gdLst/>
            <a:ahLst/>
            <a:cxnLst/>
            <a:rect l="0" t="0" r="0" b="0"/>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25" y="0"/>
            <a:ext cx="4316900" cy="4395600"/>
          </a:xfrm>
          <a:custGeom>
            <a:avLst/>
            <a:gdLst/>
            <a:ahLst/>
            <a:cxnLst/>
            <a:rect l="0" t="0" r="0" b="0"/>
            <a:pathLst>
              <a:path w="172676" h="175824" extrusionOk="0">
                <a:moveTo>
                  <a:pt x="0" y="6"/>
                </a:moveTo>
                <a:lnTo>
                  <a:pt x="172676" y="0"/>
                </a:lnTo>
                <a:lnTo>
                  <a:pt x="172562" y="126442"/>
                </a:lnTo>
                <a:lnTo>
                  <a:pt x="0" y="175824"/>
                </a:lnTo>
                <a:close/>
              </a:path>
            </a:pathLst>
          </a:custGeom>
          <a:solidFill>
            <a:schemeClr val="dk1"/>
          </a:solidFill>
          <a:ln>
            <a:noFill/>
          </a:ln>
        </p:spPr>
      </p:sp>
      <p:sp>
        <p:nvSpPr>
          <p:cNvPr id="23" name="Google Shape;23;p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4" name="Google Shape;24;p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25" name="Google Shape;25;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6"/>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 name="Google Shape;34;p6"/>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5" name="Google Shape;35;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 name="Google Shape;38;p7"/>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9" name="Google Shape;39;p7"/>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1600"/>
              </a:spcBef>
              <a:spcAft>
                <a:spcPts val="0"/>
              </a:spcAft>
              <a:buClr>
                <a:schemeClr val="accent2"/>
              </a:buClr>
              <a:buSzPts val="1100"/>
              <a:buChar char="○"/>
              <a:defRPr>
                <a:solidFill>
                  <a:schemeClr val="accent2"/>
                </a:solidFill>
              </a:defRPr>
            </a:lvl2pPr>
            <a:lvl3pPr marL="1371600" lvl="2" indent="-298450">
              <a:spcBef>
                <a:spcPts val="1600"/>
              </a:spcBef>
              <a:spcAft>
                <a:spcPts val="0"/>
              </a:spcAft>
              <a:buClr>
                <a:schemeClr val="accent2"/>
              </a:buClr>
              <a:buSzPts val="1100"/>
              <a:buChar char="■"/>
              <a:defRPr>
                <a:solidFill>
                  <a:schemeClr val="accent2"/>
                </a:solidFill>
              </a:defRPr>
            </a:lvl3pPr>
            <a:lvl4pPr marL="1828800" lvl="3" indent="-298450">
              <a:spcBef>
                <a:spcPts val="1600"/>
              </a:spcBef>
              <a:spcAft>
                <a:spcPts val="0"/>
              </a:spcAft>
              <a:buClr>
                <a:schemeClr val="accent2"/>
              </a:buClr>
              <a:buSzPts val="1100"/>
              <a:buChar char="●"/>
              <a:defRPr>
                <a:solidFill>
                  <a:schemeClr val="accent2"/>
                </a:solidFill>
              </a:defRPr>
            </a:lvl4pPr>
            <a:lvl5pPr marL="2286000" lvl="4" indent="-298450">
              <a:spcBef>
                <a:spcPts val="1600"/>
              </a:spcBef>
              <a:spcAft>
                <a:spcPts val="0"/>
              </a:spcAft>
              <a:buClr>
                <a:schemeClr val="accent2"/>
              </a:buClr>
              <a:buSzPts val="1100"/>
              <a:buChar char="○"/>
              <a:defRPr>
                <a:solidFill>
                  <a:schemeClr val="accent2"/>
                </a:solidFill>
              </a:defRPr>
            </a:lvl5pPr>
            <a:lvl6pPr marL="2743200" lvl="5" indent="-298450">
              <a:spcBef>
                <a:spcPts val="1600"/>
              </a:spcBef>
              <a:spcAft>
                <a:spcPts val="0"/>
              </a:spcAft>
              <a:buClr>
                <a:schemeClr val="accent2"/>
              </a:buClr>
              <a:buSzPts val="1100"/>
              <a:buChar char="■"/>
              <a:defRPr>
                <a:solidFill>
                  <a:schemeClr val="accent2"/>
                </a:solidFill>
              </a:defRPr>
            </a:lvl6pPr>
            <a:lvl7pPr marL="3200400" lvl="6" indent="-298450">
              <a:spcBef>
                <a:spcPts val="1600"/>
              </a:spcBef>
              <a:spcAft>
                <a:spcPts val="0"/>
              </a:spcAft>
              <a:buClr>
                <a:schemeClr val="accent2"/>
              </a:buClr>
              <a:buSzPts val="1100"/>
              <a:buChar char="●"/>
              <a:defRPr>
                <a:solidFill>
                  <a:schemeClr val="accent2"/>
                </a:solidFill>
              </a:defRPr>
            </a:lvl7pPr>
            <a:lvl8pPr marL="3657600" lvl="7" indent="-298450">
              <a:spcBef>
                <a:spcPts val="1600"/>
              </a:spcBef>
              <a:spcAft>
                <a:spcPts val="0"/>
              </a:spcAft>
              <a:buClr>
                <a:schemeClr val="accent2"/>
              </a:buClr>
              <a:buSzPts val="1100"/>
              <a:buChar char="○"/>
              <a:defRPr>
                <a:solidFill>
                  <a:schemeClr val="accent2"/>
                </a:solidFill>
              </a:defRPr>
            </a:lvl8pPr>
            <a:lvl9pPr marL="4114800" lvl="8" indent="-298450">
              <a:spcBef>
                <a:spcPts val="1600"/>
              </a:spcBef>
              <a:spcAft>
                <a:spcPts val="1600"/>
              </a:spcAft>
              <a:buClr>
                <a:schemeClr val="accent2"/>
              </a:buClr>
              <a:buSzPts val="1100"/>
              <a:buChar char="■"/>
              <a:defRPr>
                <a:solidFill>
                  <a:schemeClr val="accent2"/>
                </a:solidFill>
              </a:defRPr>
            </a:lvl9pPr>
          </a:lstStyle>
          <a:p>
            <a:endParaRPr/>
          </a:p>
        </p:txBody>
      </p:sp>
      <p:sp>
        <p:nvSpPr>
          <p:cNvPr id="40" name="Google Shape;4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3" name="Google Shape;43;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sp>
        <p:nvSpPr>
          <p:cNvPr id="45" name="Google Shape;45;p9"/>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 name="Google Shape;46;p9"/>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47" name="Google Shape;47;p9"/>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48" name="Google Shape;48;p9"/>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49" name="Google Shape;49;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p10"/>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2" name="Google Shape;52;p10"/>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3" name="Google Shape;5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54"/>
        <p:cNvGrpSpPr/>
        <p:nvPr/>
      </p:nvGrpSpPr>
      <p:grpSpPr>
        <a:xfrm>
          <a:off x="0" y="0"/>
          <a:ext cx="0" cy="0"/>
          <a:chOff x="0" y="0"/>
          <a:chExt cx="0" cy="0"/>
        </a:xfrm>
      </p:grpSpPr>
      <p:sp>
        <p:nvSpPr>
          <p:cNvPr id="55" name="Google Shape;55;p11"/>
          <p:cNvSpPr txBox="1">
            <a:spLocks noGrp="1"/>
          </p:cNvSpPr>
          <p:nvPr>
            <p:ph type="title" hasCustomPrompt="1"/>
          </p:nvPr>
        </p:nvSpPr>
        <p:spPr>
          <a:xfrm>
            <a:off x="311750" y="831175"/>
            <a:ext cx="5334900" cy="1244700"/>
          </a:xfrm>
          <a:prstGeom prst="rect">
            <a:avLst/>
          </a:prstGeom>
        </p:spPr>
        <p:txBody>
          <a:bodyPr spcFirstLastPara="1" wrap="square" lIns="91425" tIns="91425" rIns="91425" bIns="91425" anchor="b" anchorCtr="0"/>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56" name="Google Shape;56;p11"/>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1600"/>
              </a:spcBef>
              <a:spcAft>
                <a:spcPts val="0"/>
              </a:spcAft>
              <a:buClr>
                <a:schemeClr val="accent2"/>
              </a:buClr>
              <a:buSzPts val="1100"/>
              <a:buChar char="○"/>
              <a:defRPr>
                <a:solidFill>
                  <a:schemeClr val="accent2"/>
                </a:solidFill>
              </a:defRPr>
            </a:lvl2pPr>
            <a:lvl3pPr marL="1371600" lvl="2" indent="-298450">
              <a:spcBef>
                <a:spcPts val="1600"/>
              </a:spcBef>
              <a:spcAft>
                <a:spcPts val="0"/>
              </a:spcAft>
              <a:buClr>
                <a:schemeClr val="accent2"/>
              </a:buClr>
              <a:buSzPts val="1100"/>
              <a:buChar char="■"/>
              <a:defRPr>
                <a:solidFill>
                  <a:schemeClr val="accent2"/>
                </a:solidFill>
              </a:defRPr>
            </a:lvl3pPr>
            <a:lvl4pPr marL="1828800" lvl="3" indent="-298450">
              <a:spcBef>
                <a:spcPts val="1600"/>
              </a:spcBef>
              <a:spcAft>
                <a:spcPts val="0"/>
              </a:spcAft>
              <a:buClr>
                <a:schemeClr val="accent2"/>
              </a:buClr>
              <a:buSzPts val="1100"/>
              <a:buChar char="●"/>
              <a:defRPr>
                <a:solidFill>
                  <a:schemeClr val="accent2"/>
                </a:solidFill>
              </a:defRPr>
            </a:lvl4pPr>
            <a:lvl5pPr marL="2286000" lvl="4" indent="-298450">
              <a:spcBef>
                <a:spcPts val="1600"/>
              </a:spcBef>
              <a:spcAft>
                <a:spcPts val="0"/>
              </a:spcAft>
              <a:buClr>
                <a:schemeClr val="accent2"/>
              </a:buClr>
              <a:buSzPts val="1100"/>
              <a:buChar char="○"/>
              <a:defRPr>
                <a:solidFill>
                  <a:schemeClr val="accent2"/>
                </a:solidFill>
              </a:defRPr>
            </a:lvl5pPr>
            <a:lvl6pPr marL="2743200" lvl="5" indent="-298450">
              <a:spcBef>
                <a:spcPts val="1600"/>
              </a:spcBef>
              <a:spcAft>
                <a:spcPts val="0"/>
              </a:spcAft>
              <a:buClr>
                <a:schemeClr val="accent2"/>
              </a:buClr>
              <a:buSzPts val="1100"/>
              <a:buChar char="■"/>
              <a:defRPr>
                <a:solidFill>
                  <a:schemeClr val="accent2"/>
                </a:solidFill>
              </a:defRPr>
            </a:lvl6pPr>
            <a:lvl7pPr marL="3200400" lvl="6" indent="-298450">
              <a:spcBef>
                <a:spcPts val="1600"/>
              </a:spcBef>
              <a:spcAft>
                <a:spcPts val="0"/>
              </a:spcAft>
              <a:buClr>
                <a:schemeClr val="accent2"/>
              </a:buClr>
              <a:buSzPts val="1100"/>
              <a:buChar char="●"/>
              <a:defRPr>
                <a:solidFill>
                  <a:schemeClr val="accent2"/>
                </a:solidFill>
              </a:defRPr>
            </a:lvl7pPr>
            <a:lvl8pPr marL="3657600" lvl="7" indent="-298450">
              <a:spcBef>
                <a:spcPts val="1600"/>
              </a:spcBef>
              <a:spcAft>
                <a:spcPts val="0"/>
              </a:spcAft>
              <a:buClr>
                <a:schemeClr val="accent2"/>
              </a:buClr>
              <a:buSzPts val="1100"/>
              <a:buChar char="○"/>
              <a:defRPr>
                <a:solidFill>
                  <a:schemeClr val="accent2"/>
                </a:solidFill>
              </a:defRPr>
            </a:lvl8pPr>
            <a:lvl9pPr marL="4114800" lvl="8" indent="-298450">
              <a:spcBef>
                <a:spcPts val="1600"/>
              </a:spcBef>
              <a:spcAft>
                <a:spcPts val="1600"/>
              </a:spcAft>
              <a:buClr>
                <a:schemeClr val="accent2"/>
              </a:buClr>
              <a:buSzPts val="1100"/>
              <a:buChar char="■"/>
              <a:defRPr>
                <a:solidFill>
                  <a:schemeClr val="accent2"/>
                </a:solidFill>
              </a:defRPr>
            </a:lvl9pPr>
          </a:lstStyle>
          <a:p>
            <a:endParaRPr/>
          </a:p>
        </p:txBody>
      </p:sp>
      <p:sp>
        <p:nvSpPr>
          <p:cNvPr id="57" name="Google Shape;5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1600"/>
              </a:spcBef>
              <a:spcAft>
                <a:spcPts val="160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14.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www.youtube.com/watch?v=K6HqRpJieII" TargetMode="External"/><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22.jpg"/></Relationships>
</file>

<file path=ppt/slides/_rels/slide4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3"/>
          <p:cNvSpPr txBox="1">
            <a:spLocks noGrp="1"/>
          </p:cNvSpPr>
          <p:nvPr>
            <p:ph type="ctrTitle"/>
          </p:nvPr>
        </p:nvSpPr>
        <p:spPr>
          <a:xfrm>
            <a:off x="311700" y="743546"/>
            <a:ext cx="8520600" cy="1282500"/>
          </a:xfrm>
          <a:prstGeom prst="rect">
            <a:avLst/>
          </a:prstGeom>
        </p:spPr>
        <p:txBody>
          <a:bodyPr spcFirstLastPara="1" wrap="square" lIns="91425" tIns="91425" rIns="91425" bIns="91425" anchor="t" anchorCtr="0">
            <a:noAutofit/>
          </a:bodyPr>
          <a:lstStyle/>
          <a:p>
            <a:pPr marL="0" lvl="0" indent="285750" algn="r" rtl="1">
              <a:spcBef>
                <a:spcPts val="0"/>
              </a:spcBef>
              <a:spcAft>
                <a:spcPts val="0"/>
              </a:spcAft>
              <a:buNone/>
            </a:pPr>
            <a:r>
              <a:rPr lang="ar-LB" b="1" dirty="0">
                <a:latin typeface="Simplified Arabic" panose="02020603050405020304" pitchFamily="18" charset="-78"/>
                <a:ea typeface="Calibri"/>
                <a:cs typeface="Simplified Arabic" panose="02020603050405020304" pitchFamily="18" charset="-78"/>
                <a:sym typeface="Calibri"/>
              </a:rPr>
              <a:t>نوع الجنس والعدالة الانتقالية: العدالة التعويضية</a:t>
            </a:r>
            <a:endParaRPr dirty="0">
              <a:latin typeface="Simplified Arabic" panose="02020603050405020304" pitchFamily="18" charset="-78"/>
              <a:cs typeface="Simplified Arabic" panose="02020603050405020304" pitchFamily="18" charset="-78"/>
            </a:endParaRPr>
          </a:p>
        </p:txBody>
      </p:sp>
      <p:pic>
        <p:nvPicPr>
          <p:cNvPr id="3" name="Picture 2">
            <a:extLst>
              <a:ext uri="{FF2B5EF4-FFF2-40B4-BE49-F238E27FC236}">
                <a16:creationId xmlns:a16="http://schemas.microsoft.com/office/drawing/2014/main" id="{0D094560-1FBF-4C15-80FF-2E3E5527680B}"/>
              </a:ext>
            </a:extLst>
          </p:cNvPr>
          <p:cNvPicPr>
            <a:picLocks noChangeAspect="1"/>
          </p:cNvPicPr>
          <p:nvPr/>
        </p:nvPicPr>
        <p:blipFill>
          <a:blip r:embed="rId3"/>
          <a:stretch>
            <a:fillRect/>
          </a:stretch>
        </p:blipFill>
        <p:spPr>
          <a:xfrm>
            <a:off x="7402205" y="106788"/>
            <a:ext cx="1245481" cy="466344"/>
          </a:xfrm>
          <a:prstGeom prst="rect">
            <a:avLst/>
          </a:prstGeom>
        </p:spPr>
      </p:pic>
      <p:pic>
        <p:nvPicPr>
          <p:cNvPr id="4" name="Picture 3">
            <a:extLst>
              <a:ext uri="{FF2B5EF4-FFF2-40B4-BE49-F238E27FC236}">
                <a16:creationId xmlns:a16="http://schemas.microsoft.com/office/drawing/2014/main" id="{E3D04E38-F02C-4A7E-A690-D24BC90B7D55}"/>
              </a:ext>
            </a:extLst>
          </p:cNvPr>
          <p:cNvPicPr>
            <a:picLocks noChangeAspect="1"/>
          </p:cNvPicPr>
          <p:nvPr/>
        </p:nvPicPr>
        <p:blipFill>
          <a:blip r:embed="rId4"/>
          <a:stretch>
            <a:fillRect/>
          </a:stretch>
        </p:blipFill>
        <p:spPr>
          <a:xfrm>
            <a:off x="5971936" y="127987"/>
            <a:ext cx="1430269" cy="594360"/>
          </a:xfrm>
          <a:prstGeom prst="rect">
            <a:avLst/>
          </a:prstGeom>
        </p:spPr>
      </p:pic>
      <p:pic>
        <p:nvPicPr>
          <p:cNvPr id="5" name="Picture 4">
            <a:extLst>
              <a:ext uri="{FF2B5EF4-FFF2-40B4-BE49-F238E27FC236}">
                <a16:creationId xmlns:a16="http://schemas.microsoft.com/office/drawing/2014/main" id="{9B053E28-5BDF-40AC-AA95-96CBCEAA107B}"/>
              </a:ext>
            </a:extLst>
          </p:cNvPr>
          <p:cNvPicPr>
            <a:picLocks noChangeAspect="1"/>
          </p:cNvPicPr>
          <p:nvPr/>
        </p:nvPicPr>
        <p:blipFill>
          <a:blip r:embed="rId5"/>
          <a:stretch>
            <a:fillRect/>
          </a:stretch>
        </p:blipFill>
        <p:spPr>
          <a:xfrm>
            <a:off x="5139872" y="111360"/>
            <a:ext cx="685509" cy="457200"/>
          </a:xfrm>
          <a:prstGeom prst="rect">
            <a:avLst/>
          </a:prstGeom>
        </p:spPr>
      </p:pic>
      <p:sp>
        <p:nvSpPr>
          <p:cNvPr id="6" name="TextBox 5">
            <a:extLst>
              <a:ext uri="{FF2B5EF4-FFF2-40B4-BE49-F238E27FC236}">
                <a16:creationId xmlns:a16="http://schemas.microsoft.com/office/drawing/2014/main" id="{3D4BAA15-DCAF-41FD-90D5-4085E2FAB33F}"/>
              </a:ext>
            </a:extLst>
          </p:cNvPr>
          <p:cNvSpPr txBox="1"/>
          <p:nvPr/>
        </p:nvSpPr>
        <p:spPr>
          <a:xfrm>
            <a:off x="4354861" y="68688"/>
            <a:ext cx="828663" cy="553998"/>
          </a:xfrm>
          <a:prstGeom prst="rect">
            <a:avLst/>
          </a:prstGeom>
          <a:noFill/>
        </p:spPr>
        <p:txBody>
          <a:bodyPr wrap="square" rtlCol="0">
            <a:spAutoFit/>
          </a:bodyPr>
          <a:lstStyle/>
          <a:p>
            <a:pPr algn="r"/>
            <a:r>
              <a:rPr lang="ar-SY" sz="1000" dirty="0">
                <a:solidFill>
                  <a:srgbClr val="003399"/>
                </a:solidFill>
                <a:latin typeface="+mj-lt"/>
              </a:rPr>
              <a:t>بتمويل من الاتحاد الأوروبي</a:t>
            </a:r>
            <a:endParaRPr lang="en-US" sz="1000" dirty="0">
              <a:solidFill>
                <a:srgbClr val="003399"/>
              </a:solidFill>
              <a:latin typeface="+mj-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2"/>
          <p:cNvSpPr txBox="1">
            <a:spLocks noGrp="1"/>
          </p:cNvSpPr>
          <p:nvPr>
            <p:ph type="title"/>
          </p:nvPr>
        </p:nvSpPr>
        <p:spPr>
          <a:xfrm>
            <a:off x="989582" y="206513"/>
            <a:ext cx="2188953" cy="9078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LB" sz="2400" dirty="0">
                <a:latin typeface="SimHei" panose="02010609060101010101" pitchFamily="49" charset="-122"/>
                <a:ea typeface="SimHei" panose="02010609060101010101" pitchFamily="49" charset="-122"/>
              </a:rPr>
              <a:t>	</a:t>
            </a:r>
            <a:br>
              <a:rPr lang="ar-LB" sz="2400" dirty="0">
                <a:latin typeface="SimHei" panose="02010609060101010101" pitchFamily="49" charset="-122"/>
                <a:ea typeface="SimHei" panose="02010609060101010101" pitchFamily="49" charset="-122"/>
              </a:rPr>
            </a:br>
            <a:r>
              <a:rPr lang="ar-LB" dirty="0">
                <a:latin typeface="SimHei" panose="02010609060101010101" pitchFamily="49" charset="-122"/>
                <a:ea typeface="SimHei" panose="02010609060101010101" pitchFamily="49" charset="-122"/>
              </a:rPr>
              <a:t>الأساس القانوني</a:t>
            </a:r>
            <a:endParaRPr dirty="0">
              <a:latin typeface="SimHei" panose="02010609060101010101" pitchFamily="49" charset="-122"/>
              <a:ea typeface="SimHei" panose="02010609060101010101" pitchFamily="49" charset="-122"/>
            </a:endParaRPr>
          </a:p>
        </p:txBody>
      </p:sp>
      <p:sp>
        <p:nvSpPr>
          <p:cNvPr id="123" name="Google Shape;123;p22"/>
          <p:cNvSpPr txBox="1"/>
          <p:nvPr/>
        </p:nvSpPr>
        <p:spPr>
          <a:xfrm>
            <a:off x="4657325" y="205375"/>
            <a:ext cx="4124400" cy="4649100"/>
          </a:xfrm>
          <a:prstGeom prst="rect">
            <a:avLst/>
          </a:prstGeom>
          <a:noFill/>
          <a:ln>
            <a:noFill/>
          </a:ln>
        </p:spPr>
        <p:txBody>
          <a:bodyPr spcFirstLastPara="1" wrap="square" lIns="91425" tIns="91425" rIns="91425" bIns="91425" anchor="ctr" anchorCtr="0">
            <a:noAutofit/>
          </a:bodyPr>
          <a:lstStyle/>
          <a:p>
            <a:pPr marL="0" lvl="0" indent="0" algn="r" rtl="1">
              <a:spcBef>
                <a:spcPts val="0"/>
              </a:spcBef>
              <a:spcAft>
                <a:spcPts val="0"/>
              </a:spcAft>
              <a:buNone/>
            </a:pPr>
            <a:r>
              <a:rPr lang="ar-LB" dirty="0">
                <a:solidFill>
                  <a:schemeClr val="dk2"/>
                </a:solidFill>
                <a:latin typeface="Simplified Arabic" panose="02020603050405020304" pitchFamily="18" charset="-78"/>
                <a:ea typeface="Roboto"/>
                <a:cs typeface="Simplified Arabic" panose="02020603050405020304" pitchFamily="18" charset="-78"/>
                <a:sym typeface="Roboto"/>
              </a:rPr>
              <a:t>إنّ الأساس القانوني للحق في الانتصاف وجبر الضرر مكرس في مجموعة الصكوك الدولية المتصلة بحقوق الإنسان ويُعتبَر على نطاق واسع أحد مبادئ مسؤولية الدولة بموجب القانون العرفي الدولي. </a:t>
            </a:r>
          </a:p>
          <a:p>
            <a:pPr marL="0" lvl="0" indent="0" algn="r" rtl="1">
              <a:spcBef>
                <a:spcPts val="0"/>
              </a:spcBef>
              <a:spcAft>
                <a:spcPts val="0"/>
              </a:spcAft>
              <a:buNone/>
            </a:pPr>
            <a:endParaRPr dirty="0">
              <a:solidFill>
                <a:schemeClr val="dk2"/>
              </a:solidFill>
              <a:latin typeface="Simplified Arabic" panose="02020603050405020304" pitchFamily="18" charset="-78"/>
              <a:ea typeface="Roboto"/>
              <a:cs typeface="Simplified Arabic" panose="02020603050405020304" pitchFamily="18" charset="-78"/>
              <a:sym typeface="Roboto"/>
            </a:endParaRPr>
          </a:p>
          <a:p>
            <a:pPr marL="457200" lvl="0" indent="-317500" algn="r" rtl="1">
              <a:buClr>
                <a:schemeClr val="dk2"/>
              </a:buClr>
              <a:buSzPts val="1400"/>
              <a:buFont typeface="Roboto"/>
              <a:buChar char="●"/>
            </a:pPr>
            <a:r>
              <a:rPr lang="ar-LB" dirty="0">
                <a:solidFill>
                  <a:schemeClr val="dk2"/>
                </a:solidFill>
                <a:latin typeface="Simplified Arabic" panose="02020603050405020304" pitchFamily="18" charset="-78"/>
                <a:ea typeface="Roboto"/>
                <a:cs typeface="Simplified Arabic" panose="02020603050405020304" pitchFamily="18" charset="-78"/>
                <a:sym typeface="Roboto"/>
              </a:rPr>
              <a:t>إعلان مبادئ العدل الأساسية المتعلقة بضحايا الإجرام والتعسف في استعمال السلطة</a:t>
            </a:r>
          </a:p>
          <a:p>
            <a:pPr marL="457200" lvl="0" indent="-317500" algn="r" rtl="1">
              <a:buClr>
                <a:schemeClr val="dk2"/>
              </a:buClr>
              <a:buSzPts val="1400"/>
              <a:buFont typeface="Roboto"/>
              <a:buChar char="●"/>
            </a:pPr>
            <a:r>
              <a:rPr lang="ar-LB" dirty="0">
                <a:solidFill>
                  <a:schemeClr val="dk2"/>
                </a:solidFill>
                <a:latin typeface="Simplified Arabic" panose="02020603050405020304" pitchFamily="18" charset="-78"/>
                <a:ea typeface="Roboto"/>
                <a:cs typeface="Simplified Arabic" panose="02020603050405020304" pitchFamily="18" charset="-78"/>
                <a:sym typeface="Roboto"/>
              </a:rPr>
              <a:t>المبادئ الأساسية والمبادئ التوجيهية بشأن الحق في الانتصاف والجبر لضحايا الانتهاكات الجسيمة للقانون الدولي لحقوق الإنسان والانتهاكات الخطيرة للقانون الإنساني الدولي</a:t>
            </a:r>
          </a:p>
          <a:p>
            <a:pPr marL="457200" lvl="0" indent="-317500" algn="r" rtl="1">
              <a:buClr>
                <a:schemeClr val="dk2"/>
              </a:buClr>
              <a:buSzPts val="1400"/>
              <a:buFont typeface="Roboto"/>
              <a:buChar char="●"/>
            </a:pPr>
            <a:r>
              <a:rPr lang="ar-LB" dirty="0">
                <a:solidFill>
                  <a:schemeClr val="dk2"/>
                </a:solidFill>
                <a:latin typeface="Simplified Arabic" panose="02020603050405020304" pitchFamily="18" charset="-78"/>
                <a:ea typeface="Roboto"/>
                <a:cs typeface="Simplified Arabic" panose="02020603050405020304" pitchFamily="18" charset="-78"/>
                <a:sym typeface="Roboto"/>
              </a:rPr>
              <a:t>التوصية العامة رقم 30 المتعلقة بوضع المرأة في سياق منع نشوب النزاعات وفي حالات النزاع وما بعد انتهاء النزاع الصادرة عن اتفاقية القضاء على جميع أشكال التمييز ضد المرأة </a:t>
            </a:r>
          </a:p>
          <a:p>
            <a:pPr marL="457200" lvl="0" indent="-317500" algn="r" rtl="1">
              <a:buClr>
                <a:schemeClr val="dk2"/>
              </a:buClr>
              <a:buSzPts val="1400"/>
              <a:buFont typeface="Roboto"/>
              <a:buChar char="●"/>
            </a:pPr>
            <a:r>
              <a:rPr lang="ar-LB" dirty="0">
                <a:solidFill>
                  <a:schemeClr val="dk2"/>
                </a:solidFill>
                <a:latin typeface="Simplified Arabic" panose="02020603050405020304" pitchFamily="18" charset="-78"/>
                <a:ea typeface="Roboto"/>
                <a:cs typeface="Simplified Arabic" panose="02020603050405020304" pitchFamily="18" charset="-78"/>
                <a:sym typeface="Roboto"/>
              </a:rPr>
              <a:t>المادة 75 من نظام روما الأساسي للمحكمة الجنائية الدولية</a:t>
            </a:r>
            <a:endParaRPr sz="1200" i="1" dirty="0">
              <a:solidFill>
                <a:schemeClr val="dk2"/>
              </a:solidFill>
              <a:latin typeface="Simplified Arabic" panose="02020603050405020304" pitchFamily="18" charset="-78"/>
              <a:ea typeface="Roboto"/>
              <a:cs typeface="Simplified Arabic" panose="02020603050405020304" pitchFamily="18" charset="-78"/>
              <a:sym typeface="Roboto"/>
            </a:endParaRPr>
          </a:p>
        </p:txBody>
      </p:sp>
      <p:pic>
        <p:nvPicPr>
          <p:cNvPr id="124" name="Google Shape;124;p22"/>
          <p:cNvPicPr preferRelativeResize="0"/>
          <p:nvPr/>
        </p:nvPicPr>
        <p:blipFill>
          <a:blip r:embed="rId3">
            <a:alphaModFix/>
          </a:blip>
          <a:stretch>
            <a:fillRect/>
          </a:stretch>
        </p:blipFill>
        <p:spPr>
          <a:xfrm>
            <a:off x="906375" y="1358700"/>
            <a:ext cx="2355368" cy="3533051"/>
          </a:xfrm>
          <a:prstGeom prst="rect">
            <a:avLst/>
          </a:prstGeom>
          <a:noFill/>
          <a:ln>
            <a:noFill/>
          </a:ln>
        </p:spPr>
      </p:pic>
      <p:sp>
        <p:nvSpPr>
          <p:cNvPr id="5" name="Rectangle 4">
            <a:extLst>
              <a:ext uri="{FF2B5EF4-FFF2-40B4-BE49-F238E27FC236}">
                <a16:creationId xmlns:a16="http://schemas.microsoft.com/office/drawing/2014/main" id="{27128CAB-7E00-474C-9957-7C03BBF2B8F5}"/>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3"/>
          <p:cNvSpPr txBox="1">
            <a:spLocks noGrp="1"/>
          </p:cNvSpPr>
          <p:nvPr>
            <p:ph type="title"/>
          </p:nvPr>
        </p:nvSpPr>
        <p:spPr>
          <a:xfrm>
            <a:off x="240025" y="565875"/>
            <a:ext cx="8287800" cy="1282500"/>
          </a:xfrm>
          <a:prstGeom prst="rect">
            <a:avLst/>
          </a:prstGeom>
        </p:spPr>
        <p:txBody>
          <a:bodyPr spcFirstLastPara="1" wrap="square" lIns="91425" tIns="91425" rIns="91425" bIns="91425" anchor="t" anchorCtr="0">
            <a:noAutofit/>
          </a:bodyPr>
          <a:lstStyle/>
          <a:p>
            <a:pPr lvl="0" algn="r" rtl="1"/>
            <a:r>
              <a:rPr lang="ar-LB" sz="2400" dirty="0">
                <a:latin typeface="Simplified Arabic" panose="02020603050405020304" pitchFamily="18" charset="-78"/>
                <a:cs typeface="Simplified Arabic" panose="02020603050405020304" pitchFamily="18" charset="-78"/>
              </a:rPr>
              <a:t>تتميز برامج جبر الضرر عن سائر برامج التنمية وإعادة الإعمار ومساعدة الضحايا بكونها تمثّل </a:t>
            </a:r>
            <a:r>
              <a:rPr lang="ar-LB" sz="2400" b="1" dirty="0">
                <a:latin typeface="Simplified Arabic" panose="02020603050405020304" pitchFamily="18" charset="-78"/>
                <a:cs typeface="Simplified Arabic" panose="02020603050405020304" pitchFamily="18" charset="-78"/>
              </a:rPr>
              <a:t>حقًّا قانونياً</a:t>
            </a:r>
            <a:r>
              <a:rPr lang="ar-LB" sz="2400" dirty="0">
                <a:latin typeface="Simplified Arabic" panose="02020603050405020304" pitchFamily="18" charset="-78"/>
                <a:cs typeface="Simplified Arabic" panose="02020603050405020304" pitchFamily="18" charset="-78"/>
              </a:rPr>
              <a:t>. ويشير جبر الضرر إلى الاعتراف بحصول انتهاك لحقوق الإنسان وبالضرر الذي لحق بالضحايا وبحقهم في الإنصاف. </a:t>
            </a:r>
            <a:endParaRPr sz="2400" dirty="0">
              <a:latin typeface="Simplified Arabic" panose="02020603050405020304" pitchFamily="18" charset="-78"/>
              <a:cs typeface="Simplified Arabic" panose="02020603050405020304" pitchFamily="18" charset="-78"/>
            </a:endParaRPr>
          </a:p>
        </p:txBody>
      </p:sp>
      <p:sp>
        <p:nvSpPr>
          <p:cNvPr id="130" name="Google Shape;130;p23"/>
          <p:cNvSpPr txBox="1"/>
          <p:nvPr/>
        </p:nvSpPr>
        <p:spPr>
          <a:xfrm>
            <a:off x="1361900" y="3191575"/>
            <a:ext cx="7510800" cy="1642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 name="Rectangle 3">
            <a:extLst>
              <a:ext uri="{FF2B5EF4-FFF2-40B4-BE49-F238E27FC236}">
                <a16:creationId xmlns:a16="http://schemas.microsoft.com/office/drawing/2014/main" id="{25AE932B-A973-4079-8091-CCF44CACAB5F}"/>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514350" lvl="0" indent="-514350" algn="r" rtl="1">
              <a:spcBef>
                <a:spcPts val="0"/>
              </a:spcBef>
              <a:spcAft>
                <a:spcPts val="0"/>
              </a:spcAft>
              <a:buFont typeface="+mj-lt"/>
              <a:buAutoNum type="arabicPeriod" startAt="3"/>
            </a:pPr>
            <a:r>
              <a:rPr lang="ar-LB" dirty="0">
                <a:latin typeface="Simplified Arabic" panose="02020603050405020304" pitchFamily="18" charset="-78"/>
                <a:cs typeface="Simplified Arabic" panose="02020603050405020304" pitchFamily="18" charset="-78"/>
              </a:rPr>
              <a:t>نوع الجنس وجبر الضرر: أهمية نوع الجنس</a:t>
            </a:r>
            <a:endParaRPr dirty="0">
              <a:latin typeface="Simplified Arabic" panose="02020603050405020304" pitchFamily="18" charset="-78"/>
              <a:cs typeface="Simplified Arabic" panose="02020603050405020304" pitchFamily="18" charset="-78"/>
            </a:endParaRPr>
          </a:p>
        </p:txBody>
      </p:sp>
      <p:sp>
        <p:nvSpPr>
          <p:cNvPr id="136" name="Google Shape;136;p24"/>
          <p:cNvSpPr txBox="1">
            <a:spLocks noGrp="1"/>
          </p:cNvSpPr>
          <p:nvPr>
            <p:ph type="body" idx="1"/>
          </p:nvPr>
        </p:nvSpPr>
        <p:spPr>
          <a:xfrm>
            <a:off x="4572000" y="366500"/>
            <a:ext cx="4166400" cy="4075200"/>
          </a:xfrm>
          <a:prstGeom prst="rect">
            <a:avLst/>
          </a:prstGeom>
        </p:spPr>
        <p:txBody>
          <a:bodyPr spcFirstLastPara="1" wrap="square" lIns="91425" tIns="91425" rIns="91425" bIns="91425" anchor="t" anchorCtr="0">
            <a:noAutofit/>
          </a:bodyPr>
          <a:lstStyle/>
          <a:p>
            <a:pPr marL="0" lvl="0" indent="0" algn="r" rtl="1">
              <a:spcBef>
                <a:spcPts val="1600"/>
              </a:spcBef>
              <a:spcAft>
                <a:spcPts val="0"/>
              </a:spcAft>
              <a:buNone/>
            </a:pPr>
            <a:r>
              <a:rPr lang="ar-LB" sz="1800" dirty="0">
                <a:latin typeface="Simplified Arabic" panose="02020603050405020304" pitchFamily="18" charset="-78"/>
                <a:cs typeface="Simplified Arabic" panose="02020603050405020304" pitchFamily="18" charset="-78"/>
              </a:rPr>
              <a:t>اختبارات النساء في الحروب فريدة من نوعها </a:t>
            </a:r>
            <a:r>
              <a:rPr lang="ar-LB" sz="1800" b="1" dirty="0">
                <a:latin typeface="Simplified Arabic" panose="02020603050405020304" pitchFamily="18" charset="-78"/>
                <a:cs typeface="Simplified Arabic" panose="02020603050405020304" pitchFamily="18" charset="-78"/>
              </a:rPr>
              <a:t>لمجرّد كونهنّ نساء</a:t>
            </a:r>
            <a:r>
              <a:rPr lang="ar-LB" sz="1800" dirty="0">
                <a:latin typeface="Simplified Arabic" panose="02020603050405020304" pitchFamily="18" charset="-78"/>
                <a:cs typeface="Simplified Arabic" panose="02020603050405020304" pitchFamily="18" charset="-78"/>
              </a:rPr>
              <a:t>. </a:t>
            </a:r>
            <a:endParaRPr lang="en" sz="1800" dirty="0">
              <a:latin typeface="Simplified Arabic" panose="02020603050405020304" pitchFamily="18" charset="-78"/>
              <a:cs typeface="Simplified Arabic" panose="02020603050405020304" pitchFamily="18" charset="-78"/>
            </a:endParaRPr>
          </a:p>
          <a:p>
            <a:pPr marL="0" lvl="0" indent="0" algn="r" rtl="1">
              <a:spcBef>
                <a:spcPts val="1600"/>
              </a:spcBef>
              <a:spcAft>
                <a:spcPts val="0"/>
              </a:spcAft>
              <a:buNone/>
            </a:pPr>
            <a:r>
              <a:rPr lang="ar-LB" sz="1800" b="1" dirty="0">
                <a:latin typeface="Simplified Arabic" panose="02020603050405020304" pitchFamily="18" charset="-78"/>
                <a:cs typeface="Simplified Arabic" panose="02020603050405020304" pitchFamily="18" charset="-78"/>
              </a:rPr>
              <a:t>من الخصائص</a:t>
            </a:r>
            <a:r>
              <a:rPr lang="ar-LB" sz="1800" dirty="0">
                <a:latin typeface="Simplified Arabic" panose="02020603050405020304" pitchFamily="18" charset="-78"/>
                <a:cs typeface="Simplified Arabic" panose="02020603050405020304" pitchFamily="18" charset="-78"/>
              </a:rPr>
              <a:t> التي غالباً ما تحدّد اختباراتهنّ:</a:t>
            </a:r>
            <a:endParaRPr lang="ar-LB" sz="1800" b="1" dirty="0">
              <a:latin typeface="Simplified Arabic" panose="02020603050405020304" pitchFamily="18" charset="-78"/>
              <a:cs typeface="Simplified Arabic" panose="02020603050405020304" pitchFamily="18" charset="-78"/>
            </a:endParaRPr>
          </a:p>
          <a:p>
            <a:pPr marL="457200" lvl="0" indent="-311150" algn="r" rtl="1">
              <a:spcBef>
                <a:spcPts val="0"/>
              </a:spcBef>
              <a:spcAft>
                <a:spcPts val="0"/>
              </a:spcAft>
              <a:buSzPts val="1300"/>
              <a:buChar char="●"/>
            </a:pPr>
            <a:r>
              <a:rPr lang="ar-LB" sz="1800" dirty="0">
                <a:latin typeface="Simplified Arabic" panose="02020603050405020304" pitchFamily="18" charset="-78"/>
                <a:cs typeface="Simplified Arabic" panose="02020603050405020304" pitchFamily="18" charset="-78"/>
              </a:rPr>
              <a:t>تزايد عدم المساواة والتمييز</a:t>
            </a:r>
          </a:p>
          <a:p>
            <a:pPr marL="457200" lvl="0" indent="-311150" algn="r" rtl="1">
              <a:spcBef>
                <a:spcPts val="0"/>
              </a:spcBef>
              <a:spcAft>
                <a:spcPts val="0"/>
              </a:spcAft>
              <a:buSzPts val="1300"/>
              <a:buChar char="●"/>
            </a:pPr>
            <a:r>
              <a:rPr lang="ar-LB" sz="1800" dirty="0">
                <a:latin typeface="Simplified Arabic" panose="02020603050405020304" pitchFamily="18" charset="-78"/>
                <a:cs typeface="Simplified Arabic" panose="02020603050405020304" pitchFamily="18" charset="-78"/>
              </a:rPr>
              <a:t>تدهور ظروف الفقر والتهميش</a:t>
            </a:r>
          </a:p>
          <a:p>
            <a:pPr marL="457200" lvl="0" indent="-311150" algn="r" rtl="1">
              <a:spcBef>
                <a:spcPts val="0"/>
              </a:spcBef>
              <a:spcAft>
                <a:spcPts val="0"/>
              </a:spcAft>
              <a:buSzPts val="1300"/>
              <a:buChar char="●"/>
            </a:pPr>
            <a:r>
              <a:rPr lang="ar-LB" sz="1800" dirty="0">
                <a:latin typeface="Simplified Arabic" panose="02020603050405020304" pitchFamily="18" charset="-78"/>
                <a:cs typeface="Simplified Arabic" panose="02020603050405020304" pitchFamily="18" charset="-78"/>
              </a:rPr>
              <a:t>العواقب لجهة الصحة الجسدية</a:t>
            </a:r>
          </a:p>
          <a:p>
            <a:pPr marL="457200" lvl="0" indent="-311150" algn="r" rtl="1">
              <a:spcBef>
                <a:spcPts val="0"/>
              </a:spcBef>
              <a:spcAft>
                <a:spcPts val="0"/>
              </a:spcAft>
              <a:buSzPts val="1300"/>
              <a:buChar char="●"/>
            </a:pPr>
            <a:r>
              <a:rPr lang="ar-LB" sz="1800" dirty="0">
                <a:latin typeface="Simplified Arabic" panose="02020603050405020304" pitchFamily="18" charset="-78"/>
                <a:cs typeface="Simplified Arabic" panose="02020603050405020304" pitchFamily="18" charset="-78"/>
              </a:rPr>
              <a:t>المسائل الخاصة بالصحة العقلية</a:t>
            </a:r>
          </a:p>
          <a:p>
            <a:pPr marL="457200" lvl="0" indent="-311150" algn="r" rtl="1">
              <a:spcBef>
                <a:spcPts val="0"/>
              </a:spcBef>
              <a:spcAft>
                <a:spcPts val="0"/>
              </a:spcAft>
              <a:buSzPts val="1300"/>
              <a:buChar char="●"/>
            </a:pPr>
            <a:r>
              <a:rPr lang="ar-LB" sz="1800" dirty="0">
                <a:latin typeface="Simplified Arabic" panose="02020603050405020304" pitchFamily="18" charset="-78"/>
                <a:cs typeface="Simplified Arabic" panose="02020603050405020304" pitchFamily="18" charset="-78"/>
              </a:rPr>
              <a:t>الأضرار الاجتماعية والاقتصادية البارزة </a:t>
            </a:r>
          </a:p>
        </p:txBody>
      </p:sp>
      <p:sp>
        <p:nvSpPr>
          <p:cNvPr id="4" name="Rectangle 3">
            <a:extLst>
              <a:ext uri="{FF2B5EF4-FFF2-40B4-BE49-F238E27FC236}">
                <a16:creationId xmlns:a16="http://schemas.microsoft.com/office/drawing/2014/main" id="{D0478069-42BA-4DC2-98DD-C7819F7437FF}"/>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6"/>
          <p:cNvSpPr txBox="1">
            <a:spLocks noGrp="1"/>
          </p:cNvSpPr>
          <p:nvPr>
            <p:ph type="title"/>
          </p:nvPr>
        </p:nvSpPr>
        <p:spPr>
          <a:xfrm>
            <a:off x="228325" y="682775"/>
            <a:ext cx="8287800" cy="12825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sz="2400" dirty="0">
                <a:latin typeface="Simplified Arabic" panose="02020603050405020304" pitchFamily="18" charset="-78"/>
                <a:cs typeface="Simplified Arabic" panose="02020603050405020304" pitchFamily="18" charset="-78"/>
              </a:rPr>
              <a:t>يجب أن تعترف الآليات الخاصة بسياسات جبر الضرر وتطبيقها بأنّ انتهاكات حقوق الإنسان تؤثّر في الضحايا </a:t>
            </a:r>
            <a:r>
              <a:rPr lang="ar-LB" sz="2400" b="1" dirty="0">
                <a:latin typeface="Simplified Arabic" panose="02020603050405020304" pitchFamily="18" charset="-78"/>
                <a:cs typeface="Simplified Arabic" panose="02020603050405020304" pitchFamily="18" charset="-78"/>
              </a:rPr>
              <a:t>بطرق مختلفة </a:t>
            </a:r>
            <a:r>
              <a:rPr lang="ar-LB" sz="2400" dirty="0">
                <a:latin typeface="Simplified Arabic" panose="02020603050405020304" pitchFamily="18" charset="-78"/>
                <a:cs typeface="Simplified Arabic" panose="02020603050405020304" pitchFamily="18" charset="-78"/>
              </a:rPr>
              <a:t>وبأنّ الضحايا لا يتشاركون </a:t>
            </a:r>
            <a:r>
              <a:rPr lang="ar-LB" sz="2400" b="1" dirty="0">
                <a:latin typeface="Simplified Arabic" panose="02020603050405020304" pitchFamily="18" charset="-78"/>
                <a:cs typeface="Simplified Arabic" panose="02020603050405020304" pitchFamily="18" charset="-78"/>
              </a:rPr>
              <a:t>الاحتياجات ووجهات النظر نفسها</a:t>
            </a:r>
            <a:r>
              <a:rPr lang="ar-LB" sz="2400" dirty="0">
                <a:latin typeface="Simplified Arabic" panose="02020603050405020304" pitchFamily="18" charset="-78"/>
                <a:cs typeface="Simplified Arabic" panose="02020603050405020304" pitchFamily="18" charset="-78"/>
              </a:rPr>
              <a:t>. </a:t>
            </a:r>
            <a:endParaRPr sz="2400" dirty="0">
              <a:latin typeface="Simplified Arabic" panose="02020603050405020304" pitchFamily="18" charset="-78"/>
              <a:cs typeface="Simplified Arabic" panose="02020603050405020304" pitchFamily="18" charset="-78"/>
            </a:endParaRPr>
          </a:p>
        </p:txBody>
      </p:sp>
      <p:sp>
        <p:nvSpPr>
          <p:cNvPr id="148" name="Google Shape;148;p26"/>
          <p:cNvSpPr txBox="1"/>
          <p:nvPr/>
        </p:nvSpPr>
        <p:spPr>
          <a:xfrm>
            <a:off x="1420350" y="3355250"/>
            <a:ext cx="7510800" cy="1642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49" name="Google Shape;149;p26"/>
          <p:cNvSpPr txBox="1"/>
          <p:nvPr/>
        </p:nvSpPr>
        <p:spPr>
          <a:xfrm>
            <a:off x="2536650" y="3355250"/>
            <a:ext cx="6394500" cy="1325347"/>
          </a:xfrm>
          <a:prstGeom prst="rect">
            <a:avLst/>
          </a:prstGeom>
          <a:noFill/>
          <a:ln>
            <a:noFill/>
          </a:ln>
        </p:spPr>
        <p:txBody>
          <a:bodyPr spcFirstLastPara="1" wrap="square" lIns="91425" tIns="91425" rIns="91425" bIns="91425" anchor="t" anchorCtr="0">
            <a:noAutofit/>
          </a:bodyPr>
          <a:lstStyle/>
          <a:p>
            <a:pPr lvl="0" algn="r" rtl="1"/>
            <a:br>
              <a:rPr lang="ar-LB" sz="2400" dirty="0"/>
            </a:br>
            <a:r>
              <a:rPr lang="ar-LB" sz="2400" dirty="0"/>
              <a:t>ترتبط الفوارق </a:t>
            </a:r>
            <a:r>
              <a:rPr lang="ar-LB" sz="2400" b="1" dirty="0"/>
              <a:t>بنوع الجنس والطبقة والطائفة والدين والعمر </a:t>
            </a:r>
            <a:r>
              <a:rPr lang="ar-LB" sz="2400" b="1" dirty="0" err="1"/>
              <a:t>والإثنية</a:t>
            </a:r>
            <a:r>
              <a:rPr lang="ar-LB" sz="2400" b="1" dirty="0"/>
              <a:t> والموقع </a:t>
            </a:r>
            <a:r>
              <a:rPr lang="ar-LB" sz="2400" dirty="0"/>
              <a:t>وغيرها من العناصر.</a:t>
            </a:r>
            <a:endParaRPr sz="2400" dirty="0">
              <a:solidFill>
                <a:schemeClr val="accent1"/>
              </a:solidFill>
              <a:latin typeface="Merriweather"/>
              <a:ea typeface="Merriweather"/>
              <a:cs typeface="Merriweather"/>
              <a:sym typeface="Merriweather"/>
            </a:endParaRPr>
          </a:p>
        </p:txBody>
      </p:sp>
      <p:sp>
        <p:nvSpPr>
          <p:cNvPr id="5" name="Rectangle 4">
            <a:extLst>
              <a:ext uri="{FF2B5EF4-FFF2-40B4-BE49-F238E27FC236}">
                <a16:creationId xmlns:a16="http://schemas.microsoft.com/office/drawing/2014/main" id="{02E87F77-E390-4917-8357-ECCF36646A7A}"/>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5"/>
          <p:cNvSpPr txBox="1"/>
          <p:nvPr/>
        </p:nvSpPr>
        <p:spPr>
          <a:xfrm>
            <a:off x="212950" y="100900"/>
            <a:ext cx="3305700" cy="565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ar-LB" sz="3600" dirty="0">
                <a:solidFill>
                  <a:schemeClr val="accent1"/>
                </a:solidFill>
                <a:latin typeface="Simplified Arabic" panose="02020603050405020304" pitchFamily="18" charset="-78"/>
                <a:ea typeface="Merriweather"/>
                <a:cs typeface="Simplified Arabic" panose="02020603050405020304" pitchFamily="18" charset="-78"/>
                <a:sym typeface="Merriweather"/>
              </a:rPr>
              <a:t>تيمور الشرقية</a:t>
            </a:r>
            <a:endParaRPr sz="3600"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p:txBody>
      </p:sp>
      <p:pic>
        <p:nvPicPr>
          <p:cNvPr id="142" name="Google Shape;142;p25"/>
          <p:cNvPicPr preferRelativeResize="0"/>
          <p:nvPr/>
        </p:nvPicPr>
        <p:blipFill>
          <a:blip r:embed="rId3">
            <a:alphaModFix/>
          </a:blip>
          <a:stretch>
            <a:fillRect/>
          </a:stretch>
        </p:blipFill>
        <p:spPr>
          <a:xfrm>
            <a:off x="2876200" y="971500"/>
            <a:ext cx="6267795" cy="4172001"/>
          </a:xfrm>
          <a:prstGeom prst="rect">
            <a:avLst/>
          </a:prstGeom>
          <a:noFill/>
          <a:ln>
            <a:noFill/>
          </a:ln>
        </p:spPr>
      </p:pic>
      <p:sp>
        <p:nvSpPr>
          <p:cNvPr id="4" name="Rectangle 3">
            <a:extLst>
              <a:ext uri="{FF2B5EF4-FFF2-40B4-BE49-F238E27FC236}">
                <a16:creationId xmlns:a16="http://schemas.microsoft.com/office/drawing/2014/main" id="{F02CF057-B33F-4CF4-994C-BC987064A874}"/>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7"/>
          <p:cNvSpPr txBox="1"/>
          <p:nvPr/>
        </p:nvSpPr>
        <p:spPr>
          <a:xfrm>
            <a:off x="212950" y="100900"/>
            <a:ext cx="3305700" cy="565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ar-LB" sz="3600" dirty="0">
                <a:solidFill>
                  <a:schemeClr val="accent1"/>
                </a:solidFill>
                <a:latin typeface="Simplified Arabic" panose="02020603050405020304" pitchFamily="18" charset="-78"/>
                <a:ea typeface="Merriweather"/>
                <a:cs typeface="Simplified Arabic" panose="02020603050405020304" pitchFamily="18" charset="-78"/>
                <a:sym typeface="Merriweather"/>
              </a:rPr>
              <a:t>الأرجنتين</a:t>
            </a:r>
            <a:endParaRPr sz="3600"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p:txBody>
      </p:sp>
      <p:pic>
        <p:nvPicPr>
          <p:cNvPr id="155" name="Google Shape;155;p27"/>
          <p:cNvPicPr preferRelativeResize="0"/>
          <p:nvPr/>
        </p:nvPicPr>
        <p:blipFill>
          <a:blip r:embed="rId3">
            <a:alphaModFix/>
          </a:blip>
          <a:stretch>
            <a:fillRect/>
          </a:stretch>
        </p:blipFill>
        <p:spPr>
          <a:xfrm>
            <a:off x="1432350" y="971500"/>
            <a:ext cx="7711645" cy="4172000"/>
          </a:xfrm>
          <a:prstGeom prst="rect">
            <a:avLst/>
          </a:prstGeom>
          <a:noFill/>
          <a:ln>
            <a:noFill/>
          </a:ln>
        </p:spPr>
      </p:pic>
      <p:sp>
        <p:nvSpPr>
          <p:cNvPr id="4" name="Rectangle 3">
            <a:extLst>
              <a:ext uri="{FF2B5EF4-FFF2-40B4-BE49-F238E27FC236}">
                <a16:creationId xmlns:a16="http://schemas.microsoft.com/office/drawing/2014/main" id="{769059CF-A5CC-478E-8637-0CC93D9B8EDB}"/>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8"/>
          <p:cNvSpPr txBox="1">
            <a:spLocks noGrp="1"/>
          </p:cNvSpPr>
          <p:nvPr>
            <p:ph type="title"/>
          </p:nvPr>
        </p:nvSpPr>
        <p:spPr>
          <a:xfrm>
            <a:off x="216625" y="448974"/>
            <a:ext cx="8287800" cy="2206761"/>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sz="2800" dirty="0">
                <a:latin typeface="Simplified Arabic" panose="02020603050405020304" pitchFamily="18" charset="-78"/>
                <a:cs typeface="Simplified Arabic" panose="02020603050405020304" pitchFamily="18" charset="-78"/>
              </a:rPr>
              <a:t>يجب أن تسعى البرامج التي تراعي الاعتبارات الجنسانية إلى أن تكون شاملة وأن تأخذ بالاعتبار </a:t>
            </a:r>
            <a:r>
              <a:rPr lang="ar-LB" sz="2800" b="1" dirty="0">
                <a:latin typeface="Simplified Arabic" panose="02020603050405020304" pitchFamily="18" charset="-78"/>
                <a:cs typeface="Simplified Arabic" panose="02020603050405020304" pitchFamily="18" charset="-78"/>
              </a:rPr>
              <a:t>كامل نطاق الانتهاكات</a:t>
            </a:r>
            <a:r>
              <a:rPr lang="ar-LB" sz="2800" dirty="0">
                <a:latin typeface="Simplified Arabic" panose="02020603050405020304" pitchFamily="18" charset="-78"/>
                <a:cs typeface="Simplified Arabic" panose="02020603050405020304" pitchFamily="18" charset="-78"/>
              </a:rPr>
              <a:t> التي اقتُرفت والأضرار التي لحقت بالضحايا، على أن يتم توسيع فئات </a:t>
            </a:r>
            <a:r>
              <a:rPr lang="ar-LB" sz="2800" b="1" dirty="0">
                <a:latin typeface="Simplified Arabic" panose="02020603050405020304" pitchFamily="18" charset="-78"/>
                <a:cs typeface="Simplified Arabic" panose="02020603050405020304" pitchFamily="18" charset="-78"/>
              </a:rPr>
              <a:t>الضحايا/المستفيدين والفوائد </a:t>
            </a:r>
            <a:r>
              <a:rPr lang="ar-LB" sz="2800" dirty="0">
                <a:latin typeface="Simplified Arabic" panose="02020603050405020304" pitchFamily="18" charset="-78"/>
                <a:cs typeface="Simplified Arabic" panose="02020603050405020304" pitchFamily="18" charset="-78"/>
              </a:rPr>
              <a:t>بعناية. </a:t>
            </a:r>
            <a:endParaRPr sz="2800" dirty="0">
              <a:latin typeface="Simplified Arabic" panose="02020603050405020304" pitchFamily="18" charset="-78"/>
              <a:cs typeface="Simplified Arabic" panose="02020603050405020304" pitchFamily="18" charset="-78"/>
            </a:endParaRPr>
          </a:p>
        </p:txBody>
      </p:sp>
      <p:sp>
        <p:nvSpPr>
          <p:cNvPr id="161" name="Google Shape;161;p28"/>
          <p:cNvSpPr txBox="1"/>
          <p:nvPr/>
        </p:nvSpPr>
        <p:spPr>
          <a:xfrm>
            <a:off x="1420350" y="3355250"/>
            <a:ext cx="7510800" cy="1642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4" name="Rectangle 3">
            <a:extLst>
              <a:ext uri="{FF2B5EF4-FFF2-40B4-BE49-F238E27FC236}">
                <a16:creationId xmlns:a16="http://schemas.microsoft.com/office/drawing/2014/main" id="{770DBCE9-8BAD-47BA-B5BC-7D0418A00DD5}"/>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9"/>
          <p:cNvSpPr txBox="1">
            <a:spLocks noGrp="1"/>
          </p:cNvSpPr>
          <p:nvPr>
            <p:ph type="title"/>
          </p:nvPr>
        </p:nvSpPr>
        <p:spPr>
          <a:xfrm>
            <a:off x="311725" y="500925"/>
            <a:ext cx="3797400" cy="2508900"/>
          </a:xfrm>
          <a:prstGeom prst="rect">
            <a:avLst/>
          </a:prstGeom>
        </p:spPr>
        <p:txBody>
          <a:bodyPr spcFirstLastPara="1" wrap="square" lIns="91425" tIns="91425" rIns="91425" bIns="91425" anchor="t" anchorCtr="0">
            <a:noAutofit/>
          </a:bodyPr>
          <a:lstStyle/>
          <a:p>
            <a:pPr marL="514350" lvl="0" indent="-514350" algn="r" rtl="1">
              <a:spcBef>
                <a:spcPts val="0"/>
              </a:spcBef>
              <a:spcAft>
                <a:spcPts val="0"/>
              </a:spcAft>
              <a:buFont typeface="+mj-lt"/>
              <a:buAutoNum type="arabicPeriod" startAt="4"/>
            </a:pPr>
            <a:r>
              <a:rPr lang="ar-LB" dirty="0">
                <a:latin typeface="Simplified Arabic" panose="02020603050405020304" pitchFamily="18" charset="-78"/>
                <a:ea typeface="SimHei" panose="02010609060101010101" pitchFamily="49" charset="-122"/>
                <a:cs typeface="Simplified Arabic" panose="02020603050405020304" pitchFamily="18" charset="-78"/>
              </a:rPr>
              <a:t>أهمية التعاريف</a:t>
            </a:r>
            <a:endParaRPr dirty="0">
              <a:latin typeface="Simplified Arabic" panose="02020603050405020304" pitchFamily="18" charset="-78"/>
              <a:ea typeface="SimHei" panose="02010609060101010101" pitchFamily="49" charset="-122"/>
              <a:cs typeface="Simplified Arabic" panose="02020603050405020304" pitchFamily="18" charset="-78"/>
            </a:endParaRPr>
          </a:p>
        </p:txBody>
      </p:sp>
      <p:sp>
        <p:nvSpPr>
          <p:cNvPr id="167" name="Google Shape;167;p29"/>
          <p:cNvSpPr txBox="1"/>
          <p:nvPr/>
        </p:nvSpPr>
        <p:spPr>
          <a:xfrm>
            <a:off x="4818550" y="1071750"/>
            <a:ext cx="3585000" cy="3000000"/>
          </a:xfrm>
          <a:prstGeom prst="rect">
            <a:avLst/>
          </a:prstGeom>
          <a:noFill/>
          <a:ln>
            <a:noFill/>
          </a:ln>
        </p:spPr>
        <p:txBody>
          <a:bodyPr spcFirstLastPara="1" wrap="square" lIns="91425" tIns="91425" rIns="91425" bIns="91425" anchor="ctr" anchorCtr="0">
            <a:noAutofit/>
          </a:bodyPr>
          <a:lstStyle/>
          <a:p>
            <a:pPr marL="0" lvl="0" indent="0" algn="r" rtl="1">
              <a:spcBef>
                <a:spcPts val="0"/>
              </a:spcBef>
              <a:spcAft>
                <a:spcPts val="0"/>
              </a:spcAft>
              <a:buNone/>
            </a:pPr>
            <a:r>
              <a:rPr lang="ar-LB" sz="1600" b="1" dirty="0">
                <a:solidFill>
                  <a:schemeClr val="dk2"/>
                </a:solidFill>
                <a:latin typeface="Simplified Arabic" panose="02020603050405020304" pitchFamily="18" charset="-78"/>
                <a:ea typeface="Roboto" panose="020B0604020202020204" charset="0"/>
                <a:cs typeface="Simplified Arabic" panose="02020603050405020304" pitchFamily="18" charset="-78"/>
              </a:rPr>
              <a:t>الضحايا هم:</a:t>
            </a:r>
            <a:endParaRPr sz="1600" b="1" dirty="0">
              <a:solidFill>
                <a:schemeClr val="dk2"/>
              </a:solidFill>
              <a:latin typeface="Simplified Arabic" panose="02020603050405020304" pitchFamily="18" charset="-78"/>
              <a:ea typeface="Roboto" panose="020B0604020202020204" charset="0"/>
              <a:cs typeface="Simplified Arabic" panose="02020603050405020304" pitchFamily="18" charset="-78"/>
            </a:endParaRPr>
          </a:p>
          <a:p>
            <a:pPr marL="0" lvl="0" indent="0" rtl="0">
              <a:spcBef>
                <a:spcPts val="0"/>
              </a:spcBef>
              <a:spcAft>
                <a:spcPts val="0"/>
              </a:spcAft>
              <a:buNone/>
            </a:pPr>
            <a:endParaRPr sz="1600" dirty="0">
              <a:solidFill>
                <a:schemeClr val="dk2"/>
              </a:solidFill>
              <a:latin typeface="Simplified Arabic" panose="02020603050405020304" pitchFamily="18" charset="-78"/>
              <a:cs typeface="Simplified Arabic" panose="02020603050405020304" pitchFamily="18" charset="-78"/>
            </a:endParaRPr>
          </a:p>
          <a:p>
            <a:pPr lvl="0" algn="r" rtl="1"/>
            <a:r>
              <a:rPr lang="ar-LB" sz="1600" dirty="0">
                <a:solidFill>
                  <a:schemeClr val="dk2"/>
                </a:solidFill>
                <a:latin typeface="Simplified Arabic" panose="02020603050405020304" pitchFamily="18" charset="-78"/>
                <a:ea typeface="Roboto" panose="020B0604020202020204" charset="0"/>
                <a:cs typeface="Simplified Arabic" panose="02020603050405020304" pitchFamily="18" charset="-78"/>
              </a:rPr>
              <a:t>"الأشخاص الـذين لحـق بهم ضـرر، أفـراداً كـانوا أم جماعـات، بمـا في ذلـك الـضرر البـدني أو العقلـي أو المعانـاة النفـسية أو الخـسارة الاقتـصادية أو الحرمان بدرجة كبيرة من التمتع بحقوقهم الأساسية، وذلك من خلال عمـل أو امتنـاع عـن عمـل يـشكل انتـهاكاً جـسيماً للقـانون الـدولي لحقـوق الإنـسان، وانتـهاكاً خطـيراً للقـانون</a:t>
            </a:r>
          </a:p>
          <a:p>
            <a:pPr lvl="0" algn="r" rtl="1"/>
            <a:r>
              <a:rPr lang="ar-LB" sz="1600" dirty="0">
                <a:solidFill>
                  <a:schemeClr val="dk2"/>
                </a:solidFill>
                <a:latin typeface="Simplified Arabic" panose="02020603050405020304" pitchFamily="18" charset="-78"/>
                <a:ea typeface="Roboto" panose="020B0604020202020204" charset="0"/>
                <a:cs typeface="Simplified Arabic" panose="02020603050405020304" pitchFamily="18" charset="-78"/>
              </a:rPr>
              <a:t>الإنساني الدولي.»</a:t>
            </a:r>
            <a:endParaRPr sz="1600" dirty="0">
              <a:solidFill>
                <a:schemeClr val="dk2"/>
              </a:solidFill>
              <a:latin typeface="Simplified Arabic" panose="02020603050405020304" pitchFamily="18" charset="-78"/>
              <a:ea typeface="Roboto" panose="020B0604020202020204" charset="0"/>
              <a:cs typeface="Simplified Arabic" panose="02020603050405020304" pitchFamily="18" charset="-78"/>
            </a:endParaRPr>
          </a:p>
          <a:p>
            <a:pPr lvl="0" algn="r" rtl="1"/>
            <a:r>
              <a:rPr lang="ar-LB" sz="1600" dirty="0">
                <a:solidFill>
                  <a:schemeClr val="accent4"/>
                </a:solidFill>
                <a:latin typeface="Simplified Arabic" panose="02020603050405020304" pitchFamily="18" charset="-78"/>
                <a:ea typeface="Roboto" panose="020B0604020202020204" charset="0"/>
                <a:cs typeface="Simplified Arabic" panose="02020603050405020304" pitchFamily="18" charset="-78"/>
              </a:rPr>
              <a:t>- المبادئ الأساسية والمبادئ التوجيهية بشأن الحق في الانتصاف والجبر لضحايا الانتهاكات الجسيمة للقانون المدني لحقوق الإنسان الدولي والانتهاكات الخطيرة للقانون الإنساني الدولي، قرار الجمعية العامة لأمم المتحدة (</a:t>
            </a:r>
            <a:r>
              <a:rPr lang="en-US" sz="1600" dirty="0">
                <a:solidFill>
                  <a:schemeClr val="accent4"/>
                </a:solidFill>
                <a:latin typeface="Simplified Arabic" panose="02020603050405020304" pitchFamily="18" charset="-78"/>
                <a:ea typeface="Roboto" panose="020B0604020202020204" charset="0"/>
                <a:cs typeface="Simplified Arabic" panose="02020603050405020304" pitchFamily="18" charset="-78"/>
              </a:rPr>
              <a:t>A/Res/60/147</a:t>
            </a:r>
            <a:r>
              <a:rPr lang="ar-LB" sz="1600" dirty="0">
                <a:solidFill>
                  <a:schemeClr val="accent4"/>
                </a:solidFill>
                <a:latin typeface="Simplified Arabic" panose="02020603050405020304" pitchFamily="18" charset="-78"/>
                <a:ea typeface="Roboto" panose="020B0604020202020204" charset="0"/>
                <a:cs typeface="Simplified Arabic" panose="02020603050405020304" pitchFamily="18" charset="-78"/>
              </a:rPr>
              <a:t>)</a:t>
            </a:r>
            <a:endParaRPr sz="1600" dirty="0">
              <a:solidFill>
                <a:schemeClr val="accent4"/>
              </a:solidFill>
              <a:highlight>
                <a:srgbClr val="FFFF00"/>
              </a:highlight>
              <a:latin typeface="Simplified Arabic" panose="02020603050405020304" pitchFamily="18" charset="-78"/>
              <a:ea typeface="Roboto" panose="020B0604020202020204" charset="0"/>
              <a:cs typeface="Simplified Arabic" panose="02020603050405020304" pitchFamily="18" charset="-78"/>
              <a:sym typeface="Calibri"/>
            </a:endParaRPr>
          </a:p>
        </p:txBody>
      </p:sp>
      <p:sp>
        <p:nvSpPr>
          <p:cNvPr id="4" name="Rectangle 3">
            <a:extLst>
              <a:ext uri="{FF2B5EF4-FFF2-40B4-BE49-F238E27FC236}">
                <a16:creationId xmlns:a16="http://schemas.microsoft.com/office/drawing/2014/main" id="{2A5A2C08-AF10-48F5-B91E-AB4A46349F42}"/>
              </a:ext>
            </a:extLst>
          </p:cNvPr>
          <p:cNvSpPr/>
          <p:nvPr/>
        </p:nvSpPr>
        <p:spPr>
          <a:xfrm>
            <a:off x="8379047" y="486662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30"/>
          <p:cNvSpPr txBox="1"/>
          <p:nvPr/>
        </p:nvSpPr>
        <p:spPr>
          <a:xfrm>
            <a:off x="4721725" y="1602275"/>
            <a:ext cx="4124400" cy="2571600"/>
          </a:xfrm>
          <a:prstGeom prst="rect">
            <a:avLst/>
          </a:prstGeom>
          <a:noFill/>
          <a:ln>
            <a:noFill/>
          </a:ln>
        </p:spPr>
        <p:txBody>
          <a:bodyPr spcFirstLastPara="1" wrap="square" lIns="91425" tIns="91425" rIns="91425" bIns="91425" anchor="ctr" anchorCtr="0">
            <a:noAutofit/>
          </a:bodyPr>
          <a:lstStyle/>
          <a:p>
            <a:pPr lvl="0" algn="r" rtl="1"/>
            <a:r>
              <a:rPr lang="ar-LB" sz="1700" dirty="0">
                <a:solidFill>
                  <a:schemeClr val="dk2"/>
                </a:solidFill>
                <a:latin typeface="Simplified Arabic" panose="02020603050405020304" pitchFamily="18" charset="-78"/>
                <a:cs typeface="Simplified Arabic" panose="02020603050405020304" pitchFamily="18" charset="-78"/>
              </a:rPr>
              <a:t>يمكن للحق في جبر الضرر أن يُنقل إلى ورثة الضحية بالوراثة. وعليه، "يشمل مصطلح "ضحية" أيـضاً أفـراد</a:t>
            </a:r>
          </a:p>
          <a:p>
            <a:pPr lvl="0" algn="r" rtl="1"/>
            <a:r>
              <a:rPr lang="ar-LB" sz="1700" dirty="0">
                <a:solidFill>
                  <a:schemeClr val="dk2"/>
                </a:solidFill>
                <a:latin typeface="Simplified Arabic" panose="02020603050405020304" pitchFamily="18" charset="-78"/>
                <a:cs typeface="Simplified Arabic" panose="02020603050405020304" pitchFamily="18" charset="-78"/>
              </a:rPr>
              <a:t>الأسـرة المباشـرة أو مـن تعيلـهم الـضحية المباشـرة، والأشـخاص الـذين لحـق بهم ضـرر أثنـاء تدخلهم لمساعدة الضحايا المعرضين للخطر أو لمنع تعرضهم للخطر."</a:t>
            </a:r>
            <a:endParaRPr sz="1700" dirty="0">
              <a:solidFill>
                <a:schemeClr val="dk2"/>
              </a:solidFill>
              <a:latin typeface="Simplified Arabic" panose="02020603050405020304" pitchFamily="18" charset="-78"/>
              <a:cs typeface="Simplified Arabic" panose="02020603050405020304" pitchFamily="18" charset="-78"/>
            </a:endParaRPr>
          </a:p>
          <a:p>
            <a:pPr marL="0" lvl="0" indent="0" algn="r" rtl="1">
              <a:spcBef>
                <a:spcPts val="0"/>
              </a:spcBef>
              <a:spcAft>
                <a:spcPts val="0"/>
              </a:spcAft>
              <a:buNone/>
            </a:pPr>
            <a:endParaRPr lang="en-US" sz="1700" dirty="0">
              <a:solidFill>
                <a:schemeClr val="dk2"/>
              </a:solidFill>
              <a:latin typeface="Simplified Arabic" panose="02020603050405020304" pitchFamily="18" charset="-78"/>
              <a:cs typeface="Simplified Arabic" panose="02020603050405020304" pitchFamily="18" charset="-78"/>
            </a:endParaRPr>
          </a:p>
          <a:p>
            <a:pPr marL="0" lvl="0" indent="0" rtl="0">
              <a:spcBef>
                <a:spcPts val="0"/>
              </a:spcBef>
              <a:spcAft>
                <a:spcPts val="0"/>
              </a:spcAft>
              <a:buNone/>
            </a:pPr>
            <a:endParaRPr sz="1700" dirty="0">
              <a:solidFill>
                <a:schemeClr val="dk2"/>
              </a:solidFill>
              <a:latin typeface="Simplified Arabic" panose="02020603050405020304" pitchFamily="18" charset="-78"/>
              <a:cs typeface="Simplified Arabic" panose="02020603050405020304" pitchFamily="18" charset="-78"/>
            </a:endParaRPr>
          </a:p>
          <a:p>
            <a:pPr marL="0" lvl="0" indent="0" algn="r" rtl="1">
              <a:spcBef>
                <a:spcPts val="0"/>
              </a:spcBef>
              <a:spcAft>
                <a:spcPts val="0"/>
              </a:spcAft>
              <a:buNone/>
            </a:pPr>
            <a:r>
              <a:rPr lang="ar-LB" sz="1700" dirty="0">
                <a:solidFill>
                  <a:schemeClr val="dk2"/>
                </a:solidFill>
                <a:latin typeface="Simplified Arabic" panose="02020603050405020304" pitchFamily="18" charset="-78"/>
                <a:cs typeface="Simplified Arabic" panose="02020603050405020304" pitchFamily="18" charset="-78"/>
              </a:rPr>
              <a:t>يتطلب جبر الضرر الذي يراعي الاعتبارات الجنسانية </a:t>
            </a:r>
            <a:r>
              <a:rPr lang="ar-LB" sz="1700" b="1" dirty="0">
                <a:solidFill>
                  <a:schemeClr val="dk2"/>
                </a:solidFill>
                <a:latin typeface="Simplified Arabic" panose="02020603050405020304" pitchFamily="18" charset="-78"/>
                <a:cs typeface="Simplified Arabic" panose="02020603050405020304" pitchFamily="18" charset="-78"/>
              </a:rPr>
              <a:t>فهم سياق الانتهاكات والضرر وأنماطهما</a:t>
            </a:r>
            <a:r>
              <a:rPr lang="ar-LB" sz="1700" dirty="0">
                <a:solidFill>
                  <a:schemeClr val="dk2"/>
                </a:solidFill>
                <a:latin typeface="Simplified Arabic" panose="02020603050405020304" pitchFamily="18" charset="-78"/>
                <a:cs typeface="Simplified Arabic" panose="02020603050405020304" pitchFamily="18" charset="-78"/>
              </a:rPr>
              <a:t>، إلى جانب فهم الممارسات الفضلى والسوابق الحالية. </a:t>
            </a:r>
          </a:p>
          <a:p>
            <a:pPr marL="0" lvl="0" indent="0" rtl="0">
              <a:spcBef>
                <a:spcPts val="1200"/>
              </a:spcBef>
              <a:spcAft>
                <a:spcPts val="0"/>
              </a:spcAft>
              <a:buNone/>
            </a:pPr>
            <a:endParaRPr dirty="0">
              <a:solidFill>
                <a:schemeClr val="dk2"/>
              </a:solidFill>
              <a:latin typeface="Simplified Arabic" panose="02020603050405020304" pitchFamily="18" charset="-78"/>
              <a:cs typeface="Simplified Arabic" panose="02020603050405020304" pitchFamily="18" charset="-78"/>
            </a:endParaRPr>
          </a:p>
        </p:txBody>
      </p:sp>
      <p:pic>
        <p:nvPicPr>
          <p:cNvPr id="173" name="Google Shape;173;p30"/>
          <p:cNvPicPr preferRelativeResize="0"/>
          <p:nvPr/>
        </p:nvPicPr>
        <p:blipFill>
          <a:blip r:embed="rId3">
            <a:alphaModFix/>
          </a:blip>
          <a:stretch>
            <a:fillRect/>
          </a:stretch>
        </p:blipFill>
        <p:spPr>
          <a:xfrm>
            <a:off x="0" y="947325"/>
            <a:ext cx="4572001" cy="3152492"/>
          </a:xfrm>
          <a:prstGeom prst="rect">
            <a:avLst/>
          </a:prstGeom>
          <a:noFill/>
          <a:ln>
            <a:noFill/>
          </a:ln>
        </p:spPr>
      </p:pic>
      <p:sp>
        <p:nvSpPr>
          <p:cNvPr id="4" name="Rectangle 3">
            <a:extLst>
              <a:ext uri="{FF2B5EF4-FFF2-40B4-BE49-F238E27FC236}">
                <a16:creationId xmlns:a16="http://schemas.microsoft.com/office/drawing/2014/main" id="{A25DEC58-90B6-4407-BB9E-068AEC7F4D57}"/>
              </a:ext>
            </a:extLst>
          </p:cNvPr>
          <p:cNvSpPr/>
          <p:nvPr/>
        </p:nvSpPr>
        <p:spPr>
          <a:xfrm>
            <a:off x="8379047" y="4866621"/>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1"/>
          <p:cNvSpPr txBox="1"/>
          <p:nvPr/>
        </p:nvSpPr>
        <p:spPr>
          <a:xfrm>
            <a:off x="926775" y="388325"/>
            <a:ext cx="6940500" cy="4509678"/>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ar-LB" sz="2200" dirty="0">
                <a:solidFill>
                  <a:schemeClr val="accent1"/>
                </a:solidFill>
                <a:latin typeface="Simplified Arabic" panose="02020603050405020304" pitchFamily="18" charset="-78"/>
                <a:ea typeface="Merriweather"/>
                <a:cs typeface="Simplified Arabic" panose="02020603050405020304" pitchFamily="18" charset="-78"/>
                <a:sym typeface="Merriweather"/>
              </a:rPr>
              <a:t>الاعتبارات الرئيسية:</a:t>
            </a:r>
            <a:endParaRPr sz="2200"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a:p>
            <a:pPr marL="0" lvl="0" indent="0" rtl="0">
              <a:spcBef>
                <a:spcPts val="0"/>
              </a:spcBef>
              <a:spcAft>
                <a:spcPts val="0"/>
              </a:spcAft>
              <a:buNone/>
            </a:pPr>
            <a:endParaRPr sz="1800"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a:p>
            <a:pPr marL="0" lvl="0" indent="0">
              <a:spcBef>
                <a:spcPts val="0"/>
              </a:spcBef>
              <a:spcAft>
                <a:spcPts val="0"/>
              </a:spcAft>
              <a:buNone/>
            </a:pPr>
            <a:endParaRPr sz="3600"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p:txBody>
      </p:sp>
      <p:graphicFrame>
        <p:nvGraphicFramePr>
          <p:cNvPr id="3" name="Diagram 2">
            <a:extLst>
              <a:ext uri="{FF2B5EF4-FFF2-40B4-BE49-F238E27FC236}">
                <a16:creationId xmlns:a16="http://schemas.microsoft.com/office/drawing/2014/main" id="{549F44A5-3E40-4D04-A023-642588043DC1}"/>
              </a:ext>
            </a:extLst>
          </p:cNvPr>
          <p:cNvGraphicFramePr/>
          <p:nvPr>
            <p:extLst>
              <p:ext uri="{D42A27DB-BD31-4B8C-83A1-F6EECF244321}">
                <p14:modId xmlns:p14="http://schemas.microsoft.com/office/powerpoint/2010/main" val="2450502915"/>
              </p:ext>
            </p:extLst>
          </p:nvPr>
        </p:nvGraphicFramePr>
        <p:xfrm>
          <a:off x="1391478" y="971549"/>
          <a:ext cx="6289482" cy="378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20941807-B442-4BDA-A681-E8F66D2FA449}"/>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457200" lvl="0" indent="-406400" algn="r" rtl="1">
              <a:spcBef>
                <a:spcPts val="0"/>
              </a:spcBef>
              <a:spcAft>
                <a:spcPts val="0"/>
              </a:spcAft>
              <a:buSzPts val="2800"/>
              <a:buAutoNum type="arabicPeriod"/>
            </a:pPr>
            <a:r>
              <a:rPr lang="ar-LB" sz="3200" dirty="0">
                <a:latin typeface="Simplified Arabic" panose="02020603050405020304" pitchFamily="18" charset="-78"/>
                <a:cs typeface="Simplified Arabic" panose="02020603050405020304" pitchFamily="18" charset="-78"/>
              </a:rPr>
              <a:t>مقدّمة</a:t>
            </a:r>
            <a:endParaRPr sz="3200" dirty="0">
              <a:latin typeface="Simplified Arabic" panose="02020603050405020304" pitchFamily="18" charset="-78"/>
              <a:cs typeface="Simplified Arabic" panose="02020603050405020304" pitchFamily="18" charset="-78"/>
            </a:endParaRPr>
          </a:p>
        </p:txBody>
      </p:sp>
      <p:sp>
        <p:nvSpPr>
          <p:cNvPr id="70" name="Google Shape;70;p14"/>
          <p:cNvSpPr txBox="1">
            <a:spLocks noGrp="1"/>
          </p:cNvSpPr>
          <p:nvPr>
            <p:ph type="body" idx="1"/>
          </p:nvPr>
        </p:nvSpPr>
        <p:spPr>
          <a:xfrm>
            <a:off x="4645950" y="565225"/>
            <a:ext cx="4166400" cy="4269168"/>
          </a:xfrm>
          <a:prstGeom prst="rect">
            <a:avLst/>
          </a:prstGeom>
        </p:spPr>
        <p:txBody>
          <a:bodyPr spcFirstLastPara="1" wrap="square" lIns="91425" tIns="91425" rIns="91425" bIns="91425" anchor="t" anchorCtr="0">
            <a:noAutofit/>
          </a:bodyPr>
          <a:lstStyle/>
          <a:p>
            <a:pPr marL="0" lvl="0" indent="0" algn="r" rtl="1">
              <a:spcBef>
                <a:spcPts val="1600"/>
              </a:spcBef>
              <a:buNone/>
            </a:pPr>
            <a:r>
              <a:rPr lang="ar-LB" sz="1400" dirty="0">
                <a:latin typeface="Simplified Arabic" panose="02020603050405020304" pitchFamily="18" charset="-78"/>
                <a:cs typeface="Simplified Arabic" panose="02020603050405020304" pitchFamily="18" charset="-78"/>
              </a:rPr>
              <a:t>يجب أن تُصمَّم إجراءات العدالة التعويضية بطريقة </a:t>
            </a:r>
            <a:r>
              <a:rPr lang="ar-LB" sz="1400" b="1" dirty="0">
                <a:latin typeface="Simplified Arabic" panose="02020603050405020304" pitchFamily="18" charset="-78"/>
                <a:cs typeface="Simplified Arabic" panose="02020603050405020304" pitchFamily="18" charset="-78"/>
              </a:rPr>
              <a:t>تعالج الأضرار الخاصة بنوع الجنس التي يواجهها الضحايا</a:t>
            </a:r>
            <a:r>
              <a:rPr lang="ar-LB" sz="1400" dirty="0">
                <a:latin typeface="Simplified Arabic" panose="02020603050405020304" pitchFamily="18" charset="-78"/>
                <a:cs typeface="Simplified Arabic" panose="02020603050405020304" pitchFamily="18" charset="-78"/>
              </a:rPr>
              <a:t>، وتلائم احتياجاتهم وأولوياتهم، وتكون منطقية بالنسبة إلى الضحايا وواقعهم اليومي. </a:t>
            </a:r>
          </a:p>
          <a:p>
            <a:pPr marL="0" lvl="0" indent="0" algn="r" rtl="1">
              <a:spcBef>
                <a:spcPts val="1600"/>
              </a:spcBef>
              <a:buNone/>
            </a:pPr>
            <a:endParaRPr lang="ar-LB" sz="1400" dirty="0">
              <a:latin typeface="Simplified Arabic" panose="02020603050405020304" pitchFamily="18" charset="-78"/>
              <a:cs typeface="Simplified Arabic" panose="02020603050405020304" pitchFamily="18" charset="-78"/>
            </a:endParaRPr>
          </a:p>
          <a:p>
            <a:pPr marL="0" lvl="0" indent="0" algn="r" rtl="1">
              <a:spcBef>
                <a:spcPts val="1600"/>
              </a:spcBef>
              <a:buNone/>
            </a:pPr>
            <a:r>
              <a:rPr lang="ar-LB" sz="1400" dirty="0">
                <a:latin typeface="Simplified Arabic" panose="02020603050405020304" pitchFamily="18" charset="-78"/>
                <a:cs typeface="Simplified Arabic" panose="02020603050405020304" pitchFamily="18" charset="-78"/>
              </a:rPr>
              <a:t>غالباً ما تجد المرأة نفسها في أوضاع </a:t>
            </a:r>
            <a:r>
              <a:rPr lang="ar-LB" sz="1400" b="1" dirty="0">
                <a:latin typeface="Simplified Arabic" panose="02020603050405020304" pitchFamily="18" charset="-78"/>
                <a:cs typeface="Simplified Arabic" panose="02020603050405020304" pitchFamily="18" charset="-78"/>
              </a:rPr>
              <a:t>بغاية الهشاشة</a:t>
            </a:r>
            <a:r>
              <a:rPr lang="ar-LB" sz="1400" dirty="0">
                <a:latin typeface="Simplified Arabic" panose="02020603050405020304" pitchFamily="18" charset="-78"/>
                <a:cs typeface="Simplified Arabic" panose="02020603050405020304" pitchFamily="18" charset="-78"/>
              </a:rPr>
              <a:t>، فتصبح رب الأسرة الباقي على قيد الحياة أو تُنبَذ بسبب وصمة العار المرتبطة بالعديد من الانتهاكات. </a:t>
            </a:r>
            <a:endParaRPr lang="en-US" sz="1400" dirty="0">
              <a:latin typeface="Simplified Arabic" panose="02020603050405020304" pitchFamily="18" charset="-78"/>
              <a:cs typeface="Simplified Arabic" panose="02020603050405020304" pitchFamily="18" charset="-78"/>
            </a:endParaRPr>
          </a:p>
          <a:p>
            <a:pPr marL="0" lvl="0" indent="0" algn="r" rtl="1">
              <a:buNone/>
            </a:pPr>
            <a:endParaRPr lang="en-US" sz="1400" dirty="0">
              <a:latin typeface="Simplified Arabic" panose="02020603050405020304" pitchFamily="18" charset="-78"/>
              <a:cs typeface="Simplified Arabic" panose="02020603050405020304" pitchFamily="18" charset="-78"/>
            </a:endParaRPr>
          </a:p>
          <a:p>
            <a:pPr marL="0" lvl="0" indent="0" algn="r" rtl="1">
              <a:spcBef>
                <a:spcPts val="1600"/>
              </a:spcBef>
              <a:buNone/>
            </a:pPr>
            <a:r>
              <a:rPr lang="ar-LB" sz="1400" b="1" dirty="0">
                <a:latin typeface="Simplified Arabic" panose="02020603050405020304" pitchFamily="18" charset="-78"/>
                <a:cs typeface="Simplified Arabic" panose="02020603050405020304" pitchFamily="18" charset="-78"/>
              </a:rPr>
              <a:t>المشاركة الجادة</a:t>
            </a:r>
            <a:r>
              <a:rPr lang="ar-LB" sz="1400" dirty="0">
                <a:latin typeface="Simplified Arabic" panose="02020603050405020304" pitchFamily="18" charset="-78"/>
                <a:cs typeface="Simplified Arabic" panose="02020603050405020304" pitchFamily="18" charset="-78"/>
              </a:rPr>
              <a:t> واستشارة الضحايا النساء هما أمران ضروريان لاستباق العقبات الخاصة بنوع الجنس وتخطيها. </a:t>
            </a:r>
            <a:endParaRPr lang="ar-LB" sz="1400" b="1" dirty="0">
              <a:latin typeface="Simplified Arabic" panose="02020603050405020304" pitchFamily="18" charset="-78"/>
              <a:cs typeface="Simplified Arabic" panose="02020603050405020304" pitchFamily="18" charset="-78"/>
            </a:endParaRPr>
          </a:p>
          <a:p>
            <a:pPr marL="0" lvl="0" indent="0" algn="r" rtl="1">
              <a:spcBef>
                <a:spcPts val="1600"/>
              </a:spcBef>
              <a:buNone/>
            </a:pPr>
            <a:r>
              <a:rPr lang="en" sz="1400" dirty="0">
                <a:latin typeface="Simplified Arabic" panose="02020603050405020304" pitchFamily="18" charset="-78"/>
                <a:cs typeface="Simplified Arabic" panose="02020603050405020304" pitchFamily="18" charset="-78"/>
              </a:rPr>
              <a:t> </a:t>
            </a:r>
            <a:endParaRPr sz="1400" dirty="0">
              <a:solidFill>
                <a:srgbClr val="000000"/>
              </a:solidFill>
              <a:highlight>
                <a:srgbClr val="FFFF00"/>
              </a:highlight>
              <a:latin typeface="Simplified Arabic" panose="02020603050405020304" pitchFamily="18" charset="-78"/>
              <a:ea typeface="Calibri"/>
              <a:cs typeface="Simplified Arabic" panose="02020603050405020304" pitchFamily="18" charset="-78"/>
              <a:sym typeface="Calibri"/>
            </a:endParaRPr>
          </a:p>
        </p:txBody>
      </p:sp>
      <p:sp>
        <p:nvSpPr>
          <p:cNvPr id="4" name="Rectangle 3">
            <a:extLst>
              <a:ext uri="{FF2B5EF4-FFF2-40B4-BE49-F238E27FC236}">
                <a16:creationId xmlns:a16="http://schemas.microsoft.com/office/drawing/2014/main" id="{891EEF4C-5BF4-428C-A4CC-DB58ED8EB06A}"/>
              </a:ext>
            </a:extLst>
          </p:cNvPr>
          <p:cNvSpPr/>
          <p:nvPr/>
        </p:nvSpPr>
        <p:spPr>
          <a:xfrm>
            <a:off x="8287720" y="4846694"/>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2"/>
          <p:cNvSpPr txBox="1">
            <a:spLocks noGrp="1"/>
          </p:cNvSpPr>
          <p:nvPr>
            <p:ph type="title"/>
          </p:nvPr>
        </p:nvSpPr>
        <p:spPr>
          <a:xfrm>
            <a:off x="311725" y="500925"/>
            <a:ext cx="3797400" cy="2508900"/>
          </a:xfrm>
          <a:prstGeom prst="rect">
            <a:avLst/>
          </a:prstGeom>
        </p:spPr>
        <p:txBody>
          <a:bodyPr spcFirstLastPara="1" wrap="square" lIns="91425" tIns="91425" rIns="91425" bIns="91425" anchor="t" anchorCtr="0">
            <a:noAutofit/>
          </a:bodyPr>
          <a:lstStyle/>
          <a:p>
            <a:pPr marL="514350" lvl="0" indent="-514350" algn="r" rtl="1">
              <a:spcBef>
                <a:spcPts val="0"/>
              </a:spcBef>
              <a:spcAft>
                <a:spcPts val="0"/>
              </a:spcAft>
              <a:buFont typeface="+mj-lt"/>
              <a:buAutoNum type="arabicPeriod" startAt="5"/>
            </a:pPr>
            <a:r>
              <a:rPr lang="ar-LB" dirty="0">
                <a:latin typeface="Simplified Arabic" panose="02020603050405020304" pitchFamily="18" charset="-78"/>
                <a:cs typeface="Simplified Arabic" panose="02020603050405020304" pitchFamily="18" charset="-78"/>
              </a:rPr>
              <a:t>أشكال جبر الضرر</a:t>
            </a:r>
            <a:endParaRPr lang="en-US" dirty="0">
              <a:latin typeface="Simplified Arabic" panose="02020603050405020304" pitchFamily="18" charset="-78"/>
              <a:cs typeface="Simplified Arabic" panose="02020603050405020304" pitchFamily="18" charset="-78"/>
            </a:endParaRPr>
          </a:p>
        </p:txBody>
      </p:sp>
      <p:graphicFrame>
        <p:nvGraphicFramePr>
          <p:cNvPr id="3" name="Diagram 2">
            <a:extLst>
              <a:ext uri="{FF2B5EF4-FFF2-40B4-BE49-F238E27FC236}">
                <a16:creationId xmlns:a16="http://schemas.microsoft.com/office/drawing/2014/main" id="{05ACFE97-419A-4E3C-B87A-5BF5D4F16997}"/>
              </a:ext>
            </a:extLst>
          </p:cNvPr>
          <p:cNvGraphicFramePr/>
          <p:nvPr>
            <p:extLst>
              <p:ext uri="{D42A27DB-BD31-4B8C-83A1-F6EECF244321}">
                <p14:modId xmlns:p14="http://schemas.microsoft.com/office/powerpoint/2010/main" val="801873452"/>
              </p:ext>
            </p:extLst>
          </p:nvPr>
        </p:nvGraphicFramePr>
        <p:xfrm>
          <a:off x="3639047" y="500925"/>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76716A12-3FE7-4223-A4DC-9321C1950B2C}"/>
              </a:ext>
            </a:extLst>
          </p:cNvPr>
          <p:cNvSpPr/>
          <p:nvPr/>
        </p:nvSpPr>
        <p:spPr>
          <a:xfrm>
            <a:off x="8379047" y="4866621"/>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5"/>
          <p:cNvSpPr txBox="1">
            <a:spLocks noGrp="1"/>
          </p:cNvSpPr>
          <p:nvPr>
            <p:ph type="title"/>
          </p:nvPr>
        </p:nvSpPr>
        <p:spPr>
          <a:xfrm>
            <a:off x="239325" y="127475"/>
            <a:ext cx="4261800" cy="13899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LB" dirty="0">
                <a:latin typeface="Simplified Arabic" panose="02020603050405020304" pitchFamily="18" charset="-78"/>
                <a:cs typeface="Simplified Arabic" panose="02020603050405020304" pitchFamily="18" charset="-78"/>
              </a:rPr>
              <a:t>الأشكال المادية لجبر الضرر</a:t>
            </a:r>
            <a:endParaRPr dirty="0">
              <a:latin typeface="Simplified Arabic" panose="02020603050405020304" pitchFamily="18" charset="-78"/>
              <a:cs typeface="Simplified Arabic" panose="02020603050405020304" pitchFamily="18" charset="-78"/>
            </a:endParaRPr>
          </a:p>
        </p:txBody>
      </p:sp>
      <p:sp>
        <p:nvSpPr>
          <p:cNvPr id="202" name="Google Shape;202;p35"/>
          <p:cNvSpPr txBox="1"/>
          <p:nvPr/>
        </p:nvSpPr>
        <p:spPr>
          <a:xfrm>
            <a:off x="4752650" y="1252300"/>
            <a:ext cx="4124400" cy="2913300"/>
          </a:xfrm>
          <a:prstGeom prst="rect">
            <a:avLst/>
          </a:prstGeom>
          <a:noFill/>
          <a:ln>
            <a:noFill/>
          </a:ln>
        </p:spPr>
        <p:txBody>
          <a:bodyPr spcFirstLastPara="1" wrap="square" lIns="91425" tIns="91425" rIns="91425" bIns="91425" anchor="ctr" anchorCtr="0">
            <a:noAutofit/>
          </a:bodyPr>
          <a:lstStyle/>
          <a:p>
            <a:pPr marL="457200" lvl="0" indent="-317500" algn="r" rtl="1">
              <a:spcBef>
                <a:spcPts val="0"/>
              </a:spcBef>
              <a:spcAft>
                <a:spcPts val="0"/>
              </a:spcAft>
              <a:buClr>
                <a:schemeClr val="dk2"/>
              </a:buClr>
              <a:buSzPts val="1400"/>
              <a:buChar char="●"/>
            </a:pPr>
            <a:r>
              <a:rPr lang="ar-LB" sz="1600" dirty="0">
                <a:solidFill>
                  <a:schemeClr val="dk2"/>
                </a:solidFill>
                <a:latin typeface="Simplified Arabic" panose="02020603050405020304" pitchFamily="18" charset="-78"/>
                <a:cs typeface="Simplified Arabic" panose="02020603050405020304" pitchFamily="18" charset="-78"/>
              </a:rPr>
              <a:t>الفوائد النقدية</a:t>
            </a:r>
            <a:endParaRPr sz="1600" dirty="0">
              <a:solidFill>
                <a:schemeClr val="dk2"/>
              </a:solidFill>
              <a:latin typeface="Simplified Arabic" panose="02020603050405020304" pitchFamily="18" charset="-78"/>
              <a:cs typeface="Simplified Arabic" panose="02020603050405020304" pitchFamily="18" charset="-78"/>
            </a:endParaRPr>
          </a:p>
          <a:p>
            <a:pPr marL="457200" lvl="0" indent="0" algn="r" rtl="1">
              <a:spcBef>
                <a:spcPts val="0"/>
              </a:spcBef>
              <a:spcAft>
                <a:spcPts val="0"/>
              </a:spcAft>
              <a:buNone/>
            </a:pPr>
            <a:endParaRPr sz="1600" dirty="0">
              <a:solidFill>
                <a:schemeClr val="dk2"/>
              </a:solidFill>
              <a:latin typeface="Simplified Arabic" panose="02020603050405020304" pitchFamily="18" charset="-78"/>
              <a:cs typeface="Simplified Arabic" panose="02020603050405020304" pitchFamily="18" charset="-78"/>
            </a:endParaRPr>
          </a:p>
          <a:p>
            <a:pPr marL="457200" lvl="0" indent="-317500" algn="r" rtl="1">
              <a:spcBef>
                <a:spcPts val="0"/>
              </a:spcBef>
              <a:spcAft>
                <a:spcPts val="0"/>
              </a:spcAft>
              <a:buClr>
                <a:schemeClr val="dk2"/>
              </a:buClr>
              <a:buSzPts val="1400"/>
              <a:buChar char="●"/>
            </a:pPr>
            <a:r>
              <a:rPr lang="ar-LB" sz="1600" dirty="0">
                <a:solidFill>
                  <a:schemeClr val="dk2"/>
                </a:solidFill>
                <a:latin typeface="Simplified Arabic" panose="02020603050405020304" pitchFamily="18" charset="-78"/>
                <a:cs typeface="Simplified Arabic" panose="02020603050405020304" pitchFamily="18" charset="-78"/>
              </a:rPr>
              <a:t>الرواتب التقاعدية</a:t>
            </a:r>
            <a:endParaRPr sz="1600" dirty="0">
              <a:solidFill>
                <a:schemeClr val="dk2"/>
              </a:solidFill>
              <a:latin typeface="Simplified Arabic" panose="02020603050405020304" pitchFamily="18" charset="-78"/>
              <a:cs typeface="Simplified Arabic" panose="02020603050405020304" pitchFamily="18" charset="-78"/>
            </a:endParaRPr>
          </a:p>
          <a:p>
            <a:pPr marL="457200" lvl="0" indent="0" algn="r" rtl="1">
              <a:spcBef>
                <a:spcPts val="0"/>
              </a:spcBef>
              <a:spcAft>
                <a:spcPts val="0"/>
              </a:spcAft>
              <a:buNone/>
            </a:pPr>
            <a:endParaRPr sz="1600" dirty="0">
              <a:solidFill>
                <a:schemeClr val="dk2"/>
              </a:solidFill>
              <a:latin typeface="Simplified Arabic" panose="02020603050405020304" pitchFamily="18" charset="-78"/>
              <a:cs typeface="Simplified Arabic" panose="02020603050405020304" pitchFamily="18" charset="-78"/>
            </a:endParaRPr>
          </a:p>
          <a:p>
            <a:pPr marL="457200" lvl="0" indent="-317500" algn="r" rtl="1">
              <a:spcBef>
                <a:spcPts val="0"/>
              </a:spcBef>
              <a:spcAft>
                <a:spcPts val="0"/>
              </a:spcAft>
              <a:buClr>
                <a:schemeClr val="dk2"/>
              </a:buClr>
              <a:buSzPts val="1400"/>
              <a:buChar char="●"/>
            </a:pPr>
            <a:r>
              <a:rPr lang="ar-LB" sz="1600" dirty="0">
                <a:solidFill>
                  <a:schemeClr val="dk2"/>
                </a:solidFill>
                <a:latin typeface="Simplified Arabic" panose="02020603050405020304" pitchFamily="18" charset="-78"/>
                <a:cs typeface="Simplified Arabic" panose="02020603050405020304" pitchFamily="18" charset="-78"/>
              </a:rPr>
              <a:t>النفاذ إلى خدمات الرعاية الصحية</a:t>
            </a:r>
            <a:endParaRPr sz="1600" dirty="0">
              <a:solidFill>
                <a:schemeClr val="dk2"/>
              </a:solidFill>
              <a:latin typeface="Simplified Arabic" panose="02020603050405020304" pitchFamily="18" charset="-78"/>
              <a:cs typeface="Simplified Arabic" panose="02020603050405020304" pitchFamily="18" charset="-78"/>
            </a:endParaRPr>
          </a:p>
          <a:p>
            <a:pPr marL="457200" lvl="0" indent="0" algn="r" rtl="1">
              <a:spcBef>
                <a:spcPts val="0"/>
              </a:spcBef>
              <a:spcAft>
                <a:spcPts val="0"/>
              </a:spcAft>
              <a:buNone/>
            </a:pPr>
            <a:endParaRPr sz="1600" dirty="0">
              <a:solidFill>
                <a:schemeClr val="dk2"/>
              </a:solidFill>
              <a:latin typeface="Simplified Arabic" panose="02020603050405020304" pitchFamily="18" charset="-78"/>
              <a:cs typeface="Simplified Arabic" panose="02020603050405020304" pitchFamily="18" charset="-78"/>
            </a:endParaRPr>
          </a:p>
          <a:p>
            <a:pPr marL="457200" lvl="0" indent="-317500" algn="r" rtl="1">
              <a:spcBef>
                <a:spcPts val="0"/>
              </a:spcBef>
              <a:spcAft>
                <a:spcPts val="0"/>
              </a:spcAft>
              <a:buClr>
                <a:schemeClr val="dk2"/>
              </a:buClr>
              <a:buSzPts val="1400"/>
              <a:buChar char="●"/>
            </a:pPr>
            <a:r>
              <a:rPr lang="ar-LB" sz="1600" dirty="0">
                <a:solidFill>
                  <a:schemeClr val="dk2"/>
                </a:solidFill>
                <a:latin typeface="Simplified Arabic" panose="02020603050405020304" pitchFamily="18" charset="-78"/>
                <a:cs typeface="Simplified Arabic" panose="02020603050405020304" pitchFamily="18" charset="-78"/>
              </a:rPr>
              <a:t>السندات المالية</a:t>
            </a:r>
            <a:endParaRPr sz="1600" dirty="0">
              <a:solidFill>
                <a:schemeClr val="dk2"/>
              </a:solidFill>
              <a:latin typeface="Simplified Arabic" panose="02020603050405020304" pitchFamily="18" charset="-78"/>
              <a:cs typeface="Simplified Arabic" panose="02020603050405020304" pitchFamily="18" charset="-78"/>
            </a:endParaRPr>
          </a:p>
          <a:p>
            <a:pPr marL="457200" lvl="0" indent="0" algn="r" rtl="1">
              <a:spcBef>
                <a:spcPts val="0"/>
              </a:spcBef>
              <a:spcAft>
                <a:spcPts val="0"/>
              </a:spcAft>
              <a:buNone/>
            </a:pPr>
            <a:endParaRPr sz="1600" dirty="0">
              <a:solidFill>
                <a:schemeClr val="dk2"/>
              </a:solidFill>
              <a:latin typeface="Simplified Arabic" panose="02020603050405020304" pitchFamily="18" charset="-78"/>
              <a:cs typeface="Simplified Arabic" panose="02020603050405020304" pitchFamily="18" charset="-78"/>
            </a:endParaRPr>
          </a:p>
          <a:p>
            <a:pPr marL="457200" lvl="0" indent="-317500" algn="r" rtl="1">
              <a:spcBef>
                <a:spcPts val="0"/>
              </a:spcBef>
              <a:spcAft>
                <a:spcPts val="0"/>
              </a:spcAft>
              <a:buClr>
                <a:schemeClr val="dk2"/>
              </a:buClr>
              <a:buSzPts val="1400"/>
              <a:buChar char="●"/>
            </a:pPr>
            <a:r>
              <a:rPr lang="ar-LB" sz="1600" dirty="0">
                <a:solidFill>
                  <a:schemeClr val="dk2"/>
                </a:solidFill>
                <a:latin typeface="Simplified Arabic" panose="02020603050405020304" pitchFamily="18" charset="-78"/>
                <a:cs typeface="Simplified Arabic" panose="02020603050405020304" pitchFamily="18" charset="-78"/>
              </a:rPr>
              <a:t>الفوائد التربوية</a:t>
            </a:r>
            <a:endParaRPr sz="1600" dirty="0">
              <a:solidFill>
                <a:schemeClr val="dk2"/>
              </a:solidFill>
              <a:latin typeface="Simplified Arabic" panose="02020603050405020304" pitchFamily="18" charset="-78"/>
              <a:cs typeface="Simplified Arabic" panose="02020603050405020304" pitchFamily="18" charset="-78"/>
            </a:endParaRPr>
          </a:p>
          <a:p>
            <a:pPr marL="457200" lvl="0" indent="0" algn="r" rtl="1">
              <a:spcBef>
                <a:spcPts val="0"/>
              </a:spcBef>
              <a:spcAft>
                <a:spcPts val="0"/>
              </a:spcAft>
              <a:buNone/>
            </a:pPr>
            <a:endParaRPr sz="1600" dirty="0">
              <a:solidFill>
                <a:schemeClr val="dk2"/>
              </a:solidFill>
              <a:latin typeface="Simplified Arabic" panose="02020603050405020304" pitchFamily="18" charset="-78"/>
              <a:cs typeface="Simplified Arabic" panose="02020603050405020304" pitchFamily="18" charset="-78"/>
            </a:endParaRPr>
          </a:p>
          <a:p>
            <a:pPr marL="457200" lvl="0" indent="-317500" algn="r" rtl="1">
              <a:spcBef>
                <a:spcPts val="0"/>
              </a:spcBef>
              <a:spcAft>
                <a:spcPts val="0"/>
              </a:spcAft>
              <a:buClr>
                <a:schemeClr val="dk2"/>
              </a:buClr>
              <a:buSzPts val="1400"/>
              <a:buChar char="●"/>
            </a:pPr>
            <a:r>
              <a:rPr lang="ar-LB" sz="1600" dirty="0">
                <a:solidFill>
                  <a:schemeClr val="dk2"/>
                </a:solidFill>
                <a:latin typeface="Simplified Arabic" panose="02020603050405020304" pitchFamily="18" charset="-78"/>
                <a:cs typeface="Simplified Arabic" panose="02020603050405020304" pitchFamily="18" charset="-78"/>
              </a:rPr>
              <a:t>النفاذ إلى الأرشيف السرّي بشأن الانتهاكات</a:t>
            </a:r>
            <a:endParaRPr sz="1600" dirty="0">
              <a:solidFill>
                <a:schemeClr val="dk2"/>
              </a:solidFill>
              <a:latin typeface="Simplified Arabic" panose="02020603050405020304" pitchFamily="18" charset="-78"/>
              <a:cs typeface="Simplified Arabic" panose="02020603050405020304" pitchFamily="18" charset="-78"/>
            </a:endParaRPr>
          </a:p>
          <a:p>
            <a:pPr marL="457200" lvl="0" indent="0" algn="r" rtl="1">
              <a:spcBef>
                <a:spcPts val="0"/>
              </a:spcBef>
              <a:spcAft>
                <a:spcPts val="0"/>
              </a:spcAft>
              <a:buNone/>
            </a:pPr>
            <a:endParaRPr sz="1600" dirty="0">
              <a:solidFill>
                <a:schemeClr val="dk2"/>
              </a:solidFill>
              <a:latin typeface="Simplified Arabic" panose="02020603050405020304" pitchFamily="18" charset="-78"/>
              <a:cs typeface="Simplified Arabic" panose="02020603050405020304" pitchFamily="18" charset="-78"/>
            </a:endParaRPr>
          </a:p>
          <a:p>
            <a:pPr marL="457200" lvl="0" indent="-317500" algn="r" rtl="1">
              <a:spcBef>
                <a:spcPts val="0"/>
              </a:spcBef>
              <a:spcAft>
                <a:spcPts val="0"/>
              </a:spcAft>
              <a:buClr>
                <a:schemeClr val="dk2"/>
              </a:buClr>
              <a:buSzPts val="1400"/>
              <a:buChar char="●"/>
            </a:pPr>
            <a:r>
              <a:rPr lang="ar-LB" sz="1600" dirty="0">
                <a:solidFill>
                  <a:schemeClr val="dk2"/>
                </a:solidFill>
                <a:latin typeface="Simplified Arabic" panose="02020603050405020304" pitchFamily="18" charset="-78"/>
                <a:cs typeface="Simplified Arabic" panose="02020603050405020304" pitchFamily="18" charset="-78"/>
              </a:rPr>
              <a:t>استخراج جثث الضحايا وتحديد هويتها وإعادة دفنها</a:t>
            </a:r>
            <a:endParaRPr sz="1600" b="1" dirty="0">
              <a:solidFill>
                <a:schemeClr val="dk2"/>
              </a:solidFill>
              <a:latin typeface="Simplified Arabic" panose="02020603050405020304" pitchFamily="18" charset="-78"/>
              <a:ea typeface="Calibri"/>
              <a:cs typeface="Simplified Arabic" panose="02020603050405020304" pitchFamily="18" charset="-78"/>
              <a:sym typeface="Calibri"/>
            </a:endParaRPr>
          </a:p>
        </p:txBody>
      </p:sp>
      <p:sp>
        <p:nvSpPr>
          <p:cNvPr id="4" name="Rectangle 3">
            <a:extLst>
              <a:ext uri="{FF2B5EF4-FFF2-40B4-BE49-F238E27FC236}">
                <a16:creationId xmlns:a16="http://schemas.microsoft.com/office/drawing/2014/main" id="{14753CB9-46BC-4C9C-9A42-3657B73C2639}"/>
              </a:ext>
            </a:extLst>
          </p:cNvPr>
          <p:cNvSpPr/>
          <p:nvPr/>
        </p:nvSpPr>
        <p:spPr>
          <a:xfrm>
            <a:off x="8379047" y="4858806"/>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6"/>
          <p:cNvSpPr txBox="1">
            <a:spLocks noGrp="1"/>
          </p:cNvSpPr>
          <p:nvPr>
            <p:ph type="title"/>
          </p:nvPr>
        </p:nvSpPr>
        <p:spPr>
          <a:xfrm>
            <a:off x="239325" y="127475"/>
            <a:ext cx="4261800" cy="13899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LB" sz="2400" dirty="0">
                <a:latin typeface="Simplified Arabic" panose="02020603050405020304" pitchFamily="18" charset="-78"/>
                <a:cs typeface="Simplified Arabic" panose="02020603050405020304" pitchFamily="18" charset="-78"/>
              </a:rPr>
              <a:t>الأشكال الرمزية لجبر الضرر</a:t>
            </a:r>
            <a:endParaRPr sz="2400" dirty="0">
              <a:latin typeface="Simplified Arabic" panose="02020603050405020304" pitchFamily="18" charset="-78"/>
              <a:cs typeface="Simplified Arabic" panose="02020603050405020304" pitchFamily="18" charset="-78"/>
            </a:endParaRPr>
          </a:p>
        </p:txBody>
      </p:sp>
      <p:sp>
        <p:nvSpPr>
          <p:cNvPr id="208" name="Google Shape;208;p36"/>
          <p:cNvSpPr txBox="1"/>
          <p:nvPr/>
        </p:nvSpPr>
        <p:spPr>
          <a:xfrm>
            <a:off x="4752650" y="1252300"/>
            <a:ext cx="4124400" cy="2571600"/>
          </a:xfrm>
          <a:prstGeom prst="rect">
            <a:avLst/>
          </a:prstGeom>
          <a:noFill/>
          <a:ln>
            <a:noFill/>
          </a:ln>
        </p:spPr>
        <p:txBody>
          <a:bodyPr spcFirstLastPara="1" wrap="square" lIns="91425" tIns="91425" rIns="91425" bIns="91425" anchor="ctr" anchorCtr="0">
            <a:noAutofit/>
          </a:bodyPr>
          <a:lstStyle/>
          <a:p>
            <a:pPr marL="457200" lvl="0" indent="-317500" algn="r" rtl="1">
              <a:spcBef>
                <a:spcPts val="0"/>
              </a:spcBef>
              <a:spcAft>
                <a:spcPts val="0"/>
              </a:spcAft>
              <a:buClr>
                <a:schemeClr val="dk2"/>
              </a:buClr>
              <a:buSzPts val="1400"/>
              <a:buFont typeface="Roboto"/>
              <a:buChar char="●"/>
            </a:pPr>
            <a:r>
              <a:rPr lang="ar-LB" dirty="0">
                <a:solidFill>
                  <a:schemeClr val="dk2"/>
                </a:solidFill>
                <a:latin typeface="Simplified Arabic" panose="02020603050405020304" pitchFamily="18" charset="-78"/>
                <a:ea typeface="Roboto"/>
                <a:cs typeface="Simplified Arabic" panose="02020603050405020304" pitchFamily="18" charset="-78"/>
                <a:sym typeface="Roboto"/>
              </a:rPr>
              <a:t>رسالة اعتذار فردية موقعة من أعلى سلطة في الحكم</a:t>
            </a:r>
          </a:p>
          <a:p>
            <a:pPr marL="0" lvl="0" indent="0" rtl="0">
              <a:spcBef>
                <a:spcPts val="0"/>
              </a:spcBef>
              <a:spcAft>
                <a:spcPts val="0"/>
              </a:spcAft>
              <a:buClr>
                <a:srgbClr val="000000"/>
              </a:buClr>
              <a:buSzPts val="1100"/>
              <a:buFont typeface="Arial"/>
              <a:buNone/>
            </a:pPr>
            <a:endParaRPr dirty="0">
              <a:solidFill>
                <a:schemeClr val="dk2"/>
              </a:solidFill>
              <a:latin typeface="Simplified Arabic" panose="02020603050405020304" pitchFamily="18" charset="-78"/>
              <a:ea typeface="Roboto"/>
              <a:cs typeface="Simplified Arabic" panose="02020603050405020304" pitchFamily="18" charset="-78"/>
              <a:sym typeface="Roboto"/>
            </a:endParaRPr>
          </a:p>
          <a:p>
            <a:pPr marL="457200" lvl="0" indent="-317500" algn="r" rtl="1">
              <a:spcBef>
                <a:spcPts val="0"/>
              </a:spcBef>
              <a:spcAft>
                <a:spcPts val="0"/>
              </a:spcAft>
              <a:buClr>
                <a:schemeClr val="dk2"/>
              </a:buClr>
              <a:buSzPts val="1400"/>
              <a:buFont typeface="Roboto"/>
              <a:buChar char="●"/>
            </a:pPr>
            <a:r>
              <a:rPr lang="ar-LB" dirty="0">
                <a:solidFill>
                  <a:schemeClr val="dk2"/>
                </a:solidFill>
                <a:latin typeface="Simplified Arabic" panose="02020603050405020304" pitchFamily="18" charset="-78"/>
                <a:ea typeface="Roboto"/>
                <a:cs typeface="Simplified Arabic" panose="02020603050405020304" pitchFamily="18" charset="-78"/>
                <a:sym typeface="Roboto"/>
              </a:rPr>
              <a:t>إصدار نسخات مخصصة من التقرير النهائي للجنة الحقيقة لصالح الضحايا</a:t>
            </a:r>
          </a:p>
          <a:p>
            <a:pPr marL="139700" lvl="0" rtl="0">
              <a:spcBef>
                <a:spcPts val="0"/>
              </a:spcBef>
              <a:spcAft>
                <a:spcPts val="0"/>
              </a:spcAft>
              <a:buClr>
                <a:schemeClr val="dk2"/>
              </a:buClr>
              <a:buSzPts val="1400"/>
            </a:pPr>
            <a:endParaRPr dirty="0">
              <a:solidFill>
                <a:schemeClr val="dk2"/>
              </a:solidFill>
              <a:latin typeface="Simplified Arabic" panose="02020603050405020304" pitchFamily="18" charset="-78"/>
              <a:ea typeface="Roboto"/>
              <a:cs typeface="Simplified Arabic" panose="02020603050405020304" pitchFamily="18" charset="-78"/>
              <a:sym typeface="Roboto"/>
            </a:endParaRPr>
          </a:p>
          <a:p>
            <a:pPr marL="457200" lvl="0" indent="-317500" algn="r" rtl="1">
              <a:spcBef>
                <a:spcPts val="0"/>
              </a:spcBef>
              <a:spcAft>
                <a:spcPts val="0"/>
              </a:spcAft>
              <a:buClr>
                <a:schemeClr val="dk2"/>
              </a:buClr>
              <a:buSzPts val="1400"/>
              <a:buFont typeface="Roboto"/>
              <a:buChar char="●"/>
            </a:pPr>
            <a:r>
              <a:rPr lang="ar-LB" dirty="0">
                <a:solidFill>
                  <a:schemeClr val="dk2"/>
                </a:solidFill>
                <a:latin typeface="Simplified Arabic" panose="02020603050405020304" pitchFamily="18" charset="-78"/>
                <a:ea typeface="Roboto"/>
                <a:cs typeface="Simplified Arabic" panose="02020603050405020304" pitchFamily="18" charset="-78"/>
                <a:sym typeface="Roboto"/>
              </a:rPr>
              <a:t>دعم العائلات في تأمين الدفن اللائق لأحبائها</a:t>
            </a:r>
            <a:endParaRPr dirty="0">
              <a:solidFill>
                <a:schemeClr val="dk2"/>
              </a:solidFill>
              <a:latin typeface="Simplified Arabic" panose="02020603050405020304" pitchFamily="18" charset="-78"/>
              <a:ea typeface="Roboto"/>
              <a:cs typeface="Simplified Arabic" panose="02020603050405020304" pitchFamily="18" charset="-78"/>
              <a:sym typeface="Roboto"/>
            </a:endParaRPr>
          </a:p>
          <a:p>
            <a:pPr marL="0" lvl="0" indent="0" rtl="0">
              <a:spcBef>
                <a:spcPts val="0"/>
              </a:spcBef>
              <a:spcAft>
                <a:spcPts val="0"/>
              </a:spcAft>
              <a:buClr>
                <a:srgbClr val="000000"/>
              </a:buClr>
              <a:buSzPts val="1100"/>
              <a:buFont typeface="Arial"/>
              <a:buNone/>
            </a:pPr>
            <a:endParaRPr dirty="0">
              <a:solidFill>
                <a:schemeClr val="dk2"/>
              </a:solidFill>
              <a:latin typeface="Simplified Arabic" panose="02020603050405020304" pitchFamily="18" charset="-78"/>
              <a:ea typeface="Roboto"/>
              <a:cs typeface="Simplified Arabic" panose="02020603050405020304" pitchFamily="18" charset="-78"/>
              <a:sym typeface="Roboto"/>
            </a:endParaRPr>
          </a:p>
          <a:p>
            <a:pPr marL="457200" lvl="0" indent="-317500" algn="r" rtl="1">
              <a:spcBef>
                <a:spcPts val="0"/>
              </a:spcBef>
              <a:spcAft>
                <a:spcPts val="0"/>
              </a:spcAft>
              <a:buClr>
                <a:schemeClr val="dk2"/>
              </a:buClr>
              <a:buSzPts val="1400"/>
              <a:buFont typeface="Roboto"/>
              <a:buChar char="●"/>
            </a:pPr>
            <a:r>
              <a:rPr lang="ar-LB" dirty="0">
                <a:solidFill>
                  <a:schemeClr val="dk2"/>
                </a:solidFill>
                <a:latin typeface="Simplified Arabic" panose="02020603050405020304" pitchFamily="18" charset="-78"/>
                <a:ea typeface="Roboto"/>
                <a:cs typeface="Simplified Arabic" panose="02020603050405020304" pitchFamily="18" charset="-78"/>
                <a:sym typeface="Roboto"/>
              </a:rPr>
              <a:t>إعادة تسمية المساحات العامة أو تغيير الغرض منها</a:t>
            </a:r>
          </a:p>
          <a:p>
            <a:pPr marL="457200" lvl="0" indent="0" rtl="0">
              <a:spcBef>
                <a:spcPts val="0"/>
              </a:spcBef>
              <a:spcAft>
                <a:spcPts val="0"/>
              </a:spcAft>
              <a:buNone/>
            </a:pPr>
            <a:endParaRPr dirty="0">
              <a:solidFill>
                <a:schemeClr val="dk2"/>
              </a:solidFill>
              <a:latin typeface="Simplified Arabic" panose="02020603050405020304" pitchFamily="18" charset="-78"/>
              <a:ea typeface="Roboto"/>
              <a:cs typeface="Simplified Arabic" panose="02020603050405020304" pitchFamily="18" charset="-78"/>
              <a:sym typeface="Roboto"/>
            </a:endParaRPr>
          </a:p>
          <a:p>
            <a:pPr marL="457200" lvl="0" indent="-317500" algn="r" rtl="1">
              <a:spcBef>
                <a:spcPts val="0"/>
              </a:spcBef>
              <a:spcAft>
                <a:spcPts val="0"/>
              </a:spcAft>
              <a:buClr>
                <a:schemeClr val="dk2"/>
              </a:buClr>
              <a:buSzPts val="1400"/>
              <a:buFont typeface="Roboto"/>
              <a:buChar char="●"/>
            </a:pPr>
            <a:r>
              <a:rPr lang="ar-LB" dirty="0">
                <a:solidFill>
                  <a:schemeClr val="dk2"/>
                </a:solidFill>
                <a:latin typeface="Simplified Arabic" panose="02020603050405020304" pitchFamily="18" charset="-78"/>
                <a:ea typeface="Roboto"/>
                <a:cs typeface="Simplified Arabic" panose="02020603050405020304" pitchFamily="18" charset="-78"/>
                <a:sym typeface="Roboto"/>
              </a:rPr>
              <a:t>بناء المتاحف والنصب التذكارية</a:t>
            </a:r>
            <a:endParaRPr dirty="0">
              <a:solidFill>
                <a:schemeClr val="dk2"/>
              </a:solidFill>
              <a:latin typeface="Simplified Arabic" panose="02020603050405020304" pitchFamily="18" charset="-78"/>
              <a:ea typeface="Roboto"/>
              <a:cs typeface="Simplified Arabic" panose="02020603050405020304" pitchFamily="18" charset="-78"/>
              <a:sym typeface="Roboto"/>
            </a:endParaRPr>
          </a:p>
          <a:p>
            <a:pPr marL="457200" lvl="0" indent="0" rtl="0">
              <a:spcBef>
                <a:spcPts val="0"/>
              </a:spcBef>
              <a:spcAft>
                <a:spcPts val="0"/>
              </a:spcAft>
              <a:buNone/>
            </a:pPr>
            <a:endParaRPr dirty="0">
              <a:solidFill>
                <a:schemeClr val="dk2"/>
              </a:solidFill>
              <a:latin typeface="Simplified Arabic" panose="02020603050405020304" pitchFamily="18" charset="-78"/>
              <a:ea typeface="Roboto"/>
              <a:cs typeface="Simplified Arabic" panose="02020603050405020304" pitchFamily="18" charset="-78"/>
              <a:sym typeface="Roboto"/>
            </a:endParaRPr>
          </a:p>
          <a:p>
            <a:pPr marL="457200" lvl="0" indent="-317500" algn="r" rtl="1">
              <a:spcBef>
                <a:spcPts val="0"/>
              </a:spcBef>
              <a:spcAft>
                <a:spcPts val="0"/>
              </a:spcAft>
              <a:buClr>
                <a:schemeClr val="dk2"/>
              </a:buClr>
              <a:buSzPts val="1400"/>
              <a:buFont typeface="Roboto"/>
              <a:buChar char="●"/>
            </a:pPr>
            <a:r>
              <a:rPr lang="ar-LB" dirty="0">
                <a:solidFill>
                  <a:schemeClr val="dk2"/>
                </a:solidFill>
                <a:latin typeface="Simplified Arabic" panose="02020603050405020304" pitchFamily="18" charset="-78"/>
                <a:ea typeface="Roboto"/>
                <a:cs typeface="Simplified Arabic" panose="02020603050405020304" pitchFamily="18" charset="-78"/>
                <a:sym typeface="Roboto"/>
              </a:rPr>
              <a:t>الاعتذارات والاحتفالات بالذكرى</a:t>
            </a:r>
            <a:endParaRPr dirty="0">
              <a:solidFill>
                <a:schemeClr val="dk2"/>
              </a:solidFill>
              <a:latin typeface="Simplified Arabic" panose="02020603050405020304" pitchFamily="18" charset="-78"/>
              <a:ea typeface="Roboto"/>
              <a:cs typeface="Simplified Arabic" panose="02020603050405020304" pitchFamily="18" charset="-78"/>
              <a:sym typeface="Roboto"/>
            </a:endParaRPr>
          </a:p>
        </p:txBody>
      </p:sp>
      <p:pic>
        <p:nvPicPr>
          <p:cNvPr id="5" name="Picture 4">
            <a:extLst>
              <a:ext uri="{FF2B5EF4-FFF2-40B4-BE49-F238E27FC236}">
                <a16:creationId xmlns:a16="http://schemas.microsoft.com/office/drawing/2014/main" id="{AD1C23C1-4D9F-480F-85E6-884F7835D5A6}"/>
              </a:ext>
            </a:extLst>
          </p:cNvPr>
          <p:cNvPicPr>
            <a:picLocks noChangeAspect="1"/>
          </p:cNvPicPr>
          <p:nvPr/>
        </p:nvPicPr>
        <p:blipFill>
          <a:blip r:embed="rId3"/>
          <a:stretch>
            <a:fillRect/>
          </a:stretch>
        </p:blipFill>
        <p:spPr>
          <a:xfrm>
            <a:off x="0" y="1517375"/>
            <a:ext cx="4572000" cy="3036627"/>
          </a:xfrm>
          <a:prstGeom prst="rect">
            <a:avLst/>
          </a:prstGeom>
        </p:spPr>
      </p:pic>
      <p:sp>
        <p:nvSpPr>
          <p:cNvPr id="6" name="Rectangle 5">
            <a:extLst>
              <a:ext uri="{FF2B5EF4-FFF2-40B4-BE49-F238E27FC236}">
                <a16:creationId xmlns:a16="http://schemas.microsoft.com/office/drawing/2014/main" id="{D5741ECD-5E57-442F-A32E-1A3547D49613}"/>
              </a:ext>
            </a:extLst>
          </p:cNvPr>
          <p:cNvSpPr/>
          <p:nvPr/>
        </p:nvSpPr>
        <p:spPr>
          <a:xfrm>
            <a:off x="8379047"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7"/>
          <p:cNvSpPr txBox="1"/>
          <p:nvPr/>
        </p:nvSpPr>
        <p:spPr>
          <a:xfrm>
            <a:off x="4907075" y="554580"/>
            <a:ext cx="3421800" cy="4770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ar-LB" sz="3400" dirty="0">
                <a:solidFill>
                  <a:schemeClr val="accent1"/>
                </a:solidFill>
                <a:latin typeface="Simplified Arabic" panose="02020603050405020304" pitchFamily="18" charset="-78"/>
                <a:ea typeface="Merriweather"/>
                <a:cs typeface="Simplified Arabic" panose="02020603050405020304" pitchFamily="18" charset="-78"/>
                <a:sym typeface="Merriweather"/>
              </a:rPr>
              <a:t>سيراليون</a:t>
            </a:r>
            <a:endParaRPr sz="3400"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p:txBody>
      </p:sp>
      <p:sp>
        <p:nvSpPr>
          <p:cNvPr id="215" name="Google Shape;215;p37"/>
          <p:cNvSpPr txBox="1"/>
          <p:nvPr/>
        </p:nvSpPr>
        <p:spPr>
          <a:xfrm>
            <a:off x="1110575" y="1216000"/>
            <a:ext cx="7218300" cy="26769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ar-LB" sz="2000" dirty="0">
                <a:solidFill>
                  <a:schemeClr val="accent1"/>
                </a:solidFill>
                <a:latin typeface="Simplified Arabic" panose="02020603050405020304" pitchFamily="18" charset="-78"/>
                <a:ea typeface="Merriweather"/>
                <a:cs typeface="Simplified Arabic" panose="02020603050405020304" pitchFamily="18" charset="-78"/>
                <a:sym typeface="Merriweather"/>
              </a:rPr>
              <a:t>"لن نمضي قدماً كأمّة على الإطلاق إن لم نتقدم بالاعتذار من النساء في هذا البلد لأننا خذلناهنّ خلال الحرب؛ لن نعرف أياماً أفضل كأمّة على الإطلاق إن لم نطلب السماح من أمّهاتنا وأخواتنا وشريكاتنا ومواطناتنا عمّا سمحنا بأن يتعرّضنَ له خلال الحرب. لقد انتهت الحرب منذ قرابة عقد من الزمن لكن يجب أن نعتذر عن أضرارها."</a:t>
            </a:r>
            <a:endParaRPr lang="en" sz="2000"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p:txBody>
      </p:sp>
      <p:sp>
        <p:nvSpPr>
          <p:cNvPr id="216" name="Google Shape;216;p37"/>
          <p:cNvSpPr txBox="1"/>
          <p:nvPr/>
        </p:nvSpPr>
        <p:spPr>
          <a:xfrm>
            <a:off x="4044650" y="3992350"/>
            <a:ext cx="4208400" cy="6546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en" sz="1600" dirty="0">
                <a:solidFill>
                  <a:schemeClr val="accent4"/>
                </a:solidFill>
              </a:rPr>
              <a:t>—</a:t>
            </a:r>
            <a:r>
              <a:rPr lang="ar-LB" sz="1600" dirty="0">
                <a:solidFill>
                  <a:schemeClr val="accent4"/>
                </a:solidFill>
                <a:latin typeface="Calibri"/>
                <a:ea typeface="Calibri"/>
                <a:cs typeface="Calibri"/>
                <a:sym typeface="Calibri"/>
              </a:rPr>
              <a:t>إرنست باي كروروما، رئيس جمهورية سيراليون</a:t>
            </a:r>
            <a:endParaRPr sz="1600" dirty="0">
              <a:solidFill>
                <a:schemeClr val="accent4"/>
              </a:solidFill>
            </a:endParaRPr>
          </a:p>
        </p:txBody>
      </p:sp>
      <p:sp>
        <p:nvSpPr>
          <p:cNvPr id="5" name="Rectangle 4">
            <a:extLst>
              <a:ext uri="{FF2B5EF4-FFF2-40B4-BE49-F238E27FC236}">
                <a16:creationId xmlns:a16="http://schemas.microsoft.com/office/drawing/2014/main" id="{62649E99-D233-4781-8A06-1032C2B3625D}"/>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8"/>
          <p:cNvSpPr txBox="1">
            <a:spLocks noGrp="1"/>
          </p:cNvSpPr>
          <p:nvPr>
            <p:ph type="title"/>
          </p:nvPr>
        </p:nvSpPr>
        <p:spPr>
          <a:xfrm>
            <a:off x="239325" y="127475"/>
            <a:ext cx="4261800" cy="13899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LB" sz="2400" dirty="0">
                <a:latin typeface="Simplified Arabic" panose="02020603050405020304" pitchFamily="18" charset="-78"/>
                <a:cs typeface="Simplified Arabic" panose="02020603050405020304" pitchFamily="18" charset="-78"/>
              </a:rPr>
              <a:t>المقاربات: الفردية مقابل الجماعية</a:t>
            </a:r>
            <a:endParaRPr sz="2400" dirty="0">
              <a:latin typeface="Simplified Arabic" panose="02020603050405020304" pitchFamily="18" charset="-78"/>
              <a:cs typeface="Simplified Arabic" panose="02020603050405020304" pitchFamily="18" charset="-78"/>
            </a:endParaRPr>
          </a:p>
        </p:txBody>
      </p:sp>
      <p:sp>
        <p:nvSpPr>
          <p:cNvPr id="222" name="Google Shape;222;p38"/>
          <p:cNvSpPr txBox="1"/>
          <p:nvPr/>
        </p:nvSpPr>
        <p:spPr>
          <a:xfrm>
            <a:off x="4752650" y="1252300"/>
            <a:ext cx="4124400" cy="3280900"/>
          </a:xfrm>
          <a:prstGeom prst="rect">
            <a:avLst/>
          </a:prstGeom>
          <a:noFill/>
          <a:ln>
            <a:noFill/>
          </a:ln>
        </p:spPr>
        <p:txBody>
          <a:bodyPr spcFirstLastPara="1" wrap="square" lIns="91425" tIns="91425" rIns="91425" bIns="91425" anchor="ctr" anchorCtr="0">
            <a:noAutofit/>
          </a:bodyPr>
          <a:lstStyle/>
          <a:p>
            <a:pPr marL="457200" lvl="0" indent="-317500" algn="r" rtl="1">
              <a:spcBef>
                <a:spcPts val="0"/>
              </a:spcBef>
              <a:spcAft>
                <a:spcPts val="0"/>
              </a:spcAft>
              <a:buClr>
                <a:schemeClr val="dk2"/>
              </a:buClr>
              <a:buSzPts val="1400"/>
              <a:buChar char="●"/>
            </a:pPr>
            <a:r>
              <a:rPr lang="ar-LB" sz="1800" b="1" dirty="0">
                <a:solidFill>
                  <a:schemeClr val="dk2"/>
                </a:solidFill>
                <a:latin typeface="Simplified Arabic" panose="02020603050405020304" pitchFamily="18" charset="-78"/>
                <a:ea typeface="Roboto"/>
                <a:cs typeface="Simplified Arabic" panose="02020603050405020304" pitchFamily="18" charset="-78"/>
                <a:sym typeface="Roboto"/>
              </a:rPr>
              <a:t>الفردية:</a:t>
            </a:r>
            <a:r>
              <a:rPr lang="ar-LB" sz="1800" dirty="0">
                <a:solidFill>
                  <a:schemeClr val="dk2"/>
                </a:solidFill>
                <a:latin typeface="Simplified Arabic" panose="02020603050405020304" pitchFamily="18" charset="-78"/>
                <a:ea typeface="Roboto"/>
                <a:cs typeface="Simplified Arabic" panose="02020603050405020304" pitchFamily="18" charset="-78"/>
                <a:sym typeface="Roboto"/>
              </a:rPr>
              <a:t> التحديد الدقيق لهوية الأشخاص الذين يحق لهم بالفوائد.</a:t>
            </a:r>
          </a:p>
          <a:p>
            <a:pPr marL="139700" lvl="0" algn="r" rtl="1">
              <a:spcBef>
                <a:spcPts val="0"/>
              </a:spcBef>
              <a:spcAft>
                <a:spcPts val="0"/>
              </a:spcAft>
              <a:buClr>
                <a:schemeClr val="dk2"/>
              </a:buClr>
              <a:buSzPts val="1400"/>
            </a:pPr>
            <a:endParaRPr sz="1800" dirty="0">
              <a:solidFill>
                <a:schemeClr val="dk2"/>
              </a:solidFill>
              <a:latin typeface="Simplified Arabic" panose="02020603050405020304" pitchFamily="18" charset="-78"/>
              <a:ea typeface="Roboto"/>
              <a:cs typeface="Simplified Arabic" panose="02020603050405020304" pitchFamily="18" charset="-78"/>
              <a:sym typeface="Roboto"/>
            </a:endParaRPr>
          </a:p>
          <a:p>
            <a:pPr marL="457200" lvl="0" indent="-317500" algn="r" rtl="1">
              <a:spcBef>
                <a:spcPts val="0"/>
              </a:spcBef>
              <a:spcAft>
                <a:spcPts val="0"/>
              </a:spcAft>
              <a:buClr>
                <a:schemeClr val="dk2"/>
              </a:buClr>
              <a:buSzPts val="1400"/>
              <a:buChar char="●"/>
            </a:pPr>
            <a:r>
              <a:rPr lang="ar-LB" sz="1800" b="1" dirty="0">
                <a:solidFill>
                  <a:schemeClr val="dk2"/>
                </a:solidFill>
                <a:latin typeface="Simplified Arabic" panose="02020603050405020304" pitchFamily="18" charset="-78"/>
                <a:ea typeface="Roboto"/>
                <a:cs typeface="Simplified Arabic" panose="02020603050405020304" pitchFamily="18" charset="-78"/>
                <a:sym typeface="Roboto"/>
              </a:rPr>
              <a:t>الجماعية:</a:t>
            </a:r>
            <a:r>
              <a:rPr lang="ar-LB" sz="1800" dirty="0">
                <a:solidFill>
                  <a:schemeClr val="dk2"/>
                </a:solidFill>
                <a:latin typeface="Simplified Arabic" panose="02020603050405020304" pitchFamily="18" charset="-78"/>
                <a:ea typeface="Roboto"/>
                <a:cs typeface="Simplified Arabic" panose="02020603050405020304" pitchFamily="18" charset="-78"/>
                <a:sym typeface="Roboto"/>
              </a:rPr>
              <a:t> الأفراد الذين تعرضوا فردياً للانتهاك نفسه أو سكان منطقة ما تأثروا بانتهاك أو بعدد من الانتهاكات. </a:t>
            </a:r>
            <a:endParaRPr lang="ar-LB" sz="1800" b="1" dirty="0">
              <a:solidFill>
                <a:schemeClr val="dk2"/>
              </a:solidFill>
              <a:latin typeface="Simplified Arabic" panose="02020603050405020304" pitchFamily="18" charset="-78"/>
              <a:ea typeface="Roboto"/>
              <a:cs typeface="Simplified Arabic" panose="02020603050405020304" pitchFamily="18" charset="-78"/>
              <a:sym typeface="Roboto"/>
            </a:endParaRPr>
          </a:p>
          <a:p>
            <a:pPr marL="0" lvl="0" indent="0" rtl="0">
              <a:spcBef>
                <a:spcPts val="0"/>
              </a:spcBef>
              <a:spcAft>
                <a:spcPts val="0"/>
              </a:spcAft>
              <a:buNone/>
            </a:pPr>
            <a:endParaRPr sz="1800" dirty="0">
              <a:solidFill>
                <a:schemeClr val="dk2"/>
              </a:solidFill>
              <a:latin typeface="Simplified Arabic" panose="02020603050405020304" pitchFamily="18" charset="-78"/>
              <a:ea typeface="Roboto"/>
              <a:cs typeface="Simplified Arabic" panose="02020603050405020304" pitchFamily="18" charset="-78"/>
              <a:sym typeface="Roboto"/>
            </a:endParaRPr>
          </a:p>
          <a:p>
            <a:pPr marL="0" lvl="0" indent="0" algn="r" rtl="1">
              <a:spcBef>
                <a:spcPts val="0"/>
              </a:spcBef>
              <a:spcAft>
                <a:spcPts val="0"/>
              </a:spcAft>
              <a:buNone/>
            </a:pPr>
            <a:r>
              <a:rPr lang="ar-LB" sz="1800" dirty="0">
                <a:solidFill>
                  <a:schemeClr val="dk2"/>
                </a:solidFill>
                <a:latin typeface="Simplified Arabic" panose="02020603050405020304" pitchFamily="18" charset="-78"/>
                <a:ea typeface="Roboto"/>
                <a:cs typeface="Simplified Arabic" panose="02020603050405020304" pitchFamily="18" charset="-78"/>
                <a:sym typeface="Roboto"/>
              </a:rPr>
              <a:t>يعني الضرر الجماعي "الضرر الذي يلحق بالسلع العامة، أي الضرر الذي يلحق بالنسيج الاجتماعي وبنظام البنية التحتية في المناطق التي تأثرت بشكل خاص."</a:t>
            </a:r>
          </a:p>
          <a:p>
            <a:pPr marL="0" lvl="0" indent="0" algn="r" rtl="1">
              <a:spcBef>
                <a:spcPts val="0"/>
              </a:spcBef>
              <a:spcAft>
                <a:spcPts val="0"/>
              </a:spcAft>
              <a:buNone/>
            </a:pPr>
            <a:r>
              <a:rPr lang="en" sz="1200" dirty="0">
                <a:solidFill>
                  <a:schemeClr val="accent4"/>
                </a:solidFill>
                <a:latin typeface="Simplified Arabic" panose="02020603050405020304" pitchFamily="18" charset="-78"/>
                <a:ea typeface="Roboto"/>
                <a:cs typeface="Simplified Arabic" panose="02020603050405020304" pitchFamily="18" charset="-78"/>
                <a:sym typeface="Roboto"/>
              </a:rPr>
              <a:t>—</a:t>
            </a:r>
            <a:r>
              <a:rPr lang="ar-LB" sz="1200" dirty="0">
                <a:solidFill>
                  <a:schemeClr val="accent4"/>
                </a:solidFill>
                <a:latin typeface="Simplified Arabic" panose="02020603050405020304" pitchFamily="18" charset="-78"/>
                <a:ea typeface="Roboto"/>
                <a:cs typeface="Simplified Arabic" panose="02020603050405020304" pitchFamily="18" charset="-78"/>
                <a:sym typeface="Roboto"/>
              </a:rPr>
              <a:t>روث روبيو-مارين، </a:t>
            </a:r>
            <a:r>
              <a:rPr lang="en-US" sz="1200" i="1" dirty="0">
                <a:solidFill>
                  <a:schemeClr val="accent4"/>
                </a:solidFill>
                <a:latin typeface="Simplified Arabic" panose="02020603050405020304" pitchFamily="18" charset="-78"/>
                <a:ea typeface="Roboto"/>
                <a:cs typeface="Simplified Arabic" panose="02020603050405020304" pitchFamily="18" charset="-78"/>
                <a:sym typeface="Roboto"/>
              </a:rPr>
              <a:t>The Gender of Reparations</a:t>
            </a:r>
            <a:endParaRPr sz="1200" i="1" dirty="0">
              <a:solidFill>
                <a:schemeClr val="accent4"/>
              </a:solidFill>
              <a:highlight>
                <a:srgbClr val="FFFF00"/>
              </a:highlight>
              <a:latin typeface="Simplified Arabic" panose="02020603050405020304" pitchFamily="18" charset="-78"/>
              <a:ea typeface="Roboto"/>
              <a:cs typeface="Simplified Arabic" panose="02020603050405020304" pitchFamily="18" charset="-78"/>
              <a:sym typeface="Roboto"/>
            </a:endParaRPr>
          </a:p>
        </p:txBody>
      </p:sp>
      <p:pic>
        <p:nvPicPr>
          <p:cNvPr id="223" name="Google Shape;223;p38"/>
          <p:cNvPicPr preferRelativeResize="0"/>
          <p:nvPr/>
        </p:nvPicPr>
        <p:blipFill>
          <a:blip r:embed="rId3">
            <a:alphaModFix/>
          </a:blip>
          <a:stretch>
            <a:fillRect/>
          </a:stretch>
        </p:blipFill>
        <p:spPr>
          <a:xfrm>
            <a:off x="0" y="1488575"/>
            <a:ext cx="4572001" cy="3044625"/>
          </a:xfrm>
          <a:prstGeom prst="rect">
            <a:avLst/>
          </a:prstGeom>
          <a:noFill/>
          <a:ln>
            <a:noFill/>
          </a:ln>
        </p:spPr>
      </p:pic>
      <p:sp>
        <p:nvSpPr>
          <p:cNvPr id="5" name="Rectangle 4">
            <a:extLst>
              <a:ext uri="{FF2B5EF4-FFF2-40B4-BE49-F238E27FC236}">
                <a16:creationId xmlns:a16="http://schemas.microsoft.com/office/drawing/2014/main" id="{96D8A8FF-6C74-427B-B632-373DF9484CA3}"/>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p39"/>
          <p:cNvPicPr preferRelativeResize="0"/>
          <p:nvPr/>
        </p:nvPicPr>
        <p:blipFill>
          <a:blip r:embed="rId3">
            <a:alphaModFix/>
          </a:blip>
          <a:stretch>
            <a:fillRect/>
          </a:stretch>
        </p:blipFill>
        <p:spPr>
          <a:xfrm>
            <a:off x="0" y="0"/>
            <a:ext cx="5122155" cy="3414779"/>
          </a:xfrm>
          <a:prstGeom prst="rect">
            <a:avLst/>
          </a:prstGeom>
          <a:noFill/>
          <a:ln>
            <a:noFill/>
          </a:ln>
        </p:spPr>
      </p:pic>
      <p:sp>
        <p:nvSpPr>
          <p:cNvPr id="229" name="Google Shape;229;p39"/>
          <p:cNvSpPr txBox="1"/>
          <p:nvPr/>
        </p:nvSpPr>
        <p:spPr>
          <a:xfrm>
            <a:off x="498650" y="140575"/>
            <a:ext cx="1376100" cy="4770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ar-LB" sz="3400" dirty="0">
                <a:solidFill>
                  <a:schemeClr val="lt1"/>
                </a:solidFill>
                <a:latin typeface="Simplified Arabic" panose="02020603050405020304" pitchFamily="18" charset="-78"/>
                <a:ea typeface="Merriweather"/>
                <a:cs typeface="Simplified Arabic" panose="02020603050405020304" pitchFamily="18" charset="-78"/>
                <a:sym typeface="Merriweather"/>
              </a:rPr>
              <a:t>بيرو</a:t>
            </a:r>
            <a:endParaRPr sz="3400" dirty="0">
              <a:solidFill>
                <a:schemeClr val="lt1"/>
              </a:solidFill>
              <a:latin typeface="Simplified Arabic" panose="02020603050405020304" pitchFamily="18" charset="-78"/>
              <a:ea typeface="Merriweather"/>
              <a:cs typeface="Simplified Arabic" panose="02020603050405020304" pitchFamily="18" charset="-78"/>
              <a:sym typeface="Merriweather"/>
            </a:endParaRPr>
          </a:p>
        </p:txBody>
      </p:sp>
      <p:pic>
        <p:nvPicPr>
          <p:cNvPr id="230" name="Google Shape;230;p39"/>
          <p:cNvPicPr preferRelativeResize="0"/>
          <p:nvPr/>
        </p:nvPicPr>
        <p:blipFill>
          <a:blip r:embed="rId4">
            <a:alphaModFix/>
          </a:blip>
          <a:stretch>
            <a:fillRect/>
          </a:stretch>
        </p:blipFill>
        <p:spPr>
          <a:xfrm>
            <a:off x="4020521" y="1728725"/>
            <a:ext cx="5123477" cy="3414778"/>
          </a:xfrm>
          <a:prstGeom prst="rect">
            <a:avLst/>
          </a:prstGeom>
          <a:noFill/>
          <a:ln>
            <a:noFill/>
          </a:ln>
        </p:spPr>
      </p:pic>
      <p:sp>
        <p:nvSpPr>
          <p:cNvPr id="231" name="Google Shape;231;p39"/>
          <p:cNvSpPr txBox="1"/>
          <p:nvPr/>
        </p:nvSpPr>
        <p:spPr>
          <a:xfrm>
            <a:off x="6815175" y="3544625"/>
            <a:ext cx="2127600" cy="6546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ar-LB" sz="3400" dirty="0">
                <a:solidFill>
                  <a:schemeClr val="lt1"/>
                </a:solidFill>
                <a:latin typeface="Simplified Arabic" panose="02020603050405020304" pitchFamily="18" charset="-78"/>
                <a:ea typeface="Merriweather"/>
                <a:cs typeface="Simplified Arabic" panose="02020603050405020304" pitchFamily="18" charset="-78"/>
                <a:sym typeface="Merriweather"/>
              </a:rPr>
              <a:t>المغرب</a:t>
            </a:r>
            <a:endParaRPr sz="3400" dirty="0">
              <a:solidFill>
                <a:schemeClr val="lt1"/>
              </a:solidFill>
              <a:latin typeface="Simplified Arabic" panose="02020603050405020304" pitchFamily="18" charset="-78"/>
              <a:ea typeface="Merriweather"/>
              <a:cs typeface="Simplified Arabic" panose="02020603050405020304" pitchFamily="18" charset="-78"/>
              <a:sym typeface="Merriweather"/>
            </a:endParaRPr>
          </a:p>
        </p:txBody>
      </p:sp>
      <p:sp>
        <p:nvSpPr>
          <p:cNvPr id="6" name="Rectangle 5">
            <a:extLst>
              <a:ext uri="{FF2B5EF4-FFF2-40B4-BE49-F238E27FC236}">
                <a16:creationId xmlns:a16="http://schemas.microsoft.com/office/drawing/2014/main" id="{58007398-9558-431B-8DAB-BAA23D247719}"/>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40"/>
          <p:cNvSpPr txBox="1"/>
          <p:nvPr/>
        </p:nvSpPr>
        <p:spPr>
          <a:xfrm>
            <a:off x="800800" y="637325"/>
            <a:ext cx="7218300" cy="31797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ar-LB" sz="1900" dirty="0">
                <a:solidFill>
                  <a:schemeClr val="accent1"/>
                </a:solidFill>
                <a:latin typeface="Simplified Arabic" panose="02020603050405020304" pitchFamily="18" charset="-78"/>
                <a:ea typeface="Merriweather"/>
                <a:cs typeface="Simplified Arabic" panose="02020603050405020304" pitchFamily="18" charset="-78"/>
                <a:sym typeface="Merriweather"/>
              </a:rPr>
              <a:t>"تنظر </a:t>
            </a:r>
            <a:r>
              <a:rPr lang="ar-LB" sz="1900" b="1" dirty="0">
                <a:solidFill>
                  <a:schemeClr val="accent1"/>
                </a:solidFill>
                <a:latin typeface="Simplified Arabic" panose="02020603050405020304" pitchFamily="18" charset="-78"/>
                <a:ea typeface="Merriweather"/>
                <a:cs typeface="Simplified Arabic" panose="02020603050405020304" pitchFamily="18" charset="-78"/>
                <a:sym typeface="Merriweather"/>
              </a:rPr>
              <a:t>التعويضات الجماعية </a:t>
            </a:r>
            <a:r>
              <a:rPr lang="ar-LB" sz="1900" dirty="0">
                <a:solidFill>
                  <a:schemeClr val="accent1"/>
                </a:solidFill>
                <a:latin typeface="Simplified Arabic" panose="02020603050405020304" pitchFamily="18" charset="-78"/>
                <a:ea typeface="Merriweather"/>
                <a:cs typeface="Simplified Arabic" panose="02020603050405020304" pitchFamily="18" charset="-78"/>
                <a:sym typeface="Merriweather"/>
              </a:rPr>
              <a:t>في الأساس إلى الفرد في إطار الروابط المجتمعية. قد يشير استخدام عبارة "التعويضات الجماعية" إلى</a:t>
            </a:r>
            <a:r>
              <a:rPr lang="en-US" sz="1900" dirty="0">
                <a:solidFill>
                  <a:schemeClr val="accent1"/>
                </a:solidFill>
                <a:latin typeface="Simplified Arabic" panose="02020603050405020304" pitchFamily="18" charset="-78"/>
                <a:ea typeface="Merriweather"/>
                <a:cs typeface="Simplified Arabic" panose="02020603050405020304" pitchFamily="18" charset="-78"/>
                <a:sym typeface="Merriweather"/>
              </a:rPr>
              <a:t> </a:t>
            </a:r>
            <a:r>
              <a:rPr lang="ar-LB" sz="1900" dirty="0">
                <a:solidFill>
                  <a:schemeClr val="accent1"/>
                </a:solidFill>
                <a:latin typeface="Simplified Arabic" panose="02020603050405020304" pitchFamily="18" charset="-78"/>
                <a:ea typeface="Merriweather"/>
                <a:cs typeface="Simplified Arabic" panose="02020603050405020304" pitchFamily="18" charset="-78"/>
                <a:sym typeface="Merriweather"/>
              </a:rPr>
              <a:t>التعويضات لصالح مجموعة اجتماعية أو إثنية أو جغرافية معيّنة، أو ببساطة لصالح جماعة تضرر تماسكها ونسيجها الاجتماعي بحد ذاته وتستفيد بالتالي من التعويضات كجماعة. بالطبع، ينتج من هذه المقاربة صعوبة تحديد انتماء الضحايا إلى مجموعات أو</a:t>
            </a:r>
            <a:r>
              <a:rPr lang="en-US" sz="1900" dirty="0">
                <a:solidFill>
                  <a:schemeClr val="accent1"/>
                </a:solidFill>
                <a:latin typeface="Simplified Arabic" panose="02020603050405020304" pitchFamily="18" charset="-78"/>
                <a:ea typeface="Merriweather"/>
                <a:cs typeface="Simplified Arabic" panose="02020603050405020304" pitchFamily="18" charset="-78"/>
                <a:sym typeface="Merriweather"/>
              </a:rPr>
              <a:t> </a:t>
            </a:r>
            <a:r>
              <a:rPr lang="ar-LB" sz="1900" dirty="0">
                <a:solidFill>
                  <a:schemeClr val="accent1"/>
                </a:solidFill>
                <a:latin typeface="Simplified Arabic" panose="02020603050405020304" pitchFamily="18" charset="-78"/>
                <a:ea typeface="Merriweather"/>
                <a:cs typeface="Simplified Arabic" panose="02020603050405020304" pitchFamily="18" charset="-78"/>
                <a:sym typeface="Merriweather"/>
              </a:rPr>
              <a:t>جماعات لأغراض جبر الضرر، وهي مشكلة تضخَّم بفعل التبدلات الديموغرافية والاجتماعية التي تحصل خلال نزاع مسلح، وبخاصة التبدلات التي يتسبب بها النزوح والهجرة على نطاق واسع." </a:t>
            </a:r>
            <a:endParaRPr lang="en" sz="1900"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p:txBody>
      </p:sp>
      <p:sp>
        <p:nvSpPr>
          <p:cNvPr id="237" name="Google Shape;237;p40"/>
          <p:cNvSpPr txBox="1"/>
          <p:nvPr/>
        </p:nvSpPr>
        <p:spPr>
          <a:xfrm>
            <a:off x="2706225" y="4278725"/>
            <a:ext cx="5383200" cy="6546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en" dirty="0">
                <a:solidFill>
                  <a:schemeClr val="accent4"/>
                </a:solidFill>
              </a:rPr>
              <a:t>—</a:t>
            </a:r>
            <a:r>
              <a:rPr lang="ar-LB" dirty="0">
                <a:solidFill>
                  <a:schemeClr val="accent4"/>
                </a:solidFill>
              </a:rPr>
              <a:t>ناومي روهت-أريازا وكاتارين أورلوفسكي، </a:t>
            </a:r>
            <a:r>
              <a:rPr lang="ar-LB" i="1" dirty="0">
                <a:solidFill>
                  <a:schemeClr val="accent4"/>
                </a:solidFill>
              </a:rPr>
              <a:t>“</a:t>
            </a:r>
            <a:r>
              <a:rPr lang="en-US" i="1" dirty="0">
                <a:solidFill>
                  <a:schemeClr val="accent4"/>
                </a:solidFill>
              </a:rPr>
              <a:t>A Complementary Relationship: Reparations and Development</a:t>
            </a:r>
            <a:r>
              <a:rPr lang="ar-LB" i="1" dirty="0">
                <a:solidFill>
                  <a:schemeClr val="accent4"/>
                </a:solidFill>
              </a:rPr>
              <a:t>"</a:t>
            </a:r>
            <a:r>
              <a:rPr lang="en" dirty="0">
                <a:solidFill>
                  <a:schemeClr val="accent4"/>
                </a:solidFill>
              </a:rPr>
              <a:t> </a:t>
            </a:r>
            <a:endParaRPr dirty="0">
              <a:solidFill>
                <a:schemeClr val="accent4"/>
              </a:solidFill>
            </a:endParaRPr>
          </a:p>
        </p:txBody>
      </p:sp>
      <p:sp>
        <p:nvSpPr>
          <p:cNvPr id="4" name="Rectangle 3">
            <a:extLst>
              <a:ext uri="{FF2B5EF4-FFF2-40B4-BE49-F238E27FC236}">
                <a16:creationId xmlns:a16="http://schemas.microsoft.com/office/drawing/2014/main" id="{212DA07E-5A9C-490D-92FB-1F65D7CC9808}"/>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4" name="Google Shape;244;p41"/>
          <p:cNvPicPr preferRelativeResize="0"/>
          <p:nvPr/>
        </p:nvPicPr>
        <p:blipFill>
          <a:blip r:embed="rId3">
            <a:alphaModFix/>
          </a:blip>
          <a:stretch>
            <a:fillRect/>
          </a:stretch>
        </p:blipFill>
        <p:spPr>
          <a:xfrm>
            <a:off x="0" y="887183"/>
            <a:ext cx="4571999" cy="3369134"/>
          </a:xfrm>
          <a:prstGeom prst="rect">
            <a:avLst/>
          </a:prstGeom>
          <a:noFill/>
          <a:ln>
            <a:noFill/>
          </a:ln>
        </p:spPr>
      </p:pic>
      <p:sp>
        <p:nvSpPr>
          <p:cNvPr id="5" name="Google Shape;141;p25">
            <a:extLst>
              <a:ext uri="{FF2B5EF4-FFF2-40B4-BE49-F238E27FC236}">
                <a16:creationId xmlns:a16="http://schemas.microsoft.com/office/drawing/2014/main" id="{E24DB0FE-D4A9-4C8D-904B-4F5BCA147CAE}"/>
              </a:ext>
            </a:extLst>
          </p:cNvPr>
          <p:cNvSpPr txBox="1"/>
          <p:nvPr/>
        </p:nvSpPr>
        <p:spPr>
          <a:xfrm>
            <a:off x="5421054" y="887183"/>
            <a:ext cx="3305700" cy="565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ar-LB" sz="3600" dirty="0">
                <a:solidFill>
                  <a:schemeClr val="accent1"/>
                </a:solidFill>
                <a:latin typeface="Simplified Arabic" panose="02020603050405020304" pitchFamily="18" charset="-78"/>
                <a:ea typeface="Merriweather"/>
                <a:cs typeface="Simplified Arabic" panose="02020603050405020304" pitchFamily="18" charset="-78"/>
                <a:sym typeface="Merriweather"/>
              </a:rPr>
              <a:t>جنوب أفريقيا</a:t>
            </a:r>
            <a:endParaRPr sz="3600"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p:txBody>
      </p:sp>
      <p:sp>
        <p:nvSpPr>
          <p:cNvPr id="4" name="Rectangle 3">
            <a:extLst>
              <a:ext uri="{FF2B5EF4-FFF2-40B4-BE49-F238E27FC236}">
                <a16:creationId xmlns:a16="http://schemas.microsoft.com/office/drawing/2014/main" id="{17381525-E33F-437A-80FE-86C9D07D3DAB}"/>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42"/>
          <p:cNvSpPr txBox="1">
            <a:spLocks noGrp="1"/>
          </p:cNvSpPr>
          <p:nvPr>
            <p:ph type="title"/>
          </p:nvPr>
        </p:nvSpPr>
        <p:spPr>
          <a:xfrm>
            <a:off x="311725" y="500925"/>
            <a:ext cx="3797400" cy="2508900"/>
          </a:xfrm>
          <a:prstGeom prst="rect">
            <a:avLst/>
          </a:prstGeom>
        </p:spPr>
        <p:txBody>
          <a:bodyPr spcFirstLastPara="1" wrap="square" lIns="91425" tIns="91425" rIns="91425" bIns="91425" anchor="t" anchorCtr="0">
            <a:noAutofit/>
          </a:bodyPr>
          <a:lstStyle/>
          <a:p>
            <a:pPr marL="514350" lvl="0" indent="-514350" algn="r" rtl="1">
              <a:spcBef>
                <a:spcPts val="0"/>
              </a:spcBef>
              <a:spcAft>
                <a:spcPts val="0"/>
              </a:spcAft>
              <a:buFont typeface="+mj-lt"/>
              <a:buAutoNum type="arabicPeriod" startAt="6"/>
            </a:pPr>
            <a:r>
              <a:rPr lang="ar-LB" dirty="0">
                <a:latin typeface="Simplified Arabic" panose="02020603050405020304" pitchFamily="18" charset="-78"/>
                <a:cs typeface="Simplified Arabic" panose="02020603050405020304" pitchFamily="18" charset="-78"/>
              </a:rPr>
              <a:t>كيفية حصول جبر الضرر</a:t>
            </a:r>
            <a:endParaRPr dirty="0">
              <a:latin typeface="Simplified Arabic" panose="02020603050405020304" pitchFamily="18" charset="-78"/>
              <a:cs typeface="Simplified Arabic" panose="02020603050405020304" pitchFamily="18" charset="-78"/>
            </a:endParaRPr>
          </a:p>
          <a:p>
            <a:pPr marL="0" lvl="0" indent="0" rtl="0">
              <a:spcBef>
                <a:spcPts val="0"/>
              </a:spcBef>
              <a:spcAft>
                <a:spcPts val="0"/>
              </a:spcAft>
              <a:buNone/>
            </a:pPr>
            <a:endParaRPr dirty="0"/>
          </a:p>
          <a:p>
            <a:pPr marL="0" lvl="0" indent="0" rtl="0">
              <a:spcBef>
                <a:spcPts val="0"/>
              </a:spcBef>
              <a:spcAft>
                <a:spcPts val="0"/>
              </a:spcAft>
              <a:buNone/>
            </a:pPr>
            <a:endParaRPr dirty="0"/>
          </a:p>
        </p:txBody>
      </p:sp>
      <p:sp>
        <p:nvSpPr>
          <p:cNvPr id="250" name="Google Shape;250;p42"/>
          <p:cNvSpPr txBox="1"/>
          <p:nvPr/>
        </p:nvSpPr>
        <p:spPr>
          <a:xfrm>
            <a:off x="4572000" y="1264625"/>
            <a:ext cx="3966900" cy="3000000"/>
          </a:xfrm>
          <a:prstGeom prst="rect">
            <a:avLst/>
          </a:prstGeom>
          <a:noFill/>
          <a:ln>
            <a:noFill/>
          </a:ln>
        </p:spPr>
        <p:txBody>
          <a:bodyPr spcFirstLastPara="1" wrap="square" lIns="91425" tIns="91425" rIns="91425" bIns="91425" anchor="ctr" anchorCtr="0">
            <a:noAutofit/>
          </a:bodyPr>
          <a:lstStyle/>
          <a:p>
            <a:pPr marL="0" lvl="0" indent="0" algn="r" rtl="1">
              <a:spcBef>
                <a:spcPts val="0"/>
              </a:spcBef>
              <a:spcAft>
                <a:spcPts val="0"/>
              </a:spcAft>
              <a:buNone/>
            </a:pPr>
            <a:r>
              <a:rPr lang="ar-LB" sz="1800" b="1" dirty="0">
                <a:solidFill>
                  <a:schemeClr val="dk2"/>
                </a:solidFill>
                <a:latin typeface="Simplified Arabic" panose="02020603050405020304" pitchFamily="18" charset="-78"/>
                <a:ea typeface="Roboto"/>
                <a:cs typeface="Simplified Arabic" panose="02020603050405020304" pitchFamily="18" charset="-78"/>
                <a:sym typeface="Roboto"/>
              </a:rPr>
              <a:t>المقاربة المبنية على المحاكم</a:t>
            </a:r>
            <a:endParaRPr sz="1800" b="1" dirty="0">
              <a:solidFill>
                <a:schemeClr val="dk2"/>
              </a:solidFill>
              <a:latin typeface="Simplified Arabic" panose="02020603050405020304" pitchFamily="18" charset="-78"/>
              <a:ea typeface="Roboto"/>
              <a:cs typeface="Simplified Arabic" panose="02020603050405020304" pitchFamily="18" charset="-78"/>
              <a:sym typeface="Roboto"/>
            </a:endParaRPr>
          </a:p>
          <a:p>
            <a:pPr marL="0" lvl="0" indent="0" algn="r" rtl="1">
              <a:spcBef>
                <a:spcPts val="0"/>
              </a:spcBef>
              <a:spcAft>
                <a:spcPts val="0"/>
              </a:spcAft>
              <a:buNone/>
            </a:pPr>
            <a:endParaRPr sz="1800" b="1" dirty="0">
              <a:solidFill>
                <a:schemeClr val="dk2"/>
              </a:solidFill>
              <a:latin typeface="Simplified Arabic" panose="02020603050405020304" pitchFamily="18" charset="-78"/>
              <a:ea typeface="Roboto"/>
              <a:cs typeface="Simplified Arabic" panose="02020603050405020304" pitchFamily="18" charset="-78"/>
              <a:sym typeface="Roboto"/>
            </a:endParaRPr>
          </a:p>
          <a:p>
            <a:pPr lvl="0" algn="r" rtl="1"/>
            <a:r>
              <a:rPr lang="ar-LB" sz="1800" i="1" dirty="0">
                <a:solidFill>
                  <a:schemeClr val="dk2"/>
                </a:solidFill>
                <a:latin typeface="Simplified Arabic" panose="02020603050405020304" pitchFamily="18" charset="-78"/>
                <a:ea typeface="Roboto"/>
                <a:cs typeface="Simplified Arabic" panose="02020603050405020304" pitchFamily="18" charset="-78"/>
                <a:sym typeface="Roboto"/>
              </a:rPr>
              <a:t>"يجب أن يعمل جبر الضرر، قدر المستطاع، على محو آثار العمل غير القانوني وعلى إعادة إحلال الوضع الذي كان ليكون قائماً لولا حصول الفعل المذكور."</a:t>
            </a:r>
          </a:p>
          <a:p>
            <a:pPr lvl="0" algn="l" rtl="1"/>
            <a:r>
              <a:rPr lang="ar-LB" sz="1300" i="1" dirty="0">
                <a:solidFill>
                  <a:schemeClr val="dk2"/>
                </a:solidFill>
                <a:latin typeface="Simplified Arabic" panose="02020603050405020304" pitchFamily="18" charset="-78"/>
                <a:ea typeface="Roboto"/>
                <a:cs typeface="Simplified Arabic" panose="02020603050405020304" pitchFamily="18" charset="-78"/>
                <a:sym typeface="Roboto"/>
              </a:rPr>
              <a:t>- قضية مصنع شورزوف ألمانيا ضد بولندا</a:t>
            </a:r>
            <a:endParaRPr sz="1300" i="1" dirty="0">
              <a:solidFill>
                <a:schemeClr val="dk2"/>
              </a:solidFill>
              <a:latin typeface="Simplified Arabic" panose="02020603050405020304" pitchFamily="18" charset="-78"/>
              <a:ea typeface="Roboto"/>
              <a:cs typeface="Simplified Arabic" panose="02020603050405020304" pitchFamily="18" charset="-78"/>
              <a:sym typeface="Roboto"/>
            </a:endParaRPr>
          </a:p>
          <a:p>
            <a:pPr marL="0" lvl="0" indent="0" algn="r" rtl="1">
              <a:spcBef>
                <a:spcPts val="0"/>
              </a:spcBef>
              <a:spcAft>
                <a:spcPts val="0"/>
              </a:spcAft>
              <a:buNone/>
            </a:pPr>
            <a:endParaRPr lang="en-US" dirty="0">
              <a:solidFill>
                <a:schemeClr val="dk2"/>
              </a:solidFill>
              <a:latin typeface="Simplified Arabic" panose="02020603050405020304" pitchFamily="18" charset="-78"/>
              <a:ea typeface="Roboto"/>
              <a:cs typeface="Simplified Arabic" panose="02020603050405020304" pitchFamily="18" charset="-78"/>
              <a:sym typeface="Roboto"/>
            </a:endParaRPr>
          </a:p>
          <a:p>
            <a:pPr marL="0" lvl="0" indent="0" algn="r" rtl="1">
              <a:spcBef>
                <a:spcPts val="0"/>
              </a:spcBef>
              <a:spcAft>
                <a:spcPts val="0"/>
              </a:spcAft>
              <a:buNone/>
            </a:pPr>
            <a:endParaRPr dirty="0">
              <a:solidFill>
                <a:schemeClr val="dk2"/>
              </a:solidFill>
              <a:latin typeface="Simplified Arabic" panose="02020603050405020304" pitchFamily="18" charset="-78"/>
              <a:ea typeface="Roboto"/>
              <a:cs typeface="Simplified Arabic" panose="02020603050405020304" pitchFamily="18" charset="-78"/>
              <a:sym typeface="Roboto"/>
            </a:endParaRPr>
          </a:p>
          <a:p>
            <a:pPr marL="457200" lvl="0" indent="-317500" algn="r" rtl="1">
              <a:buClr>
                <a:schemeClr val="dk2"/>
              </a:buClr>
              <a:buSzPts val="1400"/>
              <a:buFont typeface="Roboto"/>
              <a:buChar char="●"/>
            </a:pPr>
            <a:r>
              <a:rPr lang="ar-LB" sz="1800" dirty="0">
                <a:solidFill>
                  <a:schemeClr val="dk2"/>
                </a:solidFill>
                <a:latin typeface="Simplified Arabic" panose="02020603050405020304" pitchFamily="18" charset="-78"/>
                <a:ea typeface="Roboto"/>
                <a:cs typeface="Simplified Arabic" panose="02020603050405020304" pitchFamily="18" charset="-78"/>
                <a:sym typeface="Roboto"/>
              </a:rPr>
              <a:t>محدد بحسب الحالة</a:t>
            </a:r>
          </a:p>
          <a:p>
            <a:pPr marL="457200" lvl="0" indent="-317500" algn="r" rtl="1">
              <a:buClr>
                <a:schemeClr val="dk2"/>
              </a:buClr>
              <a:buSzPts val="1400"/>
              <a:buFont typeface="Roboto"/>
              <a:buChar char="●"/>
            </a:pPr>
            <a:r>
              <a:rPr lang="ar-LB" sz="1800" dirty="0">
                <a:solidFill>
                  <a:schemeClr val="dk2"/>
                </a:solidFill>
                <a:latin typeface="Simplified Arabic" panose="02020603050405020304" pitchFamily="18" charset="-78"/>
                <a:ea typeface="Roboto"/>
                <a:cs typeface="Simplified Arabic" panose="02020603050405020304" pitchFamily="18" charset="-78"/>
                <a:sym typeface="Roboto"/>
              </a:rPr>
              <a:t>يكون أكثر فعالية عندما يكون هناك انتهاكات فردية أو عدد قليل من الضحايا</a:t>
            </a:r>
            <a:endParaRPr sz="1800" dirty="0">
              <a:solidFill>
                <a:schemeClr val="dk2"/>
              </a:solidFill>
              <a:latin typeface="Simplified Arabic" panose="02020603050405020304" pitchFamily="18" charset="-78"/>
              <a:ea typeface="Roboto"/>
              <a:cs typeface="Simplified Arabic" panose="02020603050405020304" pitchFamily="18" charset="-78"/>
              <a:sym typeface="Roboto"/>
            </a:endParaRPr>
          </a:p>
        </p:txBody>
      </p:sp>
      <p:sp>
        <p:nvSpPr>
          <p:cNvPr id="4" name="Rectangle 3">
            <a:extLst>
              <a:ext uri="{FF2B5EF4-FFF2-40B4-BE49-F238E27FC236}">
                <a16:creationId xmlns:a16="http://schemas.microsoft.com/office/drawing/2014/main" id="{C0EAA142-FDF8-451F-8686-B42DAF77FC11}"/>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43"/>
          <p:cNvSpPr txBox="1">
            <a:spLocks noGrp="1"/>
          </p:cNvSpPr>
          <p:nvPr>
            <p:ph type="title"/>
          </p:nvPr>
        </p:nvSpPr>
        <p:spPr>
          <a:xfrm>
            <a:off x="168575" y="349075"/>
            <a:ext cx="4261800" cy="13899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LB" sz="2400" dirty="0">
                <a:latin typeface="Simplified Arabic" panose="02020603050405020304" pitchFamily="18" charset="-78"/>
                <a:cs typeface="Simplified Arabic" panose="02020603050405020304" pitchFamily="18" charset="-78"/>
              </a:rPr>
              <a:t>تحديات المقاربة المبنية على المحاكم</a:t>
            </a:r>
            <a:endParaRPr sz="2400" dirty="0">
              <a:latin typeface="Simplified Arabic" panose="02020603050405020304" pitchFamily="18" charset="-78"/>
              <a:cs typeface="Simplified Arabic" panose="02020603050405020304" pitchFamily="18" charset="-78"/>
            </a:endParaRPr>
          </a:p>
        </p:txBody>
      </p:sp>
      <p:sp>
        <p:nvSpPr>
          <p:cNvPr id="256" name="Google Shape;256;p43"/>
          <p:cNvSpPr txBox="1"/>
          <p:nvPr/>
        </p:nvSpPr>
        <p:spPr>
          <a:xfrm>
            <a:off x="4746800" y="1509475"/>
            <a:ext cx="4124400" cy="2571600"/>
          </a:xfrm>
          <a:prstGeom prst="rect">
            <a:avLst/>
          </a:prstGeom>
          <a:noFill/>
          <a:ln>
            <a:noFill/>
          </a:ln>
        </p:spPr>
        <p:txBody>
          <a:bodyPr spcFirstLastPara="1" wrap="square" lIns="91425" tIns="91425" rIns="91425" bIns="91425" anchor="ctr" anchorCtr="0">
            <a:noAutofit/>
          </a:bodyPr>
          <a:lstStyle/>
          <a:p>
            <a:pPr marL="457200" lvl="0" indent="-317500" algn="r" rtl="1">
              <a:spcBef>
                <a:spcPts val="0"/>
              </a:spcBef>
              <a:spcAft>
                <a:spcPts val="0"/>
              </a:spcAft>
              <a:buClr>
                <a:schemeClr val="dk2"/>
              </a:buClr>
              <a:buSzPts val="1400"/>
              <a:buFont typeface="Roboto"/>
              <a:buChar char="●"/>
            </a:pPr>
            <a:r>
              <a:rPr lang="ar-LB" sz="1800" dirty="0">
                <a:solidFill>
                  <a:schemeClr val="dk2"/>
                </a:solidFill>
                <a:latin typeface="Simplified Arabic" panose="02020603050405020304" pitchFamily="18" charset="-78"/>
                <a:ea typeface="Roboto"/>
                <a:cs typeface="Simplified Arabic" panose="02020603050405020304" pitchFamily="18" charset="-78"/>
                <a:sym typeface="Roboto"/>
              </a:rPr>
              <a:t>عبء الإثبات</a:t>
            </a:r>
            <a:endParaRPr lang="en" sz="1800" dirty="0">
              <a:solidFill>
                <a:schemeClr val="dk2"/>
              </a:solidFill>
              <a:latin typeface="Simplified Arabic" panose="02020603050405020304" pitchFamily="18" charset="-78"/>
              <a:ea typeface="Roboto"/>
              <a:cs typeface="Simplified Arabic" panose="02020603050405020304" pitchFamily="18" charset="-78"/>
              <a:sym typeface="Roboto"/>
            </a:endParaRPr>
          </a:p>
          <a:p>
            <a:pPr marL="457200" lvl="0" indent="0" rtl="0">
              <a:spcBef>
                <a:spcPts val="0"/>
              </a:spcBef>
              <a:spcAft>
                <a:spcPts val="0"/>
              </a:spcAft>
              <a:buNone/>
            </a:pPr>
            <a:endParaRPr sz="1800" dirty="0">
              <a:solidFill>
                <a:schemeClr val="dk2"/>
              </a:solidFill>
              <a:latin typeface="Simplified Arabic" panose="02020603050405020304" pitchFamily="18" charset="-78"/>
              <a:ea typeface="Roboto"/>
              <a:cs typeface="Simplified Arabic" panose="02020603050405020304" pitchFamily="18" charset="-78"/>
              <a:sym typeface="Roboto"/>
            </a:endParaRPr>
          </a:p>
          <a:p>
            <a:pPr marL="457200" lvl="0" indent="-317500" algn="r" rtl="1">
              <a:spcBef>
                <a:spcPts val="0"/>
              </a:spcBef>
              <a:spcAft>
                <a:spcPts val="0"/>
              </a:spcAft>
              <a:buClr>
                <a:schemeClr val="dk2"/>
              </a:buClr>
              <a:buSzPts val="1400"/>
              <a:buFont typeface="Roboto"/>
              <a:buChar char="●"/>
            </a:pPr>
            <a:r>
              <a:rPr lang="ar-LB" sz="1800" dirty="0">
                <a:solidFill>
                  <a:schemeClr val="dk2"/>
                </a:solidFill>
                <a:latin typeface="Simplified Arabic" panose="02020603050405020304" pitchFamily="18" charset="-78"/>
                <a:ea typeface="Roboto"/>
                <a:cs typeface="Simplified Arabic" panose="02020603050405020304" pitchFamily="18" charset="-78"/>
                <a:sym typeface="Roboto"/>
              </a:rPr>
              <a:t>يمكن أن يتسبب الاستجواب بصدمة</a:t>
            </a:r>
          </a:p>
          <a:p>
            <a:pPr marL="457200" lvl="0" indent="0" rtl="0">
              <a:spcBef>
                <a:spcPts val="0"/>
              </a:spcBef>
              <a:spcAft>
                <a:spcPts val="0"/>
              </a:spcAft>
              <a:buNone/>
            </a:pPr>
            <a:endParaRPr sz="1800" dirty="0">
              <a:solidFill>
                <a:schemeClr val="dk2"/>
              </a:solidFill>
              <a:latin typeface="Simplified Arabic" panose="02020603050405020304" pitchFamily="18" charset="-78"/>
              <a:ea typeface="Roboto"/>
              <a:cs typeface="Simplified Arabic" panose="02020603050405020304" pitchFamily="18" charset="-78"/>
              <a:sym typeface="Roboto"/>
            </a:endParaRPr>
          </a:p>
          <a:p>
            <a:pPr marL="457200" lvl="0" indent="-317500" algn="r" rtl="1">
              <a:buClr>
                <a:schemeClr val="dk2"/>
              </a:buClr>
              <a:buSzPts val="1400"/>
              <a:buFont typeface="Roboto"/>
              <a:buChar char="●"/>
            </a:pPr>
            <a:r>
              <a:rPr lang="ar-LB" sz="1800" dirty="0">
                <a:solidFill>
                  <a:schemeClr val="dk2"/>
                </a:solidFill>
                <a:latin typeface="Simplified Arabic" panose="02020603050405020304" pitchFamily="18" charset="-78"/>
                <a:ea typeface="Roboto"/>
                <a:cs typeface="Simplified Arabic" panose="02020603050405020304" pitchFamily="18" charset="-78"/>
              </a:rPr>
              <a:t>تواجه المرأة عوائق أكثر من الرجل لجهة إثبات حقوقها في إطار قضائي. </a:t>
            </a:r>
          </a:p>
          <a:p>
            <a:pPr marL="457200" lvl="0" indent="0" rtl="0">
              <a:spcBef>
                <a:spcPts val="0"/>
              </a:spcBef>
              <a:spcAft>
                <a:spcPts val="0"/>
              </a:spcAft>
              <a:buNone/>
            </a:pPr>
            <a:endParaRPr sz="1800" dirty="0">
              <a:solidFill>
                <a:schemeClr val="dk2"/>
              </a:solidFill>
              <a:latin typeface="Simplified Arabic" panose="02020603050405020304" pitchFamily="18" charset="-78"/>
              <a:ea typeface="Roboto"/>
              <a:cs typeface="Simplified Arabic" panose="02020603050405020304" pitchFamily="18" charset="-78"/>
              <a:sym typeface="Roboto"/>
            </a:endParaRPr>
          </a:p>
          <a:p>
            <a:pPr marL="457200" lvl="0" indent="-317500" algn="r" rtl="1">
              <a:spcBef>
                <a:spcPts val="0"/>
              </a:spcBef>
              <a:spcAft>
                <a:spcPts val="0"/>
              </a:spcAft>
              <a:buClr>
                <a:schemeClr val="dk2"/>
              </a:buClr>
              <a:buSzPts val="1400"/>
              <a:buFont typeface="Roboto"/>
              <a:buChar char="●"/>
            </a:pPr>
            <a:r>
              <a:rPr lang="ar-LB" sz="1800" dirty="0">
                <a:solidFill>
                  <a:schemeClr val="dk2"/>
                </a:solidFill>
                <a:latin typeface="Simplified Arabic" panose="02020603050405020304" pitchFamily="18" charset="-78"/>
                <a:ea typeface="Roboto"/>
                <a:cs typeface="Simplified Arabic" panose="02020603050405020304" pitchFamily="18" charset="-78"/>
                <a:sym typeface="Roboto"/>
              </a:rPr>
              <a:t>لا يعطي المدعون العامون الأولوية للجرائم ضد النساء أو يتغاضون عنها تماماً. </a:t>
            </a:r>
            <a:endParaRPr sz="1800" dirty="0">
              <a:highlight>
                <a:srgbClr val="FFFF00"/>
              </a:highlight>
              <a:latin typeface="Simplified Arabic" panose="02020603050405020304" pitchFamily="18" charset="-78"/>
              <a:ea typeface="Calibri"/>
              <a:cs typeface="Simplified Arabic" panose="02020603050405020304" pitchFamily="18" charset="-78"/>
              <a:sym typeface="Calibri"/>
            </a:endParaRPr>
          </a:p>
          <a:p>
            <a:pPr marL="0" lvl="0" indent="0" algn="just" rtl="0">
              <a:spcBef>
                <a:spcPts val="1000"/>
              </a:spcBef>
              <a:spcAft>
                <a:spcPts val="0"/>
              </a:spcAft>
              <a:buNone/>
            </a:pPr>
            <a:endParaRPr sz="1100" dirty="0">
              <a:latin typeface="Simplified Arabic" panose="02020603050405020304" pitchFamily="18" charset="-78"/>
              <a:ea typeface="Calibri"/>
              <a:cs typeface="Simplified Arabic" panose="02020603050405020304" pitchFamily="18" charset="-78"/>
              <a:sym typeface="Calibri"/>
            </a:endParaRPr>
          </a:p>
          <a:p>
            <a:pPr marL="0" lvl="0" indent="0" algn="just" rtl="0">
              <a:lnSpc>
                <a:spcPct val="107916"/>
              </a:lnSpc>
              <a:spcBef>
                <a:spcPts val="0"/>
              </a:spcBef>
              <a:spcAft>
                <a:spcPts val="0"/>
              </a:spcAft>
              <a:buNone/>
            </a:pPr>
            <a:endParaRPr sz="1100" dirty="0">
              <a:latin typeface="Simplified Arabic" panose="02020603050405020304" pitchFamily="18" charset="-78"/>
              <a:ea typeface="Calibri"/>
              <a:cs typeface="Simplified Arabic" panose="02020603050405020304" pitchFamily="18" charset="-78"/>
              <a:sym typeface="Calibri"/>
            </a:endParaRPr>
          </a:p>
          <a:p>
            <a:pPr marL="0" lvl="0" indent="0" rtl="0">
              <a:spcBef>
                <a:spcPts val="0"/>
              </a:spcBef>
              <a:spcAft>
                <a:spcPts val="0"/>
              </a:spcAft>
              <a:buNone/>
            </a:pPr>
            <a:endParaRPr dirty="0">
              <a:solidFill>
                <a:schemeClr val="dk2"/>
              </a:solidFill>
              <a:latin typeface="Simplified Arabic" panose="02020603050405020304" pitchFamily="18" charset="-78"/>
              <a:cs typeface="Simplified Arabic" panose="02020603050405020304" pitchFamily="18" charset="-78"/>
            </a:endParaRPr>
          </a:p>
        </p:txBody>
      </p:sp>
      <p:pic>
        <p:nvPicPr>
          <p:cNvPr id="257" name="Google Shape;257;p43"/>
          <p:cNvPicPr preferRelativeResize="0"/>
          <p:nvPr/>
        </p:nvPicPr>
        <p:blipFill>
          <a:blip r:embed="rId3">
            <a:alphaModFix/>
          </a:blip>
          <a:stretch>
            <a:fillRect/>
          </a:stretch>
        </p:blipFill>
        <p:spPr>
          <a:xfrm>
            <a:off x="0" y="2113500"/>
            <a:ext cx="4571999" cy="2220693"/>
          </a:xfrm>
          <a:prstGeom prst="rect">
            <a:avLst/>
          </a:prstGeom>
          <a:noFill/>
          <a:ln>
            <a:noFill/>
          </a:ln>
        </p:spPr>
      </p:pic>
      <p:sp>
        <p:nvSpPr>
          <p:cNvPr id="5" name="Rectangle 4">
            <a:extLst>
              <a:ext uri="{FF2B5EF4-FFF2-40B4-BE49-F238E27FC236}">
                <a16:creationId xmlns:a16="http://schemas.microsoft.com/office/drawing/2014/main" id="{D0B811FD-3FEC-4FB2-B4C0-21AE5E0BDD8C}"/>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514350" lvl="0" indent="-514350" algn="r" rtl="1">
              <a:spcBef>
                <a:spcPts val="0"/>
              </a:spcBef>
              <a:spcAft>
                <a:spcPts val="0"/>
              </a:spcAft>
              <a:buFont typeface="+mj-lt"/>
              <a:buAutoNum type="arabicPeriod" startAt="2"/>
            </a:pPr>
            <a:r>
              <a:rPr lang="ar-LB" dirty="0">
                <a:latin typeface="Simplified Arabic" panose="02020603050405020304" pitchFamily="18" charset="-78"/>
                <a:cs typeface="Simplified Arabic" panose="02020603050405020304" pitchFamily="18" charset="-78"/>
              </a:rPr>
              <a:t>ما هو جبر الضرر؟</a:t>
            </a:r>
            <a:endParaRPr dirty="0">
              <a:latin typeface="Simplified Arabic" panose="02020603050405020304" pitchFamily="18" charset="-78"/>
              <a:cs typeface="Simplified Arabic" panose="02020603050405020304" pitchFamily="18" charset="-78"/>
            </a:endParaRPr>
          </a:p>
        </p:txBody>
      </p:sp>
      <p:sp>
        <p:nvSpPr>
          <p:cNvPr id="76" name="Google Shape;76;p15"/>
          <p:cNvSpPr txBox="1">
            <a:spLocks noGrp="1"/>
          </p:cNvSpPr>
          <p:nvPr>
            <p:ph type="body" idx="1"/>
          </p:nvPr>
        </p:nvSpPr>
        <p:spPr>
          <a:xfrm>
            <a:off x="4572000" y="822400"/>
            <a:ext cx="4166400" cy="2930400"/>
          </a:xfrm>
          <a:prstGeom prst="rect">
            <a:avLst/>
          </a:prstGeom>
        </p:spPr>
        <p:txBody>
          <a:bodyPr spcFirstLastPara="1" wrap="square" lIns="91425" tIns="91425" rIns="91425" bIns="91425" anchor="t" anchorCtr="0">
            <a:noAutofit/>
          </a:bodyPr>
          <a:lstStyle/>
          <a:p>
            <a:pPr marL="457200" lvl="0" indent="-342900" algn="r" rtl="1">
              <a:spcBef>
                <a:spcPts val="0"/>
              </a:spcBef>
              <a:spcAft>
                <a:spcPts val="0"/>
              </a:spcAft>
              <a:buSzPts val="1800"/>
              <a:buChar char="●"/>
            </a:pPr>
            <a:r>
              <a:rPr lang="ar-LB" sz="1800" dirty="0">
                <a:latin typeface="Simplified Arabic" panose="02020603050405020304" pitchFamily="18" charset="-78"/>
                <a:cs typeface="Simplified Arabic" panose="02020603050405020304" pitchFamily="18" charset="-78"/>
              </a:rPr>
              <a:t>الاعتراف بالضحايا</a:t>
            </a:r>
            <a:endParaRPr sz="1800" dirty="0">
              <a:latin typeface="Simplified Arabic" panose="02020603050405020304" pitchFamily="18" charset="-78"/>
              <a:cs typeface="Simplified Arabic" panose="02020603050405020304" pitchFamily="18" charset="-78"/>
            </a:endParaRPr>
          </a:p>
          <a:p>
            <a:pPr marL="457200" lvl="0" indent="-342900" algn="r" rtl="1">
              <a:spcBef>
                <a:spcPts val="1600"/>
              </a:spcBef>
              <a:spcAft>
                <a:spcPts val="0"/>
              </a:spcAft>
              <a:buSzPts val="1800"/>
              <a:buChar char="●"/>
            </a:pPr>
            <a:r>
              <a:rPr lang="ar-LB" sz="1800" dirty="0">
                <a:latin typeface="Simplified Arabic" panose="02020603050405020304" pitchFamily="18" charset="-78"/>
                <a:cs typeface="Simplified Arabic" panose="02020603050405020304" pitchFamily="18" charset="-78"/>
              </a:rPr>
              <a:t>التعويض عن الأضرار المحددة التي تعرض لها الضحايا</a:t>
            </a:r>
          </a:p>
          <a:p>
            <a:pPr marL="457200" lvl="0" indent="-342900" algn="r" rtl="1">
              <a:spcBef>
                <a:spcPts val="1600"/>
              </a:spcBef>
              <a:spcAft>
                <a:spcPts val="0"/>
              </a:spcAft>
              <a:buSzPts val="1800"/>
              <a:buChar char="●"/>
            </a:pPr>
            <a:r>
              <a:rPr lang="ar-LB" sz="1800" dirty="0">
                <a:latin typeface="Simplified Arabic" panose="02020603050405020304" pitchFamily="18" charset="-78"/>
                <a:cs typeface="Simplified Arabic" panose="02020603050405020304" pitchFamily="18" charset="-78"/>
              </a:rPr>
              <a:t>التأكيد على أنّ الضحايا أصحاب حق</a:t>
            </a:r>
          </a:p>
          <a:p>
            <a:pPr marL="457200" lvl="0" indent="-342900" algn="r" rtl="1">
              <a:spcBef>
                <a:spcPts val="1600"/>
              </a:spcBef>
              <a:spcAft>
                <a:spcPts val="0"/>
              </a:spcAft>
              <a:buSzPts val="1800"/>
              <a:buChar char="●"/>
            </a:pPr>
            <a:r>
              <a:rPr lang="ar-LB" sz="1800" dirty="0">
                <a:latin typeface="Simplified Arabic" panose="02020603050405020304" pitchFamily="18" charset="-78"/>
                <a:cs typeface="Simplified Arabic" panose="02020603050405020304" pitchFamily="18" charset="-78"/>
              </a:rPr>
              <a:t>تحدّي العوامل التي سمحت بحصول الانتهاكات أساساً</a:t>
            </a:r>
          </a:p>
        </p:txBody>
      </p:sp>
      <p:sp>
        <p:nvSpPr>
          <p:cNvPr id="4" name="Rectangle 3">
            <a:extLst>
              <a:ext uri="{FF2B5EF4-FFF2-40B4-BE49-F238E27FC236}">
                <a16:creationId xmlns:a16="http://schemas.microsoft.com/office/drawing/2014/main" id="{59119204-C272-42EF-86A7-F6EA996DEC42}"/>
              </a:ext>
            </a:extLst>
          </p:cNvPr>
          <p:cNvSpPr/>
          <p:nvPr/>
        </p:nvSpPr>
        <p:spPr>
          <a:xfrm>
            <a:off x="8355923" y="4811913"/>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4"/>
          <p:cNvSpPr txBox="1">
            <a:spLocks noGrp="1"/>
          </p:cNvSpPr>
          <p:nvPr>
            <p:ph type="title"/>
          </p:nvPr>
        </p:nvSpPr>
        <p:spPr>
          <a:xfrm>
            <a:off x="155100" y="162050"/>
            <a:ext cx="4261800" cy="13899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LB" sz="2400" dirty="0">
                <a:latin typeface="Simplified Arabic" panose="02020603050405020304" pitchFamily="18" charset="-78"/>
                <a:cs typeface="Simplified Arabic" panose="02020603050405020304" pitchFamily="18" charset="-78"/>
              </a:rPr>
              <a:t>المقاربة الإدارية</a:t>
            </a:r>
            <a:endParaRPr sz="2400" dirty="0">
              <a:latin typeface="Simplified Arabic" panose="02020603050405020304" pitchFamily="18" charset="-78"/>
              <a:cs typeface="Simplified Arabic" panose="02020603050405020304" pitchFamily="18" charset="-78"/>
            </a:endParaRPr>
          </a:p>
        </p:txBody>
      </p:sp>
      <p:sp>
        <p:nvSpPr>
          <p:cNvPr id="263" name="Google Shape;263;p44"/>
          <p:cNvSpPr txBox="1"/>
          <p:nvPr/>
        </p:nvSpPr>
        <p:spPr>
          <a:xfrm>
            <a:off x="4740950" y="1830950"/>
            <a:ext cx="4124400" cy="2571600"/>
          </a:xfrm>
          <a:prstGeom prst="rect">
            <a:avLst/>
          </a:prstGeom>
          <a:noFill/>
          <a:ln>
            <a:noFill/>
          </a:ln>
        </p:spPr>
        <p:txBody>
          <a:bodyPr spcFirstLastPara="1" wrap="square" lIns="91425" tIns="91425" rIns="91425" bIns="91425" anchor="ctr" anchorCtr="0">
            <a:noAutofit/>
          </a:bodyPr>
          <a:lstStyle/>
          <a:p>
            <a:pPr marL="139700" lvl="0" algn="r" rtl="1">
              <a:spcBef>
                <a:spcPts val="0"/>
              </a:spcBef>
              <a:spcAft>
                <a:spcPts val="0"/>
              </a:spcAft>
              <a:buClr>
                <a:schemeClr val="dk2"/>
              </a:buClr>
              <a:buSzPts val="1400"/>
            </a:pPr>
            <a:r>
              <a:rPr lang="ar-LB" dirty="0">
                <a:solidFill>
                  <a:schemeClr val="dk2"/>
                </a:solidFill>
                <a:latin typeface="Simplified Arabic" panose="02020603050405020304" pitchFamily="18" charset="-78"/>
                <a:ea typeface="Roboto"/>
                <a:cs typeface="Simplified Arabic" panose="02020603050405020304" pitchFamily="18" charset="-78"/>
                <a:sym typeface="Roboto"/>
              </a:rPr>
              <a:t>التعويضات الإدارية مفيدة في الأطر التي شهدت </a:t>
            </a:r>
            <a:r>
              <a:rPr lang="ar-LB" b="1" dirty="0">
                <a:solidFill>
                  <a:schemeClr val="dk2"/>
                </a:solidFill>
                <a:latin typeface="Simplified Arabic" panose="02020603050405020304" pitchFamily="18" charset="-78"/>
                <a:ea typeface="Roboto"/>
                <a:cs typeface="Simplified Arabic" panose="02020603050405020304" pitchFamily="18" charset="-78"/>
                <a:sym typeface="Roboto"/>
              </a:rPr>
              <a:t>انتهاكات واسعة النطاق لحقوق الإنسان</a:t>
            </a:r>
            <a:r>
              <a:rPr lang="ar-LB" dirty="0">
                <a:solidFill>
                  <a:schemeClr val="dk2"/>
                </a:solidFill>
                <a:latin typeface="Simplified Arabic" panose="02020603050405020304" pitchFamily="18" charset="-78"/>
                <a:ea typeface="Roboto"/>
                <a:cs typeface="Simplified Arabic" panose="02020603050405020304" pitchFamily="18" charset="-78"/>
                <a:sym typeface="Roboto"/>
              </a:rPr>
              <a:t>، وغالباً ما تُخلق عبر </a:t>
            </a:r>
            <a:r>
              <a:rPr lang="ar-LB" b="1" dirty="0">
                <a:solidFill>
                  <a:schemeClr val="dk2"/>
                </a:solidFill>
                <a:latin typeface="Simplified Arabic" panose="02020603050405020304" pitchFamily="18" charset="-78"/>
                <a:ea typeface="Roboto"/>
                <a:cs typeface="Simplified Arabic" panose="02020603050405020304" pitchFamily="18" charset="-78"/>
                <a:sym typeface="Roboto"/>
              </a:rPr>
              <a:t>تشريع أو مرسوم حكومي</a:t>
            </a:r>
            <a:r>
              <a:rPr lang="ar-LB" dirty="0">
                <a:solidFill>
                  <a:schemeClr val="dk2"/>
                </a:solidFill>
                <a:latin typeface="Simplified Arabic" panose="02020603050405020304" pitchFamily="18" charset="-78"/>
                <a:ea typeface="Roboto"/>
                <a:cs typeface="Simplified Arabic" panose="02020603050405020304" pitchFamily="18" charset="-78"/>
                <a:sym typeface="Roboto"/>
              </a:rPr>
              <a:t>. وغالباً ما تنبثق برامج جبر الضرر من </a:t>
            </a:r>
            <a:r>
              <a:rPr lang="ar-LB" b="1" dirty="0">
                <a:solidFill>
                  <a:schemeClr val="dk2"/>
                </a:solidFill>
                <a:latin typeface="Simplified Arabic" panose="02020603050405020304" pitchFamily="18" charset="-78"/>
                <a:ea typeface="Roboto"/>
                <a:cs typeface="Simplified Arabic" panose="02020603050405020304" pitchFamily="18" charset="-78"/>
                <a:sym typeface="Roboto"/>
              </a:rPr>
              <a:t>توصيات لجان الحقيقة</a:t>
            </a:r>
            <a:r>
              <a:rPr lang="ar-LB" dirty="0">
                <a:solidFill>
                  <a:schemeClr val="dk2"/>
                </a:solidFill>
                <a:latin typeface="Simplified Arabic" panose="02020603050405020304" pitchFamily="18" charset="-78"/>
                <a:ea typeface="Roboto"/>
                <a:cs typeface="Simplified Arabic" panose="02020603050405020304" pitchFamily="18" charset="-78"/>
                <a:sym typeface="Roboto"/>
              </a:rPr>
              <a:t>. </a:t>
            </a:r>
            <a:endParaRPr lang="en-US" dirty="0">
              <a:solidFill>
                <a:schemeClr val="dk2"/>
              </a:solidFill>
              <a:latin typeface="Simplified Arabic" panose="02020603050405020304" pitchFamily="18" charset="-78"/>
              <a:ea typeface="Roboto"/>
              <a:cs typeface="Simplified Arabic" panose="02020603050405020304" pitchFamily="18" charset="-78"/>
              <a:sym typeface="Roboto"/>
            </a:endParaRPr>
          </a:p>
          <a:p>
            <a:pPr marL="0" lvl="0" indent="0" algn="r" rtl="1">
              <a:spcBef>
                <a:spcPts val="0"/>
              </a:spcBef>
              <a:spcAft>
                <a:spcPts val="0"/>
              </a:spcAft>
              <a:buNone/>
            </a:pPr>
            <a:endParaRPr lang="ar-LB" dirty="0">
              <a:solidFill>
                <a:schemeClr val="dk2"/>
              </a:solidFill>
              <a:latin typeface="Simplified Arabic" panose="02020603050405020304" pitchFamily="18" charset="-78"/>
              <a:ea typeface="Roboto"/>
              <a:cs typeface="Simplified Arabic" panose="02020603050405020304" pitchFamily="18" charset="-78"/>
              <a:sym typeface="Roboto"/>
            </a:endParaRPr>
          </a:p>
          <a:p>
            <a:pPr marL="0" lvl="0" indent="0" algn="r" rtl="1">
              <a:spcBef>
                <a:spcPts val="0"/>
              </a:spcBef>
              <a:spcAft>
                <a:spcPts val="0"/>
              </a:spcAft>
              <a:buNone/>
            </a:pPr>
            <a:r>
              <a:rPr lang="ar-LB" dirty="0">
                <a:solidFill>
                  <a:schemeClr val="dk2"/>
                </a:solidFill>
                <a:latin typeface="Simplified Arabic" panose="02020603050405020304" pitchFamily="18" charset="-78"/>
                <a:ea typeface="Roboto"/>
                <a:cs typeface="Simplified Arabic" panose="02020603050405020304" pitchFamily="18" charset="-78"/>
                <a:sym typeface="Roboto"/>
              </a:rPr>
              <a:t>قد تتفاوت الفوائد بحسب:</a:t>
            </a:r>
            <a:endParaRPr dirty="0">
              <a:solidFill>
                <a:schemeClr val="dk2"/>
              </a:solidFill>
              <a:latin typeface="Simplified Arabic" panose="02020603050405020304" pitchFamily="18" charset="-78"/>
              <a:ea typeface="Roboto"/>
              <a:cs typeface="Simplified Arabic" panose="02020603050405020304" pitchFamily="18" charset="-78"/>
              <a:sym typeface="Roboto"/>
            </a:endParaRPr>
          </a:p>
          <a:p>
            <a:pPr marL="0" lvl="0" indent="0" rtl="0">
              <a:spcBef>
                <a:spcPts val="0"/>
              </a:spcBef>
              <a:spcAft>
                <a:spcPts val="0"/>
              </a:spcAft>
              <a:buNone/>
            </a:pPr>
            <a:endParaRPr dirty="0">
              <a:solidFill>
                <a:schemeClr val="dk2"/>
              </a:solidFill>
              <a:latin typeface="Simplified Arabic" panose="02020603050405020304" pitchFamily="18" charset="-78"/>
              <a:ea typeface="Roboto"/>
              <a:cs typeface="Simplified Arabic" panose="02020603050405020304" pitchFamily="18" charset="-78"/>
              <a:sym typeface="Roboto"/>
            </a:endParaRPr>
          </a:p>
          <a:p>
            <a:pPr marL="457200" lvl="0" indent="-317500" algn="r" rtl="1">
              <a:spcBef>
                <a:spcPts val="0"/>
              </a:spcBef>
              <a:spcAft>
                <a:spcPts val="0"/>
              </a:spcAft>
              <a:buClr>
                <a:schemeClr val="dk2"/>
              </a:buClr>
              <a:buSzPts val="1400"/>
              <a:buFont typeface="Roboto"/>
              <a:buChar char="●"/>
            </a:pPr>
            <a:r>
              <a:rPr lang="ar-LB" dirty="0">
                <a:solidFill>
                  <a:schemeClr val="dk2"/>
                </a:solidFill>
                <a:latin typeface="Simplified Arabic" panose="02020603050405020304" pitchFamily="18" charset="-78"/>
                <a:ea typeface="Roboto"/>
                <a:cs typeface="Simplified Arabic" panose="02020603050405020304" pitchFamily="18" charset="-78"/>
                <a:sym typeface="Roboto"/>
              </a:rPr>
              <a:t>نوع الانتهاك (على سبيل المثال الإخفاء القسري أو القتل)</a:t>
            </a:r>
          </a:p>
          <a:p>
            <a:pPr marL="457200" lvl="0" indent="-317500" algn="r" rtl="1">
              <a:spcBef>
                <a:spcPts val="0"/>
              </a:spcBef>
              <a:spcAft>
                <a:spcPts val="0"/>
              </a:spcAft>
              <a:buClr>
                <a:schemeClr val="dk2"/>
              </a:buClr>
              <a:buSzPts val="1400"/>
              <a:buFont typeface="Roboto"/>
              <a:buChar char="●"/>
            </a:pPr>
            <a:r>
              <a:rPr lang="ar-LB" dirty="0">
                <a:solidFill>
                  <a:schemeClr val="dk2"/>
                </a:solidFill>
                <a:latin typeface="Simplified Arabic" panose="02020603050405020304" pitchFamily="18" charset="-78"/>
                <a:ea typeface="Roboto"/>
                <a:cs typeface="Simplified Arabic" panose="02020603050405020304" pitchFamily="18" charset="-78"/>
                <a:sym typeface="Roboto"/>
              </a:rPr>
              <a:t>فئة الضحية (على سبيل المثال السجناء السياسيين السابقين أو الأرامل أو أطفال الضحايا أو الشباب وصولاً إلى سن معيّن أو الضحايا من الكبار في السن)</a:t>
            </a:r>
          </a:p>
          <a:p>
            <a:pPr marL="457200" lvl="0" indent="-317500" algn="r" rtl="1">
              <a:spcBef>
                <a:spcPts val="0"/>
              </a:spcBef>
              <a:spcAft>
                <a:spcPts val="0"/>
              </a:spcAft>
              <a:buClr>
                <a:schemeClr val="dk2"/>
              </a:buClr>
              <a:buSzPts val="1400"/>
              <a:buFont typeface="Roboto"/>
              <a:buChar char="●"/>
            </a:pPr>
            <a:r>
              <a:rPr lang="ar-LB" dirty="0">
                <a:solidFill>
                  <a:schemeClr val="dk2"/>
                </a:solidFill>
                <a:latin typeface="Simplified Arabic" panose="02020603050405020304" pitchFamily="18" charset="-78"/>
                <a:ea typeface="Roboto"/>
                <a:cs typeface="Simplified Arabic" panose="02020603050405020304" pitchFamily="18" charset="-78"/>
                <a:sym typeface="Roboto"/>
              </a:rPr>
              <a:t>الضرر المحدد (على سبيل المثال إعادة التأهيل للمصابين بجروح الحرب). </a:t>
            </a:r>
          </a:p>
          <a:p>
            <a:pPr marL="457200" lvl="0" indent="0" algn="just" rtl="0">
              <a:spcBef>
                <a:spcPts val="1200"/>
              </a:spcBef>
              <a:spcAft>
                <a:spcPts val="0"/>
              </a:spcAft>
              <a:buNone/>
            </a:pPr>
            <a:endParaRPr sz="1200" dirty="0">
              <a:highlight>
                <a:srgbClr val="FFFF00"/>
              </a:highlight>
              <a:latin typeface="Simplified Arabic" panose="02020603050405020304" pitchFamily="18" charset="-78"/>
              <a:ea typeface="Calibri"/>
              <a:cs typeface="Simplified Arabic" panose="02020603050405020304" pitchFamily="18" charset="-78"/>
              <a:sym typeface="Calibri"/>
            </a:endParaRPr>
          </a:p>
          <a:p>
            <a:pPr marL="0" lvl="0" indent="0" algn="just" rtl="0">
              <a:spcBef>
                <a:spcPts val="1200"/>
              </a:spcBef>
              <a:spcAft>
                <a:spcPts val="0"/>
              </a:spcAft>
              <a:buNone/>
            </a:pPr>
            <a:endParaRPr sz="1200" dirty="0">
              <a:highlight>
                <a:srgbClr val="FFFF00"/>
              </a:highlight>
              <a:latin typeface="Simplified Arabic" panose="02020603050405020304" pitchFamily="18" charset="-78"/>
              <a:ea typeface="Calibri"/>
              <a:cs typeface="Simplified Arabic" panose="02020603050405020304" pitchFamily="18" charset="-78"/>
              <a:sym typeface="Calibri"/>
            </a:endParaRPr>
          </a:p>
          <a:p>
            <a:pPr marL="0" lvl="0" indent="0" algn="just" rtl="0">
              <a:spcBef>
                <a:spcPts val="1000"/>
              </a:spcBef>
              <a:spcAft>
                <a:spcPts val="0"/>
              </a:spcAft>
              <a:buNone/>
            </a:pPr>
            <a:endParaRPr sz="1100" dirty="0">
              <a:latin typeface="Simplified Arabic" panose="02020603050405020304" pitchFamily="18" charset="-78"/>
              <a:ea typeface="Calibri"/>
              <a:cs typeface="Simplified Arabic" panose="02020603050405020304" pitchFamily="18" charset="-78"/>
              <a:sym typeface="Calibri"/>
            </a:endParaRPr>
          </a:p>
          <a:p>
            <a:pPr marL="0" lvl="0" indent="0" algn="just" rtl="0">
              <a:lnSpc>
                <a:spcPct val="107916"/>
              </a:lnSpc>
              <a:spcBef>
                <a:spcPts val="0"/>
              </a:spcBef>
              <a:spcAft>
                <a:spcPts val="0"/>
              </a:spcAft>
              <a:buNone/>
            </a:pPr>
            <a:endParaRPr sz="1100" dirty="0">
              <a:latin typeface="Simplified Arabic" panose="02020603050405020304" pitchFamily="18" charset="-78"/>
              <a:ea typeface="Calibri"/>
              <a:cs typeface="Simplified Arabic" panose="02020603050405020304" pitchFamily="18" charset="-78"/>
              <a:sym typeface="Calibri"/>
            </a:endParaRPr>
          </a:p>
          <a:p>
            <a:pPr marL="0" lvl="0" indent="0" rtl="0">
              <a:spcBef>
                <a:spcPts val="0"/>
              </a:spcBef>
              <a:spcAft>
                <a:spcPts val="0"/>
              </a:spcAft>
              <a:buNone/>
            </a:pPr>
            <a:endParaRPr dirty="0">
              <a:solidFill>
                <a:schemeClr val="dk2"/>
              </a:solidFill>
              <a:latin typeface="Simplified Arabic" panose="02020603050405020304" pitchFamily="18" charset="-78"/>
              <a:cs typeface="Simplified Arabic" panose="02020603050405020304" pitchFamily="18" charset="-78"/>
            </a:endParaRPr>
          </a:p>
        </p:txBody>
      </p:sp>
      <p:pic>
        <p:nvPicPr>
          <p:cNvPr id="264" name="Google Shape;264;p44"/>
          <p:cNvPicPr preferRelativeResize="0"/>
          <p:nvPr/>
        </p:nvPicPr>
        <p:blipFill>
          <a:blip r:embed="rId3">
            <a:alphaModFix/>
          </a:blip>
          <a:stretch>
            <a:fillRect/>
          </a:stretch>
        </p:blipFill>
        <p:spPr>
          <a:xfrm>
            <a:off x="0" y="1593300"/>
            <a:ext cx="4572003" cy="3047993"/>
          </a:xfrm>
          <a:prstGeom prst="rect">
            <a:avLst/>
          </a:prstGeom>
          <a:noFill/>
          <a:ln>
            <a:noFill/>
          </a:ln>
        </p:spPr>
      </p:pic>
      <p:sp>
        <p:nvSpPr>
          <p:cNvPr id="5" name="Rectangle 4">
            <a:extLst>
              <a:ext uri="{FF2B5EF4-FFF2-40B4-BE49-F238E27FC236}">
                <a16:creationId xmlns:a16="http://schemas.microsoft.com/office/drawing/2014/main" id="{D8C1E0BF-A63E-449B-B548-9B84D63B3446}"/>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45"/>
          <p:cNvSpPr txBox="1">
            <a:spLocks noGrp="1"/>
          </p:cNvSpPr>
          <p:nvPr>
            <p:ph type="title"/>
          </p:nvPr>
        </p:nvSpPr>
        <p:spPr>
          <a:xfrm>
            <a:off x="155100" y="226350"/>
            <a:ext cx="4261800" cy="13899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LB" sz="2400" dirty="0">
                <a:latin typeface="Simplified Arabic" panose="02020603050405020304" pitchFamily="18" charset="-78"/>
                <a:cs typeface="Simplified Arabic" panose="02020603050405020304" pitchFamily="18" charset="-78"/>
              </a:rPr>
              <a:t>فوائد المقاربة الإدارية</a:t>
            </a:r>
            <a:endParaRPr sz="2400" dirty="0">
              <a:latin typeface="Simplified Arabic" panose="02020603050405020304" pitchFamily="18" charset="-78"/>
              <a:cs typeface="Simplified Arabic" panose="02020603050405020304" pitchFamily="18" charset="-78"/>
            </a:endParaRPr>
          </a:p>
        </p:txBody>
      </p:sp>
      <p:sp>
        <p:nvSpPr>
          <p:cNvPr id="270" name="Google Shape;270;p45"/>
          <p:cNvSpPr txBox="1"/>
          <p:nvPr/>
        </p:nvSpPr>
        <p:spPr>
          <a:xfrm>
            <a:off x="4864500" y="1285950"/>
            <a:ext cx="4124400" cy="2571600"/>
          </a:xfrm>
          <a:prstGeom prst="rect">
            <a:avLst/>
          </a:prstGeom>
          <a:noFill/>
          <a:ln>
            <a:noFill/>
          </a:ln>
        </p:spPr>
        <p:txBody>
          <a:bodyPr spcFirstLastPara="1" wrap="square" lIns="91425" tIns="91425" rIns="91425" bIns="91425" anchor="ctr" anchorCtr="0">
            <a:noAutofit/>
          </a:bodyPr>
          <a:lstStyle/>
          <a:p>
            <a:pPr marL="457200" lvl="0" indent="-330200" algn="r" rtl="1">
              <a:spcBef>
                <a:spcPts val="0"/>
              </a:spcBef>
              <a:spcAft>
                <a:spcPts val="0"/>
              </a:spcAft>
              <a:buClr>
                <a:schemeClr val="dk2"/>
              </a:buClr>
              <a:buSzPts val="1600"/>
              <a:buFont typeface="Roboto"/>
              <a:buChar char="●"/>
            </a:pPr>
            <a:r>
              <a:rPr lang="ar-LB" sz="1800" dirty="0">
                <a:solidFill>
                  <a:schemeClr val="dk2"/>
                </a:solidFill>
                <a:latin typeface="Simplified Arabic" panose="02020603050405020304" pitchFamily="18" charset="-78"/>
                <a:ea typeface="Roboto"/>
                <a:cs typeface="Simplified Arabic" panose="02020603050405020304" pitchFamily="18" charset="-78"/>
                <a:sym typeface="Roboto"/>
              </a:rPr>
              <a:t>مدى أكثر اتساعاً مقارنة بالإنصاف بأمر من المحاكم</a:t>
            </a:r>
          </a:p>
          <a:p>
            <a:pPr marL="0" lvl="0" indent="0" rtl="0">
              <a:spcBef>
                <a:spcPts val="0"/>
              </a:spcBef>
              <a:spcAft>
                <a:spcPts val="0"/>
              </a:spcAft>
              <a:buNone/>
            </a:pPr>
            <a:endParaRPr sz="1800" dirty="0">
              <a:solidFill>
                <a:schemeClr val="dk2"/>
              </a:solidFill>
              <a:latin typeface="Simplified Arabic" panose="02020603050405020304" pitchFamily="18" charset="-78"/>
              <a:ea typeface="Roboto"/>
              <a:cs typeface="Simplified Arabic" panose="02020603050405020304" pitchFamily="18" charset="-78"/>
              <a:sym typeface="Roboto"/>
            </a:endParaRPr>
          </a:p>
          <a:p>
            <a:pPr marL="457200" lvl="0" indent="-330200" algn="r" rtl="1">
              <a:spcBef>
                <a:spcPts val="0"/>
              </a:spcBef>
              <a:spcAft>
                <a:spcPts val="0"/>
              </a:spcAft>
              <a:buClr>
                <a:schemeClr val="dk2"/>
              </a:buClr>
              <a:buSzPts val="1600"/>
              <a:buFont typeface="Roboto"/>
              <a:buChar char="●"/>
            </a:pPr>
            <a:r>
              <a:rPr lang="ar-LB" sz="1800" dirty="0">
                <a:solidFill>
                  <a:schemeClr val="dk2"/>
                </a:solidFill>
                <a:latin typeface="Simplified Arabic" panose="02020603050405020304" pitchFamily="18" charset="-78"/>
                <a:ea typeface="Roboto"/>
                <a:cs typeface="Simplified Arabic" panose="02020603050405020304" pitchFamily="18" charset="-78"/>
                <a:sym typeface="Roboto"/>
              </a:rPr>
              <a:t>يمكن أن تأخذ العوامل السياقية بالاعتبار</a:t>
            </a:r>
          </a:p>
          <a:p>
            <a:pPr marL="0" lvl="0" indent="0" rtl="0">
              <a:spcBef>
                <a:spcPts val="0"/>
              </a:spcBef>
              <a:spcAft>
                <a:spcPts val="0"/>
              </a:spcAft>
              <a:buNone/>
            </a:pPr>
            <a:endParaRPr sz="1800" dirty="0">
              <a:solidFill>
                <a:schemeClr val="dk2"/>
              </a:solidFill>
              <a:latin typeface="Simplified Arabic" panose="02020603050405020304" pitchFamily="18" charset="-78"/>
              <a:ea typeface="Roboto"/>
              <a:cs typeface="Simplified Arabic" panose="02020603050405020304" pitchFamily="18" charset="-78"/>
              <a:sym typeface="Roboto"/>
            </a:endParaRPr>
          </a:p>
          <a:p>
            <a:pPr marL="457200" lvl="0" indent="-330200" algn="r" rtl="1">
              <a:spcBef>
                <a:spcPts val="0"/>
              </a:spcBef>
              <a:spcAft>
                <a:spcPts val="0"/>
              </a:spcAft>
              <a:buClr>
                <a:schemeClr val="dk2"/>
              </a:buClr>
              <a:buSzPts val="1600"/>
              <a:buFont typeface="Roboto"/>
              <a:buChar char="●"/>
            </a:pPr>
            <a:r>
              <a:rPr lang="ar-LB" sz="1800" dirty="0">
                <a:solidFill>
                  <a:schemeClr val="dk2"/>
                </a:solidFill>
                <a:latin typeface="Simplified Arabic" panose="02020603050405020304" pitchFamily="18" charset="-78"/>
                <a:ea typeface="Roboto"/>
                <a:cs typeface="Simplified Arabic" panose="02020603050405020304" pitchFamily="18" charset="-78"/>
                <a:sym typeface="Roboto"/>
              </a:rPr>
              <a:t>أكثر شمولاً وكلّيّة</a:t>
            </a:r>
          </a:p>
          <a:p>
            <a:pPr marL="457200" lvl="0" indent="0" rtl="0">
              <a:spcBef>
                <a:spcPts val="0"/>
              </a:spcBef>
              <a:spcAft>
                <a:spcPts val="0"/>
              </a:spcAft>
              <a:buNone/>
            </a:pPr>
            <a:endParaRPr sz="1800" dirty="0">
              <a:solidFill>
                <a:schemeClr val="dk2"/>
              </a:solidFill>
              <a:latin typeface="Simplified Arabic" panose="02020603050405020304" pitchFamily="18" charset="-78"/>
              <a:ea typeface="Roboto"/>
              <a:cs typeface="Simplified Arabic" panose="02020603050405020304" pitchFamily="18" charset="-78"/>
              <a:sym typeface="Roboto"/>
            </a:endParaRPr>
          </a:p>
          <a:p>
            <a:pPr marL="457200" lvl="0" indent="-330200" algn="r" rtl="1">
              <a:spcBef>
                <a:spcPts val="0"/>
              </a:spcBef>
              <a:spcAft>
                <a:spcPts val="0"/>
              </a:spcAft>
              <a:buClr>
                <a:schemeClr val="dk2"/>
              </a:buClr>
              <a:buSzPts val="1600"/>
              <a:buFont typeface="Roboto"/>
              <a:buChar char="●"/>
            </a:pPr>
            <a:r>
              <a:rPr lang="ar-LB" sz="1800" dirty="0">
                <a:solidFill>
                  <a:schemeClr val="dk2"/>
                </a:solidFill>
                <a:latin typeface="Simplified Arabic" panose="02020603050405020304" pitchFamily="18" charset="-78"/>
                <a:ea typeface="Roboto"/>
                <a:cs typeface="Simplified Arabic" panose="02020603050405020304" pitchFamily="18" charset="-78"/>
                <a:sym typeface="Roboto"/>
              </a:rPr>
              <a:t>لا يتعيّن على الضحايا احترام المعايير الاستنباطية</a:t>
            </a:r>
            <a:endParaRPr sz="1800" dirty="0">
              <a:highlight>
                <a:srgbClr val="FFFF00"/>
              </a:highlight>
              <a:latin typeface="Simplified Arabic" panose="02020603050405020304" pitchFamily="18" charset="-78"/>
              <a:ea typeface="Calibri"/>
              <a:cs typeface="Simplified Arabic" panose="02020603050405020304" pitchFamily="18" charset="-78"/>
              <a:sym typeface="Calibri"/>
            </a:endParaRPr>
          </a:p>
          <a:p>
            <a:pPr marL="0" lvl="0" indent="0" algn="just" rtl="0">
              <a:spcBef>
                <a:spcPts val="1000"/>
              </a:spcBef>
              <a:spcAft>
                <a:spcPts val="0"/>
              </a:spcAft>
              <a:buNone/>
            </a:pPr>
            <a:endParaRPr sz="1100" dirty="0">
              <a:latin typeface="Simplified Arabic" panose="02020603050405020304" pitchFamily="18" charset="-78"/>
              <a:ea typeface="Calibri"/>
              <a:cs typeface="Simplified Arabic" panose="02020603050405020304" pitchFamily="18" charset="-78"/>
              <a:sym typeface="Calibri"/>
            </a:endParaRPr>
          </a:p>
          <a:p>
            <a:pPr marL="0" lvl="0" indent="0" algn="just" rtl="0">
              <a:lnSpc>
                <a:spcPct val="107916"/>
              </a:lnSpc>
              <a:spcBef>
                <a:spcPts val="0"/>
              </a:spcBef>
              <a:spcAft>
                <a:spcPts val="0"/>
              </a:spcAft>
              <a:buNone/>
            </a:pPr>
            <a:endParaRPr sz="1100" dirty="0">
              <a:latin typeface="Simplified Arabic" panose="02020603050405020304" pitchFamily="18" charset="-78"/>
              <a:ea typeface="Calibri"/>
              <a:cs typeface="Simplified Arabic" panose="02020603050405020304" pitchFamily="18" charset="-78"/>
              <a:sym typeface="Calibri"/>
            </a:endParaRPr>
          </a:p>
          <a:p>
            <a:pPr marL="0" lvl="0" indent="0" rtl="0">
              <a:spcBef>
                <a:spcPts val="0"/>
              </a:spcBef>
              <a:spcAft>
                <a:spcPts val="0"/>
              </a:spcAft>
              <a:buNone/>
            </a:pPr>
            <a:endParaRPr dirty="0">
              <a:solidFill>
                <a:schemeClr val="dk2"/>
              </a:solidFill>
              <a:latin typeface="Simplified Arabic" panose="02020603050405020304" pitchFamily="18" charset="-78"/>
              <a:cs typeface="Simplified Arabic" panose="02020603050405020304" pitchFamily="18" charset="-78"/>
            </a:endParaRPr>
          </a:p>
        </p:txBody>
      </p:sp>
      <p:pic>
        <p:nvPicPr>
          <p:cNvPr id="271" name="Google Shape;271;p45"/>
          <p:cNvPicPr preferRelativeResize="0"/>
          <p:nvPr/>
        </p:nvPicPr>
        <p:blipFill>
          <a:blip r:embed="rId3">
            <a:alphaModFix/>
          </a:blip>
          <a:stretch>
            <a:fillRect/>
          </a:stretch>
        </p:blipFill>
        <p:spPr>
          <a:xfrm>
            <a:off x="0" y="1616250"/>
            <a:ext cx="4571998" cy="3047992"/>
          </a:xfrm>
          <a:prstGeom prst="rect">
            <a:avLst/>
          </a:prstGeom>
          <a:noFill/>
          <a:ln>
            <a:noFill/>
          </a:ln>
        </p:spPr>
      </p:pic>
      <p:sp>
        <p:nvSpPr>
          <p:cNvPr id="5" name="Rectangle 4">
            <a:extLst>
              <a:ext uri="{FF2B5EF4-FFF2-40B4-BE49-F238E27FC236}">
                <a16:creationId xmlns:a16="http://schemas.microsoft.com/office/drawing/2014/main" id="{936D1934-55A5-419A-9341-F95C4561C67B}"/>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46"/>
          <p:cNvSpPr txBox="1">
            <a:spLocks noGrp="1"/>
          </p:cNvSpPr>
          <p:nvPr>
            <p:ph type="title"/>
          </p:nvPr>
        </p:nvSpPr>
        <p:spPr>
          <a:xfrm>
            <a:off x="137575" y="401675"/>
            <a:ext cx="4261800" cy="13899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LB" sz="2400" dirty="0">
                <a:latin typeface="Simplified Arabic" panose="02020603050405020304" pitchFamily="18" charset="-78"/>
                <a:cs typeface="Simplified Arabic" panose="02020603050405020304" pitchFamily="18" charset="-78"/>
              </a:rPr>
              <a:t>دور لجان الحقيقة في إصدار التوصيات بشأن برامج جبر الضرر</a:t>
            </a:r>
            <a:endParaRPr sz="2400" dirty="0">
              <a:latin typeface="Simplified Arabic" panose="02020603050405020304" pitchFamily="18" charset="-78"/>
              <a:cs typeface="Simplified Arabic" panose="02020603050405020304" pitchFamily="18" charset="-78"/>
            </a:endParaRPr>
          </a:p>
        </p:txBody>
      </p:sp>
      <p:sp>
        <p:nvSpPr>
          <p:cNvPr id="277" name="Google Shape;277;p46"/>
          <p:cNvSpPr txBox="1"/>
          <p:nvPr/>
        </p:nvSpPr>
        <p:spPr>
          <a:xfrm>
            <a:off x="4764350" y="1211400"/>
            <a:ext cx="4124400" cy="2571600"/>
          </a:xfrm>
          <a:prstGeom prst="rect">
            <a:avLst/>
          </a:prstGeom>
          <a:noFill/>
          <a:ln>
            <a:noFill/>
          </a:ln>
        </p:spPr>
        <p:txBody>
          <a:bodyPr spcFirstLastPara="1" wrap="square" lIns="91425" tIns="91425" rIns="91425" bIns="91425" anchor="ctr" anchorCtr="0">
            <a:noAutofit/>
          </a:bodyPr>
          <a:lstStyle/>
          <a:p>
            <a:pPr lvl="0" algn="r" rtl="1"/>
            <a:r>
              <a:rPr lang="ar-LB" sz="1600" dirty="0">
                <a:solidFill>
                  <a:schemeClr val="dk2"/>
                </a:solidFill>
                <a:latin typeface="Simplified Arabic" panose="02020603050405020304" pitchFamily="18" charset="-78"/>
                <a:ea typeface="Roboto"/>
                <a:cs typeface="Simplified Arabic" panose="02020603050405020304" pitchFamily="18" charset="-78"/>
                <a:sym typeface="Roboto"/>
              </a:rPr>
              <a:t>غالباً ما تصدر لجان الحقيقة توصيات تفصيلية بشأن جبر الضرر. قد توفر هذه التوصيات الإطار الأساسي لبرنامج جبر الضرر. </a:t>
            </a:r>
          </a:p>
          <a:p>
            <a:pPr lvl="0"/>
            <a:endParaRPr sz="1600" dirty="0">
              <a:solidFill>
                <a:schemeClr val="dk2"/>
              </a:solidFill>
              <a:latin typeface="Simplified Arabic" panose="02020603050405020304" pitchFamily="18" charset="-78"/>
              <a:ea typeface="Roboto"/>
              <a:cs typeface="Simplified Arabic" panose="02020603050405020304" pitchFamily="18" charset="-78"/>
              <a:sym typeface="Roboto"/>
            </a:endParaRPr>
          </a:p>
          <a:p>
            <a:pPr marL="0" lvl="0" indent="0" algn="r" rtl="1">
              <a:spcBef>
                <a:spcPts val="0"/>
              </a:spcBef>
              <a:spcAft>
                <a:spcPts val="0"/>
              </a:spcAft>
              <a:buNone/>
            </a:pPr>
            <a:r>
              <a:rPr lang="ar-LB" sz="1600" dirty="0">
                <a:solidFill>
                  <a:schemeClr val="dk2"/>
                </a:solidFill>
                <a:latin typeface="Simplified Arabic" panose="02020603050405020304" pitchFamily="18" charset="-78"/>
                <a:ea typeface="Roboto"/>
                <a:cs typeface="Simplified Arabic" panose="02020603050405020304" pitchFamily="18" charset="-78"/>
                <a:sym typeface="Roboto"/>
              </a:rPr>
              <a:t>غير أنّ المعلومات المطلوبة لتوفير جبر الضرر للضحايا هي أكثر تفصيلاً مما هو مطلوب بالنسبة إلى تقرير لجنة تحقيق. </a:t>
            </a:r>
          </a:p>
          <a:p>
            <a:pPr marL="0" lvl="0" indent="0" rtl="0">
              <a:spcBef>
                <a:spcPts val="0"/>
              </a:spcBef>
              <a:spcAft>
                <a:spcPts val="0"/>
              </a:spcAft>
              <a:buNone/>
            </a:pPr>
            <a:endParaRPr lang="en-US" sz="1600" dirty="0">
              <a:solidFill>
                <a:schemeClr val="dk2"/>
              </a:solidFill>
              <a:latin typeface="Simplified Arabic" panose="02020603050405020304" pitchFamily="18" charset="-78"/>
              <a:ea typeface="Roboto"/>
              <a:cs typeface="Simplified Arabic" panose="02020603050405020304" pitchFamily="18" charset="-78"/>
              <a:sym typeface="Roboto"/>
            </a:endParaRPr>
          </a:p>
          <a:p>
            <a:pPr marL="0" lvl="0" indent="0" algn="r" rtl="1">
              <a:spcBef>
                <a:spcPts val="0"/>
              </a:spcBef>
              <a:spcAft>
                <a:spcPts val="0"/>
              </a:spcAft>
              <a:buNone/>
            </a:pPr>
            <a:r>
              <a:rPr lang="ar-LB" sz="1600" dirty="0">
                <a:solidFill>
                  <a:schemeClr val="dk2"/>
                </a:solidFill>
                <a:latin typeface="Simplified Arabic" panose="02020603050405020304" pitchFamily="18" charset="-78"/>
                <a:ea typeface="Roboto"/>
                <a:cs typeface="Simplified Arabic" panose="02020603050405020304" pitchFamily="18" charset="-78"/>
                <a:sym typeface="Roboto"/>
              </a:rPr>
              <a:t>قد يكون قدر أكبر من العمل مطلوباً لفهم: </a:t>
            </a:r>
          </a:p>
          <a:p>
            <a:pPr marL="457200" lvl="0" indent="-330200" algn="r" rtl="1">
              <a:spcBef>
                <a:spcPts val="0"/>
              </a:spcBef>
              <a:spcAft>
                <a:spcPts val="0"/>
              </a:spcAft>
              <a:buClr>
                <a:schemeClr val="dk2"/>
              </a:buClr>
              <a:buSzPts val="1600"/>
              <a:buFont typeface="Roboto"/>
              <a:buChar char="●"/>
            </a:pPr>
            <a:r>
              <a:rPr lang="ar-LB" sz="1600" dirty="0">
                <a:solidFill>
                  <a:schemeClr val="dk2"/>
                </a:solidFill>
                <a:latin typeface="Simplified Arabic" panose="02020603050405020304" pitchFamily="18" charset="-78"/>
                <a:ea typeface="Roboto"/>
                <a:cs typeface="Simplified Arabic" panose="02020603050405020304" pitchFamily="18" charset="-78"/>
                <a:sym typeface="Roboto"/>
              </a:rPr>
              <a:t>المعلومات الديموغرافية بشأن الضحايا وعائلاتهم ومجتمعاتهم</a:t>
            </a:r>
          </a:p>
          <a:p>
            <a:pPr marL="457200" lvl="0" indent="-330200" algn="r" rtl="1">
              <a:spcBef>
                <a:spcPts val="0"/>
              </a:spcBef>
              <a:spcAft>
                <a:spcPts val="0"/>
              </a:spcAft>
              <a:buClr>
                <a:schemeClr val="dk2"/>
              </a:buClr>
              <a:buSzPts val="1600"/>
              <a:buFont typeface="Roboto"/>
              <a:buChar char="●"/>
            </a:pPr>
            <a:r>
              <a:rPr lang="ar-LB" sz="1600" dirty="0">
                <a:solidFill>
                  <a:schemeClr val="dk2"/>
                </a:solidFill>
                <a:latin typeface="Simplified Arabic" panose="02020603050405020304" pitchFamily="18" charset="-78"/>
                <a:ea typeface="Roboto"/>
                <a:cs typeface="Simplified Arabic" panose="02020603050405020304" pitchFamily="18" charset="-78"/>
                <a:sym typeface="Roboto"/>
              </a:rPr>
              <a:t>تأثير الانتهاكات الكامل على الضحايا. </a:t>
            </a:r>
            <a:endParaRPr dirty="0">
              <a:solidFill>
                <a:schemeClr val="dk2"/>
              </a:solidFill>
              <a:latin typeface="Simplified Arabic" panose="02020603050405020304" pitchFamily="18" charset="-78"/>
              <a:ea typeface="Roboto"/>
              <a:cs typeface="Simplified Arabic" panose="02020603050405020304" pitchFamily="18" charset="-78"/>
              <a:sym typeface="Roboto"/>
            </a:endParaRPr>
          </a:p>
          <a:p>
            <a:pPr marL="0" lvl="0" indent="0" rtl="0">
              <a:spcBef>
                <a:spcPts val="0"/>
              </a:spcBef>
              <a:spcAft>
                <a:spcPts val="0"/>
              </a:spcAft>
              <a:buNone/>
            </a:pPr>
            <a:endParaRPr dirty="0">
              <a:solidFill>
                <a:schemeClr val="dk2"/>
              </a:solidFill>
              <a:latin typeface="Simplified Arabic" panose="02020603050405020304" pitchFamily="18" charset="-78"/>
              <a:ea typeface="Roboto"/>
              <a:cs typeface="Simplified Arabic" panose="02020603050405020304" pitchFamily="18" charset="-78"/>
              <a:sym typeface="Roboto"/>
            </a:endParaRPr>
          </a:p>
        </p:txBody>
      </p:sp>
      <p:pic>
        <p:nvPicPr>
          <p:cNvPr id="278" name="Google Shape;278;p46"/>
          <p:cNvPicPr preferRelativeResize="0"/>
          <p:nvPr/>
        </p:nvPicPr>
        <p:blipFill>
          <a:blip r:embed="rId3">
            <a:alphaModFix/>
          </a:blip>
          <a:stretch>
            <a:fillRect/>
          </a:stretch>
        </p:blipFill>
        <p:spPr>
          <a:xfrm>
            <a:off x="-17525" y="2142700"/>
            <a:ext cx="4572000" cy="2251873"/>
          </a:xfrm>
          <a:prstGeom prst="rect">
            <a:avLst/>
          </a:prstGeom>
          <a:noFill/>
          <a:ln>
            <a:noFill/>
          </a:ln>
        </p:spPr>
      </p:pic>
      <p:sp>
        <p:nvSpPr>
          <p:cNvPr id="5" name="Rectangle 4">
            <a:extLst>
              <a:ext uri="{FF2B5EF4-FFF2-40B4-BE49-F238E27FC236}">
                <a16:creationId xmlns:a16="http://schemas.microsoft.com/office/drawing/2014/main" id="{51C99D1F-D8C9-4E86-8CDE-A64BE51716C0}"/>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7"/>
          <p:cNvSpPr txBox="1"/>
          <p:nvPr/>
        </p:nvSpPr>
        <p:spPr>
          <a:xfrm>
            <a:off x="522500" y="3050325"/>
            <a:ext cx="8168700" cy="1609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endParaRPr sz="2400">
              <a:solidFill>
                <a:schemeClr val="accent1"/>
              </a:solidFill>
              <a:latin typeface="Merriweather"/>
              <a:ea typeface="Merriweather"/>
              <a:cs typeface="Merriweather"/>
              <a:sym typeface="Merriweather"/>
            </a:endParaRPr>
          </a:p>
        </p:txBody>
      </p:sp>
      <p:sp>
        <p:nvSpPr>
          <p:cNvPr id="284" name="Google Shape;284;p47"/>
          <p:cNvSpPr txBox="1"/>
          <p:nvPr/>
        </p:nvSpPr>
        <p:spPr>
          <a:xfrm>
            <a:off x="382900" y="405350"/>
            <a:ext cx="3001500" cy="7755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ar-LB" sz="3600" dirty="0">
                <a:solidFill>
                  <a:schemeClr val="accent1"/>
                </a:solidFill>
                <a:latin typeface="Simplified Arabic" panose="02020603050405020304" pitchFamily="18" charset="-78"/>
                <a:ea typeface="Merriweather"/>
                <a:cs typeface="Simplified Arabic" panose="02020603050405020304" pitchFamily="18" charset="-78"/>
                <a:sym typeface="Merriweather"/>
              </a:rPr>
              <a:t>جنوب أفريقيا</a:t>
            </a:r>
            <a:endParaRPr sz="3600"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p:txBody>
      </p:sp>
      <p:pic>
        <p:nvPicPr>
          <p:cNvPr id="285" name="Google Shape;285;p47"/>
          <p:cNvPicPr preferRelativeResize="0"/>
          <p:nvPr/>
        </p:nvPicPr>
        <p:blipFill>
          <a:blip r:embed="rId3">
            <a:alphaModFix/>
          </a:blip>
          <a:stretch>
            <a:fillRect/>
          </a:stretch>
        </p:blipFill>
        <p:spPr>
          <a:xfrm>
            <a:off x="3712125" y="0"/>
            <a:ext cx="4436295" cy="5143500"/>
          </a:xfrm>
          <a:prstGeom prst="rect">
            <a:avLst/>
          </a:prstGeom>
          <a:noFill/>
          <a:ln>
            <a:noFill/>
          </a:ln>
        </p:spPr>
      </p:pic>
      <p:sp>
        <p:nvSpPr>
          <p:cNvPr id="5" name="Rectangle 4">
            <a:extLst>
              <a:ext uri="{FF2B5EF4-FFF2-40B4-BE49-F238E27FC236}">
                <a16:creationId xmlns:a16="http://schemas.microsoft.com/office/drawing/2014/main" id="{4397D93C-A50A-4496-8DD9-5CA6D19F4FBD}"/>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8"/>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514350" lvl="0" indent="-514350" algn="r" rtl="1">
              <a:spcBef>
                <a:spcPts val="0"/>
              </a:spcBef>
              <a:spcAft>
                <a:spcPts val="0"/>
              </a:spcAft>
              <a:buFont typeface="+mj-lt"/>
              <a:buAutoNum type="arabicPeriod" startAt="7"/>
            </a:pPr>
            <a:r>
              <a:rPr lang="ar-LB" dirty="0">
                <a:latin typeface="Simplified Arabic" panose="02020603050405020304" pitchFamily="18" charset="-78"/>
                <a:cs typeface="Simplified Arabic" panose="02020603050405020304" pitchFamily="18" charset="-78"/>
              </a:rPr>
              <a:t>وضع برنامج لجبر الضرر والتماس مشاركة الضحايا</a:t>
            </a:r>
            <a:endParaRPr dirty="0">
              <a:latin typeface="Simplified Arabic" panose="02020603050405020304" pitchFamily="18" charset="-78"/>
              <a:cs typeface="Simplified Arabic" panose="02020603050405020304" pitchFamily="18" charset="-78"/>
            </a:endParaRPr>
          </a:p>
        </p:txBody>
      </p:sp>
      <p:sp>
        <p:nvSpPr>
          <p:cNvPr id="291" name="Google Shape;291;p48"/>
          <p:cNvSpPr txBox="1"/>
          <p:nvPr/>
        </p:nvSpPr>
        <p:spPr>
          <a:xfrm>
            <a:off x="4624775" y="766850"/>
            <a:ext cx="4083600" cy="2746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lang="en" sz="1600" dirty="0">
              <a:solidFill>
                <a:schemeClr val="dk2"/>
              </a:solidFill>
              <a:latin typeface="Simplified Arabic" panose="02020603050405020304" pitchFamily="18" charset="-78"/>
              <a:ea typeface="Roboto"/>
              <a:cs typeface="Simplified Arabic" panose="02020603050405020304" pitchFamily="18" charset="-78"/>
              <a:sym typeface="Roboto"/>
            </a:endParaRPr>
          </a:p>
          <a:p>
            <a:pPr marL="0" lvl="0" indent="0" rtl="0">
              <a:spcBef>
                <a:spcPts val="0"/>
              </a:spcBef>
              <a:spcAft>
                <a:spcPts val="0"/>
              </a:spcAft>
              <a:buNone/>
            </a:pPr>
            <a:endParaRPr lang="en" sz="1600" dirty="0">
              <a:solidFill>
                <a:schemeClr val="dk2"/>
              </a:solidFill>
              <a:latin typeface="Simplified Arabic" panose="02020603050405020304" pitchFamily="18" charset="-78"/>
              <a:ea typeface="Roboto"/>
              <a:cs typeface="Simplified Arabic" panose="02020603050405020304" pitchFamily="18" charset="-78"/>
              <a:sym typeface="Roboto"/>
            </a:endParaRPr>
          </a:p>
          <a:p>
            <a:pPr marL="0" lvl="0" indent="0" rtl="0">
              <a:spcBef>
                <a:spcPts val="0"/>
              </a:spcBef>
              <a:spcAft>
                <a:spcPts val="0"/>
              </a:spcAft>
              <a:buNone/>
            </a:pPr>
            <a:endParaRPr lang="en" sz="1600" dirty="0">
              <a:solidFill>
                <a:schemeClr val="dk2"/>
              </a:solidFill>
              <a:latin typeface="Simplified Arabic" panose="02020603050405020304" pitchFamily="18" charset="-78"/>
              <a:ea typeface="Roboto"/>
              <a:cs typeface="Simplified Arabic" panose="02020603050405020304" pitchFamily="18" charset="-78"/>
              <a:sym typeface="Roboto"/>
            </a:endParaRPr>
          </a:p>
          <a:p>
            <a:pPr marL="0" lvl="0" indent="0" algn="r" rtl="1">
              <a:spcBef>
                <a:spcPts val="0"/>
              </a:spcBef>
              <a:spcAft>
                <a:spcPts val="0"/>
              </a:spcAft>
              <a:buNone/>
            </a:pPr>
            <a:r>
              <a:rPr lang="ar-LB" sz="2000" dirty="0">
                <a:solidFill>
                  <a:schemeClr val="dk2"/>
                </a:solidFill>
                <a:latin typeface="Simplified Arabic" panose="02020603050405020304" pitchFamily="18" charset="-78"/>
                <a:ea typeface="Roboto"/>
                <a:cs typeface="Simplified Arabic" panose="02020603050405020304" pitchFamily="18" charset="-78"/>
                <a:sym typeface="Roboto"/>
              </a:rPr>
              <a:t>يكون جبر الضرر أكثر فعالية عندما: </a:t>
            </a:r>
          </a:p>
          <a:p>
            <a:pPr marL="0" lvl="0" indent="0" rtl="0">
              <a:spcBef>
                <a:spcPts val="0"/>
              </a:spcBef>
              <a:spcAft>
                <a:spcPts val="0"/>
              </a:spcAft>
              <a:buNone/>
            </a:pPr>
            <a:r>
              <a:rPr lang="en" sz="2000" dirty="0">
                <a:solidFill>
                  <a:schemeClr val="dk2"/>
                </a:solidFill>
                <a:latin typeface="Simplified Arabic" panose="02020603050405020304" pitchFamily="18" charset="-78"/>
                <a:ea typeface="Roboto"/>
                <a:cs typeface="Simplified Arabic" panose="02020603050405020304" pitchFamily="18" charset="-78"/>
                <a:sym typeface="Roboto"/>
              </a:rPr>
              <a:t> </a:t>
            </a:r>
            <a:endParaRPr sz="2000" dirty="0">
              <a:solidFill>
                <a:schemeClr val="dk2"/>
              </a:solidFill>
              <a:latin typeface="Simplified Arabic" panose="02020603050405020304" pitchFamily="18" charset="-78"/>
              <a:ea typeface="Roboto"/>
              <a:cs typeface="Simplified Arabic" panose="02020603050405020304" pitchFamily="18" charset="-78"/>
              <a:sym typeface="Roboto"/>
            </a:endParaRPr>
          </a:p>
          <a:p>
            <a:pPr marL="457200" lvl="0" indent="-330200" algn="r" rtl="1">
              <a:spcBef>
                <a:spcPts val="0"/>
              </a:spcBef>
              <a:spcAft>
                <a:spcPts val="0"/>
              </a:spcAft>
              <a:buClr>
                <a:schemeClr val="dk2"/>
              </a:buClr>
              <a:buSzPts val="1600"/>
              <a:buFont typeface="Roboto"/>
              <a:buChar char="●"/>
            </a:pPr>
            <a:r>
              <a:rPr lang="ar-LB" sz="2000" dirty="0">
                <a:solidFill>
                  <a:schemeClr val="dk2"/>
                </a:solidFill>
                <a:latin typeface="Simplified Arabic" panose="02020603050405020304" pitchFamily="18" charset="-78"/>
                <a:ea typeface="Roboto"/>
                <a:cs typeface="Simplified Arabic" panose="02020603050405020304" pitchFamily="18" charset="-78"/>
                <a:sym typeface="Roboto"/>
              </a:rPr>
              <a:t>يضطلع بتأثير فعلي على حياة الضحايا</a:t>
            </a:r>
          </a:p>
          <a:p>
            <a:pPr marL="457200" lvl="0" indent="-330200" algn="r" rtl="1">
              <a:spcBef>
                <a:spcPts val="0"/>
              </a:spcBef>
              <a:spcAft>
                <a:spcPts val="0"/>
              </a:spcAft>
              <a:buClr>
                <a:schemeClr val="dk2"/>
              </a:buClr>
              <a:buSzPts val="1600"/>
              <a:buFont typeface="Roboto"/>
              <a:buChar char="●"/>
            </a:pPr>
            <a:r>
              <a:rPr lang="ar-LB" sz="2000" dirty="0">
                <a:solidFill>
                  <a:schemeClr val="dk2"/>
                </a:solidFill>
                <a:latin typeface="Simplified Arabic" panose="02020603050405020304" pitchFamily="18" charset="-78"/>
                <a:ea typeface="Roboto"/>
                <a:cs typeface="Simplified Arabic" panose="02020603050405020304" pitchFamily="18" charset="-78"/>
                <a:sym typeface="Roboto"/>
              </a:rPr>
              <a:t>يكون ذات صلة بالنسبة للضحايا</a:t>
            </a:r>
          </a:p>
          <a:p>
            <a:pPr marL="457200" lvl="0" indent="-330200" algn="r" rtl="1">
              <a:spcBef>
                <a:spcPts val="0"/>
              </a:spcBef>
              <a:spcAft>
                <a:spcPts val="0"/>
              </a:spcAft>
              <a:buClr>
                <a:schemeClr val="dk2"/>
              </a:buClr>
              <a:buSzPts val="1600"/>
              <a:buFont typeface="Roboto"/>
              <a:buChar char="●"/>
            </a:pPr>
            <a:r>
              <a:rPr lang="ar-LB" sz="2000" dirty="0">
                <a:solidFill>
                  <a:schemeClr val="dk2"/>
                </a:solidFill>
                <a:latin typeface="Simplified Arabic" panose="02020603050405020304" pitchFamily="18" charset="-78"/>
                <a:ea typeface="Roboto"/>
                <a:cs typeface="Simplified Arabic" panose="02020603050405020304" pitchFamily="18" charset="-78"/>
                <a:sym typeface="Roboto"/>
              </a:rPr>
              <a:t>يتلاءم وأولويات الضحايا</a:t>
            </a:r>
            <a:endParaRPr lang="en-US" sz="2000" dirty="0">
              <a:solidFill>
                <a:schemeClr val="dk2"/>
              </a:solidFill>
              <a:latin typeface="Simplified Arabic" panose="02020603050405020304" pitchFamily="18" charset="-78"/>
              <a:ea typeface="Roboto"/>
              <a:cs typeface="Simplified Arabic" panose="02020603050405020304" pitchFamily="18" charset="-78"/>
              <a:sym typeface="Roboto"/>
            </a:endParaRPr>
          </a:p>
        </p:txBody>
      </p:sp>
      <p:sp>
        <p:nvSpPr>
          <p:cNvPr id="4" name="Rectangle 3">
            <a:extLst>
              <a:ext uri="{FF2B5EF4-FFF2-40B4-BE49-F238E27FC236}">
                <a16:creationId xmlns:a16="http://schemas.microsoft.com/office/drawing/2014/main" id="{25D71D47-2331-4CEF-B3FA-56C466F5ACC9}"/>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9"/>
          <p:cNvSpPr txBox="1">
            <a:spLocks noGrp="1"/>
          </p:cNvSpPr>
          <p:nvPr>
            <p:ph type="title"/>
          </p:nvPr>
        </p:nvSpPr>
        <p:spPr>
          <a:xfrm>
            <a:off x="227550" y="477149"/>
            <a:ext cx="8287800" cy="3673431"/>
          </a:xfrm>
          <a:prstGeom prst="rect">
            <a:avLst/>
          </a:prstGeom>
        </p:spPr>
        <p:txBody>
          <a:bodyPr spcFirstLastPara="1" wrap="square" lIns="91425" tIns="91425" rIns="91425" bIns="91425" anchor="t" anchorCtr="0">
            <a:noAutofit/>
          </a:bodyPr>
          <a:lstStyle/>
          <a:p>
            <a:pPr lvl="0" algn="r" rtl="1"/>
            <a:r>
              <a:rPr lang="ar-LB" sz="2400" dirty="0">
                <a:latin typeface="Simplified Arabic" panose="02020603050405020304" pitchFamily="18" charset="-78"/>
                <a:cs typeface="Simplified Arabic" panose="02020603050405020304" pitchFamily="18" charset="-78"/>
              </a:rPr>
              <a:t>عندما </a:t>
            </a:r>
            <a:r>
              <a:rPr lang="ar-LB" sz="2400" b="1" dirty="0">
                <a:latin typeface="Simplified Arabic" panose="02020603050405020304" pitchFamily="18" charset="-78"/>
                <a:cs typeface="Simplified Arabic" panose="02020603050405020304" pitchFamily="18" charset="-78"/>
              </a:rPr>
              <a:t>تشارك </a:t>
            </a:r>
            <a:r>
              <a:rPr lang="ar-LB" sz="2400" dirty="0">
                <a:latin typeface="Simplified Arabic" panose="02020603050405020304" pitchFamily="18" charset="-78"/>
                <a:cs typeface="Simplified Arabic" panose="02020603050405020304" pitchFamily="18" charset="-78"/>
              </a:rPr>
              <a:t>النساء الضحايا أو مجموعات العدالة الجنسانية </a:t>
            </a:r>
            <a:r>
              <a:rPr lang="ar-LB" sz="2400" b="1" dirty="0">
                <a:latin typeface="Simplified Arabic" panose="02020603050405020304" pitchFamily="18" charset="-78"/>
                <a:cs typeface="Simplified Arabic" panose="02020603050405020304" pitchFamily="18" charset="-78"/>
              </a:rPr>
              <a:t>في عملية التصميم الأولية</a:t>
            </a:r>
            <a:r>
              <a:rPr lang="ar-LB" sz="2400" dirty="0">
                <a:latin typeface="Simplified Arabic" panose="02020603050405020304" pitchFamily="18" charset="-78"/>
                <a:cs typeface="Simplified Arabic" panose="02020603050405020304" pitchFamily="18" charset="-78"/>
              </a:rPr>
              <a:t>، يتضاعف احتمال أن يستخدم إطار التصميم </a:t>
            </a:r>
            <a:r>
              <a:rPr lang="ar-LB" sz="2400" b="1" dirty="0">
                <a:latin typeface="Simplified Arabic" panose="02020603050405020304" pitchFamily="18" charset="-78"/>
                <a:cs typeface="Simplified Arabic" panose="02020603050405020304" pitchFamily="18" charset="-78"/>
              </a:rPr>
              <a:t>منهجية تأخذ اعتبارات نوع الجنس </a:t>
            </a:r>
            <a:r>
              <a:rPr lang="ar-LB" sz="2400" dirty="0">
                <a:latin typeface="Simplified Arabic" panose="02020603050405020304" pitchFamily="18" charset="-78"/>
                <a:cs typeface="Simplified Arabic" panose="02020603050405020304" pitchFamily="18" charset="-78"/>
              </a:rPr>
              <a:t>بالاعتبار وتطور </a:t>
            </a:r>
            <a:r>
              <a:rPr lang="ar-LB" sz="2400" b="1" dirty="0">
                <a:latin typeface="Simplified Arabic" panose="02020603050405020304" pitchFamily="18" charset="-78"/>
                <a:cs typeface="Simplified Arabic" panose="02020603050405020304" pitchFamily="18" charset="-78"/>
              </a:rPr>
              <a:t>المعايير التي تشمل </a:t>
            </a:r>
            <a:r>
              <a:rPr lang="ar-LB" sz="2400" dirty="0">
                <a:latin typeface="Simplified Arabic" panose="02020603050405020304" pitchFamily="18" charset="-78"/>
                <a:cs typeface="Simplified Arabic" panose="02020603050405020304" pitchFamily="18" charset="-78"/>
              </a:rPr>
              <a:t>النساء وضحايا العنف الجنسي والعنف القائم على نوع الجنس. </a:t>
            </a:r>
            <a:endParaRPr sz="2400" dirty="0"/>
          </a:p>
        </p:txBody>
      </p:sp>
      <p:sp>
        <p:nvSpPr>
          <p:cNvPr id="3" name="Rectangle 2">
            <a:extLst>
              <a:ext uri="{FF2B5EF4-FFF2-40B4-BE49-F238E27FC236}">
                <a16:creationId xmlns:a16="http://schemas.microsoft.com/office/drawing/2014/main" id="{D70627B4-4107-4A3A-BD4D-4622D8F28272}"/>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50"/>
          <p:cNvSpPr txBox="1">
            <a:spLocks noGrp="1"/>
          </p:cNvSpPr>
          <p:nvPr>
            <p:ph type="title"/>
          </p:nvPr>
        </p:nvSpPr>
        <p:spPr>
          <a:xfrm>
            <a:off x="245150" y="180350"/>
            <a:ext cx="4081200" cy="13899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LB" dirty="0">
                <a:latin typeface="Simplified Arabic" panose="02020603050405020304" pitchFamily="18" charset="-78"/>
                <a:cs typeface="Simplified Arabic" panose="02020603050405020304" pitchFamily="18" charset="-78"/>
              </a:rPr>
              <a:t>مراحل إشراك النساء</a:t>
            </a:r>
            <a:endParaRPr dirty="0">
              <a:latin typeface="Simplified Arabic" panose="02020603050405020304" pitchFamily="18" charset="-78"/>
              <a:cs typeface="Simplified Arabic" panose="02020603050405020304" pitchFamily="18" charset="-78"/>
            </a:endParaRPr>
          </a:p>
        </p:txBody>
      </p:sp>
      <p:sp>
        <p:nvSpPr>
          <p:cNvPr id="302" name="Google Shape;302;p50"/>
          <p:cNvSpPr txBox="1"/>
          <p:nvPr/>
        </p:nvSpPr>
        <p:spPr>
          <a:xfrm>
            <a:off x="4817151" y="1078500"/>
            <a:ext cx="4124400" cy="3129146"/>
          </a:xfrm>
          <a:prstGeom prst="rect">
            <a:avLst/>
          </a:prstGeom>
          <a:noFill/>
          <a:ln>
            <a:noFill/>
          </a:ln>
        </p:spPr>
        <p:txBody>
          <a:bodyPr spcFirstLastPara="1" wrap="square" lIns="91425" tIns="91425" rIns="91425" bIns="91425" anchor="ctr" anchorCtr="0">
            <a:noAutofit/>
          </a:bodyPr>
          <a:lstStyle/>
          <a:p>
            <a:pPr algn="just" rtl="1">
              <a:spcAft>
                <a:spcPts val="1200"/>
              </a:spcAft>
            </a:pPr>
            <a:r>
              <a:rPr lang="ar-LB" sz="1800" dirty="0">
                <a:latin typeface="Simplified Arabic" panose="02020603050405020304" pitchFamily="18" charset="-78"/>
                <a:ea typeface="Roboto" panose="020B0604020202020204" charset="0"/>
                <a:cs typeface="Simplified Arabic" panose="02020603050405020304" pitchFamily="18" charset="-78"/>
              </a:rPr>
              <a:t>تشمل المراحل التي تشهد مشاركة المجموعات النسائية ومجموعات الضحايا: </a:t>
            </a:r>
            <a:endParaRPr lang="en-US" sz="1800" dirty="0">
              <a:latin typeface="Simplified Arabic" panose="02020603050405020304" pitchFamily="18" charset="-78"/>
              <a:ea typeface="Roboto" panose="020B0604020202020204" charset="0"/>
              <a:cs typeface="Simplified Arabic" panose="02020603050405020304" pitchFamily="18" charset="-78"/>
            </a:endParaRPr>
          </a:p>
          <a:p>
            <a:pPr marL="742950" lvl="1" indent="-285750" algn="just" rtl="1">
              <a:buFont typeface="Symbol" panose="05050102010706020507" pitchFamily="18" charset="2"/>
              <a:buChar char=""/>
            </a:pPr>
            <a:r>
              <a:rPr lang="ar-LB" sz="1800" dirty="0">
                <a:latin typeface="Simplified Arabic" panose="02020603050405020304" pitchFamily="18" charset="-78"/>
                <a:ea typeface="Roboto" panose="020B0604020202020204" charset="0"/>
                <a:cs typeface="Simplified Arabic" panose="02020603050405020304" pitchFamily="18" charset="-78"/>
              </a:rPr>
              <a:t>مرحلة التخطيط الأولي والتصميم، بما في ذلك مرحلة تصور الفوائد الفعلية وتطويرها</a:t>
            </a:r>
          </a:p>
          <a:p>
            <a:pPr marL="457200" lvl="1" algn="just"/>
            <a:endParaRPr lang="en-US" sz="1800" dirty="0">
              <a:latin typeface="Simplified Arabic" panose="02020603050405020304" pitchFamily="18" charset="-78"/>
              <a:ea typeface="Roboto" panose="020B0604020202020204" charset="0"/>
              <a:cs typeface="Simplified Arabic" panose="02020603050405020304" pitchFamily="18" charset="-78"/>
            </a:endParaRPr>
          </a:p>
          <a:p>
            <a:pPr marL="742950" lvl="1" indent="-285750" algn="just" rtl="1">
              <a:buFont typeface="Symbol" panose="05050102010706020507" pitchFamily="18" charset="2"/>
              <a:buChar char=""/>
            </a:pPr>
            <a:r>
              <a:rPr lang="ar-LB" sz="1800" dirty="0">
                <a:latin typeface="Simplified Arabic" panose="02020603050405020304" pitchFamily="18" charset="-78"/>
                <a:ea typeface="Roboto" panose="020B0604020202020204" charset="0"/>
                <a:cs typeface="Simplified Arabic" panose="02020603050405020304" pitchFamily="18" charset="-78"/>
              </a:rPr>
              <a:t>مرحلة صياغة أجزاء التشريعات أو السياسات ذات الصلة</a:t>
            </a:r>
            <a:endParaRPr lang="en-US" sz="1800" dirty="0">
              <a:latin typeface="Simplified Arabic" panose="02020603050405020304" pitchFamily="18" charset="-78"/>
              <a:ea typeface="Roboto" panose="020B0604020202020204" charset="0"/>
              <a:cs typeface="Simplified Arabic" panose="02020603050405020304" pitchFamily="18" charset="-78"/>
            </a:endParaRPr>
          </a:p>
          <a:p>
            <a:pPr marL="457200" lvl="1" algn="just"/>
            <a:endParaRPr lang="en-US" sz="1800" dirty="0">
              <a:latin typeface="Simplified Arabic" panose="02020603050405020304" pitchFamily="18" charset="-78"/>
              <a:ea typeface="Roboto" panose="020B0604020202020204" charset="0"/>
              <a:cs typeface="Simplified Arabic" panose="02020603050405020304" pitchFamily="18" charset="-78"/>
            </a:endParaRPr>
          </a:p>
          <a:p>
            <a:pPr marL="742950" lvl="1" indent="-285750" algn="just" rtl="1">
              <a:buFont typeface="Symbol" panose="05050102010706020507" pitchFamily="18" charset="2"/>
              <a:buChar char=""/>
            </a:pPr>
            <a:r>
              <a:rPr lang="ar-LB" sz="1800" dirty="0">
                <a:latin typeface="Simplified Arabic" panose="02020603050405020304" pitchFamily="18" charset="-78"/>
                <a:ea typeface="Roboto" panose="020B0604020202020204" charset="0"/>
                <a:cs typeface="Simplified Arabic" panose="02020603050405020304" pitchFamily="18" charset="-78"/>
              </a:rPr>
              <a:t>مرحلة التطبيق</a:t>
            </a:r>
          </a:p>
          <a:p>
            <a:pPr marL="457200" lvl="1" algn="just" rtl="1"/>
            <a:endParaRPr lang="en-US" sz="1800" dirty="0">
              <a:latin typeface="Simplified Arabic" panose="02020603050405020304" pitchFamily="18" charset="-78"/>
              <a:ea typeface="Roboto" panose="020B0604020202020204" charset="0"/>
              <a:cs typeface="Simplified Arabic" panose="02020603050405020304" pitchFamily="18" charset="-78"/>
            </a:endParaRPr>
          </a:p>
          <a:p>
            <a:pPr marL="742950" lvl="1" indent="-285750" algn="just" rtl="1">
              <a:buFont typeface="Symbol" panose="05050102010706020507" pitchFamily="18" charset="2"/>
              <a:buChar char=""/>
            </a:pPr>
            <a:r>
              <a:rPr lang="ar-LB" sz="1800" dirty="0">
                <a:latin typeface="Simplified Arabic" panose="02020603050405020304" pitchFamily="18" charset="-78"/>
                <a:ea typeface="Roboto" panose="020B0604020202020204" charset="0"/>
                <a:cs typeface="Simplified Arabic" panose="02020603050405020304" pitchFamily="18" charset="-78"/>
              </a:rPr>
              <a:t>تقويمات البرنامج المتقطعة على امتداده وفي مراحل المراجعة اللاحقة</a:t>
            </a:r>
            <a:endParaRPr sz="1800" dirty="0">
              <a:highlight>
                <a:srgbClr val="FFFF00"/>
              </a:highlight>
              <a:latin typeface="Simplified Arabic" panose="02020603050405020304" pitchFamily="18" charset="-78"/>
              <a:ea typeface="Calibri"/>
              <a:cs typeface="Simplified Arabic" panose="02020603050405020304" pitchFamily="18" charset="-78"/>
              <a:sym typeface="Calibri"/>
            </a:endParaRPr>
          </a:p>
          <a:p>
            <a:pPr marL="0" lvl="0" indent="0" rtl="0">
              <a:spcBef>
                <a:spcPts val="0"/>
              </a:spcBef>
              <a:spcAft>
                <a:spcPts val="0"/>
              </a:spcAft>
              <a:buNone/>
            </a:pPr>
            <a:endParaRPr sz="1800" dirty="0">
              <a:latin typeface="Simplified Arabic" panose="02020603050405020304" pitchFamily="18" charset="-78"/>
              <a:ea typeface="Roboto"/>
              <a:cs typeface="Simplified Arabic" panose="02020603050405020304" pitchFamily="18" charset="-78"/>
              <a:sym typeface="Roboto"/>
            </a:endParaRPr>
          </a:p>
          <a:p>
            <a:pPr marL="0" lvl="0" indent="0" rtl="0">
              <a:spcBef>
                <a:spcPts val="0"/>
              </a:spcBef>
              <a:spcAft>
                <a:spcPts val="0"/>
              </a:spcAft>
              <a:buNone/>
            </a:pPr>
            <a:endParaRPr sz="1800" i="1" dirty="0">
              <a:solidFill>
                <a:schemeClr val="lt2"/>
              </a:solidFill>
              <a:latin typeface="Simplified Arabic" panose="02020603050405020304" pitchFamily="18" charset="-78"/>
              <a:ea typeface="Roboto"/>
              <a:cs typeface="Simplified Arabic" panose="02020603050405020304" pitchFamily="18" charset="-78"/>
              <a:sym typeface="Roboto"/>
            </a:endParaRPr>
          </a:p>
        </p:txBody>
      </p:sp>
      <p:pic>
        <p:nvPicPr>
          <p:cNvPr id="303" name="Google Shape;303;p50"/>
          <p:cNvPicPr preferRelativeResize="0"/>
          <p:nvPr/>
        </p:nvPicPr>
        <p:blipFill>
          <a:blip r:embed="rId3">
            <a:alphaModFix/>
          </a:blip>
          <a:stretch>
            <a:fillRect/>
          </a:stretch>
        </p:blipFill>
        <p:spPr>
          <a:xfrm>
            <a:off x="-250" y="1515475"/>
            <a:ext cx="4572001" cy="3047260"/>
          </a:xfrm>
          <a:prstGeom prst="rect">
            <a:avLst/>
          </a:prstGeom>
          <a:noFill/>
          <a:ln>
            <a:noFill/>
          </a:ln>
        </p:spPr>
      </p:pic>
      <p:sp>
        <p:nvSpPr>
          <p:cNvPr id="5" name="Rectangle 4">
            <a:extLst>
              <a:ext uri="{FF2B5EF4-FFF2-40B4-BE49-F238E27FC236}">
                <a16:creationId xmlns:a16="http://schemas.microsoft.com/office/drawing/2014/main" id="{F2F89BDB-A625-4235-9BB8-D794929B4220}"/>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51"/>
          <p:cNvSpPr txBox="1"/>
          <p:nvPr/>
        </p:nvSpPr>
        <p:spPr>
          <a:xfrm>
            <a:off x="526075" y="3734875"/>
            <a:ext cx="8091000" cy="859500"/>
          </a:xfrm>
          <a:prstGeom prst="rect">
            <a:avLst/>
          </a:prstGeom>
          <a:noFill/>
          <a:ln>
            <a:noFill/>
          </a:ln>
        </p:spPr>
        <p:txBody>
          <a:bodyPr spcFirstLastPara="1" wrap="square" lIns="91425" tIns="91425" rIns="91425" bIns="91425" anchor="t" anchorCtr="0">
            <a:noAutofit/>
          </a:bodyPr>
          <a:lstStyle/>
          <a:p>
            <a:pPr marL="0" lvl="0" indent="0" algn="l" rtl="1">
              <a:spcBef>
                <a:spcPts val="0"/>
              </a:spcBef>
              <a:spcAft>
                <a:spcPts val="0"/>
              </a:spcAft>
              <a:buNone/>
            </a:pPr>
            <a:r>
              <a:rPr lang="en" sz="1800" dirty="0">
                <a:solidFill>
                  <a:schemeClr val="accent4"/>
                </a:solidFill>
                <a:latin typeface="Merriweather"/>
                <a:ea typeface="Merriweather"/>
                <a:cs typeface="Merriweather"/>
                <a:sym typeface="Merriweather"/>
              </a:rPr>
              <a:t>—</a:t>
            </a:r>
            <a:r>
              <a:rPr lang="ar-LB" sz="1800" dirty="0">
                <a:solidFill>
                  <a:schemeClr val="accent4"/>
                </a:solidFill>
                <a:latin typeface="Calibri"/>
                <a:ea typeface="Calibri"/>
                <a:cs typeface="Calibri"/>
                <a:sym typeface="Calibri"/>
              </a:rPr>
              <a:t>إعلان نيروبي المتعلق بحق النساء والفتيات في الإنصاف والتعويض</a:t>
            </a:r>
            <a:endParaRPr sz="1800" dirty="0">
              <a:solidFill>
                <a:schemeClr val="accent4"/>
              </a:solidFill>
              <a:latin typeface="Merriweather"/>
              <a:ea typeface="Merriweather"/>
              <a:cs typeface="Merriweather"/>
              <a:sym typeface="Merriweather"/>
            </a:endParaRPr>
          </a:p>
        </p:txBody>
      </p:sp>
      <p:sp>
        <p:nvSpPr>
          <p:cNvPr id="309" name="Google Shape;309;p51"/>
          <p:cNvSpPr txBox="1"/>
          <p:nvPr/>
        </p:nvSpPr>
        <p:spPr>
          <a:xfrm>
            <a:off x="526075" y="729200"/>
            <a:ext cx="8203500" cy="3151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ar-LB" sz="2800" dirty="0">
                <a:solidFill>
                  <a:schemeClr val="accent1"/>
                </a:solidFill>
                <a:latin typeface="Simplified Arabic" panose="02020603050405020304" pitchFamily="18" charset="-78"/>
                <a:ea typeface="Merriweather"/>
                <a:cs typeface="Simplified Arabic" panose="02020603050405020304" pitchFamily="18" charset="-78"/>
                <a:sym typeface="Merriweather"/>
              </a:rPr>
              <a:t>"تتطلب الظروف المحددة التي تقع فيها النساء والفتيات ضحية الجرائم وانتهاكات حقوق الإنسان في حالات النزاع مقاربات </a:t>
            </a:r>
            <a:r>
              <a:rPr lang="ar-LB" sz="2800" b="1" dirty="0">
                <a:solidFill>
                  <a:schemeClr val="accent1"/>
                </a:solidFill>
                <a:latin typeface="Simplified Arabic" panose="02020603050405020304" pitchFamily="18" charset="-78"/>
                <a:ea typeface="Merriweather"/>
                <a:cs typeface="Simplified Arabic" panose="02020603050405020304" pitchFamily="18" charset="-78"/>
                <a:sym typeface="Merriweather"/>
              </a:rPr>
              <a:t>مكيّفة خصيصاً </a:t>
            </a:r>
            <a:r>
              <a:rPr lang="ar-LB" sz="2800" dirty="0">
                <a:solidFill>
                  <a:schemeClr val="accent1"/>
                </a:solidFill>
                <a:latin typeface="Simplified Arabic" panose="02020603050405020304" pitchFamily="18" charset="-78"/>
                <a:ea typeface="Merriweather"/>
                <a:cs typeface="Simplified Arabic" panose="02020603050405020304" pitchFamily="18" charset="-78"/>
                <a:sym typeface="Merriweather"/>
              </a:rPr>
              <a:t>مع </a:t>
            </a:r>
            <a:r>
              <a:rPr lang="ar-LB" sz="2800" b="1" dirty="0">
                <a:solidFill>
                  <a:schemeClr val="accent1"/>
                </a:solidFill>
                <a:latin typeface="Simplified Arabic" panose="02020603050405020304" pitchFamily="18" charset="-78"/>
                <a:ea typeface="Merriweather"/>
                <a:cs typeface="Simplified Arabic" panose="02020603050405020304" pitchFamily="18" charset="-78"/>
                <a:sym typeface="Merriweather"/>
              </a:rPr>
              <a:t>احتياجاتهنّ واهتماماتهنّ وأولوياتهنّ كما يحدّدنها</a:t>
            </a:r>
            <a:r>
              <a:rPr lang="ar-LB" sz="2800" dirty="0">
                <a:solidFill>
                  <a:schemeClr val="accent1"/>
                </a:solidFill>
                <a:latin typeface="Simplified Arabic" panose="02020603050405020304" pitchFamily="18" charset="-78"/>
                <a:ea typeface="Merriweather"/>
                <a:cs typeface="Simplified Arabic" panose="02020603050405020304" pitchFamily="18" charset="-78"/>
                <a:sym typeface="Merriweather"/>
              </a:rPr>
              <a:t>."</a:t>
            </a:r>
          </a:p>
        </p:txBody>
      </p:sp>
      <p:sp>
        <p:nvSpPr>
          <p:cNvPr id="4" name="Rectangle 3">
            <a:extLst>
              <a:ext uri="{FF2B5EF4-FFF2-40B4-BE49-F238E27FC236}">
                <a16:creationId xmlns:a16="http://schemas.microsoft.com/office/drawing/2014/main" id="{5ED4AB1B-7951-47C3-9CDE-6BDE5B0B82CE}"/>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53"/>
          <p:cNvSpPr txBox="1">
            <a:spLocks noGrp="1"/>
          </p:cNvSpPr>
          <p:nvPr>
            <p:ph type="title"/>
          </p:nvPr>
        </p:nvSpPr>
        <p:spPr>
          <a:xfrm>
            <a:off x="311700" y="0"/>
            <a:ext cx="2185009" cy="3809638"/>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LB" sz="2400" dirty="0">
                <a:latin typeface="Simplified Arabic" panose="02020603050405020304" pitchFamily="18" charset="-78"/>
                <a:cs typeface="Simplified Arabic" panose="02020603050405020304" pitchFamily="18" charset="-78"/>
              </a:rPr>
              <a:t>معلومات محددة يجب طلبها لدى المجموعات النسائية</a:t>
            </a:r>
            <a:endParaRPr sz="2400" dirty="0">
              <a:latin typeface="Simplified Arabic" panose="02020603050405020304" pitchFamily="18" charset="-78"/>
              <a:cs typeface="Simplified Arabic" panose="02020603050405020304" pitchFamily="18" charset="-78"/>
            </a:endParaRPr>
          </a:p>
        </p:txBody>
      </p:sp>
      <p:graphicFrame>
        <p:nvGraphicFramePr>
          <p:cNvPr id="5" name="Diagram 4">
            <a:extLst>
              <a:ext uri="{FF2B5EF4-FFF2-40B4-BE49-F238E27FC236}">
                <a16:creationId xmlns:a16="http://schemas.microsoft.com/office/drawing/2014/main" id="{8070B72C-5301-4706-858E-DC7603B859FC}"/>
              </a:ext>
            </a:extLst>
          </p:cNvPr>
          <p:cNvGraphicFramePr/>
          <p:nvPr>
            <p:extLst>
              <p:ext uri="{D42A27DB-BD31-4B8C-83A1-F6EECF244321}">
                <p14:modId xmlns:p14="http://schemas.microsoft.com/office/powerpoint/2010/main" val="584579723"/>
              </p:ext>
            </p:extLst>
          </p:nvPr>
        </p:nvGraphicFramePr>
        <p:xfrm>
          <a:off x="2496709" y="190831"/>
          <a:ext cx="6512119" cy="49526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3018A701-498D-43D6-A762-EDB7BAC1B9A6}"/>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5"/>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514350" lvl="0" indent="-514350" algn="r" rtl="1">
              <a:spcBef>
                <a:spcPts val="0"/>
              </a:spcBef>
              <a:spcAft>
                <a:spcPts val="0"/>
              </a:spcAft>
              <a:buFont typeface="+mj-lt"/>
              <a:buAutoNum type="arabicPeriod" startAt="8"/>
            </a:pPr>
            <a:r>
              <a:rPr lang="ar-LB" dirty="0">
                <a:latin typeface="Simplified Arabic" panose="02020603050405020304" pitchFamily="18" charset="-78"/>
                <a:cs typeface="Simplified Arabic" panose="02020603050405020304" pitchFamily="18" charset="-78"/>
              </a:rPr>
              <a:t>تسجيل الضحايا</a:t>
            </a:r>
            <a:endParaRPr dirty="0">
              <a:latin typeface="Simplified Arabic" panose="02020603050405020304" pitchFamily="18" charset="-78"/>
              <a:cs typeface="Simplified Arabic" panose="02020603050405020304" pitchFamily="18" charset="-78"/>
            </a:endParaRPr>
          </a:p>
        </p:txBody>
      </p:sp>
      <p:sp>
        <p:nvSpPr>
          <p:cNvPr id="333" name="Google Shape;333;p55"/>
          <p:cNvSpPr txBox="1"/>
          <p:nvPr/>
        </p:nvSpPr>
        <p:spPr>
          <a:xfrm>
            <a:off x="4572000" y="733257"/>
            <a:ext cx="4083600" cy="27462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ar-LB" sz="1800" dirty="0">
                <a:solidFill>
                  <a:schemeClr val="dk2"/>
                </a:solidFill>
                <a:latin typeface="Simplified Arabic" panose="02020603050405020304" pitchFamily="18" charset="-78"/>
                <a:ea typeface="Roboto"/>
                <a:cs typeface="Simplified Arabic" panose="02020603050405020304" pitchFamily="18" charset="-78"/>
                <a:sym typeface="Roboto"/>
              </a:rPr>
              <a:t>غالباً ما يتحول السجل أو قاعدة البيانات إلى </a:t>
            </a:r>
            <a:r>
              <a:rPr lang="ar-LB" sz="1800" b="1" dirty="0">
                <a:solidFill>
                  <a:schemeClr val="dk2"/>
                </a:solidFill>
                <a:latin typeface="Simplified Arabic" panose="02020603050405020304" pitchFamily="18" charset="-78"/>
                <a:ea typeface="Roboto"/>
                <a:cs typeface="Simplified Arabic" panose="02020603050405020304" pitchFamily="18" charset="-78"/>
                <a:sym typeface="Roboto"/>
              </a:rPr>
              <a:t>أساس لتوزيع الفوائد </a:t>
            </a:r>
            <a:r>
              <a:rPr lang="ar-LB" sz="1800" dirty="0">
                <a:solidFill>
                  <a:schemeClr val="dk2"/>
                </a:solidFill>
                <a:latin typeface="Simplified Arabic" panose="02020603050405020304" pitchFamily="18" charset="-78"/>
                <a:ea typeface="Roboto"/>
                <a:cs typeface="Simplified Arabic" panose="02020603050405020304" pitchFamily="18" charset="-78"/>
                <a:sym typeface="Roboto"/>
              </a:rPr>
              <a:t>وقد يتحول بحد ذاته</a:t>
            </a:r>
            <a:r>
              <a:rPr lang="en-US" sz="1800" dirty="0">
                <a:solidFill>
                  <a:schemeClr val="dk2"/>
                </a:solidFill>
                <a:latin typeface="Simplified Arabic" panose="02020603050405020304" pitchFamily="18" charset="-78"/>
                <a:ea typeface="Roboto"/>
                <a:cs typeface="Simplified Arabic" panose="02020603050405020304" pitchFamily="18" charset="-78"/>
                <a:sym typeface="Roboto"/>
              </a:rPr>
              <a:t> </a:t>
            </a:r>
            <a:r>
              <a:rPr lang="ar-LB" sz="1800" dirty="0">
                <a:solidFill>
                  <a:schemeClr val="dk2"/>
                </a:solidFill>
                <a:latin typeface="Simplified Arabic" panose="02020603050405020304" pitchFamily="18" charset="-78"/>
                <a:ea typeface="Roboto"/>
                <a:cs typeface="Simplified Arabic" panose="02020603050405020304" pitchFamily="18" charset="-78"/>
                <a:sym typeface="Roboto"/>
              </a:rPr>
              <a:t>إلى </a:t>
            </a:r>
            <a:r>
              <a:rPr lang="ar-LB" sz="1800" b="1" dirty="0">
                <a:solidFill>
                  <a:schemeClr val="dk2"/>
                </a:solidFill>
                <a:latin typeface="Simplified Arabic" panose="02020603050405020304" pitchFamily="18" charset="-78"/>
                <a:ea typeface="Roboto"/>
                <a:cs typeface="Simplified Arabic" panose="02020603050405020304" pitchFamily="18" charset="-78"/>
                <a:sym typeface="Roboto"/>
              </a:rPr>
              <a:t>شكل من أشكال الاعتراف الرسمي </a:t>
            </a:r>
            <a:r>
              <a:rPr lang="ar-LB" sz="1800" dirty="0">
                <a:solidFill>
                  <a:schemeClr val="dk2"/>
                </a:solidFill>
                <a:latin typeface="Simplified Arabic" panose="02020603050405020304" pitchFamily="18" charset="-78"/>
                <a:ea typeface="Roboto"/>
                <a:cs typeface="Simplified Arabic" panose="02020603050405020304" pitchFamily="18" charset="-78"/>
                <a:sym typeface="Roboto"/>
              </a:rPr>
              <a:t>بالضحايا والانتهاكات التي تعرضوا لها. </a:t>
            </a:r>
            <a:endParaRPr lang="en" sz="1800" dirty="0">
              <a:solidFill>
                <a:schemeClr val="dk2"/>
              </a:solidFill>
              <a:latin typeface="Simplified Arabic" panose="02020603050405020304" pitchFamily="18" charset="-78"/>
              <a:ea typeface="Roboto"/>
              <a:cs typeface="Simplified Arabic" panose="02020603050405020304" pitchFamily="18" charset="-78"/>
              <a:sym typeface="Roboto"/>
            </a:endParaRPr>
          </a:p>
          <a:p>
            <a:pPr marL="0" lvl="0" indent="0" rtl="0">
              <a:spcBef>
                <a:spcPts val="0"/>
              </a:spcBef>
              <a:spcAft>
                <a:spcPts val="0"/>
              </a:spcAft>
              <a:buNone/>
            </a:pPr>
            <a:endParaRPr sz="1800" dirty="0">
              <a:solidFill>
                <a:schemeClr val="dk2"/>
              </a:solidFill>
              <a:latin typeface="Simplified Arabic" panose="02020603050405020304" pitchFamily="18" charset="-78"/>
              <a:ea typeface="Roboto"/>
              <a:cs typeface="Simplified Arabic" panose="02020603050405020304" pitchFamily="18" charset="-78"/>
              <a:sym typeface="Roboto"/>
            </a:endParaRPr>
          </a:p>
          <a:p>
            <a:pPr lvl="0" algn="r" rtl="1"/>
            <a:r>
              <a:rPr lang="ar-LB" sz="1800" dirty="0">
                <a:solidFill>
                  <a:schemeClr val="dk2"/>
                </a:solidFill>
                <a:latin typeface="Simplified Arabic" panose="02020603050405020304" pitchFamily="18" charset="-78"/>
                <a:ea typeface="Roboto"/>
                <a:cs typeface="Simplified Arabic" panose="02020603050405020304" pitchFamily="18" charset="-78"/>
                <a:sym typeface="Roboto"/>
              </a:rPr>
              <a:t>كما يمكن أن يوفر السجل أو قاعدة البيانات </a:t>
            </a:r>
            <a:r>
              <a:rPr lang="ar-LB" sz="1800" b="1" dirty="0">
                <a:solidFill>
                  <a:schemeClr val="dk2"/>
                </a:solidFill>
                <a:latin typeface="Simplified Arabic" panose="02020603050405020304" pitchFamily="18" charset="-78"/>
                <a:ea typeface="Roboto"/>
                <a:cs typeface="Simplified Arabic" panose="02020603050405020304" pitchFamily="18" charset="-78"/>
                <a:sym typeface="Roboto"/>
              </a:rPr>
              <a:t>المعلومات لتصميم أشكال أخرى من التعويضات وتطبيقها</a:t>
            </a:r>
            <a:r>
              <a:rPr lang="ar-LB" sz="1800" dirty="0">
                <a:solidFill>
                  <a:schemeClr val="dk2"/>
                </a:solidFill>
                <a:latin typeface="Simplified Arabic" panose="02020603050405020304" pitchFamily="18" charset="-78"/>
                <a:ea typeface="Roboto"/>
                <a:cs typeface="Simplified Arabic" panose="02020603050405020304" pitchFamily="18" charset="-78"/>
                <a:sym typeface="Roboto"/>
              </a:rPr>
              <a:t>، بما في ذلك الإجراءات الرمزية والجماعية. </a:t>
            </a:r>
            <a:endParaRPr sz="1800" dirty="0">
              <a:solidFill>
                <a:schemeClr val="dk2"/>
              </a:solidFill>
              <a:latin typeface="Simplified Arabic" panose="02020603050405020304" pitchFamily="18" charset="-78"/>
              <a:ea typeface="Roboto"/>
              <a:cs typeface="Simplified Arabic" panose="02020603050405020304" pitchFamily="18" charset="-78"/>
              <a:sym typeface="Roboto"/>
            </a:endParaRPr>
          </a:p>
        </p:txBody>
      </p:sp>
      <p:sp>
        <p:nvSpPr>
          <p:cNvPr id="4" name="Rectangle 3">
            <a:extLst>
              <a:ext uri="{FF2B5EF4-FFF2-40B4-BE49-F238E27FC236}">
                <a16:creationId xmlns:a16="http://schemas.microsoft.com/office/drawing/2014/main" id="{34BB4553-8BC9-4A09-B93B-17383E6A547C}"/>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6"/>
          <p:cNvSpPr txBox="1"/>
          <p:nvPr/>
        </p:nvSpPr>
        <p:spPr>
          <a:xfrm>
            <a:off x="487650" y="3158975"/>
            <a:ext cx="8168700" cy="1609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endParaRPr sz="2400">
              <a:solidFill>
                <a:schemeClr val="accent1"/>
              </a:solidFill>
              <a:latin typeface="Merriweather"/>
              <a:ea typeface="Merriweather"/>
              <a:cs typeface="Merriweather"/>
              <a:sym typeface="Merriweather"/>
            </a:endParaRPr>
          </a:p>
        </p:txBody>
      </p:sp>
      <p:pic>
        <p:nvPicPr>
          <p:cNvPr id="5" name="Google Shape;314;p52">
            <a:extLst>
              <a:ext uri="{FF2B5EF4-FFF2-40B4-BE49-F238E27FC236}">
                <a16:creationId xmlns:a16="http://schemas.microsoft.com/office/drawing/2014/main" id="{3821622A-A4A3-46CA-8D1C-4F2AAE570E68}"/>
              </a:ext>
            </a:extLst>
          </p:cNvPr>
          <p:cNvPicPr preferRelativeResize="0"/>
          <p:nvPr/>
        </p:nvPicPr>
        <p:blipFill>
          <a:blip r:embed="rId3">
            <a:alphaModFix/>
          </a:blip>
          <a:stretch>
            <a:fillRect/>
          </a:stretch>
        </p:blipFill>
        <p:spPr>
          <a:xfrm>
            <a:off x="1943079" y="-1"/>
            <a:ext cx="7200921" cy="5143501"/>
          </a:xfrm>
          <a:prstGeom prst="rect">
            <a:avLst/>
          </a:prstGeom>
          <a:noFill/>
          <a:ln>
            <a:noFill/>
          </a:ln>
        </p:spPr>
      </p:pic>
      <p:sp>
        <p:nvSpPr>
          <p:cNvPr id="82" name="Google Shape;82;p16"/>
          <p:cNvSpPr txBox="1">
            <a:spLocks noGrp="1"/>
          </p:cNvSpPr>
          <p:nvPr>
            <p:ph type="title"/>
          </p:nvPr>
        </p:nvSpPr>
        <p:spPr>
          <a:xfrm>
            <a:off x="487650" y="379604"/>
            <a:ext cx="2272732" cy="799922"/>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LB" sz="3400" dirty="0">
                <a:latin typeface="Simplified Arabic" panose="02020603050405020304" pitchFamily="18" charset="-78"/>
                <a:cs typeface="Simplified Arabic" panose="02020603050405020304" pitchFamily="18" charset="-78"/>
              </a:rPr>
              <a:t>المغرب</a:t>
            </a:r>
            <a:endParaRPr sz="3400" dirty="0">
              <a:latin typeface="Simplified Arabic" panose="02020603050405020304" pitchFamily="18" charset="-78"/>
              <a:cs typeface="Simplified Arabic" panose="02020603050405020304" pitchFamily="18" charset="-78"/>
            </a:endParaRPr>
          </a:p>
        </p:txBody>
      </p:sp>
      <p:sp>
        <p:nvSpPr>
          <p:cNvPr id="6" name="Rectangle 5">
            <a:extLst>
              <a:ext uri="{FF2B5EF4-FFF2-40B4-BE49-F238E27FC236}">
                <a16:creationId xmlns:a16="http://schemas.microsoft.com/office/drawing/2014/main" id="{8B811D97-A1D0-4930-BDE7-70AC2FC4F31C}"/>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56"/>
          <p:cNvSpPr txBox="1">
            <a:spLocks noGrp="1"/>
          </p:cNvSpPr>
          <p:nvPr>
            <p:ph type="title"/>
          </p:nvPr>
        </p:nvSpPr>
        <p:spPr>
          <a:xfrm>
            <a:off x="245150" y="180350"/>
            <a:ext cx="4081200" cy="13899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LB" sz="3200" dirty="0">
                <a:latin typeface="Simplified Arabic" panose="02020603050405020304" pitchFamily="18" charset="-78"/>
                <a:cs typeface="Simplified Arabic" panose="02020603050405020304" pitchFamily="18" charset="-78"/>
              </a:rPr>
              <a:t>التسجيل</a:t>
            </a:r>
            <a:endParaRPr sz="3200" dirty="0">
              <a:latin typeface="Simplified Arabic" panose="02020603050405020304" pitchFamily="18" charset="-78"/>
              <a:cs typeface="Simplified Arabic" panose="02020603050405020304" pitchFamily="18" charset="-78"/>
            </a:endParaRPr>
          </a:p>
        </p:txBody>
      </p:sp>
      <p:sp>
        <p:nvSpPr>
          <p:cNvPr id="339" name="Google Shape;339;p56"/>
          <p:cNvSpPr txBox="1"/>
          <p:nvPr/>
        </p:nvSpPr>
        <p:spPr>
          <a:xfrm>
            <a:off x="4741550" y="898496"/>
            <a:ext cx="4124400" cy="3368703"/>
          </a:xfrm>
          <a:prstGeom prst="rect">
            <a:avLst/>
          </a:prstGeom>
          <a:noFill/>
          <a:ln>
            <a:noFill/>
          </a:ln>
        </p:spPr>
        <p:txBody>
          <a:bodyPr spcFirstLastPara="1" wrap="square" lIns="91425" tIns="91425" rIns="91425" bIns="91425" anchor="ctr" anchorCtr="0">
            <a:noAutofit/>
          </a:bodyPr>
          <a:lstStyle/>
          <a:p>
            <a:pPr marL="0" lvl="0" indent="0" algn="r" rtl="1">
              <a:spcBef>
                <a:spcPts val="1200"/>
              </a:spcBef>
              <a:spcAft>
                <a:spcPts val="0"/>
              </a:spcAft>
              <a:buNone/>
            </a:pPr>
            <a:r>
              <a:rPr lang="ar-LB" sz="1800" dirty="0">
                <a:solidFill>
                  <a:schemeClr val="dk2"/>
                </a:solidFill>
                <a:latin typeface="Simplified Arabic" panose="02020603050405020304" pitchFamily="18" charset="-78"/>
                <a:ea typeface="Roboto"/>
                <a:cs typeface="Simplified Arabic" panose="02020603050405020304" pitchFamily="18" charset="-78"/>
                <a:sym typeface="Roboto"/>
              </a:rPr>
              <a:t>المقاربات للحصول على المعلومات لدى الضحايا: </a:t>
            </a:r>
            <a:endParaRPr lang="en" sz="1800" dirty="0">
              <a:solidFill>
                <a:schemeClr val="dk2"/>
              </a:solidFill>
              <a:latin typeface="Simplified Arabic" panose="02020603050405020304" pitchFamily="18" charset="-78"/>
              <a:ea typeface="Roboto"/>
              <a:cs typeface="Simplified Arabic" panose="02020603050405020304" pitchFamily="18" charset="-78"/>
              <a:sym typeface="Roboto"/>
            </a:endParaRPr>
          </a:p>
          <a:p>
            <a:pPr marL="0" lvl="0" indent="0" rtl="0">
              <a:spcBef>
                <a:spcPts val="1200"/>
              </a:spcBef>
              <a:spcAft>
                <a:spcPts val="0"/>
              </a:spcAft>
              <a:buNone/>
            </a:pPr>
            <a:endParaRPr sz="1800" dirty="0">
              <a:solidFill>
                <a:schemeClr val="dk2"/>
              </a:solidFill>
              <a:latin typeface="Simplified Arabic" panose="02020603050405020304" pitchFamily="18" charset="-78"/>
              <a:ea typeface="Roboto"/>
              <a:cs typeface="Simplified Arabic" panose="02020603050405020304" pitchFamily="18" charset="-78"/>
              <a:sym typeface="Roboto"/>
            </a:endParaRPr>
          </a:p>
          <a:p>
            <a:pPr marL="914400" lvl="1" indent="-317500" algn="r" rtl="1">
              <a:spcBef>
                <a:spcPts val="0"/>
              </a:spcBef>
              <a:spcAft>
                <a:spcPts val="0"/>
              </a:spcAft>
              <a:buClr>
                <a:schemeClr val="dk2"/>
              </a:buClr>
              <a:buSzPts val="1400"/>
              <a:buFont typeface="Roboto"/>
              <a:buChar char="●"/>
            </a:pPr>
            <a:r>
              <a:rPr lang="ar-LB" sz="1800" dirty="0">
                <a:solidFill>
                  <a:schemeClr val="dk2"/>
                </a:solidFill>
                <a:latin typeface="Simplified Arabic" panose="02020603050405020304" pitchFamily="18" charset="-78"/>
                <a:ea typeface="Roboto"/>
                <a:cs typeface="Simplified Arabic" panose="02020603050405020304" pitchFamily="18" charset="-78"/>
                <a:sym typeface="Roboto"/>
              </a:rPr>
              <a:t>استمارات تسجيل الضحايا أو طلب التعويضات</a:t>
            </a:r>
          </a:p>
          <a:p>
            <a:pPr marL="914400" lvl="1" indent="-317500" algn="r" rtl="1">
              <a:spcBef>
                <a:spcPts val="0"/>
              </a:spcBef>
              <a:spcAft>
                <a:spcPts val="0"/>
              </a:spcAft>
              <a:buClr>
                <a:schemeClr val="dk2"/>
              </a:buClr>
              <a:buSzPts val="1400"/>
              <a:buFont typeface="Roboto"/>
              <a:buChar char="●"/>
            </a:pPr>
            <a:r>
              <a:rPr lang="ar-LB" sz="1800" dirty="0">
                <a:solidFill>
                  <a:schemeClr val="dk2"/>
                </a:solidFill>
                <a:latin typeface="Simplified Arabic" panose="02020603050405020304" pitchFamily="18" charset="-78"/>
                <a:ea typeface="Roboto"/>
                <a:cs typeface="Simplified Arabic" panose="02020603050405020304" pitchFamily="18" charset="-78"/>
                <a:sym typeface="Roboto"/>
              </a:rPr>
              <a:t>المقابلات الفردية (على سبيل المثال في المنزل أو مكان العمل أو اجتماعات الجمعيات العائلية) </a:t>
            </a:r>
          </a:p>
          <a:p>
            <a:pPr marL="914400" lvl="1" indent="-317500" algn="r" rtl="1">
              <a:spcBef>
                <a:spcPts val="0"/>
              </a:spcBef>
              <a:spcAft>
                <a:spcPts val="0"/>
              </a:spcAft>
              <a:buClr>
                <a:schemeClr val="dk2"/>
              </a:buClr>
              <a:buSzPts val="1400"/>
              <a:buFont typeface="Roboto"/>
              <a:buChar char="●"/>
            </a:pPr>
            <a:r>
              <a:rPr lang="ar-LB" sz="1800" dirty="0">
                <a:solidFill>
                  <a:schemeClr val="dk2"/>
                </a:solidFill>
                <a:latin typeface="Simplified Arabic" panose="02020603050405020304" pitchFamily="18" charset="-78"/>
                <a:ea typeface="Roboto"/>
                <a:cs typeface="Simplified Arabic" panose="02020603050405020304" pitchFamily="18" charset="-78"/>
                <a:sym typeface="Roboto"/>
              </a:rPr>
              <a:t>المقابلات العائلية أو الجماعية </a:t>
            </a:r>
          </a:p>
          <a:p>
            <a:pPr marL="914400" lvl="1" indent="-317500" algn="r" rtl="1">
              <a:spcBef>
                <a:spcPts val="0"/>
              </a:spcBef>
              <a:spcAft>
                <a:spcPts val="0"/>
              </a:spcAft>
              <a:buClr>
                <a:schemeClr val="dk2"/>
              </a:buClr>
              <a:buSzPts val="1400"/>
              <a:buFont typeface="Roboto"/>
              <a:buChar char="●"/>
            </a:pPr>
            <a:r>
              <a:rPr lang="ar-LB" sz="1800" dirty="0">
                <a:solidFill>
                  <a:schemeClr val="dk2"/>
                </a:solidFill>
                <a:latin typeface="Simplified Arabic" panose="02020603050405020304" pitchFamily="18" charset="-78"/>
                <a:ea typeface="Roboto"/>
                <a:cs typeface="Simplified Arabic" panose="02020603050405020304" pitchFamily="18" charset="-78"/>
                <a:sym typeface="Roboto"/>
              </a:rPr>
              <a:t>المناقشة الجماعية المركّزة</a:t>
            </a:r>
            <a:endParaRPr lang="en-US" sz="1800" dirty="0">
              <a:solidFill>
                <a:schemeClr val="dk2"/>
              </a:solidFill>
              <a:latin typeface="Simplified Arabic" panose="02020603050405020304" pitchFamily="18" charset="-78"/>
              <a:ea typeface="Roboto"/>
              <a:cs typeface="Simplified Arabic" panose="02020603050405020304" pitchFamily="18" charset="-78"/>
              <a:sym typeface="Roboto"/>
            </a:endParaRPr>
          </a:p>
          <a:p>
            <a:pPr marL="914400" lvl="1" indent="-317500" algn="r" rtl="1">
              <a:spcBef>
                <a:spcPts val="0"/>
              </a:spcBef>
              <a:spcAft>
                <a:spcPts val="0"/>
              </a:spcAft>
              <a:buClr>
                <a:schemeClr val="dk2"/>
              </a:buClr>
              <a:buSzPts val="1400"/>
              <a:buFont typeface="Roboto"/>
              <a:buChar char="●"/>
            </a:pPr>
            <a:r>
              <a:rPr lang="ar-LB" sz="1800" dirty="0">
                <a:solidFill>
                  <a:schemeClr val="dk2"/>
                </a:solidFill>
                <a:latin typeface="Simplified Arabic" panose="02020603050405020304" pitchFamily="18" charset="-78"/>
                <a:ea typeface="Roboto"/>
                <a:cs typeface="Simplified Arabic" panose="02020603050405020304" pitchFamily="18" charset="-78"/>
                <a:sym typeface="Roboto"/>
              </a:rPr>
              <a:t>البرامج النموذجية</a:t>
            </a:r>
          </a:p>
        </p:txBody>
      </p:sp>
      <p:sp>
        <p:nvSpPr>
          <p:cNvPr id="4" name="Rectangle 3">
            <a:extLst>
              <a:ext uri="{FF2B5EF4-FFF2-40B4-BE49-F238E27FC236}">
                <a16:creationId xmlns:a16="http://schemas.microsoft.com/office/drawing/2014/main" id="{23348911-9595-4FA2-B7AA-9EAC1987A56D}"/>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pic>
        <p:nvPicPr>
          <p:cNvPr id="502" name="Google Shape;502;p76" descr="Where states commit widespread and systematic crimes against their citizens, or fail to seriously try to prevent them, they have a legal obligation to acknowledge and address the suffering of victims. Reparations, both symbolic and material, publicly affirm that victims are entitled to redress. ICTJ's multimedia project &quot;Voices of Dignity&quot; tells the story of two courageous women from Colombia, and their struggle for acknowledgement and redress in a country where more than four million people have been affected by decades of civil war.&#10;&#10;In telling the story of Yoladis and Petronila, &quot;Voices of Dignity&quot; breaks the stereotype of women victims of conflict as passive actors in a transitioning society. Instead, it shows them as active participants and leaders; for their families and communities, they are not victims, but heroes.&#10;&#10;With this multimedia project, ICTJ aims to reaffirm the fundamental rights of victims in Colombia and elsewhere: the rights to truth, acknowledgment, and redress.&#10;&#10;Visit photo galleries and additional resources for &quot;Voices of Dignity&quot; at http://ictj.org/news/voices-dignity" title="Voices of Dignity | ICTJ">
            <a:hlinkClick r:id="rId3"/>
          </p:cNvPr>
          <p:cNvPicPr preferRelativeResize="0"/>
          <p:nvPr/>
        </p:nvPicPr>
        <p:blipFill>
          <a:blip r:embed="rId4">
            <a:alphaModFix/>
          </a:blip>
          <a:stretch>
            <a:fillRect/>
          </a:stretch>
        </p:blipFill>
        <p:spPr>
          <a:xfrm>
            <a:off x="1673588" y="711389"/>
            <a:ext cx="5507031" cy="3720721"/>
          </a:xfrm>
          <a:prstGeom prst="rect">
            <a:avLst/>
          </a:prstGeom>
          <a:noFill/>
          <a:ln>
            <a:noFill/>
          </a:ln>
        </p:spPr>
      </p:pic>
      <p:sp>
        <p:nvSpPr>
          <p:cNvPr id="503" name="Google Shape;503;p76"/>
          <p:cNvSpPr txBox="1"/>
          <p:nvPr/>
        </p:nvSpPr>
        <p:spPr>
          <a:xfrm>
            <a:off x="421908" y="4680675"/>
            <a:ext cx="6376800" cy="3084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4" name="Rectangle 3">
            <a:extLst>
              <a:ext uri="{FF2B5EF4-FFF2-40B4-BE49-F238E27FC236}">
                <a16:creationId xmlns:a16="http://schemas.microsoft.com/office/drawing/2014/main" id="{AEC9148C-CB9B-4F7B-BE71-2668C0B1B04E}"/>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57"/>
          <p:cNvSpPr txBox="1">
            <a:spLocks noGrp="1"/>
          </p:cNvSpPr>
          <p:nvPr>
            <p:ph type="title"/>
          </p:nvPr>
        </p:nvSpPr>
        <p:spPr>
          <a:xfrm>
            <a:off x="245150" y="180350"/>
            <a:ext cx="4081200" cy="13899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LB" sz="2400" dirty="0">
                <a:latin typeface="Simplified Arabic" panose="02020603050405020304" pitchFamily="18" charset="-78"/>
                <a:ea typeface="SimHei" panose="02010609060101010101" pitchFamily="49" charset="-122"/>
                <a:cs typeface="Simplified Arabic" panose="02020603050405020304" pitchFamily="18" charset="-78"/>
              </a:rPr>
              <a:t>التحديات التي تعترض تسجيل النساء الضحايا وضحايا العنف القائم على نوع الجنس</a:t>
            </a:r>
            <a:endParaRPr sz="2400" dirty="0">
              <a:latin typeface="Simplified Arabic" panose="02020603050405020304" pitchFamily="18" charset="-78"/>
              <a:ea typeface="SimHei" panose="02010609060101010101" pitchFamily="49" charset="-122"/>
              <a:cs typeface="Simplified Arabic" panose="02020603050405020304" pitchFamily="18" charset="-78"/>
            </a:endParaRPr>
          </a:p>
        </p:txBody>
      </p:sp>
      <p:sp>
        <p:nvSpPr>
          <p:cNvPr id="345" name="Google Shape;345;p57"/>
          <p:cNvSpPr txBox="1"/>
          <p:nvPr/>
        </p:nvSpPr>
        <p:spPr>
          <a:xfrm>
            <a:off x="4741550" y="1515475"/>
            <a:ext cx="4124400" cy="25716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solidFill>
                <a:schemeClr val="dk2"/>
              </a:solidFill>
              <a:latin typeface="Simplified Arabic" panose="02020603050405020304" pitchFamily="18" charset="-78"/>
              <a:ea typeface="Roboto"/>
              <a:cs typeface="Simplified Arabic" panose="02020603050405020304" pitchFamily="18" charset="-78"/>
              <a:sym typeface="Roboto"/>
            </a:endParaRPr>
          </a:p>
          <a:p>
            <a:pPr marL="457200" lvl="0" indent="-317500" algn="r" rtl="1">
              <a:spcBef>
                <a:spcPts val="0"/>
              </a:spcBef>
              <a:spcAft>
                <a:spcPts val="0"/>
              </a:spcAft>
              <a:buClr>
                <a:schemeClr val="dk2"/>
              </a:buClr>
              <a:buSzPts val="1400"/>
              <a:buFont typeface="Roboto"/>
              <a:buChar char="●"/>
            </a:pPr>
            <a:r>
              <a:rPr lang="ar-LB" dirty="0">
                <a:solidFill>
                  <a:schemeClr val="dk2"/>
                </a:solidFill>
                <a:latin typeface="Simplified Arabic" panose="02020603050405020304" pitchFamily="18" charset="-78"/>
                <a:ea typeface="Roboto"/>
                <a:cs typeface="Simplified Arabic" panose="02020603050405020304" pitchFamily="18" charset="-78"/>
                <a:sym typeface="Roboto"/>
              </a:rPr>
              <a:t>قد يكون بعض الضحايا أقل قدرة من غيرهم على التعامل مع عملية التسجيل للحصول على التعويضات أو المشاركة في الدراسات الاستقصائية أو المناقشات الجماعية المركّزة. </a:t>
            </a:r>
            <a:endParaRPr lang="en" dirty="0">
              <a:solidFill>
                <a:schemeClr val="dk2"/>
              </a:solidFill>
              <a:latin typeface="Simplified Arabic" panose="02020603050405020304" pitchFamily="18" charset="-78"/>
              <a:ea typeface="Roboto"/>
              <a:cs typeface="Simplified Arabic" panose="02020603050405020304" pitchFamily="18" charset="-78"/>
              <a:sym typeface="Roboto"/>
            </a:endParaRPr>
          </a:p>
          <a:p>
            <a:pPr marL="139700" lvl="0" rtl="0">
              <a:spcBef>
                <a:spcPts val="0"/>
              </a:spcBef>
              <a:spcAft>
                <a:spcPts val="0"/>
              </a:spcAft>
              <a:buClr>
                <a:schemeClr val="dk2"/>
              </a:buClr>
              <a:buSzPts val="1400"/>
            </a:pPr>
            <a:endParaRPr dirty="0">
              <a:solidFill>
                <a:schemeClr val="dk2"/>
              </a:solidFill>
              <a:latin typeface="Simplified Arabic" panose="02020603050405020304" pitchFamily="18" charset="-78"/>
              <a:ea typeface="Roboto"/>
              <a:cs typeface="Simplified Arabic" panose="02020603050405020304" pitchFamily="18" charset="-78"/>
              <a:sym typeface="Roboto"/>
            </a:endParaRPr>
          </a:p>
          <a:p>
            <a:pPr marL="457200" lvl="0" indent="-317500" algn="r" rtl="1">
              <a:spcBef>
                <a:spcPts val="0"/>
              </a:spcBef>
              <a:spcAft>
                <a:spcPts val="0"/>
              </a:spcAft>
              <a:buClr>
                <a:schemeClr val="dk2"/>
              </a:buClr>
              <a:buSzPts val="1400"/>
              <a:buFont typeface="Roboto"/>
              <a:buChar char="●"/>
            </a:pPr>
            <a:r>
              <a:rPr lang="ar-LB" dirty="0">
                <a:solidFill>
                  <a:schemeClr val="dk2"/>
                </a:solidFill>
                <a:latin typeface="Simplified Arabic" panose="02020603050405020304" pitchFamily="18" charset="-78"/>
                <a:ea typeface="Roboto"/>
                <a:cs typeface="Simplified Arabic" panose="02020603050405020304" pitchFamily="18" charset="-78"/>
                <a:sym typeface="Roboto"/>
              </a:rPr>
              <a:t>قد يملي التسلسل الهرمي الذكوري هوية الذين يحظون بالمقابلات وإطار هذه المقابلات. </a:t>
            </a:r>
            <a:endParaRPr lang="en" dirty="0">
              <a:solidFill>
                <a:schemeClr val="dk2"/>
              </a:solidFill>
              <a:latin typeface="Simplified Arabic" panose="02020603050405020304" pitchFamily="18" charset="-78"/>
              <a:ea typeface="Roboto"/>
              <a:cs typeface="Simplified Arabic" panose="02020603050405020304" pitchFamily="18" charset="-78"/>
              <a:sym typeface="Roboto"/>
            </a:endParaRPr>
          </a:p>
          <a:p>
            <a:pPr marL="457200" lvl="0" indent="0" rtl="0">
              <a:spcBef>
                <a:spcPts val="0"/>
              </a:spcBef>
              <a:spcAft>
                <a:spcPts val="0"/>
              </a:spcAft>
              <a:buNone/>
            </a:pPr>
            <a:endParaRPr dirty="0">
              <a:solidFill>
                <a:schemeClr val="dk2"/>
              </a:solidFill>
              <a:latin typeface="Simplified Arabic" panose="02020603050405020304" pitchFamily="18" charset="-78"/>
              <a:ea typeface="Roboto"/>
              <a:cs typeface="Simplified Arabic" panose="02020603050405020304" pitchFamily="18" charset="-78"/>
              <a:sym typeface="Roboto"/>
            </a:endParaRPr>
          </a:p>
          <a:p>
            <a:pPr marL="457200" lvl="0" indent="-317500" algn="r" rtl="1">
              <a:spcBef>
                <a:spcPts val="0"/>
              </a:spcBef>
              <a:spcAft>
                <a:spcPts val="0"/>
              </a:spcAft>
              <a:buClr>
                <a:schemeClr val="dk2"/>
              </a:buClr>
              <a:buSzPts val="1400"/>
              <a:buFont typeface="Roboto"/>
              <a:buChar char="●"/>
            </a:pPr>
            <a:r>
              <a:rPr lang="ar-LB" dirty="0">
                <a:solidFill>
                  <a:schemeClr val="dk2"/>
                </a:solidFill>
                <a:latin typeface="Simplified Arabic" panose="02020603050405020304" pitchFamily="18" charset="-78"/>
                <a:ea typeface="Roboto"/>
                <a:cs typeface="Simplified Arabic" panose="02020603050405020304" pitchFamily="18" charset="-78"/>
                <a:sym typeface="Roboto"/>
              </a:rPr>
              <a:t>قد يعيق ميل النساء إلى منح الأولوية لاحتياجات أفراد العائلة والضرر الذي لحق بهم الجهود الرامية إلى تقويم احتياجاتهنّ كضحايا. </a:t>
            </a:r>
          </a:p>
          <a:p>
            <a:pPr marL="139700" lvl="0" rtl="0">
              <a:spcBef>
                <a:spcPts val="0"/>
              </a:spcBef>
              <a:spcAft>
                <a:spcPts val="0"/>
              </a:spcAft>
              <a:buClr>
                <a:schemeClr val="dk2"/>
              </a:buClr>
              <a:buSzPts val="1400"/>
            </a:pPr>
            <a:endParaRPr lang="en" sz="1200" dirty="0">
              <a:solidFill>
                <a:schemeClr val="dk2"/>
              </a:solidFill>
              <a:highlight>
                <a:srgbClr val="FFFF00"/>
              </a:highlight>
              <a:latin typeface="Simplified Arabic" panose="02020603050405020304" pitchFamily="18" charset="-78"/>
              <a:ea typeface="Roboto"/>
              <a:cs typeface="Simplified Arabic" panose="02020603050405020304" pitchFamily="18" charset="-78"/>
              <a:sym typeface="Roboto"/>
            </a:endParaRPr>
          </a:p>
          <a:p>
            <a:pPr marL="457200" lvl="0" indent="-317500" algn="r" rtl="1">
              <a:buClr>
                <a:srgbClr val="666666"/>
              </a:buClr>
              <a:buSzPts val="1400"/>
              <a:buFont typeface="Roboto"/>
              <a:buChar char="●"/>
            </a:pPr>
            <a:r>
              <a:rPr lang="ar-LB" dirty="0">
                <a:solidFill>
                  <a:srgbClr val="666666"/>
                </a:solidFill>
                <a:latin typeface="Simplified Arabic" panose="02020603050405020304" pitchFamily="18" charset="-78"/>
                <a:ea typeface="Roboto"/>
                <a:cs typeface="Simplified Arabic" panose="02020603050405020304" pitchFamily="18" charset="-78"/>
                <a:sym typeface="Roboto"/>
              </a:rPr>
              <a:t>غالباً ما تحتاج النساء إلى إعفاءات خاصة أو مساعدة لوجستية للتمكّن من المشاركة. </a:t>
            </a:r>
            <a:endParaRPr sz="1200" dirty="0">
              <a:solidFill>
                <a:schemeClr val="dk2"/>
              </a:solidFill>
              <a:highlight>
                <a:srgbClr val="FFFF00"/>
              </a:highlight>
              <a:latin typeface="Simplified Arabic" panose="02020603050405020304" pitchFamily="18" charset="-78"/>
              <a:ea typeface="Roboto"/>
              <a:cs typeface="Simplified Arabic" panose="02020603050405020304" pitchFamily="18" charset="-78"/>
              <a:sym typeface="Roboto"/>
            </a:endParaRPr>
          </a:p>
          <a:p>
            <a:pPr marL="0" lvl="0" indent="0" rtl="0">
              <a:spcBef>
                <a:spcPts val="0"/>
              </a:spcBef>
              <a:spcAft>
                <a:spcPts val="0"/>
              </a:spcAft>
              <a:buNone/>
            </a:pPr>
            <a:endParaRPr dirty="0">
              <a:solidFill>
                <a:schemeClr val="dk2"/>
              </a:solidFill>
              <a:latin typeface="Simplified Arabic" panose="02020603050405020304" pitchFamily="18" charset="-78"/>
              <a:ea typeface="Roboto"/>
              <a:cs typeface="Simplified Arabic" panose="02020603050405020304" pitchFamily="18" charset="-78"/>
              <a:sym typeface="Roboto"/>
            </a:endParaRPr>
          </a:p>
        </p:txBody>
      </p:sp>
      <p:pic>
        <p:nvPicPr>
          <p:cNvPr id="346" name="Google Shape;346;p57"/>
          <p:cNvPicPr preferRelativeResize="0"/>
          <p:nvPr/>
        </p:nvPicPr>
        <p:blipFill>
          <a:blip r:embed="rId3">
            <a:alphaModFix/>
          </a:blip>
          <a:stretch>
            <a:fillRect/>
          </a:stretch>
        </p:blipFill>
        <p:spPr>
          <a:xfrm>
            <a:off x="0" y="1617450"/>
            <a:ext cx="4572003" cy="3047993"/>
          </a:xfrm>
          <a:prstGeom prst="rect">
            <a:avLst/>
          </a:prstGeom>
          <a:noFill/>
          <a:ln>
            <a:noFill/>
          </a:ln>
        </p:spPr>
      </p:pic>
      <p:sp>
        <p:nvSpPr>
          <p:cNvPr id="5" name="Rectangle 4">
            <a:extLst>
              <a:ext uri="{FF2B5EF4-FFF2-40B4-BE49-F238E27FC236}">
                <a16:creationId xmlns:a16="http://schemas.microsoft.com/office/drawing/2014/main" id="{80FEA752-994D-450D-BC7E-7B8670832152}"/>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2225320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C819F8-6550-45B6-9FE5-4706DE04253D}"/>
              </a:ext>
            </a:extLst>
          </p:cNvPr>
          <p:cNvSpPr>
            <a:spLocks noGrp="1"/>
          </p:cNvSpPr>
          <p:nvPr>
            <p:ph type="title"/>
          </p:nvPr>
        </p:nvSpPr>
        <p:spPr/>
        <p:txBody>
          <a:bodyPr/>
          <a:lstStyle/>
          <a:p>
            <a:pPr algn="r" rtl="1"/>
            <a:r>
              <a:rPr lang="ar-LB" dirty="0">
                <a:latin typeface="Simplified Arabic" panose="02020603050405020304" pitchFamily="18" charset="-78"/>
                <a:cs typeface="Simplified Arabic" panose="02020603050405020304" pitchFamily="18" charset="-78"/>
              </a:rPr>
              <a:t>السياسات لمواجهة التحديات</a:t>
            </a:r>
            <a:endParaRPr lang="en-US" dirty="0">
              <a:latin typeface="Simplified Arabic" panose="02020603050405020304" pitchFamily="18" charset="-78"/>
              <a:cs typeface="Simplified Arabic" panose="02020603050405020304" pitchFamily="18" charset="-78"/>
            </a:endParaRPr>
          </a:p>
        </p:txBody>
      </p:sp>
      <p:graphicFrame>
        <p:nvGraphicFramePr>
          <p:cNvPr id="7" name="Diagram 6">
            <a:extLst>
              <a:ext uri="{FF2B5EF4-FFF2-40B4-BE49-F238E27FC236}">
                <a16:creationId xmlns:a16="http://schemas.microsoft.com/office/drawing/2014/main" id="{97E36AFB-8C37-43C8-AE60-6EC4A9FEBE83}"/>
              </a:ext>
            </a:extLst>
          </p:cNvPr>
          <p:cNvGraphicFramePr/>
          <p:nvPr>
            <p:extLst>
              <p:ext uri="{D42A27DB-BD31-4B8C-83A1-F6EECF244321}">
                <p14:modId xmlns:p14="http://schemas.microsoft.com/office/powerpoint/2010/main" val="3880477314"/>
              </p:ext>
            </p:extLst>
          </p:nvPr>
        </p:nvGraphicFramePr>
        <p:xfrm>
          <a:off x="1908313" y="1391478"/>
          <a:ext cx="5557962" cy="33395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a:extLst>
              <a:ext uri="{FF2B5EF4-FFF2-40B4-BE49-F238E27FC236}">
                <a16:creationId xmlns:a16="http://schemas.microsoft.com/office/drawing/2014/main" id="{00DD6BB6-950B-43DD-8E82-A2E93B7B2ED1}"/>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5965328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59"/>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514350" lvl="0" indent="-514350" algn="r" rtl="1">
              <a:spcBef>
                <a:spcPts val="0"/>
              </a:spcBef>
              <a:spcAft>
                <a:spcPts val="0"/>
              </a:spcAft>
              <a:buFont typeface="+mj-lt"/>
              <a:buAutoNum type="arabicPeriod" startAt="9"/>
            </a:pPr>
            <a:r>
              <a:rPr lang="ar-LB" dirty="0">
                <a:latin typeface="Simplified Arabic" panose="02020603050405020304" pitchFamily="18" charset="-78"/>
                <a:cs typeface="Simplified Arabic" panose="02020603050405020304" pitchFamily="18" charset="-78"/>
              </a:rPr>
              <a:t>من يحصل على جبر الضرر؟ الأهلية والشمولية</a:t>
            </a:r>
            <a:endParaRPr dirty="0">
              <a:latin typeface="Simplified Arabic" panose="02020603050405020304" pitchFamily="18" charset="-78"/>
              <a:cs typeface="Simplified Arabic" panose="02020603050405020304" pitchFamily="18" charset="-78"/>
            </a:endParaRPr>
          </a:p>
        </p:txBody>
      </p:sp>
      <p:sp>
        <p:nvSpPr>
          <p:cNvPr id="372" name="Google Shape;372;p59"/>
          <p:cNvSpPr txBox="1"/>
          <p:nvPr/>
        </p:nvSpPr>
        <p:spPr>
          <a:xfrm>
            <a:off x="4572000" y="382275"/>
            <a:ext cx="4083600" cy="1526038"/>
          </a:xfrm>
          <a:prstGeom prst="rect">
            <a:avLst/>
          </a:prstGeom>
          <a:noFill/>
          <a:ln>
            <a:noFill/>
          </a:ln>
        </p:spPr>
        <p:txBody>
          <a:bodyPr spcFirstLastPara="1" wrap="square" lIns="91425" tIns="91425" rIns="91425" bIns="91425" anchor="t" anchorCtr="0">
            <a:noAutofit/>
          </a:bodyPr>
          <a:lstStyle/>
          <a:p>
            <a:pPr lvl="0" algn="r" rtl="1"/>
            <a:r>
              <a:rPr lang="ar-LB" sz="1800" b="1" dirty="0">
                <a:latin typeface="Simplified Arabic" panose="02020603050405020304" pitchFamily="18" charset="-78"/>
                <a:cs typeface="Simplified Arabic" panose="02020603050405020304" pitchFamily="18" charset="-78"/>
              </a:rPr>
              <a:t>يجب أن تحدد برامج جبر الضرر فئات ضحايا انتهاكات حقوق الإنسان وانتهاكات القانون الإنساني المؤهّلين. </a:t>
            </a:r>
            <a:endParaRPr sz="1800" b="1" dirty="0">
              <a:solidFill>
                <a:schemeClr val="accent4"/>
              </a:solidFill>
              <a:latin typeface="Simplified Arabic" panose="02020603050405020304" pitchFamily="18" charset="-78"/>
              <a:ea typeface="Roboto"/>
              <a:cs typeface="Simplified Arabic" panose="02020603050405020304" pitchFamily="18" charset="-78"/>
              <a:sym typeface="Roboto"/>
            </a:endParaRPr>
          </a:p>
        </p:txBody>
      </p:sp>
      <p:pic>
        <p:nvPicPr>
          <p:cNvPr id="3" name="Picture 2">
            <a:extLst>
              <a:ext uri="{FF2B5EF4-FFF2-40B4-BE49-F238E27FC236}">
                <a16:creationId xmlns:a16="http://schemas.microsoft.com/office/drawing/2014/main" id="{751C2B98-6564-4C84-A426-150956943D81}"/>
              </a:ext>
            </a:extLst>
          </p:cNvPr>
          <p:cNvPicPr>
            <a:picLocks noChangeAspect="1"/>
          </p:cNvPicPr>
          <p:nvPr/>
        </p:nvPicPr>
        <p:blipFill>
          <a:blip r:embed="rId3"/>
          <a:stretch>
            <a:fillRect/>
          </a:stretch>
        </p:blipFill>
        <p:spPr>
          <a:xfrm>
            <a:off x="4317558" y="1916656"/>
            <a:ext cx="4826442" cy="2186337"/>
          </a:xfrm>
          <a:prstGeom prst="rect">
            <a:avLst/>
          </a:prstGeom>
        </p:spPr>
      </p:pic>
      <p:sp>
        <p:nvSpPr>
          <p:cNvPr id="5" name="Rectangle 4">
            <a:extLst>
              <a:ext uri="{FF2B5EF4-FFF2-40B4-BE49-F238E27FC236}">
                <a16:creationId xmlns:a16="http://schemas.microsoft.com/office/drawing/2014/main" id="{8D7CC65E-334C-4C14-9881-416137A04190}"/>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1276947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60"/>
          <p:cNvSpPr txBox="1">
            <a:spLocks noGrp="1"/>
          </p:cNvSpPr>
          <p:nvPr>
            <p:ph type="title"/>
          </p:nvPr>
        </p:nvSpPr>
        <p:spPr>
          <a:xfrm>
            <a:off x="186700" y="314750"/>
            <a:ext cx="4081200" cy="13899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LB" dirty="0">
                <a:latin typeface="Simplified Arabic" panose="02020603050405020304" pitchFamily="18" charset="-78"/>
                <a:cs typeface="Simplified Arabic" panose="02020603050405020304" pitchFamily="18" charset="-78"/>
              </a:rPr>
              <a:t>"الاعتماد المنفعي المتبادل</a:t>
            </a:r>
            <a:r>
              <a:rPr lang="ar-LB" sz="2400" dirty="0">
                <a:latin typeface="Simplified Arabic" panose="02020603050405020304" pitchFamily="18" charset="-78"/>
                <a:cs typeface="Simplified Arabic" panose="02020603050405020304" pitchFamily="18" charset="-78"/>
              </a:rPr>
              <a:t>"</a:t>
            </a:r>
            <a:endParaRPr sz="2400" dirty="0">
              <a:latin typeface="Simplified Arabic" panose="02020603050405020304" pitchFamily="18" charset="-78"/>
              <a:cs typeface="Simplified Arabic" panose="02020603050405020304" pitchFamily="18" charset="-78"/>
            </a:endParaRPr>
          </a:p>
        </p:txBody>
      </p:sp>
      <p:sp>
        <p:nvSpPr>
          <p:cNvPr id="378" name="Google Shape;378;p60"/>
          <p:cNvSpPr txBox="1"/>
          <p:nvPr/>
        </p:nvSpPr>
        <p:spPr>
          <a:xfrm>
            <a:off x="4832900" y="1009700"/>
            <a:ext cx="4124400" cy="2571600"/>
          </a:xfrm>
          <a:prstGeom prst="rect">
            <a:avLst/>
          </a:prstGeom>
          <a:noFill/>
          <a:ln>
            <a:noFill/>
          </a:ln>
        </p:spPr>
        <p:txBody>
          <a:bodyPr spcFirstLastPara="1" wrap="square" lIns="91425" tIns="91425" rIns="91425" bIns="91425" anchor="ctr" anchorCtr="0">
            <a:noAutofit/>
          </a:bodyPr>
          <a:lstStyle/>
          <a:p>
            <a:pPr lvl="0" algn="r" rtl="1"/>
            <a:r>
              <a:rPr lang="ar-LB" sz="1800" dirty="0">
                <a:solidFill>
                  <a:schemeClr val="tx1"/>
                </a:solidFill>
                <a:latin typeface="Simplified Arabic" panose="02020603050405020304" pitchFamily="18" charset="-78"/>
                <a:ea typeface="Roboto"/>
                <a:cs typeface="Simplified Arabic" panose="02020603050405020304" pitchFamily="18" charset="-78"/>
                <a:sym typeface="Roboto"/>
              </a:rPr>
              <a:t>بما أنّ النساء هنّ في الغالب من الأشخاص الذين تعيلهم الضحية المباشرة، من المهم أن تشمل سياسات جبر الضرر الأزواج وأن يكون تعريف "الزوج" واسعاً. </a:t>
            </a:r>
            <a:endParaRPr lang="en-US" sz="1800" dirty="0">
              <a:solidFill>
                <a:schemeClr val="tx1"/>
              </a:solidFill>
              <a:latin typeface="Simplified Arabic" panose="02020603050405020304" pitchFamily="18" charset="-78"/>
              <a:ea typeface="Roboto"/>
              <a:cs typeface="Simplified Arabic" panose="02020603050405020304" pitchFamily="18" charset="-78"/>
              <a:sym typeface="Roboto"/>
            </a:endParaRPr>
          </a:p>
          <a:p>
            <a:pPr lvl="0"/>
            <a:endParaRPr sz="1800" dirty="0">
              <a:solidFill>
                <a:schemeClr val="tx1"/>
              </a:solidFill>
              <a:latin typeface="Simplified Arabic" panose="02020603050405020304" pitchFamily="18" charset="-78"/>
              <a:ea typeface="Roboto"/>
              <a:cs typeface="Simplified Arabic" panose="02020603050405020304" pitchFamily="18" charset="-78"/>
              <a:sym typeface="Roboto"/>
            </a:endParaRPr>
          </a:p>
          <a:p>
            <a:pPr marL="0" lvl="0" indent="0" rtl="0">
              <a:spcBef>
                <a:spcPts val="0"/>
              </a:spcBef>
              <a:spcAft>
                <a:spcPts val="0"/>
              </a:spcAft>
              <a:buNone/>
            </a:pPr>
            <a:endParaRPr sz="1800" dirty="0">
              <a:solidFill>
                <a:schemeClr val="tx1"/>
              </a:solidFill>
              <a:latin typeface="Simplified Arabic" panose="02020603050405020304" pitchFamily="18" charset="-78"/>
              <a:ea typeface="Roboto"/>
              <a:cs typeface="Simplified Arabic" panose="02020603050405020304" pitchFamily="18" charset="-78"/>
              <a:sym typeface="Roboto"/>
            </a:endParaRPr>
          </a:p>
          <a:p>
            <a:pPr lvl="0" algn="r" rtl="1"/>
            <a:r>
              <a:rPr lang="ar-LB" sz="1800" dirty="0">
                <a:solidFill>
                  <a:schemeClr val="tx1"/>
                </a:solidFill>
                <a:latin typeface="Simplified Arabic" panose="02020603050405020304" pitchFamily="18" charset="-78"/>
                <a:ea typeface="Roboto"/>
                <a:cs typeface="Simplified Arabic" panose="02020603050405020304" pitchFamily="18" charset="-78"/>
                <a:sym typeface="Roboto"/>
              </a:rPr>
              <a:t>من المرجح أنّ المرأة لن تحصل على فوائد جبر الضرر إن لم تأخذ مختلف المؤسسات والوثائق التي توفر المعلومات لسياسات جبر  الضرر بالاعتبار اهتمامات المرأة واحتياجاتها. </a:t>
            </a:r>
          </a:p>
        </p:txBody>
      </p:sp>
      <p:sp>
        <p:nvSpPr>
          <p:cNvPr id="4" name="Rectangle 3">
            <a:extLst>
              <a:ext uri="{FF2B5EF4-FFF2-40B4-BE49-F238E27FC236}">
                <a16:creationId xmlns:a16="http://schemas.microsoft.com/office/drawing/2014/main" id="{AB8DCAD3-7754-4A84-AA01-AD23EBFD4E03}"/>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17090415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61"/>
          <p:cNvSpPr txBox="1">
            <a:spLocks noGrp="1"/>
          </p:cNvSpPr>
          <p:nvPr>
            <p:ph type="title"/>
          </p:nvPr>
        </p:nvSpPr>
        <p:spPr>
          <a:xfrm>
            <a:off x="191100" y="143000"/>
            <a:ext cx="4081200" cy="13899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LB" sz="2400" dirty="0">
                <a:latin typeface="Simplified Arabic" panose="02020603050405020304" pitchFamily="18" charset="-78"/>
                <a:cs typeface="Simplified Arabic" panose="02020603050405020304" pitchFamily="18" charset="-78"/>
              </a:rPr>
              <a:t>وضع معايير الأهلية</a:t>
            </a:r>
            <a:endParaRPr sz="2400" dirty="0">
              <a:latin typeface="Simplified Arabic" panose="02020603050405020304" pitchFamily="18" charset="-78"/>
              <a:cs typeface="Simplified Arabic" panose="02020603050405020304" pitchFamily="18" charset="-78"/>
            </a:endParaRPr>
          </a:p>
        </p:txBody>
      </p:sp>
      <p:sp>
        <p:nvSpPr>
          <p:cNvPr id="384" name="Google Shape;384;p61"/>
          <p:cNvSpPr txBox="1"/>
          <p:nvPr/>
        </p:nvSpPr>
        <p:spPr>
          <a:xfrm>
            <a:off x="4802850" y="1085025"/>
            <a:ext cx="3918600" cy="2840430"/>
          </a:xfrm>
          <a:prstGeom prst="rect">
            <a:avLst/>
          </a:prstGeom>
          <a:noFill/>
          <a:ln>
            <a:noFill/>
          </a:ln>
        </p:spPr>
        <p:txBody>
          <a:bodyPr spcFirstLastPara="1" wrap="square" lIns="91425" tIns="91425" rIns="91425" bIns="91425" anchor="ctr" anchorCtr="0">
            <a:noAutofit/>
          </a:bodyPr>
          <a:lstStyle/>
          <a:p>
            <a:pPr marL="139700" algn="r" rtl="1">
              <a:buClr>
                <a:schemeClr val="dk2"/>
              </a:buClr>
              <a:buSzPts val="1400"/>
            </a:pPr>
            <a:r>
              <a:rPr lang="ar-LB" sz="1800" dirty="0">
                <a:solidFill>
                  <a:schemeClr val="tx1"/>
                </a:solidFill>
                <a:latin typeface="Simplified Arabic" panose="02020603050405020304" pitchFamily="18" charset="-78"/>
                <a:ea typeface="Roboto"/>
                <a:cs typeface="Simplified Arabic" panose="02020603050405020304" pitchFamily="18" charset="-78"/>
                <a:sym typeface="Roboto"/>
              </a:rPr>
              <a:t>يجب أن تكون عملية التأهل لجبر الضرر ضمن إطار برنامج لجبر الضرر أكثر مرونة من دعوى قضائية. </a:t>
            </a:r>
          </a:p>
          <a:p>
            <a:pPr marL="139700" lvl="0" algn="r" rtl="1">
              <a:spcBef>
                <a:spcPts val="0"/>
              </a:spcBef>
              <a:spcAft>
                <a:spcPts val="0"/>
              </a:spcAft>
              <a:buClr>
                <a:schemeClr val="dk2"/>
              </a:buClr>
              <a:buSzPts val="1400"/>
            </a:pPr>
            <a:endParaRPr lang="en" sz="1800" dirty="0">
              <a:solidFill>
                <a:schemeClr val="tx1"/>
              </a:solidFill>
              <a:latin typeface="Simplified Arabic" panose="02020603050405020304" pitchFamily="18" charset="-78"/>
              <a:ea typeface="Roboto"/>
              <a:cs typeface="Simplified Arabic" panose="02020603050405020304" pitchFamily="18" charset="-78"/>
              <a:sym typeface="Roboto"/>
            </a:endParaRPr>
          </a:p>
          <a:p>
            <a:pPr marL="139700" lvl="0" algn="r" rtl="1">
              <a:spcBef>
                <a:spcPts val="0"/>
              </a:spcBef>
              <a:spcAft>
                <a:spcPts val="0"/>
              </a:spcAft>
              <a:buClr>
                <a:schemeClr val="dk2"/>
              </a:buClr>
              <a:buSzPts val="1400"/>
            </a:pPr>
            <a:endParaRPr lang="en" sz="1800" dirty="0">
              <a:solidFill>
                <a:schemeClr val="tx1"/>
              </a:solidFill>
              <a:latin typeface="Simplified Arabic" panose="02020603050405020304" pitchFamily="18" charset="-78"/>
              <a:ea typeface="Roboto"/>
              <a:cs typeface="Simplified Arabic" panose="02020603050405020304" pitchFamily="18" charset="-78"/>
              <a:sym typeface="Roboto"/>
            </a:endParaRPr>
          </a:p>
          <a:p>
            <a:pPr marL="139700" lvl="0" algn="r" rtl="1">
              <a:spcBef>
                <a:spcPts val="0"/>
              </a:spcBef>
              <a:spcAft>
                <a:spcPts val="0"/>
              </a:spcAft>
              <a:buClr>
                <a:schemeClr val="dk2"/>
              </a:buClr>
              <a:buSzPts val="1400"/>
            </a:pPr>
            <a:r>
              <a:rPr lang="ar-LB" sz="1800" dirty="0">
                <a:solidFill>
                  <a:schemeClr val="tx1"/>
                </a:solidFill>
                <a:latin typeface="Simplified Arabic" panose="02020603050405020304" pitchFamily="18" charset="-78"/>
                <a:ea typeface="Roboto"/>
                <a:cs typeface="Simplified Arabic" panose="02020603050405020304" pitchFamily="18" charset="-78"/>
                <a:sym typeface="Roboto"/>
              </a:rPr>
              <a:t>هل يستطيع الضحايا والعائلات والمجتمعات توفير التوثيق/المعلومات المطلوبة؟ </a:t>
            </a:r>
          </a:p>
          <a:p>
            <a:pPr marL="139700" lvl="0" algn="r" rtl="1">
              <a:spcBef>
                <a:spcPts val="0"/>
              </a:spcBef>
              <a:spcAft>
                <a:spcPts val="0"/>
              </a:spcAft>
              <a:buClr>
                <a:schemeClr val="dk2"/>
              </a:buClr>
              <a:buSzPts val="1400"/>
            </a:pPr>
            <a:endParaRPr lang="en" sz="1800" dirty="0">
              <a:solidFill>
                <a:schemeClr val="tx1"/>
              </a:solidFill>
              <a:latin typeface="Simplified Arabic" panose="02020603050405020304" pitchFamily="18" charset="-78"/>
              <a:ea typeface="Roboto"/>
              <a:cs typeface="Simplified Arabic" panose="02020603050405020304" pitchFamily="18" charset="-78"/>
              <a:sym typeface="Roboto"/>
            </a:endParaRPr>
          </a:p>
          <a:p>
            <a:pPr marL="139700" lvl="0" algn="r" rtl="1">
              <a:spcBef>
                <a:spcPts val="0"/>
              </a:spcBef>
              <a:spcAft>
                <a:spcPts val="0"/>
              </a:spcAft>
              <a:buClr>
                <a:schemeClr val="dk2"/>
              </a:buClr>
              <a:buSzPts val="1400"/>
            </a:pPr>
            <a:r>
              <a:rPr lang="ar-LB" sz="1800" dirty="0">
                <a:solidFill>
                  <a:schemeClr val="tx1"/>
                </a:solidFill>
                <a:latin typeface="Simplified Arabic" panose="02020603050405020304" pitchFamily="18" charset="-78"/>
                <a:ea typeface="Roboto"/>
                <a:cs typeface="Simplified Arabic" panose="02020603050405020304" pitchFamily="18" charset="-78"/>
                <a:sym typeface="Roboto"/>
              </a:rPr>
              <a:t>هل يتمتع الضحايا الذين يحقّ لهم بجبر الضرر بالموارد التي تسمح لهم بالنفاذ إلى عملية التسجيل؟ </a:t>
            </a:r>
          </a:p>
          <a:p>
            <a:pPr marL="0" lvl="0" indent="0" algn="r" rtl="1">
              <a:spcBef>
                <a:spcPts val="0"/>
              </a:spcBef>
              <a:spcAft>
                <a:spcPts val="0"/>
              </a:spcAft>
              <a:buNone/>
            </a:pPr>
            <a:endParaRPr lang="en-US" dirty="0">
              <a:solidFill>
                <a:schemeClr val="dk2"/>
              </a:solidFill>
              <a:latin typeface="Simplified Arabic" panose="02020603050405020304" pitchFamily="18" charset="-78"/>
              <a:ea typeface="Roboto"/>
              <a:cs typeface="Simplified Arabic" panose="02020603050405020304" pitchFamily="18" charset="-78"/>
              <a:sym typeface="Roboto"/>
            </a:endParaRPr>
          </a:p>
        </p:txBody>
      </p:sp>
      <p:pic>
        <p:nvPicPr>
          <p:cNvPr id="385" name="Google Shape;385;p61"/>
          <p:cNvPicPr preferRelativeResize="0"/>
          <p:nvPr/>
        </p:nvPicPr>
        <p:blipFill>
          <a:blip r:embed="rId3">
            <a:alphaModFix/>
          </a:blip>
          <a:stretch>
            <a:fillRect/>
          </a:stretch>
        </p:blipFill>
        <p:spPr>
          <a:xfrm>
            <a:off x="923050" y="1368250"/>
            <a:ext cx="2395150" cy="3668975"/>
          </a:xfrm>
          <a:prstGeom prst="rect">
            <a:avLst/>
          </a:prstGeom>
          <a:noFill/>
          <a:ln>
            <a:noFill/>
          </a:ln>
        </p:spPr>
      </p:pic>
      <p:sp>
        <p:nvSpPr>
          <p:cNvPr id="5" name="Rectangle 4">
            <a:extLst>
              <a:ext uri="{FF2B5EF4-FFF2-40B4-BE49-F238E27FC236}">
                <a16:creationId xmlns:a16="http://schemas.microsoft.com/office/drawing/2014/main" id="{3F024785-62F5-4E97-B3CD-75826E3C0EBC}"/>
              </a:ext>
            </a:extLst>
          </p:cNvPr>
          <p:cNvSpPr/>
          <p:nvPr/>
        </p:nvSpPr>
        <p:spPr>
          <a:xfrm>
            <a:off x="8379047" y="4928056"/>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38624309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pic>
        <p:nvPicPr>
          <p:cNvPr id="390" name="Google Shape;390;p62"/>
          <p:cNvPicPr preferRelativeResize="0"/>
          <p:nvPr/>
        </p:nvPicPr>
        <p:blipFill rotWithShape="1">
          <a:blip r:embed="rId3">
            <a:alphaModFix/>
          </a:blip>
          <a:srcRect r="15182"/>
          <a:stretch/>
        </p:blipFill>
        <p:spPr>
          <a:xfrm>
            <a:off x="1388353" y="0"/>
            <a:ext cx="7755648" cy="5143500"/>
          </a:xfrm>
          <a:prstGeom prst="rect">
            <a:avLst/>
          </a:prstGeom>
          <a:noFill/>
          <a:ln>
            <a:noFill/>
          </a:ln>
        </p:spPr>
      </p:pic>
      <p:sp>
        <p:nvSpPr>
          <p:cNvPr id="391" name="Google Shape;391;p62"/>
          <p:cNvSpPr txBox="1"/>
          <p:nvPr/>
        </p:nvSpPr>
        <p:spPr>
          <a:xfrm>
            <a:off x="522500" y="3050325"/>
            <a:ext cx="8168700" cy="1609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endParaRPr sz="2400">
              <a:solidFill>
                <a:schemeClr val="accent1"/>
              </a:solidFill>
              <a:latin typeface="Merriweather"/>
              <a:ea typeface="Merriweather"/>
              <a:cs typeface="Merriweather"/>
              <a:sym typeface="Merriweather"/>
            </a:endParaRPr>
          </a:p>
        </p:txBody>
      </p:sp>
      <p:sp>
        <p:nvSpPr>
          <p:cNvPr id="392" name="Google Shape;392;p62"/>
          <p:cNvSpPr txBox="1"/>
          <p:nvPr/>
        </p:nvSpPr>
        <p:spPr>
          <a:xfrm>
            <a:off x="291900" y="3907850"/>
            <a:ext cx="3808500" cy="7869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ar-LB" sz="3600" dirty="0">
                <a:solidFill>
                  <a:schemeClr val="accent1"/>
                </a:solidFill>
                <a:latin typeface="Simplified Arabic" panose="02020603050405020304" pitchFamily="18" charset="-78"/>
                <a:ea typeface="Merriweather"/>
                <a:cs typeface="Simplified Arabic" panose="02020603050405020304" pitchFamily="18" charset="-78"/>
                <a:sym typeface="Merriweather"/>
              </a:rPr>
              <a:t>كولومبيا</a:t>
            </a:r>
            <a:endParaRPr sz="3600" dirty="0">
              <a:solidFill>
                <a:schemeClr val="bg1"/>
              </a:solidFill>
              <a:latin typeface="Simplified Arabic" panose="02020603050405020304" pitchFamily="18" charset="-78"/>
              <a:ea typeface="Merriweather"/>
              <a:cs typeface="Simplified Arabic" panose="02020603050405020304" pitchFamily="18" charset="-78"/>
              <a:sym typeface="Merriweather"/>
            </a:endParaRPr>
          </a:p>
        </p:txBody>
      </p:sp>
      <p:sp>
        <p:nvSpPr>
          <p:cNvPr id="5" name="Rectangle 4">
            <a:extLst>
              <a:ext uri="{FF2B5EF4-FFF2-40B4-BE49-F238E27FC236}">
                <a16:creationId xmlns:a16="http://schemas.microsoft.com/office/drawing/2014/main" id="{154D2389-4562-44B4-87EF-29BAA592958A}"/>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41697117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397" name="Google Shape;397;p63"/>
          <p:cNvPicPr preferRelativeResize="0"/>
          <p:nvPr/>
        </p:nvPicPr>
        <p:blipFill>
          <a:blip r:embed="rId3">
            <a:alphaModFix/>
          </a:blip>
          <a:stretch>
            <a:fillRect/>
          </a:stretch>
        </p:blipFill>
        <p:spPr>
          <a:xfrm>
            <a:off x="-6" y="0"/>
            <a:ext cx="7717156" cy="5143501"/>
          </a:xfrm>
          <a:prstGeom prst="rect">
            <a:avLst/>
          </a:prstGeom>
          <a:noFill/>
          <a:ln>
            <a:noFill/>
          </a:ln>
        </p:spPr>
      </p:pic>
      <p:sp>
        <p:nvSpPr>
          <p:cNvPr id="398" name="Google Shape;398;p63"/>
          <p:cNvSpPr txBox="1"/>
          <p:nvPr/>
        </p:nvSpPr>
        <p:spPr>
          <a:xfrm>
            <a:off x="522500" y="3050325"/>
            <a:ext cx="8168700" cy="1609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endParaRPr sz="2400">
              <a:solidFill>
                <a:schemeClr val="accent1"/>
              </a:solidFill>
              <a:latin typeface="Merriweather"/>
              <a:ea typeface="Merriweather"/>
              <a:cs typeface="Merriweather"/>
              <a:sym typeface="Merriweather"/>
            </a:endParaRPr>
          </a:p>
        </p:txBody>
      </p:sp>
      <p:sp>
        <p:nvSpPr>
          <p:cNvPr id="399" name="Google Shape;399;p63"/>
          <p:cNvSpPr txBox="1">
            <a:spLocks noGrp="1"/>
          </p:cNvSpPr>
          <p:nvPr>
            <p:ph type="title"/>
          </p:nvPr>
        </p:nvSpPr>
        <p:spPr>
          <a:xfrm>
            <a:off x="6215400" y="70500"/>
            <a:ext cx="2928600" cy="9951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LB" dirty="0">
                <a:latin typeface="Simplified Arabic" panose="02020603050405020304" pitchFamily="18" charset="-78"/>
                <a:cs typeface="Simplified Arabic" panose="02020603050405020304" pitchFamily="18" charset="-78"/>
              </a:rPr>
              <a:t>سيراليون</a:t>
            </a:r>
            <a:endParaRPr dirty="0">
              <a:latin typeface="Simplified Arabic" panose="02020603050405020304" pitchFamily="18" charset="-78"/>
              <a:cs typeface="Simplified Arabic" panose="02020603050405020304" pitchFamily="18" charset="-78"/>
            </a:endParaRPr>
          </a:p>
        </p:txBody>
      </p:sp>
      <p:sp>
        <p:nvSpPr>
          <p:cNvPr id="5" name="Rectangle 4">
            <a:extLst>
              <a:ext uri="{FF2B5EF4-FFF2-40B4-BE49-F238E27FC236}">
                <a16:creationId xmlns:a16="http://schemas.microsoft.com/office/drawing/2014/main" id="{EF47124F-72D7-4533-8E87-78A24760B9D6}"/>
              </a:ext>
            </a:extLst>
          </p:cNvPr>
          <p:cNvSpPr/>
          <p:nvPr/>
        </p:nvSpPr>
        <p:spPr>
          <a:xfrm>
            <a:off x="8379047" y="4857556"/>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11525394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6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514350" lvl="0" indent="-514350" algn="r" rtl="1">
              <a:spcBef>
                <a:spcPts val="0"/>
              </a:spcBef>
              <a:spcAft>
                <a:spcPts val="0"/>
              </a:spcAft>
              <a:buFont typeface="+mj-lt"/>
              <a:buAutoNum type="arabicPeriod" startAt="10"/>
            </a:pPr>
            <a:r>
              <a:rPr lang="ar-LB" dirty="0">
                <a:latin typeface="Simplified Arabic" panose="02020603050405020304" pitchFamily="18" charset="-78"/>
                <a:cs typeface="Simplified Arabic" panose="02020603050405020304" pitchFamily="18" charset="-78"/>
              </a:rPr>
              <a:t>تطبيق جبر الضرر</a:t>
            </a:r>
            <a:endParaRPr dirty="0">
              <a:latin typeface="Simplified Arabic" panose="02020603050405020304" pitchFamily="18" charset="-78"/>
              <a:cs typeface="Simplified Arabic" panose="02020603050405020304" pitchFamily="18" charset="-78"/>
            </a:endParaRPr>
          </a:p>
        </p:txBody>
      </p:sp>
      <p:graphicFrame>
        <p:nvGraphicFramePr>
          <p:cNvPr id="2" name="Diagram 1">
            <a:extLst>
              <a:ext uri="{FF2B5EF4-FFF2-40B4-BE49-F238E27FC236}">
                <a16:creationId xmlns:a16="http://schemas.microsoft.com/office/drawing/2014/main" id="{12DBAB4D-5796-4F03-AD63-C978D44696C1}"/>
              </a:ext>
            </a:extLst>
          </p:cNvPr>
          <p:cNvGraphicFramePr/>
          <p:nvPr>
            <p:extLst>
              <p:ext uri="{D42A27DB-BD31-4B8C-83A1-F6EECF244321}">
                <p14:modId xmlns:p14="http://schemas.microsoft.com/office/powerpoint/2010/main" val="380927921"/>
              </p:ext>
            </p:extLst>
          </p:nvPr>
        </p:nvGraphicFramePr>
        <p:xfrm>
          <a:off x="4572000" y="382275"/>
          <a:ext cx="4083600" cy="4275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47747B57-A869-477A-901F-A7DEB11DF75D}"/>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1054593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7"/>
          <p:cNvPicPr preferRelativeResize="0"/>
          <p:nvPr/>
        </p:nvPicPr>
        <p:blipFill rotWithShape="1">
          <a:blip r:embed="rId3">
            <a:alphaModFix amt="45000"/>
          </a:blip>
          <a:srcRect l="10185"/>
          <a:stretch/>
        </p:blipFill>
        <p:spPr>
          <a:xfrm>
            <a:off x="0" y="0"/>
            <a:ext cx="6929145" cy="5143500"/>
          </a:xfrm>
          <a:prstGeom prst="rect">
            <a:avLst/>
          </a:prstGeom>
          <a:noFill/>
          <a:ln>
            <a:noFill/>
          </a:ln>
        </p:spPr>
      </p:pic>
      <p:sp>
        <p:nvSpPr>
          <p:cNvPr id="89" name="Google Shape;89;p17"/>
          <p:cNvSpPr txBox="1"/>
          <p:nvPr/>
        </p:nvSpPr>
        <p:spPr>
          <a:xfrm>
            <a:off x="6747525" y="3829950"/>
            <a:ext cx="1528800" cy="565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sz="2400" b="1">
              <a:solidFill>
                <a:schemeClr val="accent1"/>
              </a:solidFill>
              <a:latin typeface="Merriweather"/>
              <a:ea typeface="Merriweather"/>
              <a:cs typeface="Merriweather"/>
              <a:sym typeface="Merriweather"/>
            </a:endParaRPr>
          </a:p>
        </p:txBody>
      </p:sp>
      <p:sp>
        <p:nvSpPr>
          <p:cNvPr id="90" name="Google Shape;90;p17"/>
          <p:cNvSpPr txBox="1"/>
          <p:nvPr/>
        </p:nvSpPr>
        <p:spPr>
          <a:xfrm>
            <a:off x="2816575" y="163050"/>
            <a:ext cx="6156000" cy="3744300"/>
          </a:xfrm>
          <a:prstGeom prst="rect">
            <a:avLst/>
          </a:prstGeom>
          <a:noFill/>
          <a:ln>
            <a:noFill/>
          </a:ln>
        </p:spPr>
        <p:txBody>
          <a:bodyPr spcFirstLastPara="1" wrap="square" lIns="91425" tIns="91425" rIns="91425" bIns="91425" anchor="t" anchorCtr="0">
            <a:noAutofit/>
          </a:bodyPr>
          <a:lstStyle/>
          <a:p>
            <a:pPr marL="0" lvl="0" indent="0" algn="l" rtl="1">
              <a:spcBef>
                <a:spcPts val="0"/>
              </a:spcBef>
              <a:spcAft>
                <a:spcPts val="0"/>
              </a:spcAft>
              <a:buNone/>
            </a:pPr>
            <a:r>
              <a:rPr lang="ar-LB" sz="2500" dirty="0">
                <a:solidFill>
                  <a:schemeClr val="accent1"/>
                </a:solidFill>
                <a:latin typeface="Simplified Arabic" panose="02020603050405020304" pitchFamily="18" charset="-78"/>
                <a:ea typeface="Merriweather"/>
                <a:cs typeface="Simplified Arabic" panose="02020603050405020304" pitchFamily="18" charset="-78"/>
                <a:sym typeface="Merriweather"/>
              </a:rPr>
              <a:t>تهدف برامج جبر الضرر التي يستفيد منها ضحايا انتهاكات حقوق الإنسان إلى </a:t>
            </a:r>
            <a:r>
              <a:rPr lang="ar-LB" sz="2500" b="1" dirty="0">
                <a:solidFill>
                  <a:schemeClr val="accent1"/>
                </a:solidFill>
                <a:latin typeface="Simplified Arabic" panose="02020603050405020304" pitchFamily="18" charset="-78"/>
                <a:ea typeface="Merriweather"/>
                <a:cs typeface="Simplified Arabic" panose="02020603050405020304" pitchFamily="18" charset="-78"/>
                <a:sym typeface="Merriweather"/>
              </a:rPr>
              <a:t>تحقيق العدالة </a:t>
            </a:r>
            <a:r>
              <a:rPr lang="ar-LB" sz="2500" dirty="0">
                <a:solidFill>
                  <a:schemeClr val="accent1"/>
                </a:solidFill>
                <a:latin typeface="Simplified Arabic" panose="02020603050405020304" pitchFamily="18" charset="-78"/>
                <a:ea typeface="Merriweather"/>
                <a:cs typeface="Simplified Arabic" panose="02020603050405020304" pitchFamily="18" charset="-78"/>
                <a:sym typeface="Merriweather"/>
              </a:rPr>
              <a:t>لصالح الضحايا. وتشير إلى أنّ الدولة تدرك </a:t>
            </a:r>
            <a:r>
              <a:rPr lang="ar-LB" sz="2500" b="1" dirty="0">
                <a:solidFill>
                  <a:schemeClr val="accent1"/>
                </a:solidFill>
                <a:latin typeface="Simplified Arabic" panose="02020603050405020304" pitchFamily="18" charset="-78"/>
                <a:ea typeface="Merriweather"/>
                <a:cs typeface="Simplified Arabic" panose="02020603050405020304" pitchFamily="18" charset="-78"/>
                <a:sym typeface="Merriweather"/>
              </a:rPr>
              <a:t>التزامها المعنوي والقانوني </a:t>
            </a:r>
            <a:r>
              <a:rPr lang="ar-LB" sz="2500" dirty="0">
                <a:solidFill>
                  <a:schemeClr val="accent1"/>
                </a:solidFill>
                <a:latin typeface="Simplified Arabic" panose="02020603050405020304" pitchFamily="18" charset="-78"/>
                <a:ea typeface="Merriweather"/>
                <a:cs typeface="Simplified Arabic" panose="02020603050405020304" pitchFamily="18" charset="-78"/>
                <a:sym typeface="Merriweather"/>
              </a:rPr>
              <a:t>لجهة الاعتراف بالفعل غير المشروع الذي حصل وإنصاف الضحية و</a:t>
            </a:r>
            <a:r>
              <a:rPr lang="ar-LB" sz="2500" b="1" dirty="0">
                <a:solidFill>
                  <a:schemeClr val="accent1"/>
                </a:solidFill>
                <a:latin typeface="Simplified Arabic" panose="02020603050405020304" pitchFamily="18" charset="-78"/>
                <a:ea typeface="Merriweather"/>
                <a:cs typeface="Simplified Arabic" panose="02020603050405020304" pitchFamily="18" charset="-78"/>
                <a:sym typeface="Merriweather"/>
              </a:rPr>
              <a:t>جبر الضرر عن عواقب </a:t>
            </a:r>
            <a:r>
              <a:rPr lang="ar-LB" sz="2500" dirty="0">
                <a:solidFill>
                  <a:schemeClr val="accent1"/>
                </a:solidFill>
                <a:latin typeface="Simplified Arabic" panose="02020603050405020304" pitchFamily="18" charset="-78"/>
                <a:ea typeface="Merriweather"/>
                <a:cs typeface="Simplified Arabic" panose="02020603050405020304" pitchFamily="18" charset="-78"/>
                <a:sym typeface="Merriweather"/>
              </a:rPr>
              <a:t>الانتهاكات قدر المستطاع. </a:t>
            </a:r>
            <a:endParaRPr lang="en" sz="2500"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a:p>
            <a:pPr marL="0" lvl="0" indent="0" algn="r" rtl="0">
              <a:spcBef>
                <a:spcPts val="0"/>
              </a:spcBef>
              <a:spcAft>
                <a:spcPts val="0"/>
              </a:spcAft>
              <a:buNone/>
            </a:pPr>
            <a:r>
              <a:rPr lang="en" sz="2400" dirty="0">
                <a:solidFill>
                  <a:schemeClr val="accent1"/>
                </a:solidFill>
                <a:latin typeface="Simplified Arabic" panose="02020603050405020304" pitchFamily="18" charset="-78"/>
                <a:ea typeface="Merriweather"/>
                <a:cs typeface="Simplified Arabic" panose="02020603050405020304" pitchFamily="18" charset="-78"/>
                <a:sym typeface="Merriweather"/>
              </a:rPr>
              <a:t> </a:t>
            </a:r>
            <a:endParaRPr sz="2400" b="1"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p:txBody>
      </p:sp>
      <p:sp>
        <p:nvSpPr>
          <p:cNvPr id="5" name="Rectangle 4">
            <a:extLst>
              <a:ext uri="{FF2B5EF4-FFF2-40B4-BE49-F238E27FC236}">
                <a16:creationId xmlns:a16="http://schemas.microsoft.com/office/drawing/2014/main" id="{BAF9481C-815C-4A46-A5DC-41539FA6FB07}"/>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65"/>
          <p:cNvSpPr txBox="1">
            <a:spLocks noGrp="1"/>
          </p:cNvSpPr>
          <p:nvPr>
            <p:ph type="title"/>
          </p:nvPr>
        </p:nvSpPr>
        <p:spPr>
          <a:xfrm>
            <a:off x="309600" y="102125"/>
            <a:ext cx="4081200" cy="13899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LB" sz="2400" dirty="0">
                <a:latin typeface="Simplified Arabic" panose="02020603050405020304" pitchFamily="18" charset="-78"/>
                <a:cs typeface="Simplified Arabic" panose="02020603050405020304" pitchFamily="18" charset="-78"/>
              </a:rPr>
              <a:t>العوائق التي تمنع النفاذ</a:t>
            </a:r>
            <a:endParaRPr sz="2400" dirty="0">
              <a:latin typeface="Simplified Arabic" panose="02020603050405020304" pitchFamily="18" charset="-78"/>
              <a:cs typeface="Simplified Arabic" panose="02020603050405020304" pitchFamily="18" charset="-78"/>
            </a:endParaRPr>
          </a:p>
        </p:txBody>
      </p:sp>
      <p:graphicFrame>
        <p:nvGraphicFramePr>
          <p:cNvPr id="2" name="Diagram 1">
            <a:extLst>
              <a:ext uri="{FF2B5EF4-FFF2-40B4-BE49-F238E27FC236}">
                <a16:creationId xmlns:a16="http://schemas.microsoft.com/office/drawing/2014/main" id="{DBBF3D07-4770-425C-AFE3-9C6819EA64D1}"/>
              </a:ext>
            </a:extLst>
          </p:cNvPr>
          <p:cNvGraphicFramePr/>
          <p:nvPr>
            <p:extLst/>
          </p:nvPr>
        </p:nvGraphicFramePr>
        <p:xfrm>
          <a:off x="4837225" y="1606163"/>
          <a:ext cx="4124400" cy="2227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12" name="Google Shape;412;p65"/>
          <p:cNvPicPr preferRelativeResize="0"/>
          <p:nvPr/>
        </p:nvPicPr>
        <p:blipFill>
          <a:blip r:embed="rId8">
            <a:alphaModFix/>
          </a:blip>
          <a:stretch>
            <a:fillRect/>
          </a:stretch>
        </p:blipFill>
        <p:spPr>
          <a:xfrm>
            <a:off x="0" y="1361100"/>
            <a:ext cx="4572000" cy="3047990"/>
          </a:xfrm>
          <a:prstGeom prst="rect">
            <a:avLst/>
          </a:prstGeom>
          <a:noFill/>
          <a:ln>
            <a:noFill/>
          </a:ln>
        </p:spPr>
      </p:pic>
      <p:sp>
        <p:nvSpPr>
          <p:cNvPr id="5" name="Rectangle 4">
            <a:extLst>
              <a:ext uri="{FF2B5EF4-FFF2-40B4-BE49-F238E27FC236}">
                <a16:creationId xmlns:a16="http://schemas.microsoft.com/office/drawing/2014/main" id="{9455321A-CDE2-434D-9F89-9616A3E34AA5}"/>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38022755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66"/>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514350" lvl="0" indent="-514350" algn="r" rtl="1">
              <a:spcBef>
                <a:spcPts val="0"/>
              </a:spcBef>
              <a:spcAft>
                <a:spcPts val="0"/>
              </a:spcAft>
              <a:buFont typeface="+mj-lt"/>
              <a:buAutoNum type="arabicPeriod" startAt="11"/>
            </a:pPr>
            <a:r>
              <a:rPr lang="ar-LB" dirty="0">
                <a:latin typeface="Simplified Arabic" panose="02020603050405020304" pitchFamily="18" charset="-78"/>
                <a:cs typeface="Simplified Arabic" panose="02020603050405020304" pitchFamily="18" charset="-78"/>
              </a:rPr>
              <a:t> تحقيق تأثير تحويلي</a:t>
            </a:r>
            <a:endParaRPr dirty="0">
              <a:latin typeface="Simplified Arabic" panose="02020603050405020304" pitchFamily="18" charset="-78"/>
              <a:cs typeface="Simplified Arabic" panose="02020603050405020304" pitchFamily="18" charset="-78"/>
            </a:endParaRPr>
          </a:p>
        </p:txBody>
      </p:sp>
      <p:sp>
        <p:nvSpPr>
          <p:cNvPr id="418" name="Google Shape;418;p66"/>
          <p:cNvSpPr txBox="1"/>
          <p:nvPr/>
        </p:nvSpPr>
        <p:spPr>
          <a:xfrm>
            <a:off x="4603450" y="500925"/>
            <a:ext cx="4083600" cy="40302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ar-LB" sz="2200" dirty="0">
                <a:solidFill>
                  <a:schemeClr val="tx1"/>
                </a:solidFill>
                <a:latin typeface="Simplified Arabic" panose="02020603050405020304" pitchFamily="18" charset="-78"/>
                <a:ea typeface="Roboto" panose="020B0604020202020204" charset="0"/>
                <a:cs typeface="Simplified Arabic" panose="02020603050405020304" pitchFamily="18" charset="-78"/>
                <a:sym typeface="Merriweather"/>
              </a:rPr>
              <a:t>قد يساعد جبر الضرر على إنصاف عدم المساواة أو الظلم على الصعيد التاريخي. </a:t>
            </a:r>
          </a:p>
          <a:p>
            <a:pPr marL="0" lvl="0" indent="0" rtl="0">
              <a:spcBef>
                <a:spcPts val="0"/>
              </a:spcBef>
              <a:spcAft>
                <a:spcPts val="0"/>
              </a:spcAft>
              <a:buNone/>
            </a:pPr>
            <a:endParaRPr sz="2200" dirty="0">
              <a:solidFill>
                <a:schemeClr val="tx1"/>
              </a:solidFill>
              <a:latin typeface="Simplified Arabic" panose="02020603050405020304" pitchFamily="18" charset="-78"/>
              <a:ea typeface="Roboto" panose="020B0604020202020204" charset="0"/>
              <a:cs typeface="Simplified Arabic" panose="02020603050405020304" pitchFamily="18" charset="-78"/>
              <a:sym typeface="Merriweather"/>
            </a:endParaRPr>
          </a:p>
          <a:p>
            <a:pPr marL="0" lvl="0" indent="0" algn="r" rtl="1">
              <a:spcBef>
                <a:spcPts val="0"/>
              </a:spcBef>
              <a:spcAft>
                <a:spcPts val="0"/>
              </a:spcAft>
              <a:buNone/>
            </a:pPr>
            <a:r>
              <a:rPr lang="ar-LB" sz="2000" dirty="0">
                <a:solidFill>
                  <a:schemeClr val="tx1"/>
                </a:solidFill>
                <a:latin typeface="Simplified Arabic" panose="02020603050405020304" pitchFamily="18" charset="-78"/>
                <a:ea typeface="Roboto" panose="020B0604020202020204" charset="0"/>
                <a:cs typeface="Simplified Arabic" panose="02020603050405020304" pitchFamily="18" charset="-78"/>
                <a:sym typeface="Merriweather"/>
              </a:rPr>
              <a:t>إن </a:t>
            </a:r>
            <a:r>
              <a:rPr lang="ar-LB" sz="2000" b="1" dirty="0">
                <a:solidFill>
                  <a:schemeClr val="tx1"/>
                </a:solidFill>
                <a:latin typeface="Simplified Arabic" panose="02020603050405020304" pitchFamily="18" charset="-78"/>
                <a:ea typeface="Roboto" panose="020B0604020202020204" charset="0"/>
                <a:cs typeface="Simplified Arabic" panose="02020603050405020304" pitchFamily="18" charset="-78"/>
                <a:sym typeface="Merriweather"/>
              </a:rPr>
              <a:t>لم تأخذ </a:t>
            </a:r>
            <a:r>
              <a:rPr lang="ar-LB" sz="2000" dirty="0">
                <a:solidFill>
                  <a:schemeClr val="tx1"/>
                </a:solidFill>
                <a:latin typeface="Simplified Arabic" panose="02020603050405020304" pitchFamily="18" charset="-78"/>
                <a:ea typeface="Roboto" panose="020B0604020202020204" charset="0"/>
                <a:cs typeface="Simplified Arabic" panose="02020603050405020304" pitchFamily="18" charset="-78"/>
                <a:sym typeface="Merriweather"/>
              </a:rPr>
              <a:t>برامج جبر الضرر </a:t>
            </a:r>
            <a:r>
              <a:rPr lang="ar-LB" sz="2000" b="1" dirty="0">
                <a:solidFill>
                  <a:schemeClr val="tx1"/>
                </a:solidFill>
                <a:latin typeface="Simplified Arabic" panose="02020603050405020304" pitchFamily="18" charset="-78"/>
                <a:ea typeface="Roboto" panose="020B0604020202020204" charset="0"/>
                <a:cs typeface="Simplified Arabic" panose="02020603050405020304" pitchFamily="18" charset="-78"/>
                <a:sym typeface="Merriweather"/>
              </a:rPr>
              <a:t>بالاعتبار عدم المساواة الهيكلية </a:t>
            </a:r>
            <a:r>
              <a:rPr lang="ar-LB" sz="2000" dirty="0">
                <a:solidFill>
                  <a:schemeClr val="tx1"/>
                </a:solidFill>
                <a:latin typeface="Simplified Arabic" panose="02020603050405020304" pitchFamily="18" charset="-78"/>
                <a:ea typeface="Roboto" panose="020B0604020202020204" charset="0"/>
                <a:cs typeface="Simplified Arabic" panose="02020603050405020304" pitchFamily="18" charset="-78"/>
                <a:sym typeface="Merriweather"/>
              </a:rPr>
              <a:t>التي ساهمت في حصول العنف القائم على نوع الجنس خلال نزاع ما أو خلال فترة حكم استبدادي، فهي عرضة لخطر تكرار هذه الممارسات في المستقبل.</a:t>
            </a:r>
            <a:endParaRPr sz="2000" dirty="0">
              <a:solidFill>
                <a:schemeClr val="tx1"/>
              </a:solidFill>
              <a:latin typeface="Simplified Arabic" panose="02020603050405020304" pitchFamily="18" charset="-78"/>
              <a:ea typeface="Roboto" panose="020B0604020202020204" charset="0"/>
              <a:cs typeface="Simplified Arabic" panose="02020603050405020304" pitchFamily="18" charset="-78"/>
              <a:sym typeface="Merriweather"/>
            </a:endParaRPr>
          </a:p>
        </p:txBody>
      </p:sp>
      <p:sp>
        <p:nvSpPr>
          <p:cNvPr id="4" name="Rectangle 3">
            <a:extLst>
              <a:ext uri="{FF2B5EF4-FFF2-40B4-BE49-F238E27FC236}">
                <a16:creationId xmlns:a16="http://schemas.microsoft.com/office/drawing/2014/main" id="{705ADD8A-D8AA-427C-B4E1-309D87FAD7B6}"/>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377072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4" name="Google Shape;424;p67"/>
          <p:cNvSpPr txBox="1"/>
          <p:nvPr/>
        </p:nvSpPr>
        <p:spPr>
          <a:xfrm>
            <a:off x="1333800" y="861900"/>
            <a:ext cx="6753600" cy="2478825"/>
          </a:xfrm>
          <a:prstGeom prst="rect">
            <a:avLst/>
          </a:prstGeom>
          <a:noFill/>
          <a:ln>
            <a:noFill/>
          </a:ln>
        </p:spPr>
        <p:txBody>
          <a:bodyPr spcFirstLastPara="1" wrap="square" lIns="91425" tIns="91425" rIns="91425" bIns="91425" anchor="t" anchorCtr="0">
            <a:noAutofit/>
          </a:bodyPr>
          <a:lstStyle/>
          <a:p>
            <a:pPr marL="0" marR="457200" lvl="0" indent="0" algn="r" rtl="1">
              <a:spcBef>
                <a:spcPts val="1200"/>
              </a:spcBef>
              <a:spcAft>
                <a:spcPts val="0"/>
              </a:spcAft>
              <a:buNone/>
            </a:pPr>
            <a:r>
              <a:rPr lang="ar-LB" sz="2800" dirty="0">
                <a:solidFill>
                  <a:schemeClr val="accent1"/>
                </a:solidFill>
                <a:latin typeface="Simplified Arabic" panose="02020603050405020304" pitchFamily="18" charset="-78"/>
                <a:ea typeface="Merriweather"/>
                <a:cs typeface="Simplified Arabic" panose="02020603050405020304" pitchFamily="18" charset="-78"/>
                <a:sym typeface="Merriweather"/>
              </a:rPr>
              <a:t>"يجب أن يذهب التعويض </a:t>
            </a:r>
            <a:r>
              <a:rPr lang="ar-LB" sz="2800" b="1" dirty="0">
                <a:solidFill>
                  <a:schemeClr val="accent1"/>
                </a:solidFill>
                <a:latin typeface="Simplified Arabic" panose="02020603050405020304" pitchFamily="18" charset="-78"/>
                <a:ea typeface="Merriweather"/>
                <a:cs typeface="Simplified Arabic" panose="02020603050405020304" pitchFamily="18" charset="-78"/>
                <a:sym typeface="Merriweather"/>
              </a:rPr>
              <a:t>إلى أبعد </a:t>
            </a:r>
            <a:r>
              <a:rPr lang="ar-LB" sz="2800" dirty="0">
                <a:solidFill>
                  <a:schemeClr val="accent1"/>
                </a:solidFill>
                <a:latin typeface="Simplified Arabic" panose="02020603050405020304" pitchFamily="18" charset="-78"/>
                <a:ea typeface="Merriweather"/>
                <a:cs typeface="Simplified Arabic" panose="02020603050405020304" pitchFamily="18" charset="-78"/>
                <a:sym typeface="Merriweather"/>
              </a:rPr>
              <a:t>من الأسباب والآثار المباشرة للجرائم والانتهاكات، إذ يجب أن يعالج </a:t>
            </a:r>
            <a:r>
              <a:rPr lang="ar-LB" sz="2800" b="1" dirty="0">
                <a:solidFill>
                  <a:schemeClr val="accent1"/>
                </a:solidFill>
                <a:latin typeface="Simplified Arabic" panose="02020603050405020304" pitchFamily="18" charset="-78"/>
                <a:ea typeface="Merriweather"/>
                <a:cs typeface="Simplified Arabic" panose="02020603050405020304" pitchFamily="18" charset="-78"/>
                <a:sym typeface="Merriweather"/>
              </a:rPr>
              <a:t>عدم المساواة السياسي والهيكلي</a:t>
            </a:r>
            <a:r>
              <a:rPr lang="ar-LB" sz="2800" dirty="0">
                <a:solidFill>
                  <a:schemeClr val="accent1"/>
                </a:solidFill>
                <a:latin typeface="Simplified Arabic" panose="02020603050405020304" pitchFamily="18" charset="-78"/>
                <a:ea typeface="Merriweather"/>
                <a:cs typeface="Simplified Arabic" panose="02020603050405020304" pitchFamily="18" charset="-78"/>
                <a:sym typeface="Merriweather"/>
              </a:rPr>
              <a:t> الذي يؤثّر سلباً على حياة النساء والفتيات."</a:t>
            </a:r>
            <a:endParaRPr sz="2800"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a:p>
            <a:pPr marL="0" marR="457200" lvl="0" indent="0" algn="just" rtl="0">
              <a:spcBef>
                <a:spcPts val="1200"/>
              </a:spcBef>
              <a:spcAft>
                <a:spcPts val="0"/>
              </a:spcAft>
              <a:buNone/>
            </a:pPr>
            <a:endParaRPr sz="1200" dirty="0">
              <a:latin typeface="Simplified Arabic" panose="02020603050405020304" pitchFamily="18" charset="-78"/>
              <a:ea typeface="Calibri"/>
              <a:cs typeface="Simplified Arabic" panose="02020603050405020304" pitchFamily="18" charset="-78"/>
              <a:sym typeface="Calibri"/>
            </a:endParaRPr>
          </a:p>
          <a:p>
            <a:pPr marL="0" marR="457200" lvl="0" indent="0" algn="just" rtl="0">
              <a:spcBef>
                <a:spcPts val="1200"/>
              </a:spcBef>
              <a:spcAft>
                <a:spcPts val="1200"/>
              </a:spcAft>
              <a:buNone/>
            </a:pPr>
            <a:endParaRPr sz="1200" dirty="0">
              <a:latin typeface="Simplified Arabic" panose="02020603050405020304" pitchFamily="18" charset="-78"/>
              <a:ea typeface="Calibri"/>
              <a:cs typeface="Simplified Arabic" panose="02020603050405020304" pitchFamily="18" charset="-78"/>
              <a:sym typeface="Calibri"/>
            </a:endParaRPr>
          </a:p>
        </p:txBody>
      </p:sp>
      <p:sp>
        <p:nvSpPr>
          <p:cNvPr id="4" name="Google Shape;308;p51">
            <a:extLst>
              <a:ext uri="{FF2B5EF4-FFF2-40B4-BE49-F238E27FC236}">
                <a16:creationId xmlns:a16="http://schemas.microsoft.com/office/drawing/2014/main" id="{6D7DD5F7-243D-42CE-8967-0AF386308F43}"/>
              </a:ext>
            </a:extLst>
          </p:cNvPr>
          <p:cNvSpPr txBox="1"/>
          <p:nvPr/>
        </p:nvSpPr>
        <p:spPr>
          <a:xfrm>
            <a:off x="801507" y="3404986"/>
            <a:ext cx="7798091" cy="813091"/>
          </a:xfrm>
          <a:prstGeom prst="rect">
            <a:avLst/>
          </a:prstGeom>
          <a:noFill/>
          <a:ln>
            <a:noFill/>
          </a:ln>
        </p:spPr>
        <p:txBody>
          <a:bodyPr spcFirstLastPara="1" wrap="square" lIns="91425" tIns="91425" rIns="91425" bIns="91425" anchor="t" anchorCtr="0">
            <a:noAutofit/>
          </a:bodyPr>
          <a:lstStyle/>
          <a:p>
            <a:pPr lvl="0" rtl="1"/>
            <a:r>
              <a:rPr lang="en" sz="1800" dirty="0">
                <a:solidFill>
                  <a:schemeClr val="accent4"/>
                </a:solidFill>
                <a:latin typeface="Merriweather"/>
                <a:ea typeface="Merriweather"/>
                <a:cs typeface="Merriweather"/>
                <a:sym typeface="Merriweather"/>
              </a:rPr>
              <a:t>—</a:t>
            </a:r>
            <a:r>
              <a:rPr lang="ar-LB" sz="2000" dirty="0">
                <a:solidFill>
                  <a:schemeClr val="accent4"/>
                </a:solidFill>
                <a:latin typeface="Calibri"/>
                <a:ea typeface="Calibri"/>
                <a:cs typeface="Calibri"/>
                <a:sym typeface="Calibri"/>
              </a:rPr>
              <a:t>إعلان نيروبي المتعلق بحق النساء والفتيات في الإنصاف والتعويض</a:t>
            </a:r>
            <a:endParaRPr sz="2000" dirty="0">
              <a:solidFill>
                <a:schemeClr val="accent4"/>
              </a:solidFill>
              <a:latin typeface="Simplified Arabic" panose="02020603050405020304" pitchFamily="18" charset="-78"/>
              <a:ea typeface="Merriweather"/>
              <a:cs typeface="Simplified Arabic" panose="02020603050405020304" pitchFamily="18" charset="-78"/>
              <a:sym typeface="Merriweather"/>
            </a:endParaRPr>
          </a:p>
        </p:txBody>
      </p:sp>
      <p:sp>
        <p:nvSpPr>
          <p:cNvPr id="5" name="Rectangle 4">
            <a:extLst>
              <a:ext uri="{FF2B5EF4-FFF2-40B4-BE49-F238E27FC236}">
                <a16:creationId xmlns:a16="http://schemas.microsoft.com/office/drawing/2014/main" id="{3C855918-0A6B-4680-A88B-3CA9CD6D1DFA}"/>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29" name="Google Shape;429;p68"/>
          <p:cNvPicPr preferRelativeResize="0"/>
          <p:nvPr/>
        </p:nvPicPr>
        <p:blipFill>
          <a:blip r:embed="rId3">
            <a:alphaModFix/>
          </a:blip>
          <a:stretch>
            <a:fillRect/>
          </a:stretch>
        </p:blipFill>
        <p:spPr>
          <a:xfrm>
            <a:off x="2285967" y="0"/>
            <a:ext cx="6858036" cy="5143500"/>
          </a:xfrm>
          <a:prstGeom prst="rect">
            <a:avLst/>
          </a:prstGeom>
          <a:noFill/>
          <a:ln>
            <a:noFill/>
          </a:ln>
        </p:spPr>
      </p:pic>
      <p:sp>
        <p:nvSpPr>
          <p:cNvPr id="430" name="Google Shape;430;p68"/>
          <p:cNvSpPr txBox="1"/>
          <p:nvPr/>
        </p:nvSpPr>
        <p:spPr>
          <a:xfrm>
            <a:off x="487650" y="3002617"/>
            <a:ext cx="8168700" cy="1609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endParaRPr sz="2400">
              <a:solidFill>
                <a:schemeClr val="accent1"/>
              </a:solidFill>
              <a:latin typeface="Merriweather"/>
              <a:ea typeface="Merriweather"/>
              <a:cs typeface="Merriweather"/>
              <a:sym typeface="Merriweather"/>
            </a:endParaRPr>
          </a:p>
        </p:txBody>
      </p:sp>
      <p:sp>
        <p:nvSpPr>
          <p:cNvPr id="431" name="Google Shape;431;p68"/>
          <p:cNvSpPr txBox="1">
            <a:spLocks noGrp="1"/>
          </p:cNvSpPr>
          <p:nvPr>
            <p:ph type="title"/>
          </p:nvPr>
        </p:nvSpPr>
        <p:spPr>
          <a:xfrm>
            <a:off x="68971" y="727741"/>
            <a:ext cx="2061979" cy="1838609"/>
          </a:xfrm>
          <a:prstGeom prst="rect">
            <a:avLst/>
          </a:prstGeom>
        </p:spPr>
        <p:txBody>
          <a:bodyPr spcFirstLastPara="1" wrap="square" lIns="91425" tIns="91425" rIns="91425" bIns="91425" anchor="ctr" anchorCtr="0">
            <a:noAutofit/>
          </a:bodyPr>
          <a:lstStyle/>
          <a:p>
            <a:pPr lvl="0" algn="r" rtl="1"/>
            <a:r>
              <a:rPr lang="ar-LB" sz="2000" dirty="0">
                <a:latin typeface="Simplified Arabic" panose="02020603050405020304" pitchFamily="18" charset="-78"/>
                <a:cs typeface="Simplified Arabic" panose="02020603050405020304" pitchFamily="18" charset="-78"/>
              </a:rPr>
              <a:t>قضية غونزاليز وآخرين ضد المكسيك. </a:t>
            </a:r>
            <a:br>
              <a:rPr lang="ar-LB" sz="2000" dirty="0">
                <a:latin typeface="Simplified Arabic" panose="02020603050405020304" pitchFamily="18" charset="-78"/>
                <a:cs typeface="Simplified Arabic" panose="02020603050405020304" pitchFamily="18" charset="-78"/>
              </a:rPr>
            </a:br>
            <a:br>
              <a:rPr lang="ar-LB" sz="2000" dirty="0">
                <a:latin typeface="Simplified Arabic" panose="02020603050405020304" pitchFamily="18" charset="-78"/>
                <a:cs typeface="Simplified Arabic" panose="02020603050405020304" pitchFamily="18" charset="-78"/>
              </a:rPr>
            </a:br>
            <a:r>
              <a:rPr lang="ar-LB" sz="2000" dirty="0">
                <a:latin typeface="Simplified Arabic" panose="02020603050405020304" pitchFamily="18" charset="-78"/>
                <a:cs typeface="Simplified Arabic" panose="02020603050405020304" pitchFamily="18" charset="-78"/>
              </a:rPr>
              <a:t>"كوتون فيلد"</a:t>
            </a:r>
            <a:endParaRPr sz="2000" dirty="0">
              <a:latin typeface="Simplified Arabic" panose="02020603050405020304" pitchFamily="18" charset="-78"/>
              <a:cs typeface="Simplified Arabic" panose="02020603050405020304" pitchFamily="18" charset="-78"/>
            </a:endParaRPr>
          </a:p>
        </p:txBody>
      </p:sp>
      <p:sp>
        <p:nvSpPr>
          <p:cNvPr id="5" name="Rectangle 4">
            <a:extLst>
              <a:ext uri="{FF2B5EF4-FFF2-40B4-BE49-F238E27FC236}">
                <a16:creationId xmlns:a16="http://schemas.microsoft.com/office/drawing/2014/main" id="{5F669900-B39F-4020-88DF-53D4431BCB9D}"/>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33987936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69"/>
          <p:cNvSpPr txBox="1">
            <a:spLocks noGrp="1"/>
          </p:cNvSpPr>
          <p:nvPr>
            <p:ph type="title"/>
          </p:nvPr>
        </p:nvSpPr>
        <p:spPr>
          <a:xfrm>
            <a:off x="293525" y="389300"/>
            <a:ext cx="8287800" cy="35421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sz="2800" dirty="0">
                <a:latin typeface="Simplified Arabic" panose="02020603050405020304" pitchFamily="18" charset="-78"/>
                <a:cs typeface="Simplified Arabic" panose="02020603050405020304" pitchFamily="18" charset="-78"/>
              </a:rPr>
              <a:t>يجب التنبه إلى الاستمرارية بين أطر العنف "العادي" والعنف "الاستثنائي" وإلى </a:t>
            </a:r>
            <a:r>
              <a:rPr lang="ar-LB" sz="2800" b="1" dirty="0">
                <a:latin typeface="Simplified Arabic" panose="02020603050405020304" pitchFamily="18" charset="-78"/>
                <a:cs typeface="Simplified Arabic" panose="02020603050405020304" pitchFamily="18" charset="-78"/>
              </a:rPr>
              <a:t>الروابط بين المعايير والممارسات التمييزية والتحيزات </a:t>
            </a:r>
            <a:r>
              <a:rPr lang="ar-LB" sz="2800" dirty="0">
                <a:latin typeface="Simplified Arabic" panose="02020603050405020304" pitchFamily="18" charset="-78"/>
                <a:cs typeface="Simplified Arabic" panose="02020603050405020304" pitchFamily="18" charset="-78"/>
              </a:rPr>
              <a:t>التي باتت فعليّاً مطبّعة وأليفة وذات طابع خاص في الحياة اليومية والتي تستمرّ أو تسوء في أزمنة النزاع أو القمع. </a:t>
            </a:r>
            <a:endParaRPr sz="2800" dirty="0">
              <a:latin typeface="Simplified Arabic" panose="02020603050405020304" pitchFamily="18" charset="-78"/>
              <a:cs typeface="Simplified Arabic" panose="02020603050405020304" pitchFamily="18" charset="-78"/>
            </a:endParaRPr>
          </a:p>
        </p:txBody>
      </p:sp>
      <p:sp>
        <p:nvSpPr>
          <p:cNvPr id="3" name="Rectangle 2">
            <a:extLst>
              <a:ext uri="{FF2B5EF4-FFF2-40B4-BE49-F238E27FC236}">
                <a16:creationId xmlns:a16="http://schemas.microsoft.com/office/drawing/2014/main" id="{70DB7ABC-C477-4F9F-B13F-FE1714347624}"/>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75"/>
          <p:cNvSpPr txBox="1">
            <a:spLocks noGrp="1"/>
          </p:cNvSpPr>
          <p:nvPr>
            <p:ph type="title"/>
          </p:nvPr>
        </p:nvSpPr>
        <p:spPr>
          <a:xfrm>
            <a:off x="6455946" y="275486"/>
            <a:ext cx="2311500" cy="9951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LB" dirty="0">
                <a:latin typeface="Simplified Arabic" panose="02020603050405020304" pitchFamily="18" charset="-78"/>
                <a:cs typeface="Simplified Arabic" panose="02020603050405020304" pitchFamily="18" charset="-78"/>
              </a:rPr>
              <a:t>غانا</a:t>
            </a:r>
            <a:endParaRPr dirty="0">
              <a:latin typeface="Simplified Arabic" panose="02020603050405020304" pitchFamily="18" charset="-78"/>
              <a:cs typeface="Simplified Arabic" panose="02020603050405020304" pitchFamily="18" charset="-78"/>
            </a:endParaRPr>
          </a:p>
        </p:txBody>
      </p:sp>
      <p:pic>
        <p:nvPicPr>
          <p:cNvPr id="496" name="Google Shape;496;p75"/>
          <p:cNvPicPr preferRelativeResize="0"/>
          <p:nvPr/>
        </p:nvPicPr>
        <p:blipFill>
          <a:blip r:embed="rId3">
            <a:alphaModFix/>
          </a:blip>
          <a:stretch>
            <a:fillRect/>
          </a:stretch>
        </p:blipFill>
        <p:spPr>
          <a:xfrm>
            <a:off x="0" y="0"/>
            <a:ext cx="6858002" cy="5143501"/>
          </a:xfrm>
          <a:prstGeom prst="rect">
            <a:avLst/>
          </a:prstGeom>
          <a:noFill/>
          <a:ln>
            <a:noFill/>
          </a:ln>
        </p:spPr>
      </p:pic>
      <p:sp>
        <p:nvSpPr>
          <p:cNvPr id="4" name="Rectangle 3">
            <a:extLst>
              <a:ext uri="{FF2B5EF4-FFF2-40B4-BE49-F238E27FC236}">
                <a16:creationId xmlns:a16="http://schemas.microsoft.com/office/drawing/2014/main" id="{89B0D15E-04C7-4A91-A9AD-E54754D358E5}"/>
              </a:ext>
            </a:extLst>
          </p:cNvPr>
          <p:cNvSpPr/>
          <p:nvPr/>
        </p:nvSpPr>
        <p:spPr>
          <a:xfrm>
            <a:off x="8384969" y="4868014"/>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extLst>
      <p:ext uri="{BB962C8B-B14F-4D97-AF65-F5344CB8AC3E}">
        <p14:creationId xmlns:p14="http://schemas.microsoft.com/office/powerpoint/2010/main" val="4182415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245175" y="56900"/>
            <a:ext cx="4261800" cy="13899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LB" sz="2400" dirty="0">
                <a:latin typeface="Simplified Arabic" panose="02020603050405020304" pitchFamily="18" charset="-78"/>
                <a:cs typeface="Simplified Arabic" panose="02020603050405020304" pitchFamily="18" charset="-78"/>
              </a:rPr>
              <a:t>قد يعالج جبر الضرر... </a:t>
            </a:r>
            <a:endParaRPr sz="2400" dirty="0">
              <a:latin typeface="Simplified Arabic" panose="02020603050405020304" pitchFamily="18" charset="-78"/>
              <a:cs typeface="Simplified Arabic" panose="02020603050405020304" pitchFamily="18" charset="-78"/>
            </a:endParaRPr>
          </a:p>
        </p:txBody>
      </p:sp>
      <p:sp>
        <p:nvSpPr>
          <p:cNvPr id="96" name="Google Shape;96;p18"/>
          <p:cNvSpPr txBox="1"/>
          <p:nvPr/>
        </p:nvSpPr>
        <p:spPr>
          <a:xfrm>
            <a:off x="4803675" y="247200"/>
            <a:ext cx="4124400" cy="4649100"/>
          </a:xfrm>
          <a:prstGeom prst="rect">
            <a:avLst/>
          </a:prstGeom>
          <a:noFill/>
          <a:ln>
            <a:noFill/>
          </a:ln>
        </p:spPr>
        <p:txBody>
          <a:bodyPr spcFirstLastPara="1" wrap="square" lIns="91425" tIns="91425" rIns="91425" bIns="91425" anchor="ctr" anchorCtr="0">
            <a:noAutofit/>
          </a:bodyPr>
          <a:lstStyle/>
          <a:p>
            <a:pPr marL="457200" lvl="0" indent="-342900" algn="r" rtl="1">
              <a:spcBef>
                <a:spcPts val="0"/>
              </a:spcBef>
              <a:spcAft>
                <a:spcPts val="0"/>
              </a:spcAft>
              <a:buClr>
                <a:schemeClr val="dk2"/>
              </a:buClr>
              <a:buSzPts val="1800"/>
              <a:buChar char="●"/>
            </a:pPr>
            <a:r>
              <a:rPr lang="ar-LB" sz="1800" dirty="0">
                <a:solidFill>
                  <a:schemeClr val="dk2"/>
                </a:solidFill>
                <a:latin typeface="Simplified Arabic" panose="02020603050405020304" pitchFamily="18" charset="-78"/>
                <a:cs typeface="Simplified Arabic" panose="02020603050405020304" pitchFamily="18" charset="-78"/>
              </a:rPr>
              <a:t>الخسارات الملموسة وغير الملموسة (الأضرار المادية والمعنوية)</a:t>
            </a:r>
          </a:p>
          <a:p>
            <a:pPr marL="457200" lvl="0" indent="-342900" algn="r" rtl="1">
              <a:spcBef>
                <a:spcPts val="0"/>
              </a:spcBef>
              <a:spcAft>
                <a:spcPts val="0"/>
              </a:spcAft>
              <a:buClr>
                <a:schemeClr val="dk2"/>
              </a:buClr>
              <a:buSzPts val="1800"/>
              <a:buChar char="●"/>
            </a:pPr>
            <a:r>
              <a:rPr lang="ar-LB" sz="1800" dirty="0">
                <a:solidFill>
                  <a:schemeClr val="dk2"/>
                </a:solidFill>
                <a:latin typeface="Simplified Arabic" panose="02020603050405020304" pitchFamily="18" charset="-78"/>
                <a:cs typeface="Simplified Arabic" panose="02020603050405020304" pitchFamily="18" charset="-78"/>
              </a:rPr>
              <a:t>الأضرار الطارئة والأضرار التي تتواصل لسنين أو حتى لأجيال عدّة</a:t>
            </a:r>
          </a:p>
          <a:p>
            <a:pPr marL="114300" lvl="0" rtl="0">
              <a:spcBef>
                <a:spcPts val="0"/>
              </a:spcBef>
              <a:spcAft>
                <a:spcPts val="0"/>
              </a:spcAft>
              <a:buClr>
                <a:schemeClr val="dk2"/>
              </a:buClr>
              <a:buSzPts val="1800"/>
            </a:pPr>
            <a:endParaRPr lang="en" sz="1800" dirty="0">
              <a:solidFill>
                <a:schemeClr val="dk2"/>
              </a:solidFill>
              <a:latin typeface="Simplified Arabic" panose="02020603050405020304" pitchFamily="18" charset="-78"/>
              <a:cs typeface="Simplified Arabic" panose="02020603050405020304" pitchFamily="18" charset="-78"/>
            </a:endParaRPr>
          </a:p>
          <a:p>
            <a:pPr marL="114300" lvl="0" algn="r" rtl="1">
              <a:spcBef>
                <a:spcPts val="0"/>
              </a:spcBef>
              <a:spcAft>
                <a:spcPts val="0"/>
              </a:spcAft>
              <a:buClr>
                <a:schemeClr val="dk2"/>
              </a:buClr>
              <a:buSzPts val="1800"/>
            </a:pPr>
            <a:r>
              <a:rPr lang="ar-LB" sz="1800" dirty="0">
                <a:solidFill>
                  <a:schemeClr val="dk2"/>
                </a:solidFill>
                <a:latin typeface="Simplified Arabic" panose="02020603050405020304" pitchFamily="18" charset="-78"/>
                <a:cs typeface="Simplified Arabic" panose="02020603050405020304" pitchFamily="18" charset="-78"/>
              </a:rPr>
              <a:t>يمكن لجبر الضرر أن:</a:t>
            </a:r>
            <a:endParaRPr lang="en" sz="1800" dirty="0">
              <a:solidFill>
                <a:schemeClr val="dk2"/>
              </a:solidFill>
              <a:latin typeface="Simplified Arabic" panose="02020603050405020304" pitchFamily="18" charset="-78"/>
              <a:cs typeface="Simplified Arabic" panose="02020603050405020304" pitchFamily="18" charset="-78"/>
            </a:endParaRPr>
          </a:p>
          <a:p>
            <a:pPr marL="114300" lvl="0" algn="r" rtl="1">
              <a:spcBef>
                <a:spcPts val="0"/>
              </a:spcBef>
              <a:spcAft>
                <a:spcPts val="0"/>
              </a:spcAft>
              <a:buClr>
                <a:schemeClr val="dk2"/>
              </a:buClr>
              <a:buSzPts val="1800"/>
            </a:pPr>
            <a:endParaRPr sz="1800" dirty="0">
              <a:solidFill>
                <a:schemeClr val="dk2"/>
              </a:solidFill>
              <a:latin typeface="Simplified Arabic" panose="02020603050405020304" pitchFamily="18" charset="-78"/>
              <a:cs typeface="Simplified Arabic" panose="02020603050405020304" pitchFamily="18" charset="-78"/>
            </a:endParaRPr>
          </a:p>
          <a:p>
            <a:pPr marL="457200" lvl="0" indent="-342900" algn="r" rtl="1">
              <a:spcBef>
                <a:spcPts val="0"/>
              </a:spcBef>
              <a:spcAft>
                <a:spcPts val="0"/>
              </a:spcAft>
              <a:buClr>
                <a:schemeClr val="dk2"/>
              </a:buClr>
              <a:buSzPts val="1800"/>
              <a:buChar char="●"/>
            </a:pPr>
            <a:r>
              <a:rPr lang="ar-LB" sz="1800" dirty="0">
                <a:solidFill>
                  <a:schemeClr val="dk2"/>
                </a:solidFill>
                <a:latin typeface="Simplified Arabic" panose="02020603050405020304" pitchFamily="18" charset="-78"/>
                <a:cs typeface="Simplified Arabic" panose="02020603050405020304" pitchFamily="18" charset="-78"/>
              </a:rPr>
              <a:t>يكون عبارة عن تعويضات مادية أو رمزية</a:t>
            </a:r>
          </a:p>
          <a:p>
            <a:pPr marL="457200" lvl="0" indent="-342900" algn="r" rtl="1">
              <a:spcBef>
                <a:spcPts val="0"/>
              </a:spcBef>
              <a:spcAft>
                <a:spcPts val="0"/>
              </a:spcAft>
              <a:buClr>
                <a:schemeClr val="dk2"/>
              </a:buClr>
              <a:buSzPts val="1800"/>
              <a:buChar char="●"/>
            </a:pPr>
            <a:r>
              <a:rPr lang="ar-LB" sz="1800" dirty="0">
                <a:solidFill>
                  <a:schemeClr val="dk2"/>
                </a:solidFill>
                <a:latin typeface="Simplified Arabic" panose="02020603050405020304" pitchFamily="18" charset="-78"/>
                <a:cs typeface="Simplified Arabic" panose="02020603050405020304" pitchFamily="18" charset="-78"/>
              </a:rPr>
              <a:t>يستهدف أفراداً أو مجموعات</a:t>
            </a:r>
            <a:endParaRPr sz="1800" i="1" dirty="0">
              <a:solidFill>
                <a:schemeClr val="dk2"/>
              </a:solidFill>
              <a:latin typeface="Simplified Arabic" panose="02020603050405020304" pitchFamily="18" charset="-78"/>
              <a:ea typeface="Roboto"/>
              <a:cs typeface="Simplified Arabic" panose="02020603050405020304" pitchFamily="18" charset="-78"/>
              <a:sym typeface="Roboto"/>
            </a:endParaRPr>
          </a:p>
        </p:txBody>
      </p:sp>
      <p:pic>
        <p:nvPicPr>
          <p:cNvPr id="97" name="Google Shape;97;p18"/>
          <p:cNvPicPr preferRelativeResize="0"/>
          <p:nvPr/>
        </p:nvPicPr>
        <p:blipFill>
          <a:blip r:embed="rId3">
            <a:alphaModFix/>
          </a:blip>
          <a:stretch>
            <a:fillRect/>
          </a:stretch>
        </p:blipFill>
        <p:spPr>
          <a:xfrm>
            <a:off x="0" y="1605100"/>
            <a:ext cx="4572000" cy="2571758"/>
          </a:xfrm>
          <a:prstGeom prst="rect">
            <a:avLst/>
          </a:prstGeom>
          <a:noFill/>
          <a:ln>
            <a:noFill/>
          </a:ln>
        </p:spPr>
      </p:pic>
      <p:sp>
        <p:nvSpPr>
          <p:cNvPr id="5" name="Rectangle 4">
            <a:extLst>
              <a:ext uri="{FF2B5EF4-FFF2-40B4-BE49-F238E27FC236}">
                <a16:creationId xmlns:a16="http://schemas.microsoft.com/office/drawing/2014/main" id="{FD46CEA7-B9AD-427D-8BC9-2B53CD4AC2D2}"/>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9"/>
          <p:cNvSpPr txBox="1"/>
          <p:nvPr/>
        </p:nvSpPr>
        <p:spPr>
          <a:xfrm>
            <a:off x="352225" y="159125"/>
            <a:ext cx="8346000" cy="4693200"/>
          </a:xfrm>
          <a:prstGeom prst="rect">
            <a:avLst/>
          </a:prstGeom>
          <a:noFill/>
          <a:ln>
            <a:noFill/>
          </a:ln>
        </p:spPr>
        <p:txBody>
          <a:bodyPr spcFirstLastPara="1" wrap="square" lIns="91425" tIns="91425" rIns="91425" bIns="91425" anchor="ctr" anchorCtr="0">
            <a:noAutofit/>
          </a:bodyPr>
          <a:lstStyle/>
          <a:p>
            <a:pPr marR="457200" lvl="0" algn="just" rtl="1">
              <a:spcBef>
                <a:spcPts val="1200"/>
              </a:spcBef>
            </a:pPr>
            <a:br>
              <a:rPr lang="ar-LB" dirty="0">
                <a:latin typeface="Simplified Arabic" panose="02020603050405020304" pitchFamily="18" charset="-78"/>
                <a:cs typeface="Simplified Arabic" panose="02020603050405020304" pitchFamily="18" charset="-78"/>
              </a:rPr>
            </a:br>
            <a:r>
              <a:rPr lang="ar-LB" sz="1600" dirty="0">
                <a:latin typeface="Simplified Arabic" panose="02020603050405020304" pitchFamily="18" charset="-78"/>
                <a:cs typeface="Simplified Arabic" panose="02020603050405020304" pitchFamily="18" charset="-78"/>
              </a:rPr>
              <a:t>تنص </a:t>
            </a:r>
            <a:r>
              <a:rPr lang="ar-LB" sz="1600" b="1" dirty="0">
                <a:latin typeface="Simplified Arabic" panose="02020603050405020304" pitchFamily="18" charset="-78"/>
                <a:cs typeface="Simplified Arabic" panose="02020603050405020304" pitchFamily="18" charset="-78"/>
              </a:rPr>
              <a:t>المذكرة التوجيهية بشأن التعويضات عن العنف الجنسي المتصل بالنزاعات </a:t>
            </a:r>
            <a:r>
              <a:rPr lang="ar-LB" sz="1600" dirty="0">
                <a:latin typeface="Simplified Arabic" panose="02020603050405020304" pitchFamily="18" charset="-78"/>
                <a:cs typeface="Simplified Arabic" panose="02020603050405020304" pitchFamily="18" charset="-78"/>
              </a:rPr>
              <a:t>(2014) على ما يلي: </a:t>
            </a:r>
            <a:endParaRPr lang="ar-LB" sz="1600" i="1" dirty="0">
              <a:solidFill>
                <a:schemeClr val="accent1"/>
              </a:solidFill>
              <a:latin typeface="Simplified Arabic" panose="02020603050405020304" pitchFamily="18" charset="-78"/>
              <a:ea typeface="Roboto" panose="020B0604020202020204" charset="0"/>
              <a:cs typeface="Simplified Arabic" panose="02020603050405020304" pitchFamily="18" charset="-78"/>
              <a:sym typeface="Merriweather"/>
            </a:endParaRPr>
          </a:p>
          <a:p>
            <a:pPr marL="0" marR="457200" lvl="0" indent="0" algn="just" rtl="0">
              <a:spcAft>
                <a:spcPts val="0"/>
              </a:spcAft>
              <a:buNone/>
            </a:pPr>
            <a:endParaRPr sz="1600" dirty="0">
              <a:solidFill>
                <a:schemeClr val="accent1"/>
              </a:solidFill>
              <a:latin typeface="Simplified Arabic" panose="02020603050405020304" pitchFamily="18" charset="-78"/>
              <a:ea typeface="Roboto" panose="020B0604020202020204" charset="0"/>
              <a:cs typeface="Simplified Arabic" panose="02020603050405020304" pitchFamily="18" charset="-78"/>
              <a:sym typeface="Merriweather"/>
            </a:endParaRPr>
          </a:p>
          <a:p>
            <a:pPr marL="1371600" marR="457200" lvl="2" indent="-546100" algn="just" rtl="1">
              <a:buClr>
                <a:schemeClr val="accent1"/>
              </a:buClr>
              <a:buSzPts val="1400"/>
              <a:buFont typeface="+mj-lt"/>
              <a:buAutoNum type="arabicPeriod"/>
            </a:pPr>
            <a:r>
              <a:rPr lang="ar-LB" sz="1600" dirty="0">
                <a:latin typeface="Simplified Arabic" panose="02020603050405020304" pitchFamily="18" charset="-78"/>
                <a:cs typeface="Simplified Arabic" panose="02020603050405020304" pitchFamily="18" charset="-78"/>
              </a:rPr>
              <a:t>"يستلزم الإنصاف الملائم لضحايا العنف الجنسي المتصل بالنزاعات إدماج أشكال مختلفة من التعويضات.</a:t>
            </a:r>
          </a:p>
          <a:p>
            <a:pPr marL="1371600" marR="457200" lvl="2" indent="-546100" algn="just" rtl="1">
              <a:buClr>
                <a:schemeClr val="accent1"/>
              </a:buClr>
              <a:buSzPts val="1400"/>
              <a:buFont typeface="+mj-lt"/>
              <a:buAutoNum type="arabicPeriod"/>
            </a:pPr>
            <a:r>
              <a:rPr lang="ar-LB" sz="1600" dirty="0">
                <a:latin typeface="Simplified Arabic" panose="02020603050405020304" pitchFamily="18" charset="-78"/>
                <a:cs typeface="Simplified Arabic" panose="02020603050405020304" pitchFamily="18" charset="-78"/>
              </a:rPr>
              <a:t>ويجدر بالتعويضات القضائية و/أو الإدارية أن تتوفر لضحايا العنف الجنسي المتصل بالنزاعات كجزء من حقھم في الحصول على الانتصاف الحثيث والملائم والفعال.</a:t>
            </a:r>
          </a:p>
          <a:p>
            <a:pPr marL="1371600" marR="457200" lvl="2" indent="-546100" algn="just" rtl="1">
              <a:buClr>
                <a:schemeClr val="accent1"/>
              </a:buClr>
              <a:buSzPts val="1400"/>
              <a:buFont typeface="+mj-lt"/>
              <a:buAutoNum type="arabicPeriod"/>
            </a:pPr>
            <a:r>
              <a:rPr lang="ar-LB" sz="1600" dirty="0">
                <a:latin typeface="Simplified Arabic" panose="02020603050405020304" pitchFamily="18" charset="-78"/>
                <a:cs typeface="Simplified Arabic" panose="02020603050405020304" pitchFamily="18" charset="-78"/>
              </a:rPr>
              <a:t>ويجدر بالتعويضات الفردية والجماعية أن تكمل وتدعم بعضھا بعضاً. </a:t>
            </a:r>
          </a:p>
          <a:p>
            <a:pPr marL="1371600" marR="457200" lvl="2" indent="-546100" algn="just" rtl="1">
              <a:buClr>
                <a:schemeClr val="accent1"/>
              </a:buClr>
              <a:buSzPts val="1400"/>
              <a:buFont typeface="+mj-lt"/>
              <a:buAutoNum type="arabicPeriod"/>
            </a:pPr>
            <a:r>
              <a:rPr lang="ar-LB" sz="1600" dirty="0">
                <a:latin typeface="Simplified Arabic" panose="02020603050405020304" pitchFamily="18" charset="-78"/>
                <a:cs typeface="Simplified Arabic" panose="02020603050405020304" pitchFamily="18" charset="-78"/>
              </a:rPr>
              <a:t>كما يجدر بالتعويضات أن تسعى لأن تكون محوِّلة وتشمل التصميم والتنفيذ والأثر.</a:t>
            </a:r>
          </a:p>
          <a:p>
            <a:pPr marL="1371600" marR="457200" lvl="2" indent="-546100" algn="just" rtl="1">
              <a:buClr>
                <a:schemeClr val="accent1"/>
              </a:buClr>
              <a:buSzPts val="1400"/>
              <a:buFont typeface="+mj-lt"/>
              <a:buAutoNum type="arabicPeriod"/>
            </a:pPr>
            <a:r>
              <a:rPr lang="ar-LB" sz="1600" dirty="0">
                <a:latin typeface="Simplified Arabic" panose="02020603050405020304" pitchFamily="18" charset="-78"/>
                <a:cs typeface="Simplified Arabic" panose="02020603050405020304" pitchFamily="18" charset="-78"/>
              </a:rPr>
              <a:t>ويجدر بالتعاون الإنمائي أن يدعم التزام الدولة لضمان وصول الضحايا إلى التعويضات. </a:t>
            </a:r>
          </a:p>
          <a:p>
            <a:pPr marL="1371600" marR="457200" lvl="2" indent="-546100" algn="just" rtl="1">
              <a:buClr>
                <a:schemeClr val="accent1"/>
              </a:buClr>
              <a:buSzPts val="1400"/>
              <a:buFont typeface="+mj-lt"/>
              <a:buAutoNum type="arabicPeriod"/>
            </a:pPr>
            <a:r>
              <a:rPr lang="ar-LB" sz="1600" dirty="0">
                <a:latin typeface="Simplified Arabic" panose="02020603050405020304" pitchFamily="18" charset="-78"/>
                <a:cs typeface="Simplified Arabic" panose="02020603050405020304" pitchFamily="18" charset="-78"/>
              </a:rPr>
              <a:t>ويجب ضمان مشاركة الضحايا ومشاورتھم البناءة في وضع خريطة التعويضات وتصميمھا وتنفيذھا ومراقبتھا وتقييمھا.</a:t>
            </a:r>
          </a:p>
          <a:p>
            <a:pPr marL="1371600" marR="457200" lvl="2" indent="-546100" algn="just" rtl="1">
              <a:buClr>
                <a:schemeClr val="accent1"/>
              </a:buClr>
              <a:buSzPts val="1400"/>
              <a:buFont typeface="+mj-lt"/>
              <a:buAutoNum type="arabicPeriod"/>
            </a:pPr>
            <a:r>
              <a:rPr lang="ar-LB" sz="1600" dirty="0">
                <a:latin typeface="Simplified Arabic" panose="02020603050405020304" pitchFamily="18" charset="-78"/>
                <a:cs typeface="Simplified Arabic" panose="02020603050405020304" pitchFamily="18" charset="-78"/>
              </a:rPr>
              <a:t>ويجب توفير التعويضات المؤقتة والعاجلة للضحايا لمعالجة احتياجاتھم الفورية وتفادي الضرر الذي لا يُعوَّض.</a:t>
            </a:r>
          </a:p>
          <a:p>
            <a:pPr marL="1371600" marR="457200" lvl="2" indent="-546100" algn="just" rtl="1">
              <a:buClr>
                <a:schemeClr val="accent1"/>
              </a:buClr>
              <a:buSzPts val="1400"/>
              <a:buFont typeface="+mj-lt"/>
              <a:buAutoNum type="arabicPeriod"/>
            </a:pPr>
            <a:r>
              <a:rPr lang="ar-LB" sz="1600" dirty="0">
                <a:latin typeface="Simplified Arabic" panose="02020603050405020304" pitchFamily="18" charset="-78"/>
                <a:cs typeface="Simplified Arabic" panose="02020603050405020304" pitchFamily="18" charset="-78"/>
              </a:rPr>
              <a:t>كما يجب وضع قواعد إجرائية ملائمة لدعاوى العنف الجنسي والتعويضات." </a:t>
            </a:r>
            <a:endParaRPr sz="1600" dirty="0">
              <a:solidFill>
                <a:schemeClr val="accent1"/>
              </a:solidFill>
              <a:latin typeface="Simplified Arabic" panose="02020603050405020304" pitchFamily="18" charset="-78"/>
              <a:ea typeface="Roboto" panose="020B0604020202020204" charset="0"/>
              <a:cs typeface="Simplified Arabic" panose="02020603050405020304" pitchFamily="18" charset="-78"/>
              <a:sym typeface="Merriweather"/>
            </a:endParaRPr>
          </a:p>
        </p:txBody>
      </p:sp>
      <p:sp>
        <p:nvSpPr>
          <p:cNvPr id="3" name="Rectangle 2">
            <a:extLst>
              <a:ext uri="{FF2B5EF4-FFF2-40B4-BE49-F238E27FC236}">
                <a16:creationId xmlns:a16="http://schemas.microsoft.com/office/drawing/2014/main" id="{DA5D85E2-BB8D-4187-A822-62BA8B69F9AC}"/>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0"/>
          <p:cNvSpPr txBox="1"/>
          <p:nvPr/>
        </p:nvSpPr>
        <p:spPr>
          <a:xfrm>
            <a:off x="362375" y="1031900"/>
            <a:ext cx="3305700" cy="565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ar-LB" sz="3600" dirty="0">
                <a:solidFill>
                  <a:schemeClr val="accent1"/>
                </a:solidFill>
                <a:latin typeface="Simplified Arabic" panose="02020603050405020304" pitchFamily="18" charset="-78"/>
                <a:ea typeface="Merriweather"/>
                <a:cs typeface="Simplified Arabic" panose="02020603050405020304" pitchFamily="18" charset="-78"/>
                <a:sym typeface="Merriweather"/>
              </a:rPr>
              <a:t>جبر الضرر</a:t>
            </a:r>
            <a:endParaRPr sz="3600"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p:txBody>
      </p:sp>
      <p:sp>
        <p:nvSpPr>
          <p:cNvPr id="108" name="Google Shape;108;p20"/>
          <p:cNvSpPr txBox="1"/>
          <p:nvPr/>
        </p:nvSpPr>
        <p:spPr>
          <a:xfrm>
            <a:off x="5606525" y="563800"/>
            <a:ext cx="3305700" cy="565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ar-LB" sz="3600" dirty="0">
                <a:solidFill>
                  <a:schemeClr val="accent1"/>
                </a:solidFill>
                <a:latin typeface="Simplified Arabic" panose="02020603050405020304" pitchFamily="18" charset="-78"/>
                <a:ea typeface="Merriweather"/>
                <a:cs typeface="Simplified Arabic" panose="02020603050405020304" pitchFamily="18" charset="-78"/>
                <a:sym typeface="Merriweather"/>
              </a:rPr>
              <a:t>الإنصاف</a:t>
            </a:r>
            <a:endParaRPr sz="3600"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p:txBody>
      </p:sp>
      <p:sp>
        <p:nvSpPr>
          <p:cNvPr id="109" name="Google Shape;109;p20"/>
          <p:cNvSpPr txBox="1"/>
          <p:nvPr/>
        </p:nvSpPr>
        <p:spPr>
          <a:xfrm>
            <a:off x="2639437" y="1911487"/>
            <a:ext cx="3305700" cy="565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ar-LB" sz="3600" dirty="0">
                <a:solidFill>
                  <a:schemeClr val="accent1"/>
                </a:solidFill>
                <a:latin typeface="Simplified Arabic" panose="02020603050405020304" pitchFamily="18" charset="-78"/>
                <a:ea typeface="Merriweather"/>
                <a:cs typeface="Simplified Arabic" panose="02020603050405020304" pitchFamily="18" charset="-78"/>
                <a:sym typeface="Merriweather"/>
              </a:rPr>
              <a:t>الردّ</a:t>
            </a:r>
            <a:endParaRPr sz="3600"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p:txBody>
      </p:sp>
      <p:sp>
        <p:nvSpPr>
          <p:cNvPr id="110" name="Google Shape;110;p20"/>
          <p:cNvSpPr txBox="1"/>
          <p:nvPr/>
        </p:nvSpPr>
        <p:spPr>
          <a:xfrm>
            <a:off x="560975" y="3356875"/>
            <a:ext cx="3801000" cy="565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ar-LB" sz="3600" dirty="0">
                <a:solidFill>
                  <a:schemeClr val="accent1"/>
                </a:solidFill>
                <a:latin typeface="Simplified Arabic" panose="02020603050405020304" pitchFamily="18" charset="-78"/>
                <a:ea typeface="Merriweather"/>
                <a:cs typeface="Simplified Arabic" panose="02020603050405020304" pitchFamily="18" charset="-78"/>
                <a:sym typeface="Merriweather"/>
              </a:rPr>
              <a:t>التعويض</a:t>
            </a:r>
            <a:endParaRPr sz="3600"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p:txBody>
      </p:sp>
      <p:sp>
        <p:nvSpPr>
          <p:cNvPr id="111" name="Google Shape;111;p20"/>
          <p:cNvSpPr txBox="1"/>
          <p:nvPr/>
        </p:nvSpPr>
        <p:spPr>
          <a:xfrm>
            <a:off x="5402850" y="2957575"/>
            <a:ext cx="3305700" cy="565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ar-LB" sz="3600" dirty="0">
                <a:solidFill>
                  <a:schemeClr val="accent1"/>
                </a:solidFill>
                <a:latin typeface="Simplified Arabic" panose="02020603050405020304" pitchFamily="18" charset="-78"/>
                <a:ea typeface="Merriweather"/>
                <a:cs typeface="Simplified Arabic" panose="02020603050405020304" pitchFamily="18" charset="-78"/>
                <a:sym typeface="Merriweather"/>
              </a:rPr>
              <a:t>الانتصاف</a:t>
            </a:r>
            <a:endParaRPr sz="3600"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p:txBody>
      </p:sp>
      <p:sp>
        <p:nvSpPr>
          <p:cNvPr id="7" name="Rectangle 6">
            <a:extLst>
              <a:ext uri="{FF2B5EF4-FFF2-40B4-BE49-F238E27FC236}">
                <a16:creationId xmlns:a16="http://schemas.microsoft.com/office/drawing/2014/main" id="{1FEE683C-DED3-4EA4-9B0D-3633866487A9}"/>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268875" y="397850"/>
            <a:ext cx="4261800" cy="9078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LB" dirty="0">
                <a:latin typeface="Simplified Arabic" panose="02020603050405020304" pitchFamily="18" charset="-78"/>
                <a:cs typeface="Simplified Arabic" panose="02020603050405020304" pitchFamily="18" charset="-78"/>
              </a:rPr>
              <a:t>جبر الضرر في إطار العدالة الانتقالية</a:t>
            </a:r>
            <a:endParaRPr dirty="0">
              <a:latin typeface="Simplified Arabic" panose="02020603050405020304" pitchFamily="18" charset="-78"/>
              <a:cs typeface="Simplified Arabic" panose="02020603050405020304" pitchFamily="18" charset="-78"/>
            </a:endParaRPr>
          </a:p>
        </p:txBody>
      </p:sp>
      <p:sp>
        <p:nvSpPr>
          <p:cNvPr id="117" name="Google Shape;117;p21"/>
          <p:cNvSpPr txBox="1"/>
          <p:nvPr/>
        </p:nvSpPr>
        <p:spPr>
          <a:xfrm>
            <a:off x="4657325" y="205375"/>
            <a:ext cx="4124400" cy="4649100"/>
          </a:xfrm>
          <a:prstGeom prst="rect">
            <a:avLst/>
          </a:prstGeom>
          <a:noFill/>
          <a:ln>
            <a:noFill/>
          </a:ln>
        </p:spPr>
        <p:txBody>
          <a:bodyPr spcFirstLastPara="1" wrap="square" lIns="91425" tIns="91425" rIns="91425" bIns="91425" anchor="ctr" anchorCtr="0">
            <a:noAutofit/>
          </a:bodyPr>
          <a:lstStyle/>
          <a:p>
            <a:pPr marL="0" lvl="0" indent="0" algn="just" rtl="1">
              <a:spcBef>
                <a:spcPts val="0"/>
              </a:spcBef>
              <a:spcAft>
                <a:spcPts val="0"/>
              </a:spcAft>
              <a:buNone/>
            </a:pPr>
            <a:r>
              <a:rPr lang="ar-LB" sz="1800" dirty="0">
                <a:solidFill>
                  <a:schemeClr val="dk2"/>
                </a:solidFill>
                <a:latin typeface="Simplified Arabic" panose="02020603050405020304" pitchFamily="18" charset="-78"/>
                <a:ea typeface="Roboto"/>
                <a:cs typeface="Simplified Arabic" panose="02020603050405020304" pitchFamily="18" charset="-78"/>
                <a:sym typeface="Roboto"/>
              </a:rPr>
              <a:t>يمكن أن يحصل جبر الضرر من خلال </a:t>
            </a:r>
            <a:r>
              <a:rPr lang="ar-LB" sz="1800" b="1" dirty="0">
                <a:solidFill>
                  <a:schemeClr val="dk2"/>
                </a:solidFill>
                <a:latin typeface="Simplified Arabic" panose="02020603050405020304" pitchFamily="18" charset="-78"/>
                <a:ea typeface="Roboto"/>
                <a:cs typeface="Simplified Arabic" panose="02020603050405020304" pitchFamily="18" charset="-78"/>
                <a:sym typeface="Roboto"/>
              </a:rPr>
              <a:t>قرار صادر عن محكمة </a:t>
            </a:r>
            <a:r>
              <a:rPr lang="ar-LB" sz="1800" dirty="0">
                <a:solidFill>
                  <a:schemeClr val="dk2"/>
                </a:solidFill>
                <a:latin typeface="Simplified Arabic" panose="02020603050405020304" pitchFamily="18" charset="-78"/>
                <a:ea typeface="Roboto"/>
                <a:cs typeface="Simplified Arabic" panose="02020603050405020304" pitchFamily="18" charset="-78"/>
                <a:sym typeface="Roboto"/>
              </a:rPr>
              <a:t>أو برنامج موضوع بموجب </a:t>
            </a:r>
            <a:r>
              <a:rPr lang="ar-LB" sz="1800" b="1" dirty="0">
                <a:solidFill>
                  <a:schemeClr val="dk2"/>
                </a:solidFill>
                <a:latin typeface="Simplified Arabic" panose="02020603050405020304" pitchFamily="18" charset="-78"/>
                <a:ea typeface="Roboto"/>
                <a:cs typeface="Simplified Arabic" panose="02020603050405020304" pitchFamily="18" charset="-78"/>
                <a:sym typeface="Roboto"/>
              </a:rPr>
              <a:t>مرسوم أو تشريع حكومي</a:t>
            </a:r>
            <a:endParaRPr lang="ar-LB" sz="1800" dirty="0">
              <a:solidFill>
                <a:schemeClr val="dk2"/>
              </a:solidFill>
              <a:latin typeface="Simplified Arabic" panose="02020603050405020304" pitchFamily="18" charset="-78"/>
              <a:ea typeface="Roboto"/>
              <a:cs typeface="Simplified Arabic" panose="02020603050405020304" pitchFamily="18" charset="-78"/>
              <a:sym typeface="Roboto"/>
            </a:endParaRPr>
          </a:p>
          <a:p>
            <a:pPr marL="0" lvl="0" indent="0" algn="just" rtl="1">
              <a:spcBef>
                <a:spcPts val="0"/>
              </a:spcBef>
              <a:spcAft>
                <a:spcPts val="0"/>
              </a:spcAft>
              <a:buNone/>
            </a:pPr>
            <a:endParaRPr lang="en-US" sz="1800" dirty="0">
              <a:solidFill>
                <a:schemeClr val="dk2"/>
              </a:solidFill>
              <a:latin typeface="Simplified Arabic" panose="02020603050405020304" pitchFamily="18" charset="-78"/>
              <a:ea typeface="Roboto"/>
              <a:cs typeface="Simplified Arabic" panose="02020603050405020304" pitchFamily="18" charset="-78"/>
              <a:sym typeface="Roboto"/>
            </a:endParaRPr>
          </a:p>
          <a:p>
            <a:pPr marL="0" lvl="0" indent="0" algn="just" rtl="1">
              <a:spcBef>
                <a:spcPts val="0"/>
              </a:spcBef>
              <a:spcAft>
                <a:spcPts val="0"/>
              </a:spcAft>
              <a:buNone/>
            </a:pPr>
            <a:r>
              <a:rPr lang="ar-LB" sz="1800" dirty="0">
                <a:solidFill>
                  <a:schemeClr val="dk2"/>
                </a:solidFill>
                <a:latin typeface="Simplified Arabic" panose="02020603050405020304" pitchFamily="18" charset="-78"/>
                <a:ea typeface="Roboto"/>
                <a:cs typeface="Simplified Arabic" panose="02020603050405020304" pitchFamily="18" charset="-78"/>
                <a:sym typeface="Roboto"/>
              </a:rPr>
              <a:t>قد تختلف الفوائد وفقاً </a:t>
            </a:r>
            <a:r>
              <a:rPr lang="ar-LB" sz="1800" b="1" dirty="0">
                <a:solidFill>
                  <a:schemeClr val="dk2"/>
                </a:solidFill>
                <a:latin typeface="Simplified Arabic" panose="02020603050405020304" pitchFamily="18" charset="-78"/>
                <a:ea typeface="Roboto"/>
                <a:cs typeface="Simplified Arabic" panose="02020603050405020304" pitchFamily="18" charset="-78"/>
                <a:sym typeface="Roboto"/>
              </a:rPr>
              <a:t>لنوع الانتهاك </a:t>
            </a:r>
            <a:r>
              <a:rPr lang="ar-LB" sz="1800" dirty="0">
                <a:solidFill>
                  <a:schemeClr val="dk2"/>
                </a:solidFill>
                <a:latin typeface="Simplified Arabic" panose="02020603050405020304" pitchFamily="18" charset="-78"/>
                <a:ea typeface="Roboto"/>
                <a:cs typeface="Simplified Arabic" panose="02020603050405020304" pitchFamily="18" charset="-78"/>
                <a:sym typeface="Roboto"/>
              </a:rPr>
              <a:t>أو قد تكون مصممة خصيصاً </a:t>
            </a:r>
            <a:r>
              <a:rPr lang="ar-LB" sz="1800" b="1" dirty="0">
                <a:solidFill>
                  <a:schemeClr val="dk2"/>
                </a:solidFill>
                <a:latin typeface="Simplified Arabic" panose="02020603050405020304" pitchFamily="18" charset="-78"/>
                <a:ea typeface="Roboto"/>
                <a:cs typeface="Simplified Arabic" panose="02020603050405020304" pitchFamily="18" charset="-78"/>
                <a:sym typeface="Roboto"/>
              </a:rPr>
              <a:t>لضرر محدد</a:t>
            </a:r>
            <a:endParaRPr lang="ar-LB" sz="1800" dirty="0">
              <a:solidFill>
                <a:schemeClr val="dk2"/>
              </a:solidFill>
              <a:latin typeface="Simplified Arabic" panose="02020603050405020304" pitchFamily="18" charset="-78"/>
              <a:ea typeface="Roboto"/>
              <a:cs typeface="Simplified Arabic" panose="02020603050405020304" pitchFamily="18" charset="-78"/>
              <a:sym typeface="Roboto"/>
            </a:endParaRPr>
          </a:p>
          <a:p>
            <a:pPr marL="0" lvl="0" indent="0" algn="just" rtl="1">
              <a:spcBef>
                <a:spcPts val="0"/>
              </a:spcBef>
              <a:spcAft>
                <a:spcPts val="0"/>
              </a:spcAft>
              <a:buNone/>
            </a:pPr>
            <a:endParaRPr lang="en-US" sz="1800" dirty="0">
              <a:solidFill>
                <a:schemeClr val="dk2"/>
              </a:solidFill>
              <a:latin typeface="Simplified Arabic" panose="02020603050405020304" pitchFamily="18" charset="-78"/>
              <a:ea typeface="Roboto"/>
              <a:cs typeface="Simplified Arabic" panose="02020603050405020304" pitchFamily="18" charset="-78"/>
              <a:sym typeface="Roboto"/>
            </a:endParaRPr>
          </a:p>
          <a:p>
            <a:pPr marL="0" lvl="0" indent="0" algn="just" rtl="1">
              <a:spcBef>
                <a:spcPts val="0"/>
              </a:spcBef>
              <a:spcAft>
                <a:spcPts val="0"/>
              </a:spcAft>
              <a:buNone/>
            </a:pPr>
            <a:r>
              <a:rPr lang="ar-LB" sz="1800" dirty="0">
                <a:solidFill>
                  <a:schemeClr val="dk2"/>
                </a:solidFill>
                <a:latin typeface="Simplified Arabic" panose="02020603050405020304" pitchFamily="18" charset="-78"/>
                <a:ea typeface="Roboto"/>
                <a:cs typeface="Simplified Arabic" panose="02020603050405020304" pitchFamily="18" charset="-78"/>
                <a:sym typeface="Roboto"/>
              </a:rPr>
              <a:t>يتطلب جبر الضرر </a:t>
            </a:r>
            <a:r>
              <a:rPr lang="ar-LB" sz="1800" b="1" dirty="0">
                <a:solidFill>
                  <a:schemeClr val="dk2"/>
                </a:solidFill>
                <a:latin typeface="Simplified Arabic" panose="02020603050405020304" pitchFamily="18" charset="-78"/>
                <a:ea typeface="Roboto"/>
                <a:cs typeface="Simplified Arabic" panose="02020603050405020304" pitchFamily="18" charset="-78"/>
                <a:sym typeface="Roboto"/>
              </a:rPr>
              <a:t>التزاماً طويل الأمد</a:t>
            </a:r>
            <a:r>
              <a:rPr lang="ar-LB" sz="1800" dirty="0">
                <a:solidFill>
                  <a:schemeClr val="dk2"/>
                </a:solidFill>
                <a:latin typeface="Simplified Arabic" panose="02020603050405020304" pitchFamily="18" charset="-78"/>
                <a:ea typeface="Roboto"/>
                <a:cs typeface="Simplified Arabic" panose="02020603050405020304" pitchFamily="18" charset="-78"/>
                <a:sym typeface="Roboto"/>
              </a:rPr>
              <a:t> </a:t>
            </a:r>
            <a:r>
              <a:rPr lang="ar-LB" sz="1800" b="1" dirty="0">
                <a:solidFill>
                  <a:schemeClr val="dk2"/>
                </a:solidFill>
                <a:latin typeface="Simplified Arabic" panose="02020603050405020304" pitchFamily="18" charset="-78"/>
                <a:ea typeface="Roboto"/>
                <a:cs typeface="Simplified Arabic" panose="02020603050405020304" pitchFamily="18" charset="-78"/>
                <a:sym typeface="Roboto"/>
              </a:rPr>
              <a:t>على أن تكون جزءًا من مسار تغيير أوسع نطاقاً.</a:t>
            </a:r>
            <a:r>
              <a:rPr lang="ar-LB" sz="1800" dirty="0">
                <a:solidFill>
                  <a:schemeClr val="dk2"/>
                </a:solidFill>
                <a:latin typeface="Simplified Arabic" panose="02020603050405020304" pitchFamily="18" charset="-78"/>
                <a:ea typeface="Roboto"/>
                <a:cs typeface="Simplified Arabic" panose="02020603050405020304" pitchFamily="18" charset="-78"/>
                <a:sym typeface="Roboto"/>
              </a:rPr>
              <a:t> </a:t>
            </a:r>
          </a:p>
        </p:txBody>
      </p:sp>
      <p:sp>
        <p:nvSpPr>
          <p:cNvPr id="4" name="Rectangle 3">
            <a:extLst>
              <a:ext uri="{FF2B5EF4-FFF2-40B4-BE49-F238E27FC236}">
                <a16:creationId xmlns:a16="http://schemas.microsoft.com/office/drawing/2014/main" id="{1AE04F1A-45CB-4672-B705-1A3D86CEE517}"/>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4827</TotalTime>
  <Words>3272</Words>
  <Application>Microsoft Office PowerPoint</Application>
  <PresentationFormat>On-screen Show (16:9)</PresentationFormat>
  <Paragraphs>375</Paragraphs>
  <Slides>55</Slides>
  <Notes>54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55</vt:i4>
      </vt:variant>
    </vt:vector>
  </HeadingPairs>
  <TitlesOfParts>
    <vt:vector size="63" baseType="lpstr">
      <vt:lpstr>Calibri</vt:lpstr>
      <vt:lpstr>Roboto</vt:lpstr>
      <vt:lpstr>Symbol</vt:lpstr>
      <vt:lpstr>Merriweather</vt:lpstr>
      <vt:lpstr>Arial</vt:lpstr>
      <vt:lpstr>SimHei</vt:lpstr>
      <vt:lpstr>Simplified Arabic</vt:lpstr>
      <vt:lpstr>Paradigm</vt:lpstr>
      <vt:lpstr>نوع الجنس والعدالة الانتقالية: العدالة التعويضية</vt:lpstr>
      <vt:lpstr>مقدّمة</vt:lpstr>
      <vt:lpstr>ما هو جبر الضرر؟</vt:lpstr>
      <vt:lpstr>المغرب</vt:lpstr>
      <vt:lpstr>PowerPoint Presentation</vt:lpstr>
      <vt:lpstr>قد يعالج جبر الضرر... </vt:lpstr>
      <vt:lpstr>PowerPoint Presentation</vt:lpstr>
      <vt:lpstr>PowerPoint Presentation</vt:lpstr>
      <vt:lpstr>جبر الضرر في إطار العدالة الانتقالية</vt:lpstr>
      <vt:lpstr>  الأساس القانوني</vt:lpstr>
      <vt:lpstr>تتميز برامج جبر الضرر عن سائر برامج التنمية وإعادة الإعمار ومساعدة الضحايا بكونها تمثّل حقًّا قانونياً. ويشير جبر الضرر إلى الاعتراف بحصول انتهاك لحقوق الإنسان وبالضرر الذي لحق بالضحايا وبحقهم في الإنصاف. </vt:lpstr>
      <vt:lpstr>نوع الجنس وجبر الضرر: أهمية نوع الجنس</vt:lpstr>
      <vt:lpstr>يجب أن تعترف الآليات الخاصة بسياسات جبر الضرر وتطبيقها بأنّ انتهاكات حقوق الإنسان تؤثّر في الضحايا بطرق مختلفة وبأنّ الضحايا لا يتشاركون الاحتياجات ووجهات النظر نفسها. </vt:lpstr>
      <vt:lpstr>PowerPoint Presentation</vt:lpstr>
      <vt:lpstr>PowerPoint Presentation</vt:lpstr>
      <vt:lpstr>يجب أن تسعى البرامج التي تراعي الاعتبارات الجنسانية إلى أن تكون شاملة وأن تأخذ بالاعتبار كامل نطاق الانتهاكات التي اقتُرفت والأضرار التي لحقت بالضحايا، على أن يتم توسيع فئات الضحايا/المستفيدين والفوائد بعناية. </vt:lpstr>
      <vt:lpstr>أهمية التعاريف</vt:lpstr>
      <vt:lpstr>PowerPoint Presentation</vt:lpstr>
      <vt:lpstr>PowerPoint Presentation</vt:lpstr>
      <vt:lpstr>أشكال جبر الضرر</vt:lpstr>
      <vt:lpstr>الأشكال المادية لجبر الضرر</vt:lpstr>
      <vt:lpstr>الأشكال الرمزية لجبر الضرر</vt:lpstr>
      <vt:lpstr>PowerPoint Presentation</vt:lpstr>
      <vt:lpstr>المقاربات: الفردية مقابل الجماعية</vt:lpstr>
      <vt:lpstr>PowerPoint Presentation</vt:lpstr>
      <vt:lpstr>PowerPoint Presentation</vt:lpstr>
      <vt:lpstr>PowerPoint Presentation</vt:lpstr>
      <vt:lpstr>كيفية حصول جبر الضرر  </vt:lpstr>
      <vt:lpstr>تحديات المقاربة المبنية على المحاكم</vt:lpstr>
      <vt:lpstr>المقاربة الإدارية</vt:lpstr>
      <vt:lpstr>فوائد المقاربة الإدارية</vt:lpstr>
      <vt:lpstr>دور لجان الحقيقة في إصدار التوصيات بشأن برامج جبر الضرر</vt:lpstr>
      <vt:lpstr>PowerPoint Presentation</vt:lpstr>
      <vt:lpstr>وضع برنامج لجبر الضرر والتماس مشاركة الضحايا</vt:lpstr>
      <vt:lpstr>عندما تشارك النساء الضحايا أو مجموعات العدالة الجنسانية في عملية التصميم الأولية، يتضاعف احتمال أن يستخدم إطار التصميم منهجية تأخذ اعتبارات نوع الجنس بالاعتبار وتطور المعايير التي تشمل النساء وضحايا العنف الجنسي والعنف القائم على نوع الجنس. </vt:lpstr>
      <vt:lpstr>مراحل إشراك النساء</vt:lpstr>
      <vt:lpstr>PowerPoint Presentation</vt:lpstr>
      <vt:lpstr>معلومات محددة يجب طلبها لدى المجموعات النسائية</vt:lpstr>
      <vt:lpstr>تسجيل الضحايا</vt:lpstr>
      <vt:lpstr>التسجيل</vt:lpstr>
      <vt:lpstr>PowerPoint Presentation</vt:lpstr>
      <vt:lpstr>التحديات التي تعترض تسجيل النساء الضحايا وضحايا العنف القائم على نوع الجنس</vt:lpstr>
      <vt:lpstr>السياسات لمواجهة التحديات</vt:lpstr>
      <vt:lpstr>من يحصل على جبر الضرر؟ الأهلية والشمولية</vt:lpstr>
      <vt:lpstr>"الاعتماد المنفعي المتبادل"</vt:lpstr>
      <vt:lpstr>وضع معايير الأهلية</vt:lpstr>
      <vt:lpstr>PowerPoint Presentation</vt:lpstr>
      <vt:lpstr>سيراليون</vt:lpstr>
      <vt:lpstr>تطبيق جبر الضرر</vt:lpstr>
      <vt:lpstr>العوائق التي تمنع النفاذ</vt:lpstr>
      <vt:lpstr> تحقيق تأثير تحويلي</vt:lpstr>
      <vt:lpstr>PowerPoint Presentation</vt:lpstr>
      <vt:lpstr>قضية غونزاليز وآخرين ضد المكسيك.   "كوتون فيلد"</vt:lpstr>
      <vt:lpstr>يجب التنبه إلى الاستمرارية بين أطر العنف "العادي" والعنف "الاستثنائي" وإلى الروابط بين المعايير والممارسات التمييزية والتحيزات التي باتت فعليّاً مطبّعة وأليفة وذات طابع خاص في الحياة اليومية والتي تستمرّ أو تسوء في أزمنة النزاع أو القمع. </vt:lpstr>
      <vt:lpstr>غانا</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GENDER AND TRANSITIONAL JUSTICE: REPARATIONS</dc:title>
  <dc:creator>Sibley Hawkins</dc:creator>
  <cp:lastModifiedBy>Sibley Hawkins</cp:lastModifiedBy>
  <cp:revision>127</cp:revision>
  <dcterms:modified xsi:type="dcterms:W3CDTF">2018-11-13T21:02:05Z</dcterms:modified>
</cp:coreProperties>
</file>