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59" r:id="rId1"/>
  </p:sldMasterIdLst>
  <p:notesMasterIdLst>
    <p:notesMasterId r:id="rId60"/>
  </p:notesMasterIdLst>
  <p:sldIdLst>
    <p:sldId id="256" r:id="rId2"/>
    <p:sldId id="257" r:id="rId3"/>
    <p:sldId id="269" r:id="rId4"/>
    <p:sldId id="270" r:id="rId5"/>
    <p:sldId id="258" r:id="rId6"/>
    <p:sldId id="271" r:id="rId7"/>
    <p:sldId id="272" r:id="rId8"/>
    <p:sldId id="259" r:id="rId9"/>
    <p:sldId id="274" r:id="rId10"/>
    <p:sldId id="273" r:id="rId11"/>
    <p:sldId id="275" r:id="rId12"/>
    <p:sldId id="278" r:id="rId13"/>
    <p:sldId id="280" r:id="rId14"/>
    <p:sldId id="279" r:id="rId15"/>
    <p:sldId id="282" r:id="rId16"/>
    <p:sldId id="281" r:id="rId17"/>
    <p:sldId id="283" r:id="rId18"/>
    <p:sldId id="284" r:id="rId19"/>
    <p:sldId id="285" r:id="rId20"/>
    <p:sldId id="288" r:id="rId21"/>
    <p:sldId id="289" r:id="rId22"/>
    <p:sldId id="290" r:id="rId23"/>
    <p:sldId id="291" r:id="rId24"/>
    <p:sldId id="292" r:id="rId25"/>
    <p:sldId id="260" r:id="rId26"/>
    <p:sldId id="296" r:id="rId27"/>
    <p:sldId id="295" r:id="rId28"/>
    <p:sldId id="294" r:id="rId29"/>
    <p:sldId id="261" r:id="rId30"/>
    <p:sldId id="297" r:id="rId31"/>
    <p:sldId id="298" r:id="rId32"/>
    <p:sldId id="262" r:id="rId33"/>
    <p:sldId id="299" r:id="rId34"/>
    <p:sldId id="300" r:id="rId35"/>
    <p:sldId id="301" r:id="rId36"/>
    <p:sldId id="302" r:id="rId37"/>
    <p:sldId id="263" r:id="rId38"/>
    <p:sldId id="264" r:id="rId39"/>
    <p:sldId id="303" r:id="rId40"/>
    <p:sldId id="304" r:id="rId41"/>
    <p:sldId id="311" r:id="rId42"/>
    <p:sldId id="314" r:id="rId43"/>
    <p:sldId id="315" r:id="rId44"/>
    <p:sldId id="316" r:id="rId45"/>
    <p:sldId id="317" r:id="rId46"/>
    <p:sldId id="312" r:id="rId47"/>
    <p:sldId id="318" r:id="rId48"/>
    <p:sldId id="319" r:id="rId49"/>
    <p:sldId id="320" r:id="rId50"/>
    <p:sldId id="313" r:id="rId51"/>
    <p:sldId id="322" r:id="rId52"/>
    <p:sldId id="266" r:id="rId53"/>
    <p:sldId id="306" r:id="rId54"/>
    <p:sldId id="307" r:id="rId55"/>
    <p:sldId id="308" r:id="rId56"/>
    <p:sldId id="309" r:id="rId57"/>
    <p:sldId id="305" r:id="rId58"/>
    <p:sldId id="310" r:id="rId59"/>
  </p:sldIdLst>
  <p:sldSz cx="9144000" cy="5143500" type="screen16x9"/>
  <p:notesSz cx="6858000" cy="9144000"/>
  <p:embeddedFontLst>
    <p:embeddedFont>
      <p:font typeface="Merriweather" panose="00000500000000000000"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Simplified Arabic" panose="02020603050405020304" pitchFamily="18" charset="-78"/>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56" autoAdjust="0"/>
  </p:normalViewPr>
  <p:slideViewPr>
    <p:cSldViewPr snapToGrid="0">
      <p:cViewPr varScale="1">
        <p:scale>
          <a:sx n="108" d="100"/>
          <a:sy n="108" d="100"/>
        </p:scale>
        <p:origin x="102" y="282"/>
      </p:cViewPr>
      <p:guideLst>
        <p:guide orient="horz" pos="1620"/>
        <p:guide pos="2880"/>
      </p:guideLst>
    </p:cSldViewPr>
  </p:slideViewPr>
  <p:outlineViewPr>
    <p:cViewPr>
      <p:scale>
        <a:sx n="33" d="100"/>
        <a:sy n="33" d="100"/>
      </p:scale>
      <p:origin x="0" y="-29676"/>
    </p:cViewPr>
  </p:outlineViewPr>
  <p:notesTextViewPr>
    <p:cViewPr>
      <p:scale>
        <a:sx n="1" d="1"/>
        <a:sy n="1" d="1"/>
      </p:scale>
      <p:origin x="0" y="0"/>
    </p:cViewPr>
  </p:notesTextViewPr>
  <p:notesViewPr>
    <p:cSldViewPr snapToGrid="0">
      <p:cViewPr varScale="1">
        <p:scale>
          <a:sx n="49" d="100"/>
          <a:sy n="49" d="100"/>
        </p:scale>
        <p:origin x="-26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F84CFF-DB2E-41BF-B037-D47E8AA275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FAD5D02-7C50-42D4-8C7B-E8C8DDE6D21D}">
      <dgm:prSet phldrT="[Text]" custT="1"/>
      <dgm:spPr/>
      <dgm:t>
        <a:bodyPr/>
        <a:lstStyle/>
        <a:p>
          <a:pPr algn="ctr" rtl="1">
            <a:buFont typeface="Arial" panose="020B0604020202020204" pitchFamily="34" charset="0"/>
            <a:buNone/>
          </a:pPr>
          <a:r>
            <a:rPr lang="ar-LB" sz="1800" dirty="0">
              <a:latin typeface="Simplified Arabic" panose="02020603050405020304" pitchFamily="18" charset="-78"/>
              <a:ea typeface="Roboto" panose="020B0604020202020204" charset="0"/>
              <a:cs typeface="Simplified Arabic" panose="02020603050405020304" pitchFamily="18" charset="-78"/>
            </a:rPr>
            <a:t>السماح باختيار شخص من الجنس نفسه ومن الحائزين على التدريب والخبرة الملائمَين لإجراء المقابلة</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FF15D088-7047-49DB-8AEB-5B4AF6A4E571}" type="parTrans" cxnId="{2354C4F8-BB4E-4ADB-B32E-66490A75FA7A}">
      <dgm:prSet/>
      <dgm:spPr/>
      <dgm:t>
        <a:bodyPr/>
        <a:lstStyle/>
        <a:p>
          <a:pPr rtl="1"/>
          <a:endParaRPr lang="en-US">
            <a:latin typeface="Simplified Arabic" panose="02020603050405020304" pitchFamily="18" charset="-78"/>
            <a:cs typeface="Simplified Arabic" panose="02020603050405020304" pitchFamily="18" charset="-78"/>
          </a:endParaRPr>
        </a:p>
      </dgm:t>
    </dgm:pt>
    <dgm:pt modelId="{6EB25DFB-FC83-4D98-8158-2827190A0B3F}" type="sibTrans" cxnId="{2354C4F8-BB4E-4ADB-B32E-66490A75FA7A}">
      <dgm:prSet/>
      <dgm:spPr/>
      <dgm:t>
        <a:bodyPr/>
        <a:lstStyle/>
        <a:p>
          <a:pPr rtl="1"/>
          <a:endParaRPr lang="en-US">
            <a:latin typeface="Simplified Arabic" panose="02020603050405020304" pitchFamily="18" charset="-78"/>
            <a:cs typeface="Simplified Arabic" panose="02020603050405020304" pitchFamily="18" charset="-78"/>
          </a:endParaRPr>
        </a:p>
      </dgm:t>
    </dgm:pt>
    <dgm:pt modelId="{3F7687C1-2AA9-4882-9DDE-ED54AB749245}">
      <dgm:prSet phldrT="[Text]" custT="1"/>
      <dgm:spPr/>
      <dgm:t>
        <a:bodyPr/>
        <a:lstStyle/>
        <a:p>
          <a:pPr rtl="1">
            <a:buFont typeface="Arial" panose="020B0604020202020204" pitchFamily="34" charset="0"/>
            <a:buNone/>
          </a:pPr>
          <a:r>
            <a:rPr lang="ar-LB" sz="1800" dirty="0">
              <a:latin typeface="Simplified Arabic" panose="02020603050405020304" pitchFamily="18" charset="-78"/>
              <a:ea typeface="Roboto" panose="020B0604020202020204" charset="0"/>
              <a:cs typeface="Simplified Arabic" panose="02020603050405020304" pitchFamily="18" charset="-78"/>
            </a:rPr>
            <a:t>تمثيل مختلف المجموعات الإثنية واللغوية والعمرية وغيرها من المجموعات ذات الصلة ضمن فريق التحقيق</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0F0C4BC2-E2C8-406D-8715-0F66170BF3F8}" type="parTrans" cxnId="{8C1BEAD2-B5D8-4389-B7F8-81243FD7801D}">
      <dgm:prSet/>
      <dgm:spPr/>
      <dgm:t>
        <a:bodyPr/>
        <a:lstStyle/>
        <a:p>
          <a:pPr rtl="1"/>
          <a:endParaRPr lang="en-US">
            <a:latin typeface="Simplified Arabic" panose="02020603050405020304" pitchFamily="18" charset="-78"/>
            <a:cs typeface="Simplified Arabic" panose="02020603050405020304" pitchFamily="18" charset="-78"/>
          </a:endParaRPr>
        </a:p>
      </dgm:t>
    </dgm:pt>
    <dgm:pt modelId="{ED3EBA3D-7BC2-4150-8F85-2147A18F42D6}" type="sibTrans" cxnId="{8C1BEAD2-B5D8-4389-B7F8-81243FD7801D}">
      <dgm:prSet/>
      <dgm:spPr/>
      <dgm:t>
        <a:bodyPr/>
        <a:lstStyle/>
        <a:p>
          <a:pPr rtl="1"/>
          <a:endParaRPr lang="en-US">
            <a:latin typeface="Simplified Arabic" panose="02020603050405020304" pitchFamily="18" charset="-78"/>
            <a:cs typeface="Simplified Arabic" panose="02020603050405020304" pitchFamily="18" charset="-78"/>
          </a:endParaRPr>
        </a:p>
      </dgm:t>
    </dgm:pt>
    <dgm:pt modelId="{AFD607FC-583D-4FF3-B0CA-85E0F58D5B04}">
      <dgm:prSet phldrT="[Text]" custT="1"/>
      <dgm:spPr/>
      <dgm:t>
        <a:bodyPr/>
        <a:lstStyle/>
        <a:p>
          <a:pPr rtl="1">
            <a:buFont typeface="Arial" panose="020B0604020202020204" pitchFamily="34" charset="0"/>
            <a:buNone/>
          </a:pPr>
          <a:r>
            <a:rPr lang="ar-LB" sz="1800" dirty="0">
              <a:latin typeface="Simplified Arabic" panose="02020603050405020304" pitchFamily="18" charset="-78"/>
              <a:ea typeface="Roboto" panose="020B0604020202020204" charset="0"/>
              <a:cs typeface="Simplified Arabic" panose="02020603050405020304" pitchFamily="18" charset="-78"/>
            </a:rPr>
            <a:t>استخدام موقع خصوصي ومريح لإجراء المقابلات</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E46D43C6-0FD6-4E17-861E-EC04A8633BF7}" type="parTrans" cxnId="{27F96C7B-6F68-497F-BBA2-2A1177C7A95C}">
      <dgm:prSet/>
      <dgm:spPr/>
      <dgm:t>
        <a:bodyPr/>
        <a:lstStyle/>
        <a:p>
          <a:pPr rtl="1"/>
          <a:endParaRPr lang="en-US">
            <a:latin typeface="Simplified Arabic" panose="02020603050405020304" pitchFamily="18" charset="-78"/>
            <a:cs typeface="Simplified Arabic" panose="02020603050405020304" pitchFamily="18" charset="-78"/>
          </a:endParaRPr>
        </a:p>
      </dgm:t>
    </dgm:pt>
    <dgm:pt modelId="{4D28E191-EC5D-4B88-A53C-74856366C881}" type="sibTrans" cxnId="{27F96C7B-6F68-497F-BBA2-2A1177C7A95C}">
      <dgm:prSet/>
      <dgm:spPr/>
      <dgm:t>
        <a:bodyPr/>
        <a:lstStyle/>
        <a:p>
          <a:pPr rtl="1"/>
          <a:endParaRPr lang="en-US">
            <a:latin typeface="Simplified Arabic" panose="02020603050405020304" pitchFamily="18" charset="-78"/>
            <a:cs typeface="Simplified Arabic" panose="02020603050405020304" pitchFamily="18" charset="-78"/>
          </a:endParaRPr>
        </a:p>
      </dgm:t>
    </dgm:pt>
    <dgm:pt modelId="{49401965-820F-4E3F-B9E6-D0ABAB43FB8B}">
      <dgm:prSet phldrT="[Text]" custT="1"/>
      <dgm:spPr/>
      <dgm:t>
        <a:bodyPr/>
        <a:lstStyle/>
        <a:p>
          <a:pPr rtl="1">
            <a:buFont typeface="Arial" panose="020B0604020202020204" pitchFamily="34" charset="0"/>
            <a:buNone/>
          </a:pPr>
          <a:r>
            <a:rPr lang="ar-LB" sz="1800" dirty="0">
              <a:latin typeface="Simplified Arabic" panose="02020603050405020304" pitchFamily="18" charset="-78"/>
              <a:ea typeface="Roboto" panose="020B0604020202020204" charset="0"/>
              <a:cs typeface="Simplified Arabic" panose="02020603050405020304" pitchFamily="18" charset="-78"/>
            </a:rPr>
            <a:t>إجراء المقابلات إفرادياً </a:t>
          </a:r>
          <a:r>
            <a:rPr lang="ar-LB" sz="1800" b="1" dirty="0">
              <a:latin typeface="Simplified Arabic" panose="02020603050405020304" pitchFamily="18" charset="-78"/>
              <a:ea typeface="Roboto" panose="020B0604020202020204" charset="0"/>
              <a:cs typeface="Simplified Arabic" panose="02020603050405020304" pitchFamily="18" charset="-78"/>
            </a:rPr>
            <a:t>إلّا </a:t>
          </a:r>
          <a:r>
            <a:rPr lang="ar-LB" sz="1800" dirty="0">
              <a:latin typeface="Simplified Arabic" panose="02020603050405020304" pitchFamily="18" charset="-78"/>
              <a:ea typeface="Roboto" panose="020B0604020202020204" charset="0"/>
              <a:cs typeface="Simplified Arabic" panose="02020603050405020304" pitchFamily="18" charset="-78"/>
            </a:rPr>
            <a:t>إذ طلبت الضحية تواجد شخص داعم. </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98255B56-8146-4598-8ED4-31846B855CE8}" type="parTrans" cxnId="{730637E6-8B54-4C50-A0CC-C7F8BD98F4A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2C716483-FD62-4227-949D-79B0AAD3F248}" type="sibTrans" cxnId="{730637E6-8B54-4C50-A0CC-C7F8BD98F4A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E66A6013-FFA9-426B-BD47-2DA63E209CD8}" type="pres">
      <dgm:prSet presAssocID="{50F84CFF-DB2E-41BF-B037-D47E8AA275B4}" presName="diagram" presStyleCnt="0">
        <dgm:presLayoutVars>
          <dgm:dir/>
          <dgm:resizeHandles val="exact"/>
        </dgm:presLayoutVars>
      </dgm:prSet>
      <dgm:spPr/>
    </dgm:pt>
    <dgm:pt modelId="{3C6B62A1-3A1C-4F3E-9E73-F04B85DABB9E}" type="pres">
      <dgm:prSet presAssocID="{9FAD5D02-7C50-42D4-8C7B-E8C8DDE6D21D}" presName="node" presStyleLbl="node1" presStyleIdx="0" presStyleCnt="4">
        <dgm:presLayoutVars>
          <dgm:bulletEnabled val="1"/>
        </dgm:presLayoutVars>
      </dgm:prSet>
      <dgm:spPr/>
    </dgm:pt>
    <dgm:pt modelId="{3E130035-E86B-431F-918F-7DCB891BD89E}" type="pres">
      <dgm:prSet presAssocID="{6EB25DFB-FC83-4D98-8158-2827190A0B3F}" presName="sibTrans" presStyleCnt="0"/>
      <dgm:spPr/>
    </dgm:pt>
    <dgm:pt modelId="{CD33D63F-3303-470D-B2B9-69C4FB97D660}" type="pres">
      <dgm:prSet presAssocID="{3F7687C1-2AA9-4882-9DDE-ED54AB749245}" presName="node" presStyleLbl="node1" presStyleIdx="1" presStyleCnt="4" custScaleX="103437">
        <dgm:presLayoutVars>
          <dgm:bulletEnabled val="1"/>
        </dgm:presLayoutVars>
      </dgm:prSet>
      <dgm:spPr/>
    </dgm:pt>
    <dgm:pt modelId="{2774141A-08B0-4765-9746-D6567C9D8628}" type="pres">
      <dgm:prSet presAssocID="{ED3EBA3D-7BC2-4150-8F85-2147A18F42D6}" presName="sibTrans" presStyleCnt="0"/>
      <dgm:spPr/>
    </dgm:pt>
    <dgm:pt modelId="{396BB73B-0B04-40F8-8F84-0B675BA2A1CB}" type="pres">
      <dgm:prSet presAssocID="{AFD607FC-583D-4FF3-B0CA-85E0F58D5B04}" presName="node" presStyleLbl="node1" presStyleIdx="2" presStyleCnt="4">
        <dgm:presLayoutVars>
          <dgm:bulletEnabled val="1"/>
        </dgm:presLayoutVars>
      </dgm:prSet>
      <dgm:spPr/>
    </dgm:pt>
    <dgm:pt modelId="{63B72122-C7D2-4737-9710-53E99539E3DB}" type="pres">
      <dgm:prSet presAssocID="{4D28E191-EC5D-4B88-A53C-74856366C881}" presName="sibTrans" presStyleCnt="0"/>
      <dgm:spPr/>
    </dgm:pt>
    <dgm:pt modelId="{C3EF8679-3A19-45EA-935A-49DBB4A5C94B}" type="pres">
      <dgm:prSet presAssocID="{49401965-820F-4E3F-B9E6-D0ABAB43FB8B}" presName="node" presStyleLbl="node1" presStyleIdx="3" presStyleCnt="4">
        <dgm:presLayoutVars>
          <dgm:bulletEnabled val="1"/>
        </dgm:presLayoutVars>
      </dgm:prSet>
      <dgm:spPr/>
    </dgm:pt>
  </dgm:ptLst>
  <dgm:cxnLst>
    <dgm:cxn modelId="{FF75470F-A41C-4706-AE25-C853EC80BAC4}" type="presOf" srcId="{9FAD5D02-7C50-42D4-8C7B-E8C8DDE6D21D}" destId="{3C6B62A1-3A1C-4F3E-9E73-F04B85DABB9E}" srcOrd="0" destOrd="0" presId="urn:microsoft.com/office/officeart/2005/8/layout/default"/>
    <dgm:cxn modelId="{46F32B24-1453-46F3-8C73-DCE87F92777C}" type="presOf" srcId="{AFD607FC-583D-4FF3-B0CA-85E0F58D5B04}" destId="{396BB73B-0B04-40F8-8F84-0B675BA2A1CB}" srcOrd="0" destOrd="0" presId="urn:microsoft.com/office/officeart/2005/8/layout/default"/>
    <dgm:cxn modelId="{27F96C7B-6F68-497F-BBA2-2A1177C7A95C}" srcId="{50F84CFF-DB2E-41BF-B037-D47E8AA275B4}" destId="{AFD607FC-583D-4FF3-B0CA-85E0F58D5B04}" srcOrd="2" destOrd="0" parTransId="{E46D43C6-0FD6-4E17-861E-EC04A8633BF7}" sibTransId="{4D28E191-EC5D-4B88-A53C-74856366C881}"/>
    <dgm:cxn modelId="{5F1A9B8C-2D66-4A08-B6D2-3320BB9EE686}" type="presOf" srcId="{50F84CFF-DB2E-41BF-B037-D47E8AA275B4}" destId="{E66A6013-FFA9-426B-BD47-2DA63E209CD8}" srcOrd="0" destOrd="0" presId="urn:microsoft.com/office/officeart/2005/8/layout/default"/>
    <dgm:cxn modelId="{4CAA459A-BD00-4F47-9954-849763BDFBE9}" type="presOf" srcId="{3F7687C1-2AA9-4882-9DDE-ED54AB749245}" destId="{CD33D63F-3303-470D-B2B9-69C4FB97D660}" srcOrd="0" destOrd="0" presId="urn:microsoft.com/office/officeart/2005/8/layout/default"/>
    <dgm:cxn modelId="{29218D9E-98FF-4660-94D0-0F22237CCEC4}" type="presOf" srcId="{49401965-820F-4E3F-B9E6-D0ABAB43FB8B}" destId="{C3EF8679-3A19-45EA-935A-49DBB4A5C94B}" srcOrd="0" destOrd="0" presId="urn:microsoft.com/office/officeart/2005/8/layout/default"/>
    <dgm:cxn modelId="{8C1BEAD2-B5D8-4389-B7F8-81243FD7801D}" srcId="{50F84CFF-DB2E-41BF-B037-D47E8AA275B4}" destId="{3F7687C1-2AA9-4882-9DDE-ED54AB749245}" srcOrd="1" destOrd="0" parTransId="{0F0C4BC2-E2C8-406D-8715-0F66170BF3F8}" sibTransId="{ED3EBA3D-7BC2-4150-8F85-2147A18F42D6}"/>
    <dgm:cxn modelId="{730637E6-8B54-4C50-A0CC-C7F8BD98F4A4}" srcId="{50F84CFF-DB2E-41BF-B037-D47E8AA275B4}" destId="{49401965-820F-4E3F-B9E6-D0ABAB43FB8B}" srcOrd="3" destOrd="0" parTransId="{98255B56-8146-4598-8ED4-31846B855CE8}" sibTransId="{2C716483-FD62-4227-949D-79B0AAD3F248}"/>
    <dgm:cxn modelId="{2354C4F8-BB4E-4ADB-B32E-66490A75FA7A}" srcId="{50F84CFF-DB2E-41BF-B037-D47E8AA275B4}" destId="{9FAD5D02-7C50-42D4-8C7B-E8C8DDE6D21D}" srcOrd="0" destOrd="0" parTransId="{FF15D088-7047-49DB-8AEB-5B4AF6A4E571}" sibTransId="{6EB25DFB-FC83-4D98-8158-2827190A0B3F}"/>
    <dgm:cxn modelId="{11DD991C-4DDB-4D42-8353-0540AEB65199}" type="presParOf" srcId="{E66A6013-FFA9-426B-BD47-2DA63E209CD8}" destId="{3C6B62A1-3A1C-4F3E-9E73-F04B85DABB9E}" srcOrd="0" destOrd="0" presId="urn:microsoft.com/office/officeart/2005/8/layout/default"/>
    <dgm:cxn modelId="{E0504C85-7084-49DE-AC4F-DE846A5943A6}" type="presParOf" srcId="{E66A6013-FFA9-426B-BD47-2DA63E209CD8}" destId="{3E130035-E86B-431F-918F-7DCB891BD89E}" srcOrd="1" destOrd="0" presId="urn:microsoft.com/office/officeart/2005/8/layout/default"/>
    <dgm:cxn modelId="{2BA11E9D-498A-4282-8ED5-00F10A201C21}" type="presParOf" srcId="{E66A6013-FFA9-426B-BD47-2DA63E209CD8}" destId="{CD33D63F-3303-470D-B2B9-69C4FB97D660}" srcOrd="2" destOrd="0" presId="urn:microsoft.com/office/officeart/2005/8/layout/default"/>
    <dgm:cxn modelId="{8E8FC871-494E-4D2E-B28F-818EBA69F40D}" type="presParOf" srcId="{E66A6013-FFA9-426B-BD47-2DA63E209CD8}" destId="{2774141A-08B0-4765-9746-D6567C9D8628}" srcOrd="3" destOrd="0" presId="urn:microsoft.com/office/officeart/2005/8/layout/default"/>
    <dgm:cxn modelId="{1696634A-410A-4B8A-8A95-CDF7420B4BFB}" type="presParOf" srcId="{E66A6013-FFA9-426B-BD47-2DA63E209CD8}" destId="{396BB73B-0B04-40F8-8F84-0B675BA2A1CB}" srcOrd="4" destOrd="0" presId="urn:microsoft.com/office/officeart/2005/8/layout/default"/>
    <dgm:cxn modelId="{14FD43D3-E8AE-4F70-BE3B-22EC04A89E1E}" type="presParOf" srcId="{E66A6013-FFA9-426B-BD47-2DA63E209CD8}" destId="{63B72122-C7D2-4737-9710-53E99539E3DB}" srcOrd="5" destOrd="0" presId="urn:microsoft.com/office/officeart/2005/8/layout/default"/>
    <dgm:cxn modelId="{BD9D2F72-D175-426D-B220-4542033A50CE}" type="presParOf" srcId="{E66A6013-FFA9-426B-BD47-2DA63E209CD8}" destId="{C3EF8679-3A19-45EA-935A-49DBB4A5C9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B62A1-3A1C-4F3E-9E73-F04B85DABB9E}">
      <dsp:nvSpPr>
        <dsp:cNvPr id="0" name=""/>
        <dsp:cNvSpPr/>
      </dsp:nvSpPr>
      <dsp:spPr>
        <a:xfrm>
          <a:off x="240268" y="2510"/>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Font typeface="Arial" panose="020B0604020202020204" pitchFamily="34" charset="0"/>
            <a:buNone/>
          </a:pPr>
          <a:r>
            <a:rPr lang="ar-LB" sz="1800" kern="1200" dirty="0">
              <a:latin typeface="Simplified Arabic" panose="02020603050405020304" pitchFamily="18" charset="-78"/>
              <a:ea typeface="Roboto" panose="020B0604020202020204" charset="0"/>
              <a:cs typeface="Simplified Arabic" panose="02020603050405020304" pitchFamily="18" charset="-78"/>
            </a:rPr>
            <a:t>السماح باختيار شخص من الجنس نفسه ومن الحائزين على التدريب والخبرة الملائمَين لإجراء المقابلة</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240268" y="2510"/>
        <a:ext cx="2685118" cy="1611071"/>
      </dsp:txXfrm>
    </dsp:sp>
    <dsp:sp modelId="{CD33D63F-3303-470D-B2B9-69C4FB97D660}">
      <dsp:nvSpPr>
        <dsp:cNvPr id="0" name=""/>
        <dsp:cNvSpPr/>
      </dsp:nvSpPr>
      <dsp:spPr>
        <a:xfrm>
          <a:off x="3193899" y="2510"/>
          <a:ext cx="2777405"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Font typeface="Arial" panose="020B0604020202020204" pitchFamily="34" charset="0"/>
            <a:buNone/>
          </a:pPr>
          <a:r>
            <a:rPr lang="ar-LB" sz="1800" kern="1200" dirty="0">
              <a:latin typeface="Simplified Arabic" panose="02020603050405020304" pitchFamily="18" charset="-78"/>
              <a:ea typeface="Roboto" panose="020B0604020202020204" charset="0"/>
              <a:cs typeface="Simplified Arabic" panose="02020603050405020304" pitchFamily="18" charset="-78"/>
            </a:rPr>
            <a:t>تمثيل مختلف المجموعات الإثنية واللغوية والعمرية وغيرها من المجموعات ذات الصلة ضمن فريق التحقيق</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3193899" y="2510"/>
        <a:ext cx="2777405" cy="1611071"/>
      </dsp:txXfrm>
    </dsp:sp>
    <dsp:sp modelId="{396BB73B-0B04-40F8-8F84-0B675BA2A1CB}">
      <dsp:nvSpPr>
        <dsp:cNvPr id="0" name=""/>
        <dsp:cNvSpPr/>
      </dsp:nvSpPr>
      <dsp:spPr>
        <a:xfrm>
          <a:off x="6239816" y="2510"/>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Font typeface="Arial" panose="020B0604020202020204" pitchFamily="34" charset="0"/>
            <a:buNone/>
          </a:pPr>
          <a:r>
            <a:rPr lang="ar-LB" sz="1800" kern="1200" dirty="0">
              <a:latin typeface="Simplified Arabic" panose="02020603050405020304" pitchFamily="18" charset="-78"/>
              <a:ea typeface="Roboto" panose="020B0604020202020204" charset="0"/>
              <a:cs typeface="Simplified Arabic" panose="02020603050405020304" pitchFamily="18" charset="-78"/>
            </a:rPr>
            <a:t>استخدام موقع خصوصي ومريح لإجراء المقابلات</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6239816" y="2510"/>
        <a:ext cx="2685118" cy="1611071"/>
      </dsp:txXfrm>
    </dsp:sp>
    <dsp:sp modelId="{C3EF8679-3A19-45EA-935A-49DBB4A5C94B}">
      <dsp:nvSpPr>
        <dsp:cNvPr id="0" name=""/>
        <dsp:cNvSpPr/>
      </dsp:nvSpPr>
      <dsp:spPr>
        <a:xfrm>
          <a:off x="3240042" y="1882093"/>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Font typeface="Arial" panose="020B0604020202020204" pitchFamily="34" charset="0"/>
            <a:buNone/>
          </a:pPr>
          <a:r>
            <a:rPr lang="ar-LB" sz="1800" kern="1200" dirty="0">
              <a:latin typeface="Simplified Arabic" panose="02020603050405020304" pitchFamily="18" charset="-78"/>
              <a:ea typeface="Roboto" panose="020B0604020202020204" charset="0"/>
              <a:cs typeface="Simplified Arabic" panose="02020603050405020304" pitchFamily="18" charset="-78"/>
            </a:rPr>
            <a:t>إجراء المقابلات إفرادياً </a:t>
          </a:r>
          <a:r>
            <a:rPr lang="ar-LB" sz="1800" b="1" kern="1200" dirty="0">
              <a:latin typeface="Simplified Arabic" panose="02020603050405020304" pitchFamily="18" charset="-78"/>
              <a:ea typeface="Roboto" panose="020B0604020202020204" charset="0"/>
              <a:cs typeface="Simplified Arabic" panose="02020603050405020304" pitchFamily="18" charset="-78"/>
            </a:rPr>
            <a:t>إلّا </a:t>
          </a:r>
          <a:r>
            <a:rPr lang="ar-LB" sz="1800" kern="1200" dirty="0">
              <a:latin typeface="Simplified Arabic" panose="02020603050405020304" pitchFamily="18" charset="-78"/>
              <a:ea typeface="Roboto" panose="020B0604020202020204" charset="0"/>
              <a:cs typeface="Simplified Arabic" panose="02020603050405020304" pitchFamily="18" charset="-78"/>
            </a:rPr>
            <a:t>إذ طلبت الضحية تواجد شخص داعم. </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3240042" y="1882093"/>
        <a:ext cx="2685118" cy="16110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5760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r-SY" dirty="0"/>
              <a:t>تم إنتاج هذا العرض كجزء من سلسلة ، النوع الاجتماعي والعدالة الانتقالية: سلسلة وحدة تدريبية من قبل المركز الدولي للعدالة الانتقالية.</a:t>
            </a:r>
            <a:endParaRPr lang="en-US" dirty="0"/>
          </a:p>
          <a:p>
            <a:pPr marL="0" lvl="0" indent="0">
              <a:spcBef>
                <a:spcPts val="0"/>
              </a:spcBef>
              <a:spcAft>
                <a:spcPts val="0"/>
              </a:spcAft>
              <a:buNone/>
            </a:pPr>
            <a:endParaRPr lang="en-US" dirty="0"/>
          </a:p>
          <a:p>
            <a:pPr marL="0" lvl="0" indent="0">
              <a:spcBef>
                <a:spcPts val="0"/>
              </a:spcBef>
              <a:spcAft>
                <a:spcPts val="0"/>
              </a:spcAft>
              <a:buNone/>
            </a:pPr>
            <a:r>
              <a:rPr lang="ar-SY" dirty="0"/>
              <a:t>وقد أُنتجَت الوحدات التدريبية بدعم مالي من الاتحاد الأوروبي. ومضمون هذه الوحدات هو من مسؤولية المركز الدولي للعدالة الانتقالية وحده ولا يعكس بالضرورة آراء هيئة الأمم المتحدة للمرأة والاتحاد الأوروبي.</a:t>
            </a:r>
            <a:endParaRPr lang="en-US" dirty="0"/>
          </a:p>
          <a:p>
            <a:pPr marL="0" lvl="0" indent="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SA" sz="1100" b="0" i="0" u="none" strike="noStrike" cap="none" dirty="0">
                <a:solidFill>
                  <a:srgbClr val="000000"/>
                </a:solidFill>
                <a:effectLst/>
                <a:latin typeface="Arial"/>
                <a:ea typeface="Arial"/>
                <a:cs typeface="Arial"/>
                <a:sym typeface="Arial"/>
              </a:rPr>
              <a:t>تشرين الأول/أكتوبر 2018</a:t>
            </a:r>
            <a:endParaRPr lang="ar-SA" dirty="0"/>
          </a:p>
          <a:p>
            <a:pPr marL="0" lvl="0" indent="0">
              <a:spcBef>
                <a:spcPts val="0"/>
              </a:spcBef>
              <a:spcAft>
                <a:spcPts val="0"/>
              </a:spcAft>
              <a:buNone/>
            </a:pPr>
            <a:r>
              <a:rPr lang="en-US" sz="1100" b="0" i="0" u="none" strike="noStrike" cap="none" dirty="0">
                <a:solidFill>
                  <a:srgbClr val="000000"/>
                </a:solidFill>
                <a:effectLst/>
                <a:latin typeface="Arial"/>
                <a:ea typeface="Arial"/>
                <a:cs typeface="Arial"/>
                <a:sym typeface="Arial"/>
              </a:rPr>
              <a:t>  </a:t>
            </a:r>
            <a:r>
              <a:rPr lang="ar-SA"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جلسة استماع أولية في الدوائر الاستثنائية في محاكم كمبوديا. (الدوائر الاستثنائية في محاكم كمبوديا/</a:t>
            </a:r>
            <a:r>
              <a:rPr lang="en-US" dirty="0"/>
              <a:t>Wikimedia Commons</a:t>
            </a:r>
            <a:r>
              <a:rPr lang="ar-LB"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a:t>
            </a:r>
            <a:r>
              <a:rPr lang="ar-LB" sz="1100" b="0" i="0" u="none" strike="noStrike" cap="none" dirty="0">
                <a:solidFill>
                  <a:srgbClr val="000000"/>
                </a:solidFill>
                <a:effectLst/>
                <a:latin typeface="Arial"/>
                <a:ea typeface="Arial"/>
                <a:cs typeface="Arial"/>
                <a:sym typeface="Arial"/>
              </a:rPr>
              <a:t>أعضاء </a:t>
            </a:r>
            <a:r>
              <a:rPr lang="en-US" sz="1100" b="0" i="0" u="none" strike="noStrike" cap="none" dirty="0" err="1">
                <a:solidFill>
                  <a:srgbClr val="000000"/>
                </a:solidFill>
                <a:effectLst/>
                <a:latin typeface="Arial"/>
                <a:ea typeface="Arial"/>
                <a:cs typeface="Arial"/>
                <a:sym typeface="Arial"/>
              </a:rPr>
              <a:t>Ruta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Pacífica</a:t>
            </a:r>
            <a:r>
              <a:rPr lang="en-US" sz="1100" b="0" i="0" u="none" strike="noStrike" cap="none" dirty="0">
                <a:solidFill>
                  <a:srgbClr val="000000"/>
                </a:solidFill>
                <a:effectLst/>
                <a:latin typeface="Arial"/>
                <a:ea typeface="Arial"/>
                <a:cs typeface="Arial"/>
                <a:sym typeface="Arial"/>
              </a:rPr>
              <a:t> de las </a:t>
            </a:r>
            <a:r>
              <a:rPr lang="en-US" sz="1100" b="0" i="0" u="none" strike="noStrike" cap="none" dirty="0" err="1">
                <a:solidFill>
                  <a:srgbClr val="000000"/>
                </a:solidFill>
                <a:effectLst/>
                <a:latin typeface="Arial"/>
                <a:ea typeface="Arial"/>
                <a:cs typeface="Arial"/>
                <a:sym typeface="Arial"/>
              </a:rPr>
              <a:t>Mujeres</a:t>
            </a:r>
            <a:r>
              <a:rPr lang="ar-LB" sz="1100" b="0" i="0" u="none" strike="noStrike" cap="none" dirty="0">
                <a:solidFill>
                  <a:srgbClr val="000000"/>
                </a:solidFill>
                <a:effectLst/>
                <a:latin typeface="Arial"/>
                <a:ea typeface="Arial"/>
                <a:cs typeface="Arial"/>
                <a:sym typeface="Arial"/>
              </a:rPr>
              <a:t> خلال تظاهرة لتسليط الضوء على تأثير النزاع على النساء. (المركز الدولي للعدالة الانتقالية/كاميلو ألدانا سانين)</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الأمين العام للأمم المتحدة يلقي كلمة أمام موظفي المركز الدولي للعدالة الانتقالية في العام 2009. (</a:t>
            </a:r>
            <a:r>
              <a:rPr lang="en-US" dirty="0"/>
              <a:t>UN Photo</a:t>
            </a:r>
            <a:r>
              <a:rPr lang="ar-LB" dirty="0"/>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قاعة المحكمة الخاصة بالمحكمة الأوروبية. (أدريان غريشوك/</a:t>
            </a:r>
            <a:r>
              <a:rPr lang="en-US" dirty="0"/>
              <a:t>Wikimedia Commons</a:t>
            </a:r>
            <a:r>
              <a:rPr lang="ar-LB" dirty="0"/>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a:t>
            </a:r>
            <a:r>
              <a:rPr lang="ar-LB" baseline="0" dirty="0"/>
              <a:t> فسيفساء تصوّر امرأة في تونس. (وليد محفوظ/</a:t>
            </a:r>
            <a:r>
              <a:rPr lang="en-US" baseline="0" dirty="0"/>
              <a:t>Flickr</a:t>
            </a:r>
            <a:r>
              <a:rPr lang="ar-LB" baseline="0" dirty="0"/>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رئيس كوت ديفوار الحسن واتارا. (هوغو باساريلو لونا)</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bdd1993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bdd1993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مبنى المحكمة الخاصة لسيراليون في فريتاون. (أرشيف الصور الخاص بالمحكمة الخاصة لسيراليون)</a:t>
            </a:r>
            <a:endParaRPr lang="en-US" sz="10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قاعة المحكمة الخاصة بقضية عياش وآخرين. (المحكمة الخاصة بلبنان/</a:t>
            </a:r>
            <a:r>
              <a:rPr lang="en-US" dirty="0"/>
              <a:t>Flickr</a:t>
            </a:r>
            <a:r>
              <a:rPr lang="ar-LB" dirty="0"/>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أليكس تامبا بريما، المعروف بـ"غوليت"، تيمناً بلاعب كرة قدم هولندي. (أرشيف صور المحكمة الخاصة لسيراليون)</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dbdd1993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dbdd1993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ثلاث "نساء متعة" كوريات (أُسرنَ في بورما) في صورة أُخذت أثناء استجوابهنّ من قِبل النقيب وون لوي تشان (سان فرنسيسكو، كاليفورنيا)، والرقيب التقني روبرت هوندا (هاواي) والرقيب هيراباياشي (سياتل، ولاية واشنطن)؛ والثلاثة من فرقة العمل </a:t>
            </a:r>
            <a:r>
              <a:rPr lang="en-US" dirty="0"/>
              <a:t>G-2 Myitkyina</a:t>
            </a:r>
            <a:r>
              <a:rPr lang="ar-LB" dirty="0"/>
              <a:t> في الجيش الأميركي. تعود هذه الصورة إلى 14 آب/أغسطس 1944. (المصدر: الأرشيف الوطني الأميركي، </a:t>
            </a:r>
            <a:r>
              <a:rPr lang="en-US" dirty="0"/>
              <a:t>SC-262580</a:t>
            </a:r>
            <a:r>
              <a:rPr lang="ar-LB" dirty="0"/>
              <a:t>). (</a:t>
            </a:r>
            <a:r>
              <a:rPr lang="en-US" dirty="0"/>
              <a:t>Wikimedia Commons</a:t>
            </a:r>
            <a:r>
              <a:rPr lang="ar-LB" dirty="0"/>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الجلسة الأولى للمحكمة الجنائية الدولية ليوغوسلافيا السابقة.</a:t>
            </a:r>
            <a:r>
              <a:rPr lang="ar-LB" sz="1000" baseline="0" dirty="0"/>
              <a:t> </a:t>
            </a:r>
            <a:r>
              <a:rPr lang="ar-LB" sz="1000" dirty="0"/>
              <a:t>(الأمم المتحدة/المحكمة الجنائية الدولية ليوغوسلافيا السابقة)</a:t>
            </a:r>
            <a:endParaRPr lang="en-US"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dbdd1993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dbdd1993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LB" dirty="0"/>
              <a:t>الصورة: المقر الدائم للمحكمة الجنائية الدولية في لاهاي، هولندا.</a:t>
            </a:r>
            <a:r>
              <a:rPr lang="ar-LB" baseline="0" dirty="0"/>
              <a:t> (</a:t>
            </a:r>
            <a:r>
              <a:rPr lang="en-US" baseline="0" dirty="0"/>
              <a:t>UN Photo</a:t>
            </a:r>
            <a:r>
              <a:rPr lang="ar-LB" baseline="0" dirty="0"/>
              <a:t>/ريك </a:t>
            </a:r>
            <a:r>
              <a:rPr lang="ar-LB" baseline="0" dirty="0" err="1"/>
              <a:t>باجورناس</a:t>
            </a:r>
            <a:r>
              <a:rPr lang="ar-LB" baseline="0" dirty="0"/>
              <a:t>)</a:t>
            </a:r>
            <a:endParaRPr lang="en-US" dirty="0"/>
          </a:p>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الصورة: أعضاء </a:t>
            </a:r>
            <a:r>
              <a:rPr lang="en-US" sz="1100" b="0" i="0" u="none" strike="noStrike" cap="none" dirty="0" err="1">
                <a:solidFill>
                  <a:srgbClr val="000000"/>
                </a:solidFill>
                <a:effectLst/>
                <a:latin typeface="Arial"/>
                <a:ea typeface="Arial"/>
                <a:cs typeface="Arial"/>
                <a:sym typeface="Arial"/>
              </a:rPr>
              <a:t>Ruta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Pacífica</a:t>
            </a:r>
            <a:r>
              <a:rPr lang="en-US" sz="1100" b="0" i="0" u="none" strike="noStrike" cap="none" dirty="0">
                <a:solidFill>
                  <a:srgbClr val="000000"/>
                </a:solidFill>
                <a:effectLst/>
                <a:latin typeface="Arial"/>
                <a:ea typeface="Arial"/>
                <a:cs typeface="Arial"/>
                <a:sym typeface="Arial"/>
              </a:rPr>
              <a:t> de las </a:t>
            </a:r>
            <a:r>
              <a:rPr lang="en-US" sz="1100" b="0" i="0" u="none" strike="noStrike" cap="none" dirty="0" err="1">
                <a:solidFill>
                  <a:srgbClr val="000000"/>
                </a:solidFill>
                <a:effectLst/>
                <a:latin typeface="Arial"/>
                <a:ea typeface="Arial"/>
                <a:cs typeface="Arial"/>
                <a:sym typeface="Arial"/>
              </a:rPr>
              <a:t>Mujeres</a:t>
            </a:r>
            <a:r>
              <a:rPr lang="ar-LB" sz="1100" b="0" i="0" u="none" strike="noStrike" cap="none" dirty="0">
                <a:solidFill>
                  <a:srgbClr val="000000"/>
                </a:solidFill>
                <a:effectLst/>
                <a:latin typeface="Arial"/>
                <a:ea typeface="Arial"/>
                <a:cs typeface="Arial"/>
                <a:sym typeface="Arial"/>
              </a:rPr>
              <a:t> خلال تظاهرة لتسليط الضوء على تأثير النزاع على النساء. (المركز الدولي للعدالة الانتقالية/كاميلو ألدانا سانين)</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dbdd1993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dbdd1993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الصورة: امرأة تجري خلال العنف الذي حصل ما بعد الانتخابات في كينيا. (شبكة الأنباء الإنسانية إيرين/جوزف مويلو)</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ملصقات دعائية من إنتاج جيش الهوتو لتعزيز أتباعه.</a:t>
            </a:r>
            <a:r>
              <a:rPr lang="en-US" dirty="0"/>
              <a:t> </a:t>
            </a:r>
            <a:r>
              <a:rPr lang="ar-LB" dirty="0"/>
              <a:t>(</a:t>
            </a:r>
            <a:r>
              <a:rPr lang="en-US" dirty="0"/>
              <a:t>66MILLAWINNER/</a:t>
            </a:r>
            <a:r>
              <a:rPr lang="en-US" dirty="0" err="1"/>
              <a:t>Emaze</a:t>
            </a:r>
            <a:r>
              <a:rPr lang="en-US" dirty="0"/>
              <a:t>,</a:t>
            </a:r>
            <a:r>
              <a:rPr lang="en-US" baseline="0" dirty="0"/>
              <a:t> </a:t>
            </a:r>
            <a:r>
              <a:rPr lang="en-US" dirty="0"/>
              <a:t>https://www.emaze.com/@AFWWTLRQ/Rwandan-Genocide</a:t>
            </a:r>
            <a:r>
              <a:rPr lang="ar-LB" dirty="0"/>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الصورة: فضلت بعض النساء في غواتيمالا تغطية وجوههنّ أثناء الإدلاء بشهاداتهنّ حول العنف الجنسي. (موخيريس إيكشيل)</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من سيراليون تحمل طفلها بمحاذاة الجدار الخارجي لمجمع المحكمة الخاصة. "الاهتمام" (إدواردو فونسيكا أراييس/</a:t>
            </a:r>
            <a:r>
              <a:rPr lang="en-US" dirty="0"/>
              <a:t>Flickr</a:t>
            </a:r>
            <a:r>
              <a:rPr lang="ar-LB" dirty="0"/>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dbdd1993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dbdd1993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الصورة: تعيين فاتو بنسودا المدعية العامة للمحكمة الجنائية الدولية.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LB" dirty="0"/>
              <a:t>الصورة: الصفحة الأولى من حكم المحكمة الجنائية الدولية لرواندا بحق أكاييسو. (</a:t>
            </a:r>
            <a:r>
              <a:rPr lang="en-US" dirty="0"/>
              <a:t>UN Photo</a:t>
            </a:r>
            <a:r>
              <a:rPr lang="ar-LB" dirty="0"/>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الصورة: كيموا، في 2 آذار/مارس 2012، فتاة نازحة خارج أوروبات توب، كيفو الشمالية، جمهورية الكونغو الديمقراطية. (بعثة منظمة الأمم المتحدة لتحقيق الاستقرار في جمهورية الكونغو الديمقراطية/سيلفان ليشتي)</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LB" dirty="0"/>
              <a:t>أعرض مقطع الفيديو بعنوان </a:t>
            </a:r>
            <a:r>
              <a:rPr lang="en-US" i="1" baseline="0" dirty="0"/>
              <a:t>I Came to Testify</a:t>
            </a:r>
            <a:r>
              <a:rPr lang="en-US" baseline="0" dirty="0"/>
              <a:t> </a:t>
            </a:r>
            <a:r>
              <a:rPr lang="ar-LB" baseline="0" dirty="0"/>
              <a:t> [باللغة الإنكليزية].</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من سيراليون وطفلها. (</a:t>
            </a:r>
            <a:r>
              <a:rPr lang="en-US" dirty="0"/>
              <a:t>Flickr</a:t>
            </a:r>
            <a:r>
              <a:rPr lang="ar-LB" dirty="0"/>
              <a:t>/</a:t>
            </a:r>
            <a:r>
              <a:rPr lang="en-US" dirty="0" err="1"/>
              <a:t>bobthemagicdragon</a:t>
            </a:r>
            <a:r>
              <a:rPr lang="ar-LB" dirty="0"/>
              <a:t>)</a:t>
            </a:r>
            <a:endParaRPr lang="en-US" dirty="0">
              <a:solidFill>
                <a:srgbClr val="FF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مختطفات سابقاً ينصحنَ أطفالاً ولدوا في الأسر على يد جيش الرب للمقاومة من خلال المنظمة غير الحكومية الخاصة بهنّ، </a:t>
            </a:r>
            <a:r>
              <a:rPr lang="en-US" dirty="0" err="1"/>
              <a:t>Watye</a:t>
            </a:r>
            <a:r>
              <a:rPr lang="en-US" dirty="0"/>
              <a:t> Ki Gen</a:t>
            </a:r>
            <a:r>
              <a:rPr lang="ar-LB" dirty="0"/>
              <a:t>. (المركز الدولي للعدالة الانتقالية/مارتا مارتينيز)</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dbdd199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dbdd199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البوسنة-سريبرينيتشا. (ميكل أويبار/</a:t>
            </a:r>
            <a:r>
              <a:rPr lang="en-US" dirty="0"/>
              <a:t>Flickr</a:t>
            </a:r>
            <a:r>
              <a:rPr lang="ar-LB" dirty="0"/>
              <a: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bdd1993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bdd199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LB" dirty="0"/>
              <a:t>أعرض مقطع الفيديو بعنوان </a:t>
            </a:r>
            <a:r>
              <a:rPr lang="en-US" i="1" baseline="0" dirty="0"/>
              <a:t>I Came to Testify</a:t>
            </a:r>
            <a:r>
              <a:rPr lang="en-US" baseline="0" dirty="0"/>
              <a:t> </a:t>
            </a:r>
            <a:r>
              <a:rPr lang="ar-LB" baseline="0" dirty="0"/>
              <a:t> لامرأة أدلت بشهادتها وتنتظر منذ سنوات [باللغة الإنكليزية].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محجبة لإخفاء هويتها تدلي بشهادتها حول تعرضها للاغتصاب أثناء محاكمة مينوفا. يحمل أحد المحامين الميكروفون فيما يجلس الجنود المتهمون في الخلف. جميع الحقوق محفوظة 2014 (ديانا زينب الهنداوي)</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لوحة إخبارية في ليبيريا أثناء محاكمة تشارلز تايلور في لاهاي. (المقدّم تيري فاندندولدر/</a:t>
            </a:r>
            <a:r>
              <a:rPr lang="en-US" dirty="0"/>
              <a:t>Wikimedia Commons</a:t>
            </a:r>
            <a:r>
              <a:rPr lang="ar-LB" dirty="0"/>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يتظاهرنَ معاً في أوّل احتفال تشهده كولومبيا بمناسبة اليوم الوطني للذكرى والتضامن مع الضحايا في 9 نيسان/أبريل 2012. (أستريد إيلينا فييغاس/المركز الدولي للعدالة الانتقالية)</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عجوز مع عائلتها المتأثّرة بالنزاع في قرية كيشي في المنطقة الواقعة تحت سيطرة المتمرّدين في شمال شرق جمهورية أفريقيا الوسطى. (بيار هولتز/منظمة اليونيسف)</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جاكلين موتيري التي تعرّضت للاغتصاب أثناء العنف ما بعد الانتخابات، وهي تترأس اليوم منظمة </a:t>
            </a:r>
            <a:r>
              <a:rPr lang="en-US" dirty="0"/>
              <a:t>Grace Agenda</a:t>
            </a:r>
            <a:r>
              <a:rPr lang="ar-LB" dirty="0"/>
              <a:t> النسائية. (سام ماك كان/المركز الدولي للعدالة الانتقالية)</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النصب التذكاري للإبادة الجماعية في رواندا. (</a:t>
            </a:r>
            <a:r>
              <a:rPr lang="en-US" sz="1000" dirty="0" err="1"/>
              <a:t>Configmanager</a:t>
            </a:r>
            <a:r>
              <a:rPr lang="ar-LB" sz="1000" dirty="0"/>
              <a:t>/تويتر)</a:t>
            </a:r>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3451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196290" y="859321"/>
            <a:ext cx="8520600" cy="1282500"/>
          </a:xfrm>
          <a:prstGeom prst="rect">
            <a:avLst/>
          </a:prstGeom>
        </p:spPr>
        <p:txBody>
          <a:bodyPr spcFirstLastPara="1" wrap="square" lIns="91425" tIns="91425" rIns="91425" bIns="91425" anchor="t" anchorCtr="0">
            <a:noAutofit/>
          </a:bodyPr>
          <a:lstStyle/>
          <a:p>
            <a:pPr lvl="0" algn="r" rtl="1"/>
            <a:r>
              <a:rPr lang="ar-LB" b="1" dirty="0">
                <a:latin typeface="Simplified Arabic" panose="02020603050405020304" pitchFamily="18" charset="-78"/>
                <a:ea typeface="Calibri"/>
                <a:cs typeface="Simplified Arabic" panose="02020603050405020304" pitchFamily="18" charset="-78"/>
                <a:sym typeface="Calibri"/>
              </a:rPr>
              <a:t>نوع الجنس والعدالة الانتقالية: العدالة الجنائية</a:t>
            </a:r>
            <a:endParaRPr b="1" dirty="0">
              <a:latin typeface="Simplified Arabic" panose="02020603050405020304" pitchFamily="18" charset="-78"/>
              <a:ea typeface="SimHei" panose="02010609060101010101" pitchFamily="49" charset="-122"/>
              <a:cs typeface="Simplified Arabic" panose="02020603050405020304" pitchFamily="18" charset="-78"/>
              <a:sym typeface="Calibri"/>
            </a:endParaRPr>
          </a:p>
        </p:txBody>
      </p:sp>
      <p:pic>
        <p:nvPicPr>
          <p:cNvPr id="3" name="Picture 2">
            <a:extLst>
              <a:ext uri="{FF2B5EF4-FFF2-40B4-BE49-F238E27FC236}">
                <a16:creationId xmlns:a16="http://schemas.microsoft.com/office/drawing/2014/main" id="{C402D270-1213-4CE5-9104-6ED62060C69F}"/>
              </a:ext>
            </a:extLst>
          </p:cNvPr>
          <p:cNvPicPr>
            <a:picLocks noChangeAspect="1"/>
          </p:cNvPicPr>
          <p:nvPr/>
        </p:nvPicPr>
        <p:blipFill>
          <a:blip r:embed="rId3"/>
          <a:stretch>
            <a:fillRect/>
          </a:stretch>
        </p:blipFill>
        <p:spPr>
          <a:xfrm>
            <a:off x="7402205" y="106788"/>
            <a:ext cx="1245481" cy="466344"/>
          </a:xfrm>
          <a:prstGeom prst="rect">
            <a:avLst/>
          </a:prstGeom>
        </p:spPr>
      </p:pic>
      <p:pic>
        <p:nvPicPr>
          <p:cNvPr id="4" name="Picture 3">
            <a:extLst>
              <a:ext uri="{FF2B5EF4-FFF2-40B4-BE49-F238E27FC236}">
                <a16:creationId xmlns:a16="http://schemas.microsoft.com/office/drawing/2014/main" id="{0ADE6B40-7E2F-4B60-BA2C-68307909C84F}"/>
              </a:ext>
            </a:extLst>
          </p:cNvPr>
          <p:cNvPicPr>
            <a:picLocks noChangeAspect="1"/>
          </p:cNvPicPr>
          <p:nvPr/>
        </p:nvPicPr>
        <p:blipFill>
          <a:blip r:embed="rId4"/>
          <a:stretch>
            <a:fillRect/>
          </a:stretch>
        </p:blipFill>
        <p:spPr>
          <a:xfrm>
            <a:off x="5971936" y="127987"/>
            <a:ext cx="1430269" cy="594360"/>
          </a:xfrm>
          <a:prstGeom prst="rect">
            <a:avLst/>
          </a:prstGeom>
        </p:spPr>
      </p:pic>
      <p:pic>
        <p:nvPicPr>
          <p:cNvPr id="5" name="Picture 4">
            <a:extLst>
              <a:ext uri="{FF2B5EF4-FFF2-40B4-BE49-F238E27FC236}">
                <a16:creationId xmlns:a16="http://schemas.microsoft.com/office/drawing/2014/main" id="{48295389-CDD2-49D7-BF3F-3FE8B4944D12}"/>
              </a:ext>
            </a:extLst>
          </p:cNvPr>
          <p:cNvPicPr>
            <a:picLocks noChangeAspect="1"/>
          </p:cNvPicPr>
          <p:nvPr/>
        </p:nvPicPr>
        <p:blipFill>
          <a:blip r:embed="rId5"/>
          <a:stretch>
            <a:fillRect/>
          </a:stretch>
        </p:blipFill>
        <p:spPr>
          <a:xfrm>
            <a:off x="5139872" y="111360"/>
            <a:ext cx="685509" cy="457200"/>
          </a:xfrm>
          <a:prstGeom prst="rect">
            <a:avLst/>
          </a:prstGeom>
        </p:spPr>
      </p:pic>
      <p:sp>
        <p:nvSpPr>
          <p:cNvPr id="6" name="TextBox 5">
            <a:extLst>
              <a:ext uri="{FF2B5EF4-FFF2-40B4-BE49-F238E27FC236}">
                <a16:creationId xmlns:a16="http://schemas.microsoft.com/office/drawing/2014/main" id="{1873AE17-10B4-420B-A99D-AE4A480E19FB}"/>
              </a:ext>
            </a:extLst>
          </p:cNvPr>
          <p:cNvSpPr txBox="1"/>
          <p:nvPr/>
        </p:nvSpPr>
        <p:spPr>
          <a:xfrm>
            <a:off x="4354861" y="68688"/>
            <a:ext cx="828663" cy="553998"/>
          </a:xfrm>
          <a:prstGeom prst="rect">
            <a:avLst/>
          </a:prstGeom>
          <a:noFill/>
        </p:spPr>
        <p:txBody>
          <a:bodyPr wrap="square" rtlCol="0">
            <a:spAutoFit/>
          </a:bodyPr>
          <a:lstStyle/>
          <a:p>
            <a:pPr algn="r"/>
            <a:r>
              <a:rPr lang="ar-SY" sz="1000" dirty="0">
                <a:solidFill>
                  <a:srgbClr val="003399"/>
                </a:solidFill>
                <a:latin typeface="+mj-lt"/>
              </a:rPr>
              <a:t>بتمويل من الاتحاد الأوروبي</a:t>
            </a:r>
            <a:endParaRPr lang="en-US" sz="10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25" y="500925"/>
            <a:ext cx="3706500" cy="3288000"/>
          </a:xfrm>
          <a:prstGeom prst="rect">
            <a:avLst/>
          </a:prstGeom>
        </p:spPr>
        <p:txBody>
          <a:bodyPr spcFirstLastPara="1" wrap="square" lIns="91425" tIns="91425" rIns="91425" bIns="91425" anchor="t" anchorCtr="0">
            <a:noAutofit/>
          </a:bodyPr>
          <a:lstStyle/>
          <a:p>
            <a:pPr marL="514350" lvl="0" indent="-514350" algn="r" rtl="1">
              <a:buFont typeface="+mj-lt"/>
              <a:buAutoNum type="arabicPeriod" startAt="4"/>
            </a:pPr>
            <a:r>
              <a:rPr lang="ar-LB" dirty="0">
                <a:latin typeface="Simplified Arabic" panose="02020603050405020304" pitchFamily="18" charset="-78"/>
                <a:cs typeface="Simplified Arabic" panose="02020603050405020304" pitchFamily="18" charset="-78"/>
              </a:rPr>
              <a:t>آليات السعي إلى المساءلة للعنف الجنسي والعنف القائم على نوع الجنس في الأطر الانتقالية</a:t>
            </a:r>
            <a:endParaRPr dirty="0">
              <a:latin typeface="Simplified Arabic" panose="02020603050405020304" pitchFamily="18" charset="-78"/>
              <a:cs typeface="Simplified Arabic" panose="02020603050405020304" pitchFamily="18" charset="-78"/>
            </a:endParaRPr>
          </a:p>
        </p:txBody>
      </p:sp>
      <p:sp>
        <p:nvSpPr>
          <p:cNvPr id="82" name="Google Shape;82;p16"/>
          <p:cNvSpPr txBox="1">
            <a:spLocks noGrp="1"/>
          </p:cNvSpPr>
          <p:nvPr>
            <p:ph type="body" idx="1"/>
          </p:nvPr>
        </p:nvSpPr>
        <p:spPr>
          <a:xfrm>
            <a:off x="4453345" y="236053"/>
            <a:ext cx="4499325" cy="2027775"/>
          </a:xfrm>
          <a:prstGeom prst="rect">
            <a:avLst/>
          </a:prstGeom>
        </p:spPr>
        <p:txBody>
          <a:bodyPr spcFirstLastPara="1" wrap="square" lIns="91425" tIns="91425" rIns="91425" bIns="91425" anchor="ctr" anchorCtr="0">
            <a:noAutofit/>
          </a:bodyPr>
          <a:lstStyle/>
          <a:p>
            <a:pPr marL="285750" indent="-285750" algn="r" rtl="1">
              <a:spcAft>
                <a:spcPts val="1600"/>
              </a:spcAft>
              <a:buSzPct val="100000"/>
            </a:pPr>
            <a:r>
              <a:rPr lang="ar-LB" sz="1800" dirty="0">
                <a:solidFill>
                  <a:schemeClr val="bg2"/>
                </a:solidFill>
                <a:latin typeface="Simplified Arabic" panose="02020603050405020304" pitchFamily="18" charset="-78"/>
                <a:cs typeface="Simplified Arabic" panose="02020603050405020304" pitchFamily="18" charset="-78"/>
              </a:rPr>
              <a:t>المحاكمات الدولية أو الإقليمية</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buSzPct val="100000"/>
            </a:pPr>
            <a:r>
              <a:rPr lang="ar-LB" sz="1800" dirty="0">
                <a:solidFill>
                  <a:schemeClr val="bg2"/>
                </a:solidFill>
                <a:latin typeface="Simplified Arabic" panose="02020603050405020304" pitchFamily="18" charset="-78"/>
                <a:cs typeface="Simplified Arabic" panose="02020603050405020304" pitchFamily="18" charset="-78"/>
              </a:rPr>
              <a:t>المحاكمات المحلّية أو على المستوى الوطني</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buSzPct val="100000"/>
            </a:pPr>
            <a:r>
              <a:rPr lang="ar-LB" sz="1800" dirty="0">
                <a:solidFill>
                  <a:schemeClr val="bg2"/>
                </a:solidFill>
                <a:latin typeface="Simplified Arabic" panose="02020603050405020304" pitchFamily="18" charset="-78"/>
                <a:cs typeface="Simplified Arabic" panose="02020603050405020304" pitchFamily="18" charset="-78"/>
              </a:rPr>
              <a:t>المحاكمات المختلطة</a:t>
            </a:r>
            <a:endParaRPr sz="1800" dirty="0">
              <a:solidFill>
                <a:schemeClr val="bg2"/>
              </a:solidFill>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BDC58F51-EF04-4D00-980D-908BAB10DF5F}"/>
              </a:ext>
            </a:extLst>
          </p:cNvPr>
          <p:cNvPicPr>
            <a:picLocks noChangeAspect="1"/>
          </p:cNvPicPr>
          <p:nvPr/>
        </p:nvPicPr>
        <p:blipFill>
          <a:blip r:embed="rId3"/>
          <a:stretch>
            <a:fillRect/>
          </a:stretch>
        </p:blipFill>
        <p:spPr>
          <a:xfrm>
            <a:off x="4453345" y="2302284"/>
            <a:ext cx="4518584" cy="2657475"/>
          </a:xfrm>
          <a:prstGeom prst="rect">
            <a:avLst/>
          </a:prstGeom>
        </p:spPr>
      </p:pic>
      <p:sp>
        <p:nvSpPr>
          <p:cNvPr id="5" name="Rectangle 4">
            <a:extLst>
              <a:ext uri="{FF2B5EF4-FFF2-40B4-BE49-F238E27FC236}">
                <a16:creationId xmlns:a16="http://schemas.microsoft.com/office/drawing/2014/main" id="{CEEFFF68-71F0-4F27-958D-EEC3394A4EA8}"/>
              </a:ext>
            </a:extLst>
          </p:cNvPr>
          <p:cNvSpPr/>
          <p:nvPr/>
        </p:nvSpPr>
        <p:spPr>
          <a:xfrm>
            <a:off x="172071" y="4852037"/>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88249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solidFill>
                  <a:srgbClr val="FFFFFF"/>
                </a:solidFill>
                <a:latin typeface="Simplified Arabic" panose="02020603050405020304" pitchFamily="18" charset="-78"/>
                <a:cs typeface="Simplified Arabic" panose="02020603050405020304" pitchFamily="18" charset="-78"/>
              </a:rPr>
              <a:t>التكامل</a:t>
            </a:r>
            <a:endParaRPr lang="en-US" sz="2400" dirty="0">
              <a:solidFill>
                <a:srgbClr val="FFFFFF"/>
              </a:solidFill>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5" y="500925"/>
            <a:ext cx="4375500" cy="4098600"/>
          </a:xfrm>
          <a:prstGeom prst="rect">
            <a:avLst/>
          </a:prstGeom>
        </p:spPr>
        <p:txBody>
          <a:bodyPr spcFirstLastPara="1" wrap="square" lIns="91425" tIns="91425" rIns="91425" bIns="91425" anchor="ctr" anchorCtr="0">
            <a:noAutofit/>
          </a:bodyPr>
          <a:lstStyle/>
          <a:p>
            <a:pPr marL="0" indent="0" algn="r" rtl="1">
              <a:lnSpc>
                <a:spcPct val="114000"/>
              </a:lnSpc>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بموجب </a:t>
            </a:r>
            <a:r>
              <a:rPr lang="ar-LB" sz="2000" b="1" dirty="0">
                <a:solidFill>
                  <a:schemeClr val="bg2"/>
                </a:solidFill>
                <a:latin typeface="Simplified Arabic" panose="02020603050405020304" pitchFamily="18" charset="-78"/>
                <a:cs typeface="Simplified Arabic" panose="02020603050405020304" pitchFamily="18" charset="-78"/>
              </a:rPr>
              <a:t>مبدأ التكامل</a:t>
            </a:r>
            <a:r>
              <a:rPr lang="ar-LB" sz="2000" dirty="0">
                <a:solidFill>
                  <a:schemeClr val="bg2"/>
                </a:solidFill>
                <a:latin typeface="Simplified Arabic" panose="02020603050405020304" pitchFamily="18" charset="-78"/>
                <a:cs typeface="Simplified Arabic" panose="02020603050405020304" pitchFamily="18" charset="-78"/>
              </a:rPr>
              <a:t>، لا تقاضي المحاكم الإقليمية والدولية الجرائم الدولية إلّا عندما تكون السلطات الوطنية غير قادرة على إجراء المحاكمات المحلّية أو غير راغبة في ذلك. </a:t>
            </a:r>
          </a:p>
          <a:p>
            <a:pPr marL="0" indent="0" algn="r" rtl="1">
              <a:lnSpc>
                <a:spcPct val="114000"/>
              </a:lnSpc>
              <a:spcAft>
                <a:spcPts val="1600"/>
              </a:spcAft>
            </a:pPr>
            <a:endParaRPr lang="en-US" sz="20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يشير </a:t>
            </a:r>
            <a:r>
              <a:rPr lang="ar-LB" sz="2000" b="1" dirty="0">
                <a:solidFill>
                  <a:schemeClr val="bg2"/>
                </a:solidFill>
                <a:latin typeface="Simplified Arabic" panose="02020603050405020304" pitchFamily="18" charset="-78"/>
                <a:cs typeface="Simplified Arabic" panose="02020603050405020304" pitchFamily="18" charset="-78"/>
              </a:rPr>
              <a:t>"التكامل الإيجابي"</a:t>
            </a:r>
            <a:r>
              <a:rPr lang="ar-LB" sz="2000" dirty="0">
                <a:solidFill>
                  <a:schemeClr val="bg2"/>
                </a:solidFill>
                <a:latin typeface="Simplified Arabic" panose="02020603050405020304" pitchFamily="18" charset="-78"/>
                <a:cs typeface="Simplified Arabic" panose="02020603050405020304" pitchFamily="18" charset="-78"/>
              </a:rPr>
              <a:t> إلى قدرة المحاكم الدولية على ممارسة الضغط على السلطات الوطنية لتتّخذ إجراءات تؤول إلى المحاكمات المحلّية. </a:t>
            </a:r>
          </a:p>
        </p:txBody>
      </p:sp>
      <p:sp>
        <p:nvSpPr>
          <p:cNvPr id="4" name="Rectangle 3">
            <a:extLst>
              <a:ext uri="{FF2B5EF4-FFF2-40B4-BE49-F238E27FC236}">
                <a16:creationId xmlns:a16="http://schemas.microsoft.com/office/drawing/2014/main" id="{BCF6DB31-B075-4C30-9CBC-E0A4CC43060D}"/>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76522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5364496" y="81362"/>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كولومبيا</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4" name="Google Shape;222;p46"/>
          <p:cNvPicPr preferRelativeResize="0">
            <a:picLocks noChangeAspect="1"/>
          </p:cNvPicPr>
          <p:nvPr/>
        </p:nvPicPr>
        <p:blipFill>
          <a:blip r:embed="rId3">
            <a:alphaModFix/>
          </a:blip>
          <a:stretch>
            <a:fillRect/>
          </a:stretch>
        </p:blipFill>
        <p:spPr>
          <a:xfrm>
            <a:off x="688334" y="774375"/>
            <a:ext cx="7767333" cy="4369125"/>
          </a:xfrm>
          <a:prstGeom prst="rect">
            <a:avLst/>
          </a:prstGeom>
          <a:noFill/>
          <a:ln>
            <a:noFill/>
          </a:ln>
        </p:spPr>
      </p:pic>
      <p:sp>
        <p:nvSpPr>
          <p:cNvPr id="5" name="Rectangle 4">
            <a:extLst>
              <a:ext uri="{FF2B5EF4-FFF2-40B4-BE49-F238E27FC236}">
                <a16:creationId xmlns:a16="http://schemas.microsoft.com/office/drawing/2014/main" id="{58DF60A5-389B-4298-B09B-E528E44DD4B2}"/>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71194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600" dirty="0">
                <a:latin typeface="Simplified Arabic" panose="02020603050405020304" pitchFamily="18" charset="-78"/>
                <a:cs typeface="Simplified Arabic" panose="02020603050405020304" pitchFamily="18" charset="-78"/>
              </a:rPr>
              <a:t>أمثلة على الآليات الدولية</a:t>
            </a:r>
            <a:endParaRPr lang="en-US" sz="26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37027" y="350005"/>
            <a:ext cx="4423125" cy="4098600"/>
          </a:xfrm>
          <a:prstGeom prst="rect">
            <a:avLst/>
          </a:prstGeom>
        </p:spPr>
        <p:txBody>
          <a:bodyPr spcFirstLastPara="1" wrap="square" lIns="91425" tIns="91425" rIns="91425" bIns="91425" anchor="t" anchorCtr="0">
            <a:noAutofit/>
          </a:bodyPr>
          <a:lstStyle/>
          <a:p>
            <a:pPr marL="0" indent="0" algn="r" rtl="1">
              <a:lnSpc>
                <a:spcPct val="114000"/>
              </a:lnSpc>
              <a:spcAft>
                <a:spcPts val="1600"/>
              </a:spcAft>
              <a:buClr>
                <a:schemeClr val="bg2"/>
              </a:buClr>
            </a:pPr>
            <a:r>
              <a:rPr lang="ar-LB" sz="1800" u="sng" dirty="0">
                <a:solidFill>
                  <a:schemeClr val="bg2"/>
                </a:solidFill>
                <a:latin typeface="Simplified Arabic" panose="02020603050405020304" pitchFamily="18" charset="-78"/>
                <a:cs typeface="Simplified Arabic" panose="02020603050405020304" pitchFamily="18" charset="-78"/>
              </a:rPr>
              <a:t>محاكم دولية خاصة</a:t>
            </a:r>
            <a:endParaRPr lang="en-US" sz="1800" u="sng"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المحكمة الجنائية الدولية ليوغوسلافيا السابقة (1993-2017)</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المحكمة الجنائية الدولية لرواندا (1994-2015)</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الآلية الدولية لتصريف الأعمال المتبقية للمحكمتين الجنائيتين (2010 – لغاية اليوم)</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endParaRPr lang="en-US" sz="18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buClr>
                <a:schemeClr val="bg2"/>
              </a:buClr>
            </a:pPr>
            <a:r>
              <a:rPr lang="ar-LB" sz="1800" u="sng" dirty="0">
                <a:solidFill>
                  <a:schemeClr val="bg2"/>
                </a:solidFill>
                <a:latin typeface="Simplified Arabic" panose="02020603050405020304" pitchFamily="18" charset="-78"/>
                <a:cs typeface="Simplified Arabic" panose="02020603050405020304" pitchFamily="18" charset="-78"/>
              </a:rPr>
              <a:t>محكمة دولية دائمة</a:t>
            </a:r>
            <a:endParaRPr lang="en-US" sz="1800" u="sng"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المحكمة الجنائية الدولية (2002 – لغاية اليوم)</a:t>
            </a:r>
            <a:endParaRPr lang="en-US" sz="1800" dirty="0">
              <a:solidFill>
                <a:schemeClr val="bg2"/>
              </a:solidFill>
              <a:latin typeface="Simplified Arabic" panose="02020603050405020304" pitchFamily="18" charset="-78"/>
              <a:cs typeface="Simplified Arabic" panose="02020603050405020304" pitchFamily="18" charset="-78"/>
            </a:endParaRPr>
          </a:p>
        </p:txBody>
      </p:sp>
      <p:pic>
        <p:nvPicPr>
          <p:cNvPr id="4" name="Google Shape;85;p19"/>
          <p:cNvPicPr preferRelativeResize="0">
            <a:picLocks noChangeAspect="1"/>
          </p:cNvPicPr>
          <p:nvPr/>
        </p:nvPicPr>
        <p:blipFill>
          <a:blip r:embed="rId3">
            <a:alphaModFix/>
          </a:blip>
          <a:stretch>
            <a:fillRect/>
          </a:stretch>
        </p:blipFill>
        <p:spPr>
          <a:xfrm>
            <a:off x="0" y="1652996"/>
            <a:ext cx="4572000" cy="2286000"/>
          </a:xfrm>
          <a:prstGeom prst="rect">
            <a:avLst/>
          </a:prstGeom>
          <a:noFill/>
          <a:ln>
            <a:noFill/>
          </a:ln>
        </p:spPr>
      </p:pic>
      <p:sp>
        <p:nvSpPr>
          <p:cNvPr id="6" name="Rectangle 5">
            <a:extLst>
              <a:ext uri="{FF2B5EF4-FFF2-40B4-BE49-F238E27FC236}">
                <a16:creationId xmlns:a16="http://schemas.microsoft.com/office/drawing/2014/main" id="{B223F6B1-00E8-4B70-8D72-5D63F2DF595A}"/>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66280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أمثلة على الآليات الإقليمية</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t" anchorCtr="0">
            <a:noAutofit/>
          </a:bodyPr>
          <a:lstStyle/>
          <a:p>
            <a:pPr marL="0" indent="0" algn="r" rtl="1">
              <a:lnSpc>
                <a:spcPct val="114000"/>
              </a:lnSpc>
              <a:spcAft>
                <a:spcPts val="1600"/>
              </a:spcAft>
            </a:pPr>
            <a:r>
              <a:rPr lang="ar-LB" sz="1800" b="1" dirty="0">
                <a:solidFill>
                  <a:schemeClr val="bg2"/>
                </a:solidFill>
                <a:latin typeface="Simplified Arabic" panose="02020603050405020304" pitchFamily="18" charset="-78"/>
                <a:cs typeface="Simplified Arabic" panose="02020603050405020304" pitchFamily="18" charset="-78"/>
              </a:rPr>
              <a:t>أفريقيا: </a:t>
            </a:r>
            <a:r>
              <a:rPr lang="ar-LB" sz="1800" dirty="0">
                <a:solidFill>
                  <a:schemeClr val="bg2"/>
                </a:solidFill>
                <a:latin typeface="Simplified Arabic" panose="02020603050405020304" pitchFamily="18" charset="-78"/>
                <a:cs typeface="Simplified Arabic" panose="02020603050405020304" pitchFamily="18" charset="-78"/>
              </a:rPr>
              <a:t>المحكمة الأفريقية لحقوق الإنسان والشعوب؛ اللجنة الأفريقية لحقوق الإنسان والشعوب</a:t>
            </a:r>
            <a:endParaRPr lang="en-US" sz="18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sz="1800" b="1" dirty="0">
                <a:solidFill>
                  <a:schemeClr val="bg2"/>
                </a:solidFill>
                <a:latin typeface="Simplified Arabic" panose="02020603050405020304" pitchFamily="18" charset="-78"/>
                <a:cs typeface="Simplified Arabic" panose="02020603050405020304" pitchFamily="18" charset="-78"/>
              </a:rPr>
              <a:t>القارة الأمريكية:</a:t>
            </a:r>
            <a:r>
              <a:rPr lang="ar-LB" sz="1800" dirty="0">
                <a:solidFill>
                  <a:schemeClr val="bg2"/>
                </a:solidFill>
                <a:latin typeface="Simplified Arabic" panose="02020603050405020304" pitchFamily="18" charset="-78"/>
                <a:cs typeface="Simplified Arabic" panose="02020603050405020304" pitchFamily="18" charset="-78"/>
              </a:rPr>
              <a:t> محكمة البلدان الأمريكية لحقوق الإنسان؛ لجنة البلدان الأمريكية لحقوق الإنسان</a:t>
            </a:r>
            <a:endParaRPr lang="en-US" sz="18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sz="1800" b="1" dirty="0">
                <a:solidFill>
                  <a:schemeClr val="bg2"/>
                </a:solidFill>
                <a:latin typeface="Simplified Arabic" panose="02020603050405020304" pitchFamily="18" charset="-78"/>
                <a:cs typeface="Simplified Arabic" panose="02020603050405020304" pitchFamily="18" charset="-78"/>
              </a:rPr>
              <a:t>أوروبا:</a:t>
            </a:r>
            <a:r>
              <a:rPr lang="ar-LB" sz="1800" dirty="0">
                <a:solidFill>
                  <a:schemeClr val="bg2"/>
                </a:solidFill>
                <a:latin typeface="Simplified Arabic" panose="02020603050405020304" pitchFamily="18" charset="-78"/>
                <a:cs typeface="Simplified Arabic" panose="02020603050405020304" pitchFamily="18" charset="-78"/>
              </a:rPr>
              <a:t> المحكمة الأوروبية لحقوق الإنسان؛ اللجنة الأوروبية للحقوق الاجتماعية</a:t>
            </a:r>
            <a:endParaRPr lang="en-US" sz="18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sz="1800" b="1" dirty="0">
                <a:solidFill>
                  <a:schemeClr val="bg2"/>
                </a:solidFill>
                <a:latin typeface="Simplified Arabic" panose="02020603050405020304" pitchFamily="18" charset="-78"/>
                <a:cs typeface="Simplified Arabic" panose="02020603050405020304" pitchFamily="18" charset="-78"/>
              </a:rPr>
              <a:t>الشرق الأوسط:</a:t>
            </a:r>
            <a:r>
              <a:rPr lang="ar-LB" sz="1800" dirty="0">
                <a:solidFill>
                  <a:schemeClr val="bg2"/>
                </a:solidFill>
                <a:latin typeface="Simplified Arabic" panose="02020603050405020304" pitchFamily="18" charset="-78"/>
                <a:cs typeface="Simplified Arabic" panose="02020603050405020304" pitchFamily="18" charset="-78"/>
              </a:rPr>
              <a:t> اللجنة العربية لحقوق الإنسان</a:t>
            </a:r>
            <a:endParaRPr lang="en-US" sz="1800"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sz="1800" b="1" dirty="0">
                <a:solidFill>
                  <a:schemeClr val="bg2"/>
                </a:solidFill>
                <a:latin typeface="Simplified Arabic" panose="02020603050405020304" pitchFamily="18" charset="-78"/>
                <a:cs typeface="Simplified Arabic" panose="02020603050405020304" pitchFamily="18" charset="-78"/>
              </a:rPr>
              <a:t>جنوب شرق آسيا:</a:t>
            </a:r>
            <a:r>
              <a:rPr lang="ar-LB" sz="1800" dirty="0">
                <a:solidFill>
                  <a:schemeClr val="bg2"/>
                </a:solidFill>
                <a:latin typeface="Simplified Arabic" panose="02020603050405020304" pitchFamily="18" charset="-78"/>
                <a:cs typeface="Simplified Arabic" panose="02020603050405020304" pitchFamily="18" charset="-78"/>
              </a:rPr>
              <a:t> اللجنة الحكومية الدولية المعنية بحقوق الإنسان التابعة لرابطة أمم جنوب شرق آسيا</a:t>
            </a:r>
            <a:endParaRPr lang="en-US" sz="18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A762A14A-7F43-4CEB-8D43-6F3724E629E4}"/>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70795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888811" y="130718"/>
            <a:ext cx="7798936"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المحكمة الأوروبية لحقوق الإنسان</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026" name="Picture 2" descr="C:\Users\superuser\Documents\Anji\ICTJ &amp; UN Women\Criminal Justice Work\PPT\European_Court_of_Human_Rights,_courtroom,_2014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080" y="964692"/>
            <a:ext cx="5577840" cy="3950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45DF0F-09AA-48A9-9CA4-89D64DD85E70}"/>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92008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حسنات المحاكمات الوطنية</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285750" lvl="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توفر </a:t>
            </a:r>
            <a:r>
              <a:rPr lang="ar-LB" sz="2000" b="1" dirty="0">
                <a:solidFill>
                  <a:schemeClr val="bg2"/>
                </a:solidFill>
                <a:latin typeface="Simplified Arabic" panose="02020603050405020304" pitchFamily="18" charset="-78"/>
                <a:cs typeface="Simplified Arabic" panose="02020603050405020304" pitchFamily="18" charset="-78"/>
              </a:rPr>
              <a:t>قدراً أكبر من الرؤية والنفاذ إلى ا</a:t>
            </a:r>
            <a:r>
              <a:rPr lang="ar-LB" sz="2000" dirty="0">
                <a:solidFill>
                  <a:schemeClr val="bg2"/>
                </a:solidFill>
                <a:latin typeface="Simplified Arabic" panose="02020603050405020304" pitchFamily="18" charset="-78"/>
                <a:cs typeface="Simplified Arabic" panose="02020603050405020304" pitchFamily="18" charset="-78"/>
              </a:rPr>
              <a:t>لضحايا والشهود والأدلّة والموظفين اللغويين المحليين والمحامين والقضاة والمواد؛</a:t>
            </a:r>
          </a:p>
          <a:p>
            <a:pPr marL="285750" lvl="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تسمح </a:t>
            </a:r>
            <a:r>
              <a:rPr lang="ar-LB" sz="2000" b="1" dirty="0">
                <a:solidFill>
                  <a:schemeClr val="bg2"/>
                </a:solidFill>
                <a:latin typeface="Simplified Arabic" panose="02020603050405020304" pitchFamily="18" charset="-78"/>
                <a:cs typeface="Simplified Arabic" panose="02020603050405020304" pitchFamily="18" charset="-78"/>
              </a:rPr>
              <a:t>للدولة بإثبات استعدادها </a:t>
            </a:r>
            <a:r>
              <a:rPr lang="ar-LB" sz="2000" dirty="0">
                <a:solidFill>
                  <a:schemeClr val="bg2"/>
                </a:solidFill>
                <a:latin typeface="Simplified Arabic" panose="02020603050405020304" pitchFamily="18" charset="-78"/>
                <a:cs typeface="Simplified Arabic" panose="02020603050405020304" pitchFamily="18" charset="-78"/>
              </a:rPr>
              <a:t>لمحاكمة المرتكبين؛ </a:t>
            </a:r>
          </a:p>
          <a:p>
            <a:pPr marL="285750" lvl="0" indent="-285750" algn="r" rtl="1">
              <a:lnSpc>
                <a:spcPct val="114000"/>
              </a:lnSpc>
              <a:spcAft>
                <a:spcPts val="1600"/>
              </a:spcAft>
              <a:buClr>
                <a:schemeClr val="bg2"/>
              </a:buClr>
              <a:buFont typeface="Roboto" panose="020B0604020202020204" charset="0"/>
              <a:buChar char="●"/>
            </a:pPr>
            <a:r>
              <a:rPr lang="ar-LB" sz="2000" b="1" dirty="0">
                <a:solidFill>
                  <a:schemeClr val="bg2"/>
                </a:solidFill>
                <a:latin typeface="Simplified Arabic" panose="02020603050405020304" pitchFamily="18" charset="-78"/>
                <a:cs typeface="Simplified Arabic" panose="02020603050405020304" pitchFamily="18" charset="-78"/>
              </a:rPr>
              <a:t>تعيد بناء الثقة </a:t>
            </a:r>
            <a:r>
              <a:rPr lang="ar-LB" sz="2000" dirty="0">
                <a:solidFill>
                  <a:schemeClr val="bg2"/>
                </a:solidFill>
                <a:latin typeface="Simplified Arabic" panose="02020603050405020304" pitchFamily="18" charset="-78"/>
                <a:cs typeface="Simplified Arabic" panose="02020603050405020304" pitchFamily="18" charset="-78"/>
              </a:rPr>
              <a:t>بمؤسسات الدولة؛</a:t>
            </a:r>
          </a:p>
          <a:p>
            <a:pPr marL="285750" lvl="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تعزز </a:t>
            </a:r>
            <a:r>
              <a:rPr lang="ar-LB" sz="2000" b="1" dirty="0">
                <a:solidFill>
                  <a:schemeClr val="bg2"/>
                </a:solidFill>
                <a:latin typeface="Simplified Arabic" panose="02020603050405020304" pitchFamily="18" charset="-78"/>
                <a:cs typeface="Simplified Arabic" panose="02020603050405020304" pitchFamily="18" charset="-78"/>
              </a:rPr>
              <a:t>الكفاءة </a:t>
            </a:r>
            <a:r>
              <a:rPr lang="ar-LB" sz="2000" dirty="0">
                <a:solidFill>
                  <a:schemeClr val="bg2"/>
                </a:solidFill>
                <a:latin typeface="Simplified Arabic" panose="02020603050405020304" pitchFamily="18" charset="-78"/>
                <a:cs typeface="Simplified Arabic" panose="02020603050405020304" pitchFamily="18" charset="-78"/>
              </a:rPr>
              <a:t>لجهة الاقتصاد والموارد. </a:t>
            </a:r>
            <a:endParaRPr lang="en-US" sz="20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19299245-6B51-45BA-A156-888AAC139A16}"/>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1022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6" name="Rectangle 5"/>
          <p:cNvSpPr/>
          <p:nvPr/>
        </p:nvSpPr>
        <p:spPr>
          <a:xfrm>
            <a:off x="683243" y="0"/>
            <a:ext cx="7777515" cy="5143500"/>
          </a:xfrm>
          <a:prstGeom prst="rect">
            <a:avLst/>
          </a:prstGeom>
          <a:blipFill dpi="0" rotWithShape="1">
            <a:blip r:embed="rId3">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Google Shape;174;p27"/>
          <p:cNvSpPr txBox="1"/>
          <p:nvPr/>
        </p:nvSpPr>
        <p:spPr>
          <a:xfrm>
            <a:off x="212951" y="100900"/>
            <a:ext cx="1921686"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800" dirty="0">
                <a:solidFill>
                  <a:schemeClr val="bg1"/>
                </a:solidFill>
                <a:latin typeface="Simplified Arabic" panose="02020603050405020304" pitchFamily="18" charset="-78"/>
                <a:ea typeface="SimHei" panose="02010609060101010101" pitchFamily="49" charset="-122"/>
                <a:cs typeface="Simplified Arabic" panose="02020603050405020304" pitchFamily="18" charset="-78"/>
                <a:sym typeface="Merriweather"/>
              </a:rPr>
              <a:t>تونس</a:t>
            </a:r>
            <a:endParaRPr sz="3800" dirty="0">
              <a:solidFill>
                <a:schemeClr val="bg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p:txBody>
      </p:sp>
    </p:spTree>
    <p:extLst>
      <p:ext uri="{BB962C8B-B14F-4D97-AF65-F5344CB8AC3E}">
        <p14:creationId xmlns:p14="http://schemas.microsoft.com/office/powerpoint/2010/main" val="40415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سيئات المحاكمات الوطنية</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285750" indent="-285750" algn="r" rtl="1">
              <a:lnSpc>
                <a:spcPct val="114000"/>
              </a:lnSpc>
              <a:spcAft>
                <a:spcPts val="1600"/>
              </a:spcAft>
              <a:buClr>
                <a:schemeClr val="bg2"/>
              </a:buClr>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إمكانية تحيّز مضاعفة</a:t>
            </a:r>
            <a:endParaRPr lang="en-US" sz="2200"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تعاريف تقييدية للجرائم على المستوى الوطني، وبخاصة في ما يتعلق بالعنف الجنسي والعنف القائم على نوع الجنس</a:t>
            </a:r>
          </a:p>
          <a:p>
            <a:pPr marL="285750" indent="-285750" algn="r" rtl="1">
              <a:lnSpc>
                <a:spcPct val="114000"/>
              </a:lnSpc>
              <a:spcAft>
                <a:spcPts val="1600"/>
              </a:spcAft>
              <a:buClr>
                <a:schemeClr val="bg2"/>
              </a:buClr>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بنية تحتية قانونية وقضائية غير ملائمة</a:t>
            </a:r>
          </a:p>
          <a:p>
            <a:pPr marL="285750" indent="-285750" algn="r" rtl="1">
              <a:lnSpc>
                <a:spcPct val="114000"/>
              </a:lnSpc>
              <a:spcAft>
                <a:spcPts val="1600"/>
              </a:spcAft>
              <a:buClr>
                <a:schemeClr val="bg2"/>
              </a:buClr>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خبرة غير ملائمة لجهة محاكمة الجرائم الدولية</a:t>
            </a:r>
            <a:endParaRPr lang="en-US" sz="22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32034B2D-5DFC-4D84-8F93-F9F26C262878}"/>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21269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5104546" y="0"/>
            <a:ext cx="3393850"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rPr>
              <a:t>كوت ديفوار</a:t>
            </a:r>
            <a:endParaRPr sz="36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p:txBody>
      </p:sp>
      <p:pic>
        <p:nvPicPr>
          <p:cNvPr id="3074" name="Picture 2" descr="C:\Users\superuser\Documents\Anji\ICTJ &amp; UN Women\Criminal Justice Work\PPT\ICTJ_Ouattara_CDI_Gbagb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733425"/>
            <a:ext cx="6372225" cy="4248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1C914F5-B229-414D-B66A-96031F0C5C79}"/>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28307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457200" lvl="0" indent="-406400" algn="r" rtl="1">
              <a:spcBef>
                <a:spcPts val="0"/>
              </a:spcBef>
              <a:spcAft>
                <a:spcPts val="0"/>
              </a:spcAft>
              <a:buSzPts val="2800"/>
              <a:buAutoNum type="arabicPeriod"/>
            </a:pPr>
            <a:r>
              <a:rPr lang="ar-LB" dirty="0">
                <a:latin typeface="Simplified Arabic" panose="02020603050405020304" pitchFamily="18" charset="-78"/>
                <a:cs typeface="Simplified Arabic" panose="02020603050405020304" pitchFamily="18" charset="-78"/>
              </a:rPr>
              <a:t>المقدمة</a:t>
            </a:r>
            <a:endParaRPr dirty="0">
              <a:latin typeface="Simplified Arabic" panose="02020603050405020304" pitchFamily="18" charset="-78"/>
              <a:cs typeface="Simplified Arabic" panose="02020603050405020304" pitchFamily="18" charset="-78"/>
            </a:endParaRPr>
          </a:p>
        </p:txBody>
      </p:sp>
      <p:sp>
        <p:nvSpPr>
          <p:cNvPr id="70"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lgn="r" rtl="1">
              <a:spcAft>
                <a:spcPts val="1600"/>
              </a:spcAft>
              <a:buNone/>
            </a:pPr>
            <a:r>
              <a:rPr lang="ar-LB" sz="1600" b="1" dirty="0">
                <a:latin typeface="Simplified Arabic" panose="02020603050405020304" pitchFamily="18" charset="-78"/>
                <a:cs typeface="Simplified Arabic" panose="02020603050405020304" pitchFamily="18" charset="-78"/>
              </a:rPr>
              <a:t>العنف الجنسي والعنف القائم على نوع الجنس </a:t>
            </a:r>
            <a:r>
              <a:rPr lang="ar-LB" sz="1600" dirty="0">
                <a:latin typeface="Simplified Arabic" panose="02020603050405020304" pitchFamily="18" charset="-78"/>
                <a:cs typeface="Simplified Arabic" panose="02020603050405020304" pitchFamily="18" charset="-78"/>
              </a:rPr>
              <a:t>شائعان عموماً في فترة النزاع أو الاستبداد.</a:t>
            </a:r>
          </a:p>
          <a:p>
            <a:pPr marL="0" indent="0" algn="r" rtl="1">
              <a:spcAft>
                <a:spcPts val="1600"/>
              </a:spcAft>
              <a:buNone/>
            </a:pPr>
            <a:r>
              <a:rPr lang="ar-LB" sz="1600" dirty="0">
                <a:latin typeface="Simplified Arabic" panose="02020603050405020304" pitchFamily="18" charset="-78"/>
                <a:cs typeface="Simplified Arabic" panose="02020603050405020304" pitchFamily="18" charset="-78"/>
              </a:rPr>
              <a:t>كان</a:t>
            </a:r>
            <a:r>
              <a:rPr lang="en-US" sz="1600" dirty="0">
                <a:latin typeface="Simplified Arabic" panose="02020603050405020304" pitchFamily="18" charset="-78"/>
                <a:cs typeface="Simplified Arabic" panose="02020603050405020304" pitchFamily="18" charset="-78"/>
              </a:rPr>
              <a:t> </a:t>
            </a:r>
            <a:r>
              <a:rPr lang="ar-LB" sz="1600" dirty="0">
                <a:latin typeface="Simplified Arabic" panose="02020603050405020304" pitchFamily="18" charset="-78"/>
                <a:cs typeface="Simplified Arabic" panose="02020603050405020304" pitchFamily="18" charset="-78"/>
              </a:rPr>
              <a:t>يُنظَر إلى الاغتصاب وغيره من أشكال العنف الجنسي والعنف القائم على نوع الجنس تاريخياً على أنّها من آثار النزاع المسلّح التي لا مفر منها وغير القابلة للملاحقة القضائية. </a:t>
            </a:r>
          </a:p>
          <a:p>
            <a:pPr marL="0" indent="0" algn="r" rtl="1">
              <a:spcAft>
                <a:spcPts val="1600"/>
              </a:spcAft>
              <a:buNone/>
            </a:pPr>
            <a:r>
              <a:rPr lang="ar-LB" sz="1600" dirty="0">
                <a:latin typeface="Simplified Arabic" panose="02020603050405020304" pitchFamily="18" charset="-78"/>
                <a:cs typeface="Simplified Arabic" panose="02020603050405020304" pitchFamily="18" charset="-78"/>
              </a:rPr>
              <a:t>وبفضل نضال الناشطين على مدى عقود من الزمن، بات يُعترف بالعنف الجنسي والعنف القائم على نوع الجنس بشكل عام على أنّهما سلاح من أسلحة الحرب. </a:t>
            </a:r>
          </a:p>
          <a:p>
            <a:pPr marL="0" indent="0" algn="r" rtl="1">
              <a:spcAft>
                <a:spcPts val="1600"/>
              </a:spcAft>
              <a:buNone/>
            </a:pPr>
            <a:r>
              <a:rPr lang="ar-LB" sz="1600" dirty="0">
                <a:latin typeface="Simplified Arabic" panose="02020603050405020304" pitchFamily="18" charset="-78"/>
                <a:cs typeface="Simplified Arabic" panose="02020603050405020304" pitchFamily="18" charset="-78"/>
              </a:rPr>
              <a:t>وأصبح من الممكن </a:t>
            </a:r>
            <a:r>
              <a:rPr lang="ar-LB" sz="1600" b="1" dirty="0">
                <a:latin typeface="Simplified Arabic" panose="02020603050405020304" pitchFamily="18" charset="-78"/>
                <a:cs typeface="Simplified Arabic" panose="02020603050405020304" pitchFamily="18" charset="-78"/>
              </a:rPr>
              <a:t>محاكمة العنف الجنسي والعنف القائم على نوع الجنس بصفتهما جريمة دولية</a:t>
            </a:r>
            <a:r>
              <a:rPr lang="ar-LB" sz="1600" dirty="0">
                <a:latin typeface="Simplified Arabic" panose="02020603050405020304" pitchFamily="18" charset="-78"/>
                <a:cs typeface="Simplified Arabic" panose="02020603050405020304" pitchFamily="18" charset="-78"/>
              </a:rPr>
              <a:t>، تماماً كجرائم الحرب والجرائم ضد الإنسانية والإبادة الجماعية. </a:t>
            </a:r>
          </a:p>
        </p:txBody>
      </p:sp>
      <p:sp>
        <p:nvSpPr>
          <p:cNvPr id="4" name="Rectangle 3">
            <a:extLst>
              <a:ext uri="{FF2B5EF4-FFF2-40B4-BE49-F238E27FC236}">
                <a16:creationId xmlns:a16="http://schemas.microsoft.com/office/drawing/2014/main" id="{A2E3CD9C-462E-42C8-B94E-E04EE0CB9FB1}"/>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 name="Google Shape;70;p14"/>
          <p:cNvSpPr txBox="1">
            <a:spLocks/>
          </p:cNvSpPr>
          <p:nvPr/>
        </p:nvSpPr>
        <p:spPr>
          <a:xfrm>
            <a:off x="269874"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14000"/>
              </a:lnSpc>
              <a:spcAft>
                <a:spcPts val="1600"/>
              </a:spcAft>
              <a:buClr>
                <a:schemeClr val="bg2"/>
              </a:buClr>
            </a:pPr>
            <a:endParaRPr lang="en-US" sz="3000" dirty="0">
              <a:solidFill>
                <a:schemeClr val="accent1"/>
              </a:solidFill>
              <a:latin typeface="Merriweather" panose="020B0604020202020204" charset="0"/>
            </a:endParaRPr>
          </a:p>
        </p:txBody>
      </p:sp>
      <p:sp>
        <p:nvSpPr>
          <p:cNvPr id="5" name="Google Shape;77;p15"/>
          <p:cNvSpPr txBox="1">
            <a:spLocks noGrp="1"/>
          </p:cNvSpPr>
          <p:nvPr>
            <p:ph type="title"/>
          </p:nvPr>
        </p:nvSpPr>
        <p:spPr>
          <a:xfrm>
            <a:off x="269874" y="698275"/>
            <a:ext cx="8483700" cy="1609200"/>
          </a:xfrm>
          <a:prstGeom prst="rect">
            <a:avLst/>
          </a:prstGeom>
        </p:spPr>
        <p:txBody>
          <a:bodyPr spcFirstLastPara="1" wrap="square" lIns="91425" tIns="91425" rIns="91425" bIns="91425" anchor="ctr" anchorCtr="0">
            <a:noAutofit/>
          </a:bodyPr>
          <a:lstStyle/>
          <a:p>
            <a:pPr marL="0" indent="0" algn="r" rtl="1">
              <a:lnSpc>
                <a:spcPct val="114000"/>
              </a:lnSpc>
              <a:spcAft>
                <a:spcPts val="1600"/>
              </a:spcAft>
            </a:pPr>
            <a:r>
              <a:rPr lang="ar-LB" sz="3000" dirty="0">
                <a:latin typeface="Simplified Arabic" panose="02020603050405020304" pitchFamily="18" charset="-78"/>
                <a:cs typeface="Simplified Arabic" panose="02020603050405020304" pitchFamily="18" charset="-78"/>
              </a:rPr>
              <a:t>تجمع المحاكم المختلطة ما بين العناصر الوطنية والدولية لتناسب السياق الذي تعمل فيه بشكل أفضل. </a:t>
            </a:r>
            <a:endParaRPr lang="en-US" sz="3000" dirty="0">
              <a:latin typeface="Simplified Arabic" panose="02020603050405020304" pitchFamily="18" charset="-78"/>
              <a:cs typeface="Simplified Arabic" panose="02020603050405020304" pitchFamily="18" charset="-78"/>
            </a:endParaRPr>
          </a:p>
        </p:txBody>
      </p:sp>
      <p:sp>
        <p:nvSpPr>
          <p:cNvPr id="10" name="Rectangle 9"/>
          <p:cNvSpPr/>
          <p:nvPr/>
        </p:nvSpPr>
        <p:spPr>
          <a:xfrm>
            <a:off x="630121" y="-1"/>
            <a:ext cx="7657599" cy="5143501"/>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BAB3D9-DECA-49C4-92E3-6C7650B18C52}"/>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30870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حسنات المحاكمات المختلطة</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تساعد على بناء قدرة النظم القضائية المحلية والخبرة في ما يتعلق بمحاكمة الجرائم الدولية</a:t>
            </a: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توفر قدراً أكبر من الرؤية والنفاذ إلى المجتمعات المتأثرة مقارنة بالمحاكمات الدولية</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تمنح القدرة على تحقيق التوازن بين مختلف العناصر، كالموظفين، والقانون الموضوعي والإجرائي، والاختصاص القضائي، والتمويل. </a:t>
            </a:r>
          </a:p>
        </p:txBody>
      </p:sp>
      <p:pic>
        <p:nvPicPr>
          <p:cNvPr id="3" name="Picture 2">
            <a:extLst>
              <a:ext uri="{FF2B5EF4-FFF2-40B4-BE49-F238E27FC236}">
                <a16:creationId xmlns:a16="http://schemas.microsoft.com/office/drawing/2014/main" id="{ED620A9E-A91F-497A-936E-EE95978BE17A}"/>
              </a:ext>
            </a:extLst>
          </p:cNvPr>
          <p:cNvPicPr>
            <a:picLocks noChangeAspect="1"/>
          </p:cNvPicPr>
          <p:nvPr/>
        </p:nvPicPr>
        <p:blipFill>
          <a:blip r:embed="rId3"/>
          <a:stretch>
            <a:fillRect/>
          </a:stretch>
        </p:blipFill>
        <p:spPr>
          <a:xfrm>
            <a:off x="0" y="2109406"/>
            <a:ext cx="4572000" cy="3036389"/>
          </a:xfrm>
          <a:prstGeom prst="rect">
            <a:avLst/>
          </a:prstGeom>
        </p:spPr>
      </p:pic>
      <p:sp>
        <p:nvSpPr>
          <p:cNvPr id="6" name="Rectangle 5">
            <a:extLst>
              <a:ext uri="{FF2B5EF4-FFF2-40B4-BE49-F238E27FC236}">
                <a16:creationId xmlns:a16="http://schemas.microsoft.com/office/drawing/2014/main" id="{3FDDA644-0B56-4F51-9ADB-14754A05C41C}"/>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241275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سيئات المحاكمات المختلطة</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buClr>
                <a:schemeClr val="bg2"/>
              </a:buClr>
              <a:buSzPct val="100000"/>
            </a:pPr>
            <a:r>
              <a:rPr lang="ar-LB" sz="1800" dirty="0">
                <a:solidFill>
                  <a:schemeClr val="bg2"/>
                </a:solidFill>
                <a:latin typeface="Simplified Arabic" panose="02020603050405020304" pitchFamily="18" charset="-78"/>
                <a:cs typeface="Simplified Arabic" panose="02020603050405020304" pitchFamily="18" charset="-78"/>
              </a:rPr>
              <a:t>يمكن أن تجاهد المحاكمات المختلطة في سبيل تحقيق الأمور التالية:</a:t>
            </a:r>
          </a:p>
          <a:p>
            <a:pPr marL="400050" lvl="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ضمان الإرادة السياسية على الصعيدين الوطني والدولي؛</a:t>
            </a:r>
          </a:p>
          <a:p>
            <a:pPr marL="400050" lvl="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تعيين الموظفين الدوليين من ذوي الخبرة بطريقة ملائمة؛</a:t>
            </a:r>
          </a:p>
          <a:p>
            <a:pPr marL="400050" lvl="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تعزيز علاقة مناسبة بين الموظفين الوطنيين والدوليين؛</a:t>
            </a:r>
          </a:p>
          <a:p>
            <a:pPr marL="400050" lvl="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ضمان التخطيط وتوفير الموارد بطريقة مترابطة منطقياً؛</a:t>
            </a:r>
          </a:p>
          <a:p>
            <a:pPr marL="400050" lvl="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غياب صلاحيات التطبيق. </a:t>
            </a:r>
            <a:endParaRPr lang="en-US" sz="18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EF19E5DA-DBB7-4EA0-9049-A49839CBA557}"/>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16819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أمثلة على الآليات المختلطة</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345413"/>
            <a:ext cx="4423125" cy="4452675"/>
          </a:xfrm>
          <a:prstGeom prst="rect">
            <a:avLst/>
          </a:prstGeom>
        </p:spPr>
        <p:txBody>
          <a:bodyPr spcFirstLastPara="1" wrap="square" lIns="91425" tIns="91425" rIns="91425" bIns="91425" anchor="ctr" anchorCtr="0">
            <a:noAutofit/>
          </a:bodyPr>
          <a:lstStyle/>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دائرة جرائم الحرب البوسنية</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الدوائر الأفريقية الاستثنائية</a:t>
            </a: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الدوائر الاستثنائية في محاكم كمبوديا</a:t>
            </a: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الدوائر المتخصصة في كوسوفو</a:t>
            </a: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عملية الجرائم الخطيرة في تيمور الشرقية</a:t>
            </a: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المحكمة الجنائية الخاصة في جمهورية أفريقيا الوسطى</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المحكمة الخاصة لسيراليون</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المحكمة الخاصة بلبنان</a:t>
            </a:r>
            <a:endParaRPr lang="en-US" dirty="0">
              <a:solidFill>
                <a:schemeClr val="bg2"/>
              </a:solidFill>
              <a:latin typeface="Simplified Arabic" panose="02020603050405020304" pitchFamily="18" charset="-78"/>
              <a:cs typeface="Simplified Arabic" panose="02020603050405020304" pitchFamily="18" charset="-78"/>
            </a:endParaRPr>
          </a:p>
        </p:txBody>
      </p:sp>
      <p:pic>
        <p:nvPicPr>
          <p:cNvPr id="6" name="Google Shape;135;p29"/>
          <p:cNvPicPr preferRelativeResize="0">
            <a:picLocks noChangeAspect="1"/>
          </p:cNvPicPr>
          <p:nvPr/>
        </p:nvPicPr>
        <p:blipFill>
          <a:blip r:embed="rId3">
            <a:alphaModFix/>
          </a:blip>
          <a:stretch>
            <a:fillRect/>
          </a:stretch>
        </p:blipFill>
        <p:spPr>
          <a:xfrm>
            <a:off x="0" y="1402292"/>
            <a:ext cx="4574122" cy="3238478"/>
          </a:xfrm>
          <a:prstGeom prst="rect">
            <a:avLst/>
          </a:prstGeom>
          <a:noFill/>
          <a:ln>
            <a:noFill/>
          </a:ln>
        </p:spPr>
      </p:pic>
      <p:sp>
        <p:nvSpPr>
          <p:cNvPr id="7" name="Rectangle 6">
            <a:extLst>
              <a:ext uri="{FF2B5EF4-FFF2-40B4-BE49-F238E27FC236}">
                <a16:creationId xmlns:a16="http://schemas.microsoft.com/office/drawing/2014/main" id="{CE6CD0BF-4AEC-46F0-8040-001146C7AD80}"/>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7237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93295" y="500484"/>
            <a:ext cx="8520600" cy="62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lt1"/>
                </a:solidFill>
                <a:latin typeface="Simplified Arabic" panose="02020603050405020304" pitchFamily="18" charset="-78"/>
                <a:ea typeface="Merriweather"/>
                <a:cs typeface="Simplified Arabic" panose="02020603050405020304" pitchFamily="18" charset="-78"/>
                <a:sym typeface="Merriweather"/>
              </a:rPr>
              <a:t>المحاكم المختلطة الرمزية</a:t>
            </a:r>
            <a:endParaRPr sz="3000"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49835" y="1369429"/>
            <a:ext cx="2260600"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دائرة جرائم الحرب البوسنية</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39" name="Google Shape;339;p52"/>
          <p:cNvSpPr txBox="1"/>
          <p:nvPr/>
        </p:nvSpPr>
        <p:spPr>
          <a:xfrm>
            <a:off x="93285" y="1892634"/>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i="1" dirty="0">
                <a:solidFill>
                  <a:schemeClr val="bg2"/>
                </a:solidFill>
                <a:latin typeface="Simplified Arabic" panose="02020603050405020304" pitchFamily="18" charset="-78"/>
                <a:ea typeface="Roboto" panose="020B0604020202020204" charset="0"/>
                <a:cs typeface="Simplified Arabic" panose="02020603050405020304" pitchFamily="18" charset="-78"/>
              </a:rPr>
              <a:t>من محكمة مختلطة إلى محكمة محلية</a:t>
            </a:r>
            <a:endParaRPr lang="en-US" i="1"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سحبت دائرة جرائم الحرب البوسنية موظفيها الدوليين تدريجياً وتحوّلت إلى محكمة ذات إدارة وطنية محضة. </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 name="Rectangle 1"/>
          <p:cNvSpPr/>
          <p:nvPr/>
        </p:nvSpPr>
        <p:spPr>
          <a:xfrm>
            <a:off x="2393335" y="1330554"/>
            <a:ext cx="2103120" cy="587853"/>
          </a:xfrm>
          <a:prstGeom prst="rect">
            <a:avLst/>
          </a:prstGeom>
        </p:spPr>
        <p:txBody>
          <a:bodyPr wrap="square">
            <a:spAutoFit/>
          </a:bodyPr>
          <a:lstStyle/>
          <a:p>
            <a:pPr lvl="0" algn="ctr">
              <a:lnSpc>
                <a:spcPct val="115000"/>
              </a:lnSpc>
            </a:pP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الدوائر الاستثنائية في محاكم كمبوديا</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1" name="Rectangle 30"/>
          <p:cNvSpPr/>
          <p:nvPr/>
        </p:nvSpPr>
        <p:spPr>
          <a:xfrm>
            <a:off x="6953665" y="1330554"/>
            <a:ext cx="2103120" cy="340093"/>
          </a:xfrm>
          <a:prstGeom prst="rect">
            <a:avLst/>
          </a:prstGeom>
        </p:spPr>
        <p:txBody>
          <a:bodyPr wrap="square">
            <a:spAutoFit/>
          </a:bodyPr>
          <a:lstStyle/>
          <a:p>
            <a:pPr lvl="0" algn="ctr" rtl="1">
              <a:lnSpc>
                <a:spcPct val="115000"/>
              </a:lnSpc>
            </a:pPr>
            <a:r>
              <a:rPr lang="ar-LB" dirty="0">
                <a:solidFill>
                  <a:schemeClr val="bg1"/>
                </a:solidFill>
                <a:latin typeface="Simplified Arabic" panose="02020603050405020304" pitchFamily="18" charset="-78"/>
                <a:cs typeface="Simplified Arabic" panose="02020603050405020304" pitchFamily="18" charset="-78"/>
              </a:rPr>
              <a:t>الدوائر الاستثنائية الأفريقية</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4" name="Google Shape;339;p52"/>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i="1" dirty="0">
                <a:solidFill>
                  <a:schemeClr val="bg2"/>
                </a:solidFill>
                <a:latin typeface="Simplified Arabic" panose="02020603050405020304" pitchFamily="18" charset="-78"/>
                <a:ea typeface="Roboto" panose="020B0604020202020204" charset="0"/>
                <a:cs typeface="Simplified Arabic" panose="02020603050405020304" pitchFamily="18" charset="-78"/>
              </a:rPr>
              <a:t>محكمة مختلطة بموجب قانون وطني أُقرّ وفقاً لمعاهدة</a:t>
            </a:r>
            <a:endParaRPr lang="en-US" i="1"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الدوائر الاستثنائية في محاكم كمبوديا هي محكمة كمبودية مستقلة ذات مشاركة دولية تطبّق معايير دولية. </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5" name="Rectangle 34"/>
          <p:cNvSpPr/>
          <p:nvPr/>
        </p:nvSpPr>
        <p:spPr>
          <a:xfrm>
            <a:off x="4653595" y="1437579"/>
            <a:ext cx="2103120" cy="375487"/>
          </a:xfrm>
          <a:prstGeom prst="rect">
            <a:avLst/>
          </a:prstGeom>
        </p:spPr>
        <p:txBody>
          <a:bodyPr wrap="square">
            <a:spAutoFit/>
          </a:bodyPr>
          <a:lstStyle/>
          <a:p>
            <a:pPr lvl="0" algn="ctr" rtl="1">
              <a:lnSpc>
                <a:spcPct val="115000"/>
              </a:lnSpc>
            </a:pPr>
            <a:r>
              <a:rPr lang="ar-LB" sz="1600"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المحكمة الخاصة لسيراليون</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8" name="Google Shape;339;p52"/>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i="1" dirty="0">
                <a:solidFill>
                  <a:schemeClr val="bg2"/>
                </a:solidFill>
                <a:latin typeface="Simplified Arabic" panose="02020603050405020304" pitchFamily="18" charset="-78"/>
                <a:cs typeface="Simplified Arabic" panose="02020603050405020304" pitchFamily="18" charset="-78"/>
              </a:rPr>
              <a:t>المحكمة الجنائية الدولية المختلطة الأولى في العالم</a:t>
            </a:r>
            <a:endParaRPr lang="en-US" dirty="0">
              <a:solidFill>
                <a:schemeClr val="bg2"/>
              </a:solidFill>
              <a:latin typeface="Simplified Arabic" panose="02020603050405020304" pitchFamily="18" charset="-78"/>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اتخذت المحكمة الخاصة لسيراليون خطوات عدّة جديرة بالثناء لضمان عملية تراعي الاعتبارات الجنسانية. تمّ تجسيد عدد من هذه الخطوات على شكل أمثلة في الجزء المتبقي من هذه الوحدة. </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i="1" dirty="0">
                <a:solidFill>
                  <a:schemeClr val="bg2"/>
                </a:solidFill>
                <a:latin typeface="Simplified Arabic" panose="02020603050405020304" pitchFamily="18" charset="-78"/>
                <a:ea typeface="Roboto" panose="020B0604020202020204" charset="0"/>
                <a:cs typeface="Simplified Arabic" panose="02020603050405020304" pitchFamily="18" charset="-78"/>
              </a:rPr>
              <a:t>محكمة مختلطة تستخدم الاختصاص القضائي العالمي</a:t>
            </a:r>
            <a:endParaRPr lang="en-US" i="1"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تمثل المحكمة أول محاكمة باختصاص عالمي في أفريقيا، وهي أول مرّة يحاكم فيها رئيس دولة سابق في بلد آخر.</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Tree>
    <p:extLst>
      <p:ext uri="{BB962C8B-B14F-4D97-AF65-F5344CB8AC3E}">
        <p14:creationId xmlns:p14="http://schemas.microsoft.com/office/powerpoint/2010/main" val="1497571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25" y="295185"/>
            <a:ext cx="3706500" cy="17715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5"/>
            </a:pPr>
            <a:r>
              <a:rPr lang="ar-LB" sz="2600" dirty="0">
                <a:latin typeface="Simplified Arabic" panose="02020603050405020304" pitchFamily="18" charset="-78"/>
                <a:cs typeface="Simplified Arabic" panose="02020603050405020304" pitchFamily="18" charset="-78"/>
              </a:rPr>
              <a:t>تطور محاكمة العنف الجنسي والعنف القائم على نوع الجنس</a:t>
            </a:r>
            <a:endParaRPr sz="2600" dirty="0">
              <a:latin typeface="Simplified Arabic" panose="02020603050405020304" pitchFamily="18" charset="-78"/>
              <a:cs typeface="Simplified Arabic" panose="02020603050405020304" pitchFamily="18" charset="-78"/>
            </a:endParaRPr>
          </a:p>
        </p:txBody>
      </p:sp>
      <p:sp>
        <p:nvSpPr>
          <p:cNvPr id="88" name="Google Shape;88;p17"/>
          <p:cNvSpPr txBox="1">
            <a:spLocks noGrp="1"/>
          </p:cNvSpPr>
          <p:nvPr>
            <p:ph type="body" idx="1"/>
          </p:nvPr>
        </p:nvSpPr>
        <p:spPr>
          <a:xfrm>
            <a:off x="4644675" y="434091"/>
            <a:ext cx="4166400" cy="4275319"/>
          </a:xfrm>
          <a:prstGeom prst="rect">
            <a:avLst/>
          </a:prstGeom>
        </p:spPr>
        <p:txBody>
          <a:bodyPr spcFirstLastPara="1" wrap="square" lIns="91425" tIns="91425" rIns="91425" bIns="91425" anchor="ctr" anchorCtr="0">
            <a:noAutofit/>
          </a:bodyPr>
          <a:lstStyle/>
          <a:p>
            <a:pPr marL="285750" indent="-285750" algn="r" rtl="1">
              <a:spcAft>
                <a:spcPts val="1600"/>
              </a:spcAft>
            </a:pPr>
            <a:r>
              <a:rPr lang="ar-LB" sz="1700" dirty="0">
                <a:solidFill>
                  <a:schemeClr val="bg2"/>
                </a:solidFill>
                <a:latin typeface="Simplified Arabic" panose="02020603050405020304" pitchFamily="18" charset="-78"/>
                <a:cs typeface="Simplified Arabic" panose="02020603050405020304" pitchFamily="18" charset="-78"/>
              </a:rPr>
              <a:t>أهملت المحاكمات التي أجريت بعد الحرب العالمية الثانية إلى حد كبير جرائم العنف الجنسي والعنف القائم على نوع الجنس. </a:t>
            </a:r>
            <a:endParaRPr lang="en-US" sz="1700" dirty="0">
              <a:solidFill>
                <a:schemeClr val="bg2"/>
              </a:solidFill>
              <a:latin typeface="Simplified Arabic" panose="02020603050405020304" pitchFamily="18" charset="-78"/>
              <a:cs typeface="Simplified Arabic" panose="02020603050405020304" pitchFamily="18" charset="-78"/>
            </a:endParaRPr>
          </a:p>
          <a:p>
            <a:pPr marL="742950" lvl="1" indent="-285750" algn="r" rtl="1">
              <a:spcAft>
                <a:spcPts val="1600"/>
              </a:spcAft>
            </a:pPr>
            <a:r>
              <a:rPr lang="ar-LB" sz="1600" dirty="0">
                <a:solidFill>
                  <a:schemeClr val="bg2"/>
                </a:solidFill>
                <a:latin typeface="Roboto" panose="020B0604020202020204" charset="0"/>
                <a:ea typeface="Roboto" panose="020B0604020202020204" charset="0"/>
              </a:rPr>
              <a:t>تحققت العدالة </a:t>
            </a:r>
            <a:r>
              <a:rPr lang="ar-LB" sz="1600" b="1" dirty="0">
                <a:solidFill>
                  <a:schemeClr val="bg2"/>
                </a:solidFill>
                <a:latin typeface="Roboto" panose="020B0604020202020204" charset="0"/>
                <a:ea typeface="Roboto" panose="020B0604020202020204" charset="0"/>
              </a:rPr>
              <a:t>لخمس وثلاثين </a:t>
            </a:r>
            <a:r>
              <a:rPr lang="ar-LB" sz="1600" dirty="0">
                <a:solidFill>
                  <a:schemeClr val="bg2"/>
                </a:solidFill>
                <a:latin typeface="Roboto" panose="020B0604020202020204" charset="0"/>
                <a:ea typeface="Roboto" panose="020B0604020202020204" charset="0"/>
              </a:rPr>
              <a:t>"امرأة متعة" </a:t>
            </a:r>
            <a:r>
              <a:rPr lang="ar-LB" sz="1600" b="1" dirty="0">
                <a:solidFill>
                  <a:schemeClr val="bg2"/>
                </a:solidFill>
                <a:latin typeface="Roboto" panose="020B0604020202020204" charset="0"/>
                <a:ea typeface="Roboto" panose="020B0604020202020204" charset="0"/>
              </a:rPr>
              <a:t>هولندية </a:t>
            </a:r>
            <a:r>
              <a:rPr lang="ar-LB" sz="1600" dirty="0">
                <a:solidFill>
                  <a:schemeClr val="bg2"/>
                </a:solidFill>
                <a:latin typeface="Roboto" panose="020B0604020202020204" charset="0"/>
                <a:ea typeface="Roboto" panose="020B0604020202020204" charset="0"/>
              </a:rPr>
              <a:t>في حين لم تتحقق بالنسبة </a:t>
            </a:r>
            <a:r>
              <a:rPr lang="ar-LB" sz="1600" b="1" dirty="0">
                <a:solidFill>
                  <a:schemeClr val="bg2"/>
                </a:solidFill>
                <a:latin typeface="Roboto" panose="020B0604020202020204" charset="0"/>
                <a:ea typeface="Roboto" panose="020B0604020202020204" charset="0"/>
              </a:rPr>
              <a:t>لمئتي ألف </a:t>
            </a:r>
            <a:r>
              <a:rPr lang="ar-LB" sz="1600" dirty="0">
                <a:solidFill>
                  <a:schemeClr val="bg2"/>
                </a:solidFill>
                <a:latin typeface="Roboto" panose="020B0604020202020204" charset="0"/>
                <a:ea typeface="Roboto" panose="020B0604020202020204" charset="0"/>
              </a:rPr>
              <a:t>"امرأة متعة" </a:t>
            </a:r>
            <a:r>
              <a:rPr lang="ar-LB" sz="1600" b="1" dirty="0">
                <a:solidFill>
                  <a:schemeClr val="bg2"/>
                </a:solidFill>
                <a:latin typeface="Roboto" panose="020B0604020202020204" charset="0"/>
                <a:ea typeface="Roboto" panose="020B0604020202020204" charset="0"/>
              </a:rPr>
              <a:t>آسيوية</a:t>
            </a:r>
            <a:r>
              <a:rPr lang="ar-LB" sz="1600" dirty="0">
                <a:solidFill>
                  <a:schemeClr val="bg2"/>
                </a:solidFill>
                <a:latin typeface="Roboto" panose="020B0604020202020204" charset="0"/>
                <a:ea typeface="Roboto" panose="020B0604020202020204" charset="0"/>
              </a:rPr>
              <a:t>، مما يسلط الضوء على كيفية تأثير التقاطع في النفاذ إلى العدالة. </a:t>
            </a:r>
          </a:p>
          <a:p>
            <a:pPr marL="285750" indent="-285750" algn="r" rtl="1">
              <a:spcAft>
                <a:spcPts val="1600"/>
              </a:spcAft>
            </a:pPr>
            <a:r>
              <a:rPr lang="ar-LB" sz="1700" dirty="0">
                <a:latin typeface="Simplified Arabic" panose="02020603050405020304" pitchFamily="18" charset="-78"/>
                <a:cs typeface="Simplified Arabic" panose="02020603050405020304" pitchFamily="18" charset="-78"/>
              </a:rPr>
              <a:t>أصدرت المحكمة الجنائية الدولية لرواندا والمحكمة الجنائية الدولية ليوغوسلافيا السابقة أحكاماً أساسية بشأن نوع الجنس، </a:t>
            </a:r>
            <a:r>
              <a:rPr lang="ar-LB" sz="1700" b="1" dirty="0">
                <a:latin typeface="Simplified Arabic" panose="02020603050405020304" pitchFamily="18" charset="-78"/>
                <a:cs typeface="Simplified Arabic" panose="02020603050405020304" pitchFamily="18" charset="-78"/>
              </a:rPr>
              <a:t>وجاءت كلّها بفضل تمثيل الجنسين في المحاكم والنشاط الذي قامت به المجموعات النسائية.</a:t>
            </a:r>
            <a:endParaRPr sz="1700" dirty="0">
              <a:solidFill>
                <a:schemeClr val="bg2"/>
              </a:solidFill>
              <a:latin typeface="Simplified Arabic" panose="02020603050405020304" pitchFamily="18" charset="-78"/>
              <a:cs typeface="Simplified Arabic" panose="02020603050405020304" pitchFamily="18" charset="-78"/>
            </a:endParaRPr>
          </a:p>
        </p:txBody>
      </p:sp>
      <p:pic>
        <p:nvPicPr>
          <p:cNvPr id="4" name="Google Shape;54;p13"/>
          <p:cNvPicPr preferRelativeResize="0">
            <a:picLocks noChangeAspect="1"/>
          </p:cNvPicPr>
          <p:nvPr/>
        </p:nvPicPr>
        <p:blipFill>
          <a:blip r:embed="rId3">
            <a:alphaModFix/>
          </a:blip>
          <a:stretch>
            <a:fillRect/>
          </a:stretch>
        </p:blipFill>
        <p:spPr>
          <a:xfrm>
            <a:off x="-2" y="1651805"/>
            <a:ext cx="4321629" cy="3095858"/>
          </a:xfrm>
          <a:prstGeom prst="rect">
            <a:avLst/>
          </a:prstGeom>
          <a:noFill/>
          <a:ln>
            <a:noFill/>
          </a:ln>
        </p:spPr>
      </p:pic>
      <p:sp>
        <p:nvSpPr>
          <p:cNvPr id="2" name="TextBox 1">
            <a:extLst>
              <a:ext uri="{FF2B5EF4-FFF2-40B4-BE49-F238E27FC236}">
                <a16:creationId xmlns:a16="http://schemas.microsoft.com/office/drawing/2014/main" id="{71D765F7-7A01-4F6D-BD9B-10EDC4267AE8}"/>
              </a:ext>
            </a:extLst>
          </p:cNvPr>
          <p:cNvSpPr txBox="1"/>
          <p:nvPr/>
        </p:nvSpPr>
        <p:spPr>
          <a:xfrm>
            <a:off x="6697981" y="4747663"/>
            <a:ext cx="45719" cy="307777"/>
          </a:xfrm>
          <a:prstGeom prst="rect">
            <a:avLst/>
          </a:prstGeom>
          <a:noFill/>
        </p:spPr>
        <p:txBody>
          <a:bodyPr wrap="square" rtlCol="0">
            <a:spAutoFit/>
          </a:bodyPr>
          <a:lstStyle/>
          <a:p>
            <a:endParaRPr lang="en-US" dirty="0"/>
          </a:p>
        </p:txBody>
      </p:sp>
      <p:sp>
        <p:nvSpPr>
          <p:cNvPr id="7" name="Rectangle 6">
            <a:extLst>
              <a:ext uri="{FF2B5EF4-FFF2-40B4-BE49-F238E27FC236}">
                <a16:creationId xmlns:a16="http://schemas.microsoft.com/office/drawing/2014/main" id="{63423EDC-B2FE-4501-AD0C-A340CEDAAD5D}"/>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329475"/>
            <a:ext cx="8520600" cy="623700"/>
          </a:xfrm>
          <a:prstGeom prst="rect">
            <a:avLst/>
          </a:prstGeom>
          <a:noFill/>
          <a:ln>
            <a:noFill/>
          </a:ln>
        </p:spPr>
        <p:txBody>
          <a:bodyPr spcFirstLastPara="1" wrap="square" lIns="91425" tIns="91425" rIns="91425" bIns="91425" anchor="t" anchorCtr="0">
            <a:noAutofit/>
          </a:bodyPr>
          <a:lstStyle/>
          <a:p>
            <a:pPr lvl="0" algn="r" rtl="1"/>
            <a:r>
              <a:rPr lang="ar-LB" sz="2600" dirty="0">
                <a:solidFill>
                  <a:schemeClr val="lt1"/>
                </a:solidFill>
                <a:latin typeface="Simplified Arabic" panose="02020603050405020304" pitchFamily="18" charset="-78"/>
                <a:ea typeface="Merriweather"/>
                <a:cs typeface="Simplified Arabic" panose="02020603050405020304" pitchFamily="18" charset="-78"/>
                <a:sym typeface="Merriweather"/>
              </a:rPr>
              <a:t>أحكام أساسية صادرة عن المحكمة الجنائية الدولية لرواندا والمحكمة الجنائية الدولية ليوغوسلافيا السابقة حول نوع الجنس</a:t>
            </a:r>
            <a:endParaRPr sz="2600"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0" y="1278247"/>
            <a:ext cx="2260600"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i="1" dirty="0">
                <a:solidFill>
                  <a:schemeClr val="bg1"/>
                </a:solidFill>
                <a:latin typeface="Simplified Arabic" panose="02020603050405020304" pitchFamily="18" charset="-78"/>
                <a:ea typeface="Roboto" panose="020B0604020202020204" charset="0"/>
                <a:cs typeface="Simplified Arabic" panose="02020603050405020304" pitchFamily="18" charset="-78"/>
              </a:rPr>
              <a:t>أكاييسو</a:t>
            </a: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 (المحكمة الجنائية الدولية لرواندا، 1998)</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39" name="Google Shape;339;p52"/>
          <p:cNvSpPr txBox="1"/>
          <p:nvPr/>
        </p:nvSpPr>
        <p:spPr>
          <a:xfrm>
            <a:off x="93285" y="1884167"/>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لا يقتصر العنف الجنسي على الاغتصاب. </a:t>
            </a: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يمكن للأفعال التي لا تشمل إدخال القضيب أو ملامسة الضحية أن تشكل عنفاً جنسياً.  </a:t>
            </a: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يمكن للعنف الجنسي أن يكون شكلاً من أشكال التعذيب.</a:t>
            </a: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يمكن للعنف الجنسي أن يكون شكلاً من أشكال الإبادة الجماعية. </a:t>
            </a: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 name="Rectangle 1"/>
          <p:cNvSpPr/>
          <p:nvPr/>
        </p:nvSpPr>
        <p:spPr>
          <a:xfrm>
            <a:off x="2353621" y="1334267"/>
            <a:ext cx="2178690" cy="587853"/>
          </a:xfrm>
          <a:prstGeom prst="rect">
            <a:avLst/>
          </a:prstGeom>
        </p:spPr>
        <p:txBody>
          <a:bodyPr wrap="square">
            <a:spAutoFit/>
          </a:bodyPr>
          <a:lstStyle/>
          <a:p>
            <a:pPr lvl="0" algn="ctr" rtl="1">
              <a:lnSpc>
                <a:spcPct val="115000"/>
              </a:lnSpc>
            </a:pPr>
            <a:r>
              <a:rPr lang="ar-LB" i="1" dirty="0">
                <a:solidFill>
                  <a:schemeClr val="bg1"/>
                </a:solidFill>
                <a:latin typeface="Simplified Arabic" panose="02020603050405020304" pitchFamily="18" charset="-78"/>
                <a:ea typeface="Roboto" panose="020B0604020202020204" charset="0"/>
                <a:cs typeface="Simplified Arabic" panose="02020603050405020304" pitchFamily="18" charset="-78"/>
              </a:rPr>
              <a:t>ديلاليتش وآخرون </a:t>
            </a: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(المحكمة الجنائية الدولية ليوغوسلافيا السابقة، 1998) </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1" name="Rectangle 30"/>
          <p:cNvSpPr/>
          <p:nvPr/>
        </p:nvSpPr>
        <p:spPr>
          <a:xfrm>
            <a:off x="6890972" y="1334267"/>
            <a:ext cx="2166128" cy="587853"/>
          </a:xfrm>
          <a:prstGeom prst="rect">
            <a:avLst/>
          </a:prstGeom>
        </p:spPr>
        <p:txBody>
          <a:bodyPr wrap="square">
            <a:spAutoFit/>
          </a:bodyPr>
          <a:lstStyle/>
          <a:p>
            <a:pPr lvl="0" algn="ctr">
              <a:lnSpc>
                <a:spcPct val="115000"/>
              </a:lnSpc>
            </a:pPr>
            <a:r>
              <a:rPr lang="ar-LB" i="1" dirty="0">
                <a:solidFill>
                  <a:schemeClr val="bg1"/>
                </a:solidFill>
                <a:latin typeface="Simplified Arabic" panose="02020603050405020304" pitchFamily="18" charset="-78"/>
                <a:ea typeface="Roboto" panose="020B0604020202020204" charset="0"/>
                <a:cs typeface="Simplified Arabic" panose="02020603050405020304" pitchFamily="18" charset="-78"/>
              </a:rPr>
              <a:t>غاكومبيتسي </a:t>
            </a: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(المحكمة الجنائية الدولية لرواندا، 2004)</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4" name="Google Shape;339;p52"/>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عُرفت أيضاً بقضية </a:t>
            </a:r>
            <a:r>
              <a:rPr lang="ar-LB" b="1" dirty="0">
                <a:solidFill>
                  <a:schemeClr val="bg2"/>
                </a:solidFill>
                <a:latin typeface="Simplified Arabic" panose="02020603050405020304" pitchFamily="18" charset="-78"/>
                <a:ea typeface="Roboto" panose="020B0604020202020204" charset="0"/>
                <a:cs typeface="Simplified Arabic" panose="02020603050405020304" pitchFamily="18" charset="-78"/>
              </a:rPr>
              <a:t>سيليبيتشي</a:t>
            </a: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 </a:t>
            </a: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أول مرة تدين فيه المحكمة الجنائية الدولية ليوغوسلافيا السابقة الاغتصاب على أنّه من أشكال التعذيب. </a:t>
            </a: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"يتسبب الاغتصاب بألم ومعاناة كبيرَين، إن على الصعيد الجسدي أو النفسي."</a:t>
            </a: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35" name="Rectangle 34"/>
          <p:cNvSpPr/>
          <p:nvPr/>
        </p:nvSpPr>
        <p:spPr>
          <a:xfrm>
            <a:off x="4615494" y="1277480"/>
            <a:ext cx="2171748" cy="587853"/>
          </a:xfrm>
          <a:prstGeom prst="rect">
            <a:avLst/>
          </a:prstGeom>
        </p:spPr>
        <p:txBody>
          <a:bodyPr wrap="square">
            <a:spAutoFit/>
          </a:bodyPr>
          <a:lstStyle/>
          <a:p>
            <a:pPr lvl="0" algn="ctr" rtl="1">
              <a:lnSpc>
                <a:spcPct val="115000"/>
              </a:lnSpc>
            </a:pPr>
            <a:r>
              <a:rPr lang="ar-LB" i="1" dirty="0">
                <a:solidFill>
                  <a:schemeClr val="bg1"/>
                </a:solidFill>
                <a:latin typeface="Simplified Arabic" panose="02020603050405020304" pitchFamily="18" charset="-78"/>
                <a:ea typeface="Roboto" panose="020B0604020202020204" charset="0"/>
                <a:cs typeface="Simplified Arabic" panose="02020603050405020304" pitchFamily="18" charset="-78"/>
              </a:rPr>
              <a:t>فوروندزيجا </a:t>
            </a:r>
            <a:r>
              <a:rPr lang="ar-LB"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(المحكمة الجنائية الدولية ليوغوسلافيا السابقة، 1998)</a:t>
            </a:r>
            <a:endParaRPr lang="en-US"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8" name="Google Shape;339;p52"/>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sz="1300" dirty="0">
                <a:solidFill>
                  <a:schemeClr val="bg2"/>
                </a:solidFill>
                <a:latin typeface="Simplified Arabic" panose="02020603050405020304" pitchFamily="18" charset="-78"/>
                <a:ea typeface="Roboto" panose="020B0604020202020204" charset="0"/>
                <a:cs typeface="Simplified Arabic" panose="02020603050405020304" pitchFamily="18" charset="-78"/>
              </a:rPr>
              <a:t>أول قضية أمام محكمة دولية تُحاكم بناء على أفعال جنسية حصراً. </a:t>
            </a:r>
          </a:p>
          <a:p>
            <a:pPr algn="r" rtl="1">
              <a:lnSpc>
                <a:spcPct val="114000"/>
              </a:lnSpc>
              <a:spcAft>
                <a:spcPts val="1600"/>
              </a:spcAft>
            </a:pPr>
            <a:r>
              <a:rPr lang="ar-LB" sz="1300" dirty="0">
                <a:solidFill>
                  <a:schemeClr val="bg2"/>
                </a:solidFill>
                <a:latin typeface="Simplified Arabic" panose="02020603050405020304" pitchFamily="18" charset="-78"/>
                <a:ea typeface="Roboto" panose="020B0604020202020204" charset="0"/>
                <a:cs typeface="Simplified Arabic" panose="02020603050405020304" pitchFamily="18" charset="-78"/>
              </a:rPr>
              <a:t>استخدمت المحكمة الجنائية الدولية ليوغوسلافيا السابقة تعريف الاغتصاب على أنّه جريمة حرب كما ورد في نظام روما الأساسي، فاعتبرت أنّ فوروندزيجا كان قد اقترف جريمة حرب بإخضاعه امرأة للاستجواب فيما كان مرؤوسه يغتصبها. </a:t>
            </a:r>
            <a:endParaRPr sz="1300"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يُستدلّ على عدم الرضا من خلال إثباتات تتعلق بالظروف الأساسية، كـ"حملة تطهير جماعي جارية" أو احتجاز الضحية. </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Tree>
    <p:extLst>
      <p:ext uri="{BB962C8B-B14F-4D97-AF65-F5344CB8AC3E}">
        <p14:creationId xmlns:p14="http://schemas.microsoft.com/office/powerpoint/2010/main" val="185873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6" name="Rectangle 5"/>
          <p:cNvSpPr/>
          <p:nvPr/>
        </p:nvSpPr>
        <p:spPr>
          <a:xfrm>
            <a:off x="-11399" y="0"/>
            <a:ext cx="9166799" cy="3690257"/>
          </a:xfrm>
          <a:prstGeom prst="rect">
            <a:avLst/>
          </a:prstGeom>
          <a:blipFill dpi="0" rotWithShape="1">
            <a:blip r:embed="rId3">
              <a:alphaModFix amt="2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70;p14"/>
          <p:cNvSpPr txBox="1">
            <a:spLocks/>
          </p:cNvSpPr>
          <p:nvPr/>
        </p:nvSpPr>
        <p:spPr>
          <a:xfrm>
            <a:off x="269874"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14000"/>
              </a:lnSpc>
              <a:spcAft>
                <a:spcPts val="1600"/>
              </a:spcAft>
              <a:buClr>
                <a:schemeClr val="bg2"/>
              </a:buClr>
            </a:pPr>
            <a:endParaRPr lang="en-US" sz="3000" dirty="0">
              <a:solidFill>
                <a:schemeClr val="accent1"/>
              </a:solidFill>
              <a:latin typeface="Merriweather" panose="020B0604020202020204" charset="0"/>
            </a:endParaRPr>
          </a:p>
        </p:txBody>
      </p:sp>
      <p:sp>
        <p:nvSpPr>
          <p:cNvPr id="4" name="Title 3"/>
          <p:cNvSpPr>
            <a:spLocks noGrp="1"/>
          </p:cNvSpPr>
          <p:nvPr>
            <p:ph type="title"/>
          </p:nvPr>
        </p:nvSpPr>
        <p:spPr>
          <a:xfrm>
            <a:off x="276154" y="1732250"/>
            <a:ext cx="8591693" cy="3080381"/>
          </a:xfrm>
        </p:spPr>
        <p:txBody>
          <a:bodyPr anchor="t"/>
          <a:lstStyle/>
          <a:p>
            <a:pPr lvl="0" algn="r" rtl="1">
              <a:lnSpc>
                <a:spcPct val="114000"/>
              </a:lnSpc>
              <a:spcAft>
                <a:spcPts val="1600"/>
              </a:spcAft>
            </a:pPr>
            <a:r>
              <a:rPr lang="ar-LB" sz="2800" dirty="0">
                <a:latin typeface="Simplified Arabic" panose="02020603050405020304" pitchFamily="18" charset="-78"/>
                <a:ea typeface="SimHei" panose="02010609060101010101" pitchFamily="49" charset="-122"/>
                <a:cs typeface="Simplified Arabic" panose="02020603050405020304" pitchFamily="18" charset="-78"/>
              </a:rPr>
              <a:t>«من الصعب أن يكون الاغتصاب الذي يُرتكَب على يد موظف عمومي أو بتحريض منه أو بموافقته أو بقبوله الضمني، قد حصل في ظروف خالية من العقاب أو الإكراه أو التمييز أو الترهيب.»</a:t>
            </a:r>
            <a:br>
              <a:rPr lang="en-US" sz="2200" dirty="0">
                <a:latin typeface="Simplified Arabic" panose="02020603050405020304" pitchFamily="18" charset="-78"/>
                <a:ea typeface="SimHei" panose="02010609060101010101" pitchFamily="49" charset="-122"/>
                <a:cs typeface="Simplified Arabic" panose="02020603050405020304" pitchFamily="18" charset="-78"/>
              </a:rPr>
            </a:br>
            <a:br>
              <a:rPr lang="en-US" sz="2200" dirty="0">
                <a:latin typeface="Simplified Arabic" panose="02020603050405020304" pitchFamily="18" charset="-78"/>
                <a:ea typeface="SimHei" panose="02010609060101010101" pitchFamily="49" charset="-122"/>
                <a:cs typeface="Simplified Arabic" panose="02020603050405020304" pitchFamily="18" charset="-78"/>
              </a:rPr>
            </a:br>
            <a:r>
              <a:rPr lang="en-US" sz="2200" dirty="0">
                <a:latin typeface="Simplified Arabic" panose="02020603050405020304" pitchFamily="18" charset="-78"/>
                <a:ea typeface="SimHei" panose="02010609060101010101" pitchFamily="49" charset="-122"/>
                <a:cs typeface="Simplified Arabic" panose="02020603050405020304" pitchFamily="18" charset="-78"/>
              </a:rPr>
              <a:t> </a:t>
            </a:r>
            <a:r>
              <a:rPr lang="en-US" sz="2200" dirty="0">
                <a:solidFill>
                  <a:schemeClr val="accent4"/>
                </a:solidFill>
                <a:latin typeface="Simplified Arabic" panose="02020603050405020304" pitchFamily="18" charset="-78"/>
                <a:ea typeface="SimHei" panose="02010609060101010101" pitchFamily="49" charset="-122"/>
                <a:cs typeface="Simplified Arabic" panose="02020603050405020304" pitchFamily="18" charset="-78"/>
              </a:rPr>
              <a:t>–</a:t>
            </a:r>
            <a:r>
              <a:rPr lang="ar-LB" sz="1800" dirty="0">
                <a:solidFill>
                  <a:schemeClr val="accent4"/>
                </a:solidFill>
                <a:latin typeface="Simplified Arabic" panose="02020603050405020304" pitchFamily="18" charset="-78"/>
                <a:ea typeface="SimHei" panose="02010609060101010101" pitchFamily="49" charset="-122"/>
                <a:cs typeface="Simplified Arabic" panose="02020603050405020304" pitchFamily="18" charset="-78"/>
              </a:rPr>
              <a:t>ديلاليتش وآخرون (المحكمة الجنائية الدولية ليوغوسلافيا السابقة، 16 تشرين الثاني/نوفمبر 1998)</a:t>
            </a:r>
            <a:br>
              <a:rPr lang="en-US" sz="2000" dirty="0">
                <a:latin typeface="Simplified Arabic" panose="02020603050405020304" pitchFamily="18" charset="-78"/>
                <a:ea typeface="SimHei" panose="02010609060101010101" pitchFamily="49" charset="-122"/>
                <a:cs typeface="Simplified Arabic" panose="02020603050405020304" pitchFamily="18" charset="-78"/>
              </a:rPr>
            </a:br>
            <a:endParaRPr lang="en-US" sz="2000" dirty="0">
              <a:latin typeface="Simplified Arabic" panose="02020603050405020304" pitchFamily="18" charset="-78"/>
              <a:ea typeface="SimHei" panose="02010609060101010101" pitchFamily="49" charset="-122"/>
              <a:cs typeface="Simplified Arabic" panose="02020603050405020304" pitchFamily="18" charset="-78"/>
            </a:endParaRPr>
          </a:p>
        </p:txBody>
      </p:sp>
      <p:sp>
        <p:nvSpPr>
          <p:cNvPr id="5" name="Rectangle 4">
            <a:extLst>
              <a:ext uri="{FF2B5EF4-FFF2-40B4-BE49-F238E27FC236}">
                <a16:creationId xmlns:a16="http://schemas.microsoft.com/office/drawing/2014/main" id="{B1271A55-C857-4B0D-8AAE-E0A9D02122A2}"/>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686359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800" dirty="0">
                <a:solidFill>
                  <a:schemeClr val="lt1"/>
                </a:solidFill>
                <a:latin typeface="Simplified Arabic" panose="02020603050405020304" pitchFamily="18" charset="-78"/>
                <a:ea typeface="Merriweather"/>
                <a:cs typeface="Simplified Arabic" panose="02020603050405020304" pitchFamily="18" charset="-78"/>
                <a:sym typeface="Merriweather"/>
              </a:rPr>
              <a:t>أحكام أساسية صادرة عن محاكم مختلطة حول نوع الجنس</a:t>
            </a:r>
            <a:endParaRPr sz="2800"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grpSp>
        <p:nvGrpSpPr>
          <p:cNvPr id="340" name="Google Shape;340;p52"/>
          <p:cNvGrpSpPr/>
          <p:nvPr/>
        </p:nvGrpSpPr>
        <p:grpSpPr>
          <a:xfrm>
            <a:off x="4806559" y="1387377"/>
            <a:ext cx="340554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grpSp>
      <p:sp>
        <p:nvSpPr>
          <p:cNvPr id="2" name="Rectangle 1"/>
          <p:cNvSpPr/>
          <p:nvPr/>
        </p:nvSpPr>
        <p:spPr>
          <a:xfrm>
            <a:off x="4815590" y="1317064"/>
            <a:ext cx="3391852" cy="638188"/>
          </a:xfrm>
          <a:prstGeom prst="rect">
            <a:avLst/>
          </a:prstGeom>
        </p:spPr>
        <p:txBody>
          <a:bodyPr wrap="square">
            <a:spAutoFit/>
          </a:bodyPr>
          <a:lstStyle/>
          <a:p>
            <a:pPr lvl="0" algn="ctr" rtl="1">
              <a:lnSpc>
                <a:spcPct val="115000"/>
              </a:lnSpc>
            </a:pPr>
            <a:r>
              <a:rPr lang="ar-LB" sz="1600"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القرار الاتهامي في </a:t>
            </a:r>
            <a:r>
              <a:rPr lang="ar-LB" sz="1600" i="1"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القضية 002 </a:t>
            </a:r>
            <a:r>
              <a:rPr lang="ar-LB" sz="1600" dirty="0">
                <a:solidFill>
                  <a:schemeClr val="bg1"/>
                </a:solidFill>
                <a:latin typeface="Roboto" panose="020B0604020202020204" charset="0"/>
                <a:ea typeface="Roboto" panose="020B0604020202020204" charset="0"/>
              </a:rPr>
              <a:t>(الدوائر الاستثنائية في محاكم كمبوديا، 2010)</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4" name="Google Shape;339;p52"/>
          <p:cNvSpPr txBox="1"/>
          <p:nvPr/>
        </p:nvSpPr>
        <p:spPr>
          <a:xfrm>
            <a:off x="4814031" y="1874995"/>
            <a:ext cx="3397713"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sz="1600" dirty="0">
                <a:solidFill>
                  <a:schemeClr val="bg2"/>
                </a:solidFill>
                <a:latin typeface="Simplified Arabic" panose="02020603050405020304" pitchFamily="18" charset="-78"/>
                <a:ea typeface="Roboto" panose="020B0604020202020204" charset="0"/>
                <a:cs typeface="Simplified Arabic" panose="02020603050405020304" pitchFamily="18" charset="-78"/>
              </a:rPr>
              <a:t>كانت الدوائر الخاصة في محاكم كمبوديا من المحاكم الأولى التي اعترفت بأعمال العنف الجنسي والعنف القائم على نوع الجنس التي استهدفت الرجال على أنّها من أشكال </a:t>
            </a:r>
            <a:r>
              <a:rPr lang="ar-LB" sz="1600" b="1" dirty="0">
                <a:solidFill>
                  <a:schemeClr val="bg2"/>
                </a:solidFill>
                <a:latin typeface="Simplified Arabic" panose="02020603050405020304" pitchFamily="18" charset="-78"/>
                <a:ea typeface="Roboto" panose="020B0604020202020204" charset="0"/>
                <a:cs typeface="Simplified Arabic" panose="02020603050405020304" pitchFamily="18" charset="-78"/>
              </a:rPr>
              <a:t>العنف الجنسي والعنف القائم على نوع الجنس</a:t>
            </a:r>
            <a:r>
              <a:rPr lang="ar-LB" sz="1600" dirty="0">
                <a:solidFill>
                  <a:schemeClr val="bg2"/>
                </a:solidFill>
                <a:latin typeface="Simplified Arabic" panose="02020603050405020304" pitchFamily="18" charset="-78"/>
                <a:ea typeface="Roboto" panose="020B0604020202020204" charset="0"/>
                <a:cs typeface="Simplified Arabic" panose="02020603050405020304" pitchFamily="18" charset="-78"/>
              </a:rPr>
              <a:t>. </a:t>
            </a:r>
            <a:endParaRPr lang="en-US" sz="160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sz="1600" dirty="0">
                <a:solidFill>
                  <a:schemeClr val="bg2"/>
                </a:solidFill>
                <a:latin typeface="Simplified Arabic" panose="02020603050405020304" pitchFamily="18" charset="-78"/>
                <a:ea typeface="Roboto" panose="020B0604020202020204" charset="0"/>
                <a:cs typeface="Simplified Arabic" panose="02020603050405020304" pitchFamily="18" charset="-78"/>
              </a:rPr>
              <a:t>استخدمت الدوائر الخاصة في محاكم كمبوديا تعابير محايدة من حيث نوع الجنس لوصف الزواج القسري، حيث جاء إنّ «الرجال والنساء على حد سواء أجبروا على الزواج» في ظل حكم الخمير الحمر. </a:t>
            </a:r>
            <a:endParaRPr lang="en-US" sz="160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grpSp>
        <p:nvGrpSpPr>
          <p:cNvPr id="33" name="Google Shape;340;p52"/>
          <p:cNvGrpSpPr/>
          <p:nvPr/>
        </p:nvGrpSpPr>
        <p:grpSpPr>
          <a:xfrm>
            <a:off x="902156" y="1383591"/>
            <a:ext cx="3405540" cy="3662722"/>
            <a:chOff x="3320450" y="1304875"/>
            <a:chExt cx="2632500" cy="3416400"/>
          </a:xfrm>
        </p:grpSpPr>
        <p:sp>
          <p:nvSpPr>
            <p:cNvPr id="36"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7"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40" name="Rectangle 39"/>
          <p:cNvSpPr/>
          <p:nvPr/>
        </p:nvSpPr>
        <p:spPr>
          <a:xfrm>
            <a:off x="911187" y="1448355"/>
            <a:ext cx="3391852" cy="375487"/>
          </a:xfrm>
          <a:prstGeom prst="rect">
            <a:avLst/>
          </a:prstGeom>
        </p:spPr>
        <p:txBody>
          <a:bodyPr wrap="square">
            <a:spAutoFit/>
          </a:bodyPr>
          <a:lstStyle/>
          <a:p>
            <a:pPr lvl="0" algn="ctr" rtl="1">
              <a:lnSpc>
                <a:spcPct val="115000"/>
              </a:lnSpc>
            </a:pPr>
            <a:r>
              <a:rPr lang="ar-LB" sz="1600" i="1" dirty="0">
                <a:solidFill>
                  <a:schemeClr val="bg1"/>
                </a:solidFill>
                <a:latin typeface="Simplified Arabic" panose="02020603050405020304" pitchFamily="18" charset="-78"/>
                <a:ea typeface="Roboto" panose="020B0604020202020204" charset="0"/>
                <a:cs typeface="Simplified Arabic" panose="02020603050405020304" pitchFamily="18" charset="-78"/>
              </a:rPr>
              <a:t>بريما </a:t>
            </a:r>
            <a:r>
              <a:rPr lang="ar-LB" sz="1600" dirty="0">
                <a:solidFill>
                  <a:schemeClr val="bg1"/>
                </a:solidFill>
                <a:latin typeface="Simplified Arabic" panose="02020603050405020304" pitchFamily="18" charset="-78"/>
                <a:ea typeface="Roboto" panose="020B0604020202020204" charset="0"/>
                <a:cs typeface="Simplified Arabic" panose="02020603050405020304" pitchFamily="18" charset="-78"/>
              </a:rPr>
              <a:t>(المحكمة الخاصة لسيراليون، 2007)</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41" name="Google Shape;339;p52"/>
          <p:cNvSpPr txBox="1"/>
          <p:nvPr/>
        </p:nvSpPr>
        <p:spPr>
          <a:xfrm>
            <a:off x="909628" y="1871209"/>
            <a:ext cx="3397713"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sz="1600" dirty="0">
                <a:solidFill>
                  <a:schemeClr val="bg2"/>
                </a:solidFill>
                <a:latin typeface="Simplified Arabic" panose="02020603050405020304" pitchFamily="18" charset="-78"/>
                <a:ea typeface="Roboto" panose="020B0604020202020204" charset="0"/>
                <a:cs typeface="Simplified Arabic" panose="02020603050405020304" pitchFamily="18" charset="-78"/>
              </a:rPr>
              <a:t>يختلف الزواج القسري عن الاستعباد الجنسي. </a:t>
            </a:r>
            <a:endParaRPr lang="en-US" sz="160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a:p>
            <a:pPr algn="r" rtl="1">
              <a:lnSpc>
                <a:spcPct val="114000"/>
              </a:lnSpc>
              <a:spcAft>
                <a:spcPts val="1600"/>
              </a:spcAft>
            </a:pPr>
            <a:r>
              <a:rPr lang="ar-LB" sz="1600" dirty="0">
                <a:solidFill>
                  <a:schemeClr val="bg2"/>
                </a:solidFill>
                <a:latin typeface="Simplified Arabic" panose="02020603050405020304" pitchFamily="18" charset="-78"/>
                <a:ea typeface="Roboto" panose="020B0604020202020204" charset="0"/>
                <a:cs typeface="Simplified Arabic" panose="02020603050405020304" pitchFamily="18" charset="-78"/>
              </a:rPr>
              <a:t>يمكن للزواج القسري أن يشكّل جريمة ضد البشرية. </a:t>
            </a:r>
            <a:endParaRPr lang="en-US" sz="160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spTree>
    <p:extLst>
      <p:ext uri="{BB962C8B-B14F-4D97-AF65-F5344CB8AC3E}">
        <p14:creationId xmlns:p14="http://schemas.microsoft.com/office/powerpoint/2010/main" val="4212101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6"/>
            </a:pPr>
            <a:r>
              <a:rPr lang="ar-LB" dirty="0">
                <a:latin typeface="Simplified Arabic" panose="02020603050405020304" pitchFamily="18" charset="-78"/>
                <a:cs typeface="Simplified Arabic" panose="02020603050405020304" pitchFamily="18" charset="-78"/>
              </a:rPr>
              <a:t>نظام روما الأساسي والمحكمة الجنائية الدولية</a:t>
            </a:r>
            <a:endParaRPr dirty="0">
              <a:latin typeface="Simplified Arabic" panose="02020603050405020304" pitchFamily="18" charset="-78"/>
              <a:cs typeface="Simplified Arabic" panose="02020603050405020304" pitchFamily="18" charset="-78"/>
            </a:endParaRPr>
          </a:p>
        </p:txBody>
      </p:sp>
      <p:sp>
        <p:nvSpPr>
          <p:cNvPr id="94" name="Google Shape;94;p18"/>
          <p:cNvSpPr txBox="1">
            <a:spLocks noGrp="1"/>
          </p:cNvSpPr>
          <p:nvPr>
            <p:ph type="body" idx="1"/>
          </p:nvPr>
        </p:nvSpPr>
        <p:spPr>
          <a:xfrm>
            <a:off x="4550228" y="226219"/>
            <a:ext cx="4365171" cy="4691062"/>
          </a:xfrm>
          <a:prstGeom prst="rect">
            <a:avLst/>
          </a:prstGeom>
        </p:spPr>
        <p:txBody>
          <a:bodyPr spcFirstLastPara="1" wrap="square" lIns="91425" tIns="91425" rIns="91425" bIns="91425" anchor="ctr" anchorCtr="0">
            <a:noAutofit/>
          </a:bodyPr>
          <a:lstStyle/>
          <a:p>
            <a:pPr marL="146050" lvl="0" indent="0" algn="r" rtl="1">
              <a:spcAft>
                <a:spcPts val="1600"/>
              </a:spcAft>
              <a:buClr>
                <a:schemeClr val="bg2"/>
              </a:buClr>
              <a:buSzPct val="100000"/>
              <a:buNone/>
            </a:pPr>
            <a:r>
              <a:rPr lang="ar-LB" sz="1800" dirty="0">
                <a:solidFill>
                  <a:schemeClr val="bg2"/>
                </a:solidFill>
                <a:latin typeface="Simplified Arabic" panose="02020603050405020304" pitchFamily="18" charset="-78"/>
                <a:cs typeface="Simplified Arabic" panose="02020603050405020304" pitchFamily="18" charset="-78"/>
              </a:rPr>
              <a:t>المحكمة الجنائية الدولية </a:t>
            </a:r>
            <a:r>
              <a:rPr lang="ar-LB" sz="1800" b="1" dirty="0">
                <a:solidFill>
                  <a:schemeClr val="bg2"/>
                </a:solidFill>
                <a:latin typeface="Simplified Arabic" panose="02020603050405020304" pitchFamily="18" charset="-78"/>
                <a:cs typeface="Simplified Arabic" panose="02020603050405020304" pitchFamily="18" charset="-78"/>
              </a:rPr>
              <a:t>الدائمة </a:t>
            </a:r>
            <a:r>
              <a:rPr lang="ar-LB" sz="1800" dirty="0">
                <a:solidFill>
                  <a:schemeClr val="bg2"/>
                </a:solidFill>
                <a:latin typeface="Simplified Arabic" panose="02020603050405020304" pitchFamily="18" charset="-78"/>
                <a:cs typeface="Simplified Arabic" panose="02020603050405020304" pitchFamily="18" charset="-78"/>
              </a:rPr>
              <a:t>الأولى والوحيدة لغاية اليوم.</a:t>
            </a:r>
          </a:p>
          <a:p>
            <a:pPr marL="146050" lvl="0" indent="0" algn="r" rtl="1">
              <a:spcAft>
                <a:spcPts val="1600"/>
              </a:spcAft>
              <a:buClr>
                <a:schemeClr val="bg2"/>
              </a:buClr>
              <a:buSzPct val="100000"/>
              <a:buNone/>
            </a:pPr>
            <a:r>
              <a:rPr lang="ar-LB" sz="1800" dirty="0">
                <a:solidFill>
                  <a:schemeClr val="bg2"/>
                </a:solidFill>
                <a:latin typeface="Simplified Arabic" panose="02020603050405020304" pitchFamily="18" charset="-78"/>
                <a:cs typeface="Simplified Arabic" panose="02020603050405020304" pitchFamily="18" charset="-78"/>
              </a:rPr>
              <a:t>تعترف صراحةً بأنّ </a:t>
            </a:r>
            <a:r>
              <a:rPr lang="ar-LB" sz="1800" b="1" dirty="0">
                <a:solidFill>
                  <a:schemeClr val="bg2"/>
                </a:solidFill>
                <a:latin typeface="Simplified Arabic" panose="02020603050405020304" pitchFamily="18" charset="-78"/>
                <a:cs typeface="Simplified Arabic" panose="02020603050405020304" pitchFamily="18" charset="-78"/>
              </a:rPr>
              <a:t>العنف الجنسي والعنف القائم على نوع الجنس يمكن أن يشكّلا جرائم حرب و/أو جرائم ضد الإنسانية و/أو إبادة جماعية.</a:t>
            </a:r>
            <a:r>
              <a:rPr lang="ar-LB" sz="1800" dirty="0">
                <a:solidFill>
                  <a:schemeClr val="bg2"/>
                </a:solidFill>
                <a:latin typeface="Simplified Arabic" panose="02020603050405020304" pitchFamily="18" charset="-78"/>
                <a:cs typeface="Simplified Arabic" panose="02020603050405020304" pitchFamily="18" charset="-78"/>
              </a:rPr>
              <a:t> </a:t>
            </a:r>
          </a:p>
          <a:p>
            <a:pPr marL="146050" lvl="0" indent="0" algn="r" rtl="1">
              <a:spcAft>
                <a:spcPts val="1600"/>
              </a:spcAft>
              <a:buClr>
                <a:schemeClr val="bg2"/>
              </a:buClr>
              <a:buSzPct val="100000"/>
              <a:buNone/>
            </a:pPr>
            <a:r>
              <a:rPr lang="ar-LB" sz="1800" dirty="0">
                <a:solidFill>
                  <a:schemeClr val="bg2"/>
                </a:solidFill>
                <a:latin typeface="Simplified Arabic" panose="02020603050405020304" pitchFamily="18" charset="-78"/>
                <a:cs typeface="Simplified Arabic" panose="02020603050405020304" pitchFamily="18" charset="-78"/>
              </a:rPr>
              <a:t>تسلط السياسة الرسمية لمكتب المدعي العام الضوء على </a:t>
            </a:r>
            <a:r>
              <a:rPr lang="ar-LB" sz="1800" b="1" dirty="0">
                <a:solidFill>
                  <a:schemeClr val="bg2"/>
                </a:solidFill>
                <a:latin typeface="Simplified Arabic" panose="02020603050405020304" pitchFamily="18" charset="-78"/>
                <a:cs typeface="Simplified Arabic" panose="02020603050405020304" pitchFamily="18" charset="-78"/>
              </a:rPr>
              <a:t>ضرورة إدماج نوع الجنس منذ بداية </a:t>
            </a:r>
            <a:r>
              <a:rPr lang="ar-LB" sz="1800" dirty="0">
                <a:solidFill>
                  <a:schemeClr val="bg2"/>
                </a:solidFill>
                <a:latin typeface="Simplified Arabic" panose="02020603050405020304" pitchFamily="18" charset="-78"/>
                <a:cs typeface="Simplified Arabic" panose="02020603050405020304" pitchFamily="18" charset="-78"/>
              </a:rPr>
              <a:t>مرحلة الاستجواب الأولية وخلال عملية العدالة الجنائية. </a:t>
            </a:r>
          </a:p>
          <a:p>
            <a:pPr marL="146050" lvl="0" indent="0" algn="r" rtl="1">
              <a:spcAft>
                <a:spcPts val="1600"/>
              </a:spcAft>
              <a:buClr>
                <a:schemeClr val="bg2"/>
              </a:buClr>
              <a:buSzPct val="100000"/>
              <a:buNone/>
            </a:pPr>
            <a:r>
              <a:rPr lang="ar-LB" sz="1800" dirty="0">
                <a:solidFill>
                  <a:schemeClr val="bg2"/>
                </a:solidFill>
                <a:latin typeface="Simplified Arabic" panose="02020603050405020304" pitchFamily="18" charset="-78"/>
                <a:cs typeface="Simplified Arabic" panose="02020603050405020304" pitchFamily="18" charset="-78"/>
              </a:rPr>
              <a:t>غير أنّ </a:t>
            </a:r>
            <a:r>
              <a:rPr lang="ar-LB" sz="1800" b="1" dirty="0">
                <a:solidFill>
                  <a:schemeClr val="bg2"/>
                </a:solidFill>
                <a:latin typeface="Simplified Arabic" panose="02020603050405020304" pitchFamily="18" charset="-78"/>
                <a:cs typeface="Simplified Arabic" panose="02020603050405020304" pitchFamily="18" charset="-78"/>
              </a:rPr>
              <a:t>الفقه لم يلعب دوراً مجدياً لجهة تعزيز العدالة بين الجنسين.</a:t>
            </a:r>
            <a:r>
              <a:rPr lang="ar-LB" sz="1800" dirty="0">
                <a:solidFill>
                  <a:schemeClr val="bg2"/>
                </a:solidFill>
                <a:latin typeface="Simplified Arabic" panose="02020603050405020304" pitchFamily="18" charset="-78"/>
                <a:cs typeface="Simplified Arabic" panose="02020603050405020304" pitchFamily="18" charset="-78"/>
              </a:rPr>
              <a:t> </a:t>
            </a:r>
          </a:p>
        </p:txBody>
      </p:sp>
      <p:pic>
        <p:nvPicPr>
          <p:cNvPr id="4" name="Google Shape;110;p24"/>
          <p:cNvPicPr preferRelativeResize="0">
            <a:picLocks noChangeAspect="1"/>
          </p:cNvPicPr>
          <p:nvPr/>
        </p:nvPicPr>
        <p:blipFill>
          <a:blip r:embed="rId3">
            <a:alphaModFix/>
          </a:blip>
          <a:stretch>
            <a:fillRect/>
          </a:stretch>
        </p:blipFill>
        <p:spPr>
          <a:xfrm>
            <a:off x="1" y="2272328"/>
            <a:ext cx="4314824" cy="2871172"/>
          </a:xfrm>
          <a:prstGeom prst="rect">
            <a:avLst/>
          </a:prstGeom>
          <a:noFill/>
          <a:ln>
            <a:noFill/>
          </a:ln>
        </p:spPr>
      </p:pic>
      <p:sp>
        <p:nvSpPr>
          <p:cNvPr id="5" name="Rectangle 4">
            <a:extLst>
              <a:ext uri="{FF2B5EF4-FFF2-40B4-BE49-F238E27FC236}">
                <a16:creationId xmlns:a16="http://schemas.microsoft.com/office/drawing/2014/main" id="{D5B50B7D-B6C7-4ACC-ABF3-5F337849001F}"/>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ما هو العنف الجنسي والعنف القائم على نوع الجنس؟</a:t>
            </a:r>
            <a:endParaRPr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768500" y="491400"/>
            <a:ext cx="4166400" cy="4098600"/>
          </a:xfrm>
          <a:prstGeom prst="rect">
            <a:avLst/>
          </a:prstGeom>
        </p:spPr>
        <p:txBody>
          <a:bodyPr spcFirstLastPara="1" wrap="square" lIns="91425" tIns="91425" rIns="91425" bIns="91425" anchor="ctr" anchorCtr="0">
            <a:noAutofit/>
          </a:bodyPr>
          <a:lstStyle/>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العنف الجنسي يعني "أي علاقة جنسية، أو محاولة للحصول على علاقة جنسية، أو أيّة تعليقات أو تمهيدات جنسية، أو أيّة أعمال ترمي إلى الاتجار بجنس الشخص أو أعمال موجّهة ضدّ جنسه باستخدام الإكراه يقترفها شخص آخر مهما كانت العلاقة القائمة بينهما وفي أيّ مكان، بما في ذلك في المنزل أو مكان العمل على سبيل المثال لا الحصر.“</a:t>
            </a:r>
            <a:endParaRPr lang="en-US" dirty="0">
              <a:solidFill>
                <a:schemeClr val="bg2"/>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en-US" i="1" dirty="0">
                <a:solidFill>
                  <a:schemeClr val="accent4"/>
                </a:solidFill>
                <a:latin typeface="Simplified Arabic" panose="02020603050405020304" pitchFamily="18" charset="-78"/>
                <a:cs typeface="Simplified Arabic" panose="02020603050405020304" pitchFamily="18" charset="-78"/>
              </a:rPr>
              <a:t>–</a:t>
            </a:r>
            <a:r>
              <a:rPr lang="ar-LB" i="1" dirty="0">
                <a:solidFill>
                  <a:schemeClr val="accent4"/>
                </a:solidFill>
                <a:latin typeface="Simplified Arabic" panose="02020603050405020304" pitchFamily="18" charset="-78"/>
                <a:cs typeface="Simplified Arabic" panose="02020603050405020304" pitchFamily="18" charset="-78"/>
              </a:rPr>
              <a:t> منظمة الصحة العالمية</a:t>
            </a:r>
            <a:endParaRPr lang="en-US" i="1" dirty="0">
              <a:solidFill>
                <a:schemeClr val="accent4"/>
              </a:solidFill>
              <a:latin typeface="Simplified Arabic" panose="02020603050405020304" pitchFamily="18" charset="-78"/>
              <a:cs typeface="Simplified Arabic" panose="02020603050405020304" pitchFamily="18" charset="-78"/>
            </a:endParaRPr>
          </a:p>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يحصل </a:t>
            </a:r>
            <a:r>
              <a:rPr lang="ar-LB" b="1" dirty="0">
                <a:solidFill>
                  <a:schemeClr val="bg2"/>
                </a:solidFill>
                <a:latin typeface="Simplified Arabic" panose="02020603050405020304" pitchFamily="18" charset="-78"/>
                <a:cs typeface="Simplified Arabic" panose="02020603050405020304" pitchFamily="18" charset="-78"/>
              </a:rPr>
              <a:t>العنف القائم على نوع الجنس </a:t>
            </a:r>
            <a:r>
              <a:rPr lang="ar-LB" dirty="0">
                <a:solidFill>
                  <a:schemeClr val="bg2"/>
                </a:solidFill>
                <a:latin typeface="Simplified Arabic" panose="02020603050405020304" pitchFamily="18" charset="-78"/>
                <a:cs typeface="Simplified Arabic" panose="02020603050405020304" pitchFamily="18" charset="-78"/>
              </a:rPr>
              <a:t>عندما يُستهدَف الشخص بسبب نوع جنسه. </a:t>
            </a:r>
          </a:p>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العنف الجنسي هو دوماً شكل من أشكال العنف القائم على نوع الجنس، لكن الانتهاكات القائمة على نوع الجنس لا تُعتبَر جميعها من أشكال العنف الجنسي. </a:t>
            </a:r>
          </a:p>
        </p:txBody>
      </p:sp>
      <p:sp>
        <p:nvSpPr>
          <p:cNvPr id="4" name="Rectangle 3">
            <a:extLst>
              <a:ext uri="{FF2B5EF4-FFF2-40B4-BE49-F238E27FC236}">
                <a16:creationId xmlns:a16="http://schemas.microsoft.com/office/drawing/2014/main" id="{8B28DB25-7212-4C5F-99C7-5C9001BB9A40}"/>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319151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202063" y="317249"/>
            <a:ext cx="8654150" cy="1414901"/>
          </a:xfrm>
          <a:prstGeom prst="rect">
            <a:avLst/>
          </a:prstGeom>
        </p:spPr>
        <p:txBody>
          <a:bodyPr spcFirstLastPara="1" wrap="square" lIns="91425" tIns="91425" rIns="91425" bIns="91425" anchor="t" anchorCtr="0">
            <a:noAutofit/>
          </a:bodyPr>
          <a:lstStyle/>
          <a:p>
            <a:pPr lvl="0" algn="r" rtl="1">
              <a:lnSpc>
                <a:spcPct val="114000"/>
              </a:lnSpc>
              <a:spcAft>
                <a:spcPts val="1600"/>
              </a:spcAft>
            </a:pPr>
            <a:r>
              <a:rPr lang="ar-LB" sz="2200" dirty="0">
                <a:latin typeface="Simplified Arabic" panose="02020603050405020304" pitchFamily="18" charset="-78"/>
                <a:cs typeface="Simplified Arabic" panose="02020603050405020304" pitchFamily="18" charset="-78"/>
              </a:rPr>
              <a:t>يمكن للاغتصاب أو الاستعباد الجنسي أو البغاء القسري أو الحمل القسري أو التعقيم القسري أو أي عنف جنسي ذي خطورة مماثلة أن يشكّل:</a:t>
            </a:r>
            <a:endParaRPr sz="2200" dirty="0">
              <a:latin typeface="Simplified Arabic" panose="02020603050405020304" pitchFamily="18" charset="-78"/>
              <a:cs typeface="Simplified Arabic" panose="02020603050405020304" pitchFamily="18" charset="-78"/>
            </a:endParaRPr>
          </a:p>
        </p:txBody>
      </p:sp>
      <p:sp>
        <p:nvSpPr>
          <p:cNvPr id="3" name="Google Shape;219;p34"/>
          <p:cNvSpPr txBox="1">
            <a:spLocks/>
          </p:cNvSpPr>
          <p:nvPr/>
        </p:nvSpPr>
        <p:spPr>
          <a:xfrm>
            <a:off x="219077" y="3500950"/>
            <a:ext cx="8739875" cy="114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pPr algn="r" rtl="1"/>
            <a:endParaRPr lang="en-US" sz="2000" dirty="0">
              <a:latin typeface="Simplified Arabic" panose="02020603050405020304" pitchFamily="18" charset="-78"/>
              <a:cs typeface="Simplified Arabic" panose="02020603050405020304" pitchFamily="18" charset="-78"/>
            </a:endParaRPr>
          </a:p>
          <a:p>
            <a:pPr algn="r" rtl="1"/>
            <a:r>
              <a:rPr lang="ar-LB" sz="2000" dirty="0">
                <a:latin typeface="Simplified Arabic" panose="02020603050405020304" pitchFamily="18" charset="-78"/>
                <a:cs typeface="Simplified Arabic" panose="02020603050405020304" pitchFamily="18" charset="-78"/>
              </a:rPr>
              <a:t>يمكن للاضطهاد الذي يستهدف أي مجموعة أو جماعة قابلة للتحديد بناء على نوع الجنس أن يشكّل </a:t>
            </a:r>
            <a:r>
              <a:rPr lang="ar-LB" sz="2000" b="1" dirty="0">
                <a:latin typeface="Simplified Arabic" panose="02020603050405020304" pitchFamily="18" charset="-78"/>
                <a:cs typeface="Simplified Arabic" panose="02020603050405020304" pitchFamily="18" charset="-78"/>
              </a:rPr>
              <a:t>جرائم ضد الإنسانية </a:t>
            </a:r>
            <a:r>
              <a:rPr lang="ar-LB" sz="2000" dirty="0">
                <a:latin typeface="Simplified Arabic" panose="02020603050405020304" pitchFamily="18" charset="-78"/>
                <a:cs typeface="Simplified Arabic" panose="02020603050405020304" pitchFamily="18" charset="-78"/>
              </a:rPr>
              <a:t>(المادة 7 (ح)). </a:t>
            </a:r>
            <a:endParaRPr lang="en-US" sz="2000" dirty="0">
              <a:latin typeface="Simplified Arabic" panose="02020603050405020304" pitchFamily="18" charset="-78"/>
              <a:cs typeface="Simplified Arabic" panose="02020603050405020304" pitchFamily="18" charset="-78"/>
            </a:endParaRPr>
          </a:p>
        </p:txBody>
      </p:sp>
      <p:sp>
        <p:nvSpPr>
          <p:cNvPr id="2" name="TextBox 1"/>
          <p:cNvSpPr txBox="1"/>
          <p:nvPr/>
        </p:nvSpPr>
        <p:spPr>
          <a:xfrm>
            <a:off x="1710426" y="1661475"/>
            <a:ext cx="7248526" cy="1906163"/>
          </a:xfrm>
          <a:prstGeom prst="rect">
            <a:avLst/>
          </a:prstGeom>
          <a:noFill/>
        </p:spPr>
        <p:txBody>
          <a:bodyPr wrap="square" rtlCol="0">
            <a:spAutoFit/>
          </a:bodyPr>
          <a:lstStyle/>
          <a:p>
            <a:pPr marL="342900" indent="-342900" algn="r" rtl="1">
              <a:lnSpc>
                <a:spcPct val="114000"/>
              </a:lnSpc>
              <a:spcAft>
                <a:spcPts val="1600"/>
              </a:spcAft>
              <a:buClr>
                <a:schemeClr val="accent1"/>
              </a:buClr>
              <a:buFont typeface="Merriweather" panose="020B0604020202020204" charset="0"/>
              <a:buChar char="●"/>
            </a:pPr>
            <a:r>
              <a:rPr lang="ar-LB" sz="2000" b="1" dirty="0">
                <a:solidFill>
                  <a:schemeClr val="accent1"/>
                </a:solidFill>
                <a:latin typeface="Simplified Arabic" panose="02020603050405020304" pitchFamily="18" charset="-78"/>
                <a:cs typeface="Simplified Arabic" panose="02020603050405020304" pitchFamily="18" charset="-78"/>
              </a:rPr>
              <a:t>إبادة جماعية </a:t>
            </a:r>
            <a:r>
              <a:rPr lang="ar-LB" sz="2000" dirty="0">
                <a:solidFill>
                  <a:schemeClr val="accent1"/>
                </a:solidFill>
                <a:latin typeface="Simplified Arabic" panose="02020603050405020304" pitchFamily="18" charset="-78"/>
                <a:cs typeface="Simplified Arabic" panose="02020603050405020304" pitchFamily="18" charset="-78"/>
              </a:rPr>
              <a:t>(نظام روما الأساسي، المادة 6 (ب) و(د))؛ </a:t>
            </a:r>
            <a:endParaRPr lang="en-US" sz="2000" dirty="0">
              <a:solidFill>
                <a:schemeClr val="accent1"/>
              </a:solidFill>
              <a:latin typeface="Simplified Arabic" panose="02020603050405020304" pitchFamily="18" charset="-78"/>
              <a:cs typeface="Simplified Arabic" panose="02020603050405020304" pitchFamily="18" charset="-78"/>
            </a:endParaRPr>
          </a:p>
          <a:p>
            <a:pPr marL="342900" indent="-342900" algn="r" rtl="1">
              <a:lnSpc>
                <a:spcPct val="114000"/>
              </a:lnSpc>
              <a:spcAft>
                <a:spcPts val="1600"/>
              </a:spcAft>
              <a:buClr>
                <a:schemeClr val="accent1"/>
              </a:buClr>
              <a:buFont typeface="Merriweather" panose="020B0604020202020204" charset="0"/>
              <a:buChar char="●"/>
            </a:pPr>
            <a:r>
              <a:rPr lang="ar-LB" sz="2000" b="1" dirty="0">
                <a:solidFill>
                  <a:schemeClr val="accent1"/>
                </a:solidFill>
                <a:latin typeface="Simplified Arabic" panose="02020603050405020304" pitchFamily="18" charset="-78"/>
                <a:cs typeface="Simplified Arabic" panose="02020603050405020304" pitchFamily="18" charset="-78"/>
              </a:rPr>
              <a:t>جرائم ضد الإنسانية </a:t>
            </a:r>
            <a:r>
              <a:rPr lang="ar-LB" sz="2000" dirty="0">
                <a:solidFill>
                  <a:schemeClr val="accent1"/>
                </a:solidFill>
                <a:latin typeface="Simplified Arabic" panose="02020603050405020304" pitchFamily="18" charset="-78"/>
                <a:cs typeface="Simplified Arabic" panose="02020603050405020304" pitchFamily="18" charset="-78"/>
              </a:rPr>
              <a:t>(المادة 7 (ز))؛ و/أو</a:t>
            </a:r>
            <a:endParaRPr lang="en-US" sz="2000" dirty="0">
              <a:solidFill>
                <a:schemeClr val="accent1"/>
              </a:solidFill>
              <a:latin typeface="Simplified Arabic" panose="02020603050405020304" pitchFamily="18" charset="-78"/>
              <a:cs typeface="Simplified Arabic" panose="02020603050405020304" pitchFamily="18" charset="-78"/>
            </a:endParaRPr>
          </a:p>
          <a:p>
            <a:pPr marL="342900" indent="-342900" algn="r" rtl="1">
              <a:lnSpc>
                <a:spcPct val="114000"/>
              </a:lnSpc>
              <a:spcAft>
                <a:spcPts val="1600"/>
              </a:spcAft>
              <a:buClr>
                <a:schemeClr val="accent1"/>
              </a:buClr>
              <a:buFont typeface="Merriweather" panose="020B0604020202020204" charset="0"/>
              <a:buChar char="●"/>
            </a:pPr>
            <a:r>
              <a:rPr lang="ar-LB" sz="2000" b="1" dirty="0">
                <a:solidFill>
                  <a:schemeClr val="accent1"/>
                </a:solidFill>
                <a:latin typeface="Simplified Arabic" panose="02020603050405020304" pitchFamily="18" charset="-78"/>
                <a:cs typeface="Simplified Arabic" panose="02020603050405020304" pitchFamily="18" charset="-78"/>
              </a:rPr>
              <a:t>جرائم الحرب </a:t>
            </a:r>
            <a:r>
              <a:rPr lang="ar-LB" sz="2000" dirty="0">
                <a:solidFill>
                  <a:schemeClr val="accent1"/>
                </a:solidFill>
                <a:latin typeface="Simplified Arabic" panose="02020603050405020304" pitchFamily="18" charset="-78"/>
                <a:cs typeface="Simplified Arabic" panose="02020603050405020304" pitchFamily="18" charset="-78"/>
              </a:rPr>
              <a:t>(المادة 8 (2) (ب) (</a:t>
            </a:r>
            <a:r>
              <a:rPr lang="en-US" sz="2000" dirty="0">
                <a:solidFill>
                  <a:schemeClr val="accent1"/>
                </a:solidFill>
                <a:latin typeface="Simplified Arabic" panose="02020603050405020304" pitchFamily="18" charset="-78"/>
                <a:cs typeface="Simplified Arabic" panose="02020603050405020304" pitchFamily="18" charset="-78"/>
              </a:rPr>
              <a:t>xxii</a:t>
            </a:r>
            <a:r>
              <a:rPr lang="ar-LB" sz="2000" dirty="0">
                <a:solidFill>
                  <a:schemeClr val="accent1"/>
                </a:solidFill>
                <a:latin typeface="Simplified Arabic" panose="02020603050405020304" pitchFamily="18" charset="-78"/>
                <a:cs typeface="Simplified Arabic" panose="02020603050405020304" pitchFamily="18" charset="-78"/>
              </a:rPr>
              <a:t>) للحروب الدولية والمادة 8 (2) (ج) (</a:t>
            </a:r>
            <a:r>
              <a:rPr lang="en-US" sz="2000" dirty="0">
                <a:solidFill>
                  <a:schemeClr val="accent1"/>
                </a:solidFill>
                <a:latin typeface="Simplified Arabic" panose="02020603050405020304" pitchFamily="18" charset="-78"/>
                <a:cs typeface="Simplified Arabic" panose="02020603050405020304" pitchFamily="18" charset="-78"/>
              </a:rPr>
              <a:t>vi</a:t>
            </a:r>
            <a:r>
              <a:rPr lang="ar-LB" sz="2000" dirty="0">
                <a:solidFill>
                  <a:schemeClr val="accent1"/>
                </a:solidFill>
                <a:latin typeface="Simplified Arabic" panose="02020603050405020304" pitchFamily="18" charset="-78"/>
                <a:cs typeface="Simplified Arabic" panose="02020603050405020304" pitchFamily="18" charset="-78"/>
              </a:rPr>
              <a:t>) للحروب غير الدولية)</a:t>
            </a:r>
            <a:endParaRPr lang="en-US" sz="2000" dirty="0">
              <a:solidFill>
                <a:schemeClr val="accent1"/>
              </a:solidFill>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7F647710-A3DF-435D-A4CC-77AD84359B0D}"/>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430989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lvl="0" algn="r" rtl="1"/>
            <a:r>
              <a:rPr lang="ar-LB" sz="2800" dirty="0">
                <a:solidFill>
                  <a:schemeClr val="bg1"/>
                </a:solidFill>
                <a:latin typeface="Simplified Arabic" panose="02020603050405020304" pitchFamily="18" charset="-78"/>
                <a:ea typeface="SimHei" panose="02010609060101010101" pitchFamily="49" charset="-122"/>
                <a:cs typeface="Simplified Arabic" panose="02020603050405020304" pitchFamily="18" charset="-78"/>
              </a:rPr>
              <a:t>الإرث المتناقض بشأن نوع الجنس في المحكمة الجنائية الدولية</a:t>
            </a:r>
            <a:endParaRPr sz="2600" dirty="0">
              <a:solidFill>
                <a:schemeClr val="bg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0" y="1402355"/>
            <a:ext cx="2260600"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sz="1600" i="1" dirty="0">
                <a:solidFill>
                  <a:schemeClr val="bg1"/>
                </a:solidFill>
                <a:latin typeface="Simplified Arabic" panose="02020603050405020304" pitchFamily="18" charset="-78"/>
                <a:cs typeface="Simplified Arabic" panose="02020603050405020304" pitchFamily="18" charset="-78"/>
              </a:rPr>
              <a:t>كاتنغا </a:t>
            </a:r>
            <a:r>
              <a:rPr lang="ar-LB" sz="1600" dirty="0">
                <a:solidFill>
                  <a:schemeClr val="bg1"/>
                </a:solidFill>
                <a:latin typeface="Simplified Arabic" panose="02020603050405020304" pitchFamily="18" charset="-78"/>
                <a:cs typeface="Simplified Arabic" panose="02020603050405020304" pitchFamily="18" charset="-78"/>
              </a:rPr>
              <a:t>(2014)</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39" name="Google Shape;339;p52"/>
          <p:cNvSpPr txBox="1"/>
          <p:nvPr/>
        </p:nvSpPr>
        <p:spPr>
          <a:xfrm>
            <a:off x="74234" y="1823207"/>
            <a:ext cx="2167315"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أدين بكافة جرائم الحرب والجرائم ضد الإنسانية المتهم بها، </a:t>
            </a:r>
            <a:r>
              <a:rPr lang="ar-LB" b="1" dirty="0">
                <a:solidFill>
                  <a:schemeClr val="bg2"/>
                </a:solidFill>
                <a:latin typeface="Simplified Arabic" panose="02020603050405020304" pitchFamily="18" charset="-78"/>
                <a:ea typeface="Roboto" panose="020B0604020202020204" charset="0"/>
                <a:cs typeface="Simplified Arabic" panose="02020603050405020304" pitchFamily="18" charset="-78"/>
              </a:rPr>
              <a:t>باستثناء </a:t>
            </a: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تهم الاغتصاب والاستعباد الجنسي. </a:t>
            </a: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rPr>
              <a:t>بعثت الإدانة برسالة مفادها أنّ العنف الجنسي والعنف القائم على نوع الجنس مقبولَين أكثر من الجرائم غير القائمة على نوع الجنس، فتأذّت بذلك مصداقية المحكمة الجنائية الدولية لدى ضحايا العنف الجنسي والعنف القائم على نوع الجنس. </a:t>
            </a:r>
            <a:endParaRPr lang="en-US"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4" name="Google Shape;339;p52"/>
          <p:cNvSpPr txBox="1"/>
          <p:nvPr/>
        </p:nvSpPr>
        <p:spPr>
          <a:xfrm>
            <a:off x="2393335" y="1809996"/>
            <a:ext cx="2103120" cy="3255081"/>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sz="1200" dirty="0">
                <a:solidFill>
                  <a:schemeClr val="bg2"/>
                </a:solidFill>
                <a:latin typeface="Simplified Arabic" panose="02020603050405020304" pitchFamily="18" charset="-78"/>
                <a:ea typeface="Roboto" panose="020B0604020202020204" charset="0"/>
                <a:cs typeface="Simplified Arabic" panose="02020603050405020304" pitchFamily="18" charset="-78"/>
              </a:rPr>
              <a:t>لم يشمل القرار الاتهامي تهم العنف الجنسي والعنف القائم على نوع الجنس على الرغم من المعلومات المتوفرة للعموم بشأن حصوله. </a:t>
            </a:r>
          </a:p>
          <a:p>
            <a:pPr algn="r" rtl="1">
              <a:lnSpc>
                <a:spcPct val="114000"/>
              </a:lnSpc>
              <a:spcAft>
                <a:spcPts val="1600"/>
              </a:spcAft>
            </a:pPr>
            <a:r>
              <a:rPr lang="ar-LB" sz="1200" dirty="0">
                <a:solidFill>
                  <a:schemeClr val="bg2"/>
                </a:solidFill>
                <a:latin typeface="Simplified Arabic" panose="02020603050405020304" pitchFamily="18" charset="-78"/>
                <a:ea typeface="Roboto" panose="020B0604020202020204" charset="0"/>
                <a:cs typeface="Simplified Arabic" panose="02020603050405020304" pitchFamily="18" charset="-78"/>
              </a:rPr>
              <a:t>إثر تقديم إثباتات بشأن العنف الجنسي والعنف القائم على نوع الجنس خلال المحاكمة، أمل البعض في أنّ المحكمة ستحكم بالتعويضات للأطفال الجنود من الفتيات من ضحايا العنف الجنسي والعنف القائم على نوع الجنس. </a:t>
            </a:r>
          </a:p>
          <a:p>
            <a:pPr algn="r" rtl="1">
              <a:lnSpc>
                <a:spcPct val="114000"/>
              </a:lnSpc>
              <a:spcAft>
                <a:spcPts val="1600"/>
              </a:spcAft>
            </a:pPr>
            <a:r>
              <a:rPr lang="ar-LB" sz="1200" dirty="0">
                <a:solidFill>
                  <a:schemeClr val="bg2"/>
                </a:solidFill>
                <a:latin typeface="Simplified Arabic" panose="02020603050405020304" pitchFamily="18" charset="-78"/>
                <a:ea typeface="Roboto" panose="020B0604020202020204" charset="0"/>
                <a:cs typeface="Simplified Arabic" panose="02020603050405020304" pitchFamily="18" charset="-78"/>
              </a:rPr>
              <a:t>لكن لم تُمنح أي تعويضات للعنف الجنسي والعنف القائم على نوع الجنس بما أنّ هذه الجرائم لم ترد بين التهم. </a:t>
            </a:r>
            <a:endParaRPr lang="en-US" sz="120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38" name="Google Shape;339;p52"/>
          <p:cNvSpPr txBox="1"/>
          <p:nvPr/>
        </p:nvSpPr>
        <p:spPr>
          <a:xfrm>
            <a:off x="4638374" y="1876371"/>
            <a:ext cx="2133627"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sz="1150" dirty="0">
                <a:solidFill>
                  <a:schemeClr val="bg2"/>
                </a:solidFill>
                <a:latin typeface="Simplified Arabic" panose="02020603050405020304" pitchFamily="18" charset="-78"/>
                <a:ea typeface="Roboto" panose="020B0604020202020204" charset="0"/>
                <a:cs typeface="Simplified Arabic" panose="02020603050405020304" pitchFamily="18" charset="-78"/>
              </a:rPr>
              <a:t>القرار الاتهامي الأول الذي يصنف العنف الجنسي والعنف القائم على نوع الجنس ضد الرجال </a:t>
            </a:r>
          </a:p>
          <a:p>
            <a:pPr algn="r" rtl="1">
              <a:lnSpc>
                <a:spcPct val="114000"/>
              </a:lnSpc>
              <a:spcAft>
                <a:spcPts val="1600"/>
              </a:spcAft>
            </a:pPr>
            <a:r>
              <a:rPr lang="ar-LB" sz="1150" dirty="0">
                <a:solidFill>
                  <a:schemeClr val="bg2"/>
                </a:solidFill>
                <a:latin typeface="Simplified Arabic" panose="02020603050405020304" pitchFamily="18" charset="-78"/>
                <a:ea typeface="Roboto" panose="020B0604020202020204" charset="0"/>
                <a:cs typeface="Simplified Arabic" panose="02020603050405020304" pitchFamily="18" charset="-78"/>
              </a:rPr>
              <a:t>أول إدانة في جرائم العنف الجنسي والعنف القائم على نوع الجنس أمام المحكمة الجنائيعلى أنّه اغتصاب. ة الدولية من خلال مسؤولية القادة. </a:t>
            </a:r>
          </a:p>
          <a:p>
            <a:pPr algn="r" rtl="1">
              <a:lnSpc>
                <a:spcPct val="114000"/>
              </a:lnSpc>
              <a:spcAft>
                <a:spcPts val="1600"/>
              </a:spcAft>
            </a:pPr>
            <a:r>
              <a:rPr lang="ar-LB" sz="1150" dirty="0">
                <a:solidFill>
                  <a:schemeClr val="bg2"/>
                </a:solidFill>
                <a:latin typeface="Simplified Arabic" panose="02020603050405020304" pitchFamily="18" charset="-78"/>
                <a:ea typeface="Roboto" panose="020B0604020202020204" charset="0"/>
                <a:cs typeface="Simplified Arabic" panose="02020603050405020304" pitchFamily="18" charset="-78"/>
              </a:rPr>
              <a:t>نُقضت إدانته بالإجماع بعد سنتين في حزيران/يونيو 2018. </a:t>
            </a:r>
          </a:p>
          <a:p>
            <a:pPr algn="r" rtl="1">
              <a:lnSpc>
                <a:spcPct val="114000"/>
              </a:lnSpc>
              <a:spcAft>
                <a:spcPts val="1600"/>
              </a:spcAft>
            </a:pPr>
            <a:r>
              <a:rPr lang="ar-LB" sz="1150" dirty="0">
                <a:solidFill>
                  <a:schemeClr val="bg2"/>
                </a:solidFill>
                <a:latin typeface="Simplified Arabic" panose="02020603050405020304" pitchFamily="18" charset="-78"/>
                <a:ea typeface="Roboto" panose="020B0604020202020204" charset="0"/>
                <a:cs typeface="Simplified Arabic" panose="02020603050405020304" pitchFamily="18" charset="-78"/>
              </a:rPr>
              <a:t>لم تصدر المحكمة الجنائية الدولية لتاريخه أي إدانة بجرائم العنف الجنسي والعنف القائم على نوع الجنس. </a:t>
            </a:r>
            <a:endParaRPr lang="en-US" sz="1150" dirty="0">
              <a:solidFill>
                <a:schemeClr val="bg2"/>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rPr>
              <a:t>إحدى المرّات الأوائل التي حاولت فيها المحكمة الجنائية الدولية إصدار قرار اتهامي مبني على الاضطهاد القائم على نوع الجنس. </a:t>
            </a:r>
          </a:p>
          <a:p>
            <a:pPr algn="r" rtl="1">
              <a:lnSpc>
                <a:spcPct val="114000"/>
              </a:lnSpc>
              <a:spcAft>
                <a:spcPts val="1600"/>
              </a:spcAft>
            </a:pPr>
            <a:r>
              <a:rPr lang="ar-LB"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rPr>
              <a:t>يُعقد اجتماع تثبيت التهم الموجهة إليه رسمياً في 24 أيلول/سبتمبر 2018. </a:t>
            </a:r>
            <a:endParaRPr dirty="0">
              <a:solidFill>
                <a:schemeClr val="bg2"/>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24" name="Google Shape;338;p52"/>
          <p:cNvSpPr txBox="1"/>
          <p:nvPr/>
        </p:nvSpPr>
        <p:spPr>
          <a:xfrm>
            <a:off x="2377774" y="1402355"/>
            <a:ext cx="2115801"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sz="1600" i="1" dirty="0">
                <a:solidFill>
                  <a:schemeClr val="bg1"/>
                </a:solidFill>
                <a:latin typeface="Simplified Arabic" panose="02020603050405020304" pitchFamily="18" charset="-78"/>
                <a:cs typeface="Simplified Arabic" panose="02020603050405020304" pitchFamily="18" charset="-78"/>
              </a:rPr>
              <a:t>لوبنغا </a:t>
            </a:r>
            <a:r>
              <a:rPr lang="ar-LB" sz="1600" dirty="0">
                <a:solidFill>
                  <a:schemeClr val="bg1"/>
                </a:solidFill>
                <a:latin typeface="Simplified Arabic" panose="02020603050405020304" pitchFamily="18" charset="-78"/>
                <a:cs typeface="Simplified Arabic" panose="02020603050405020304" pitchFamily="18" charset="-78"/>
              </a:rPr>
              <a:t>(2012)</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25" name="Google Shape;338;p52"/>
          <p:cNvSpPr txBox="1"/>
          <p:nvPr/>
        </p:nvSpPr>
        <p:spPr>
          <a:xfrm>
            <a:off x="4656433" y="1393799"/>
            <a:ext cx="2115568"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sz="1600" i="1" dirty="0">
                <a:solidFill>
                  <a:schemeClr val="bg1"/>
                </a:solidFill>
                <a:latin typeface="Simplified Arabic" panose="02020603050405020304" pitchFamily="18" charset="-78"/>
                <a:cs typeface="Simplified Arabic" panose="02020603050405020304" pitchFamily="18" charset="-78"/>
              </a:rPr>
              <a:t>بيمبا </a:t>
            </a:r>
            <a:r>
              <a:rPr lang="ar-LB" sz="1600" dirty="0">
                <a:solidFill>
                  <a:schemeClr val="bg1"/>
                </a:solidFill>
                <a:latin typeface="Simplified Arabic" panose="02020603050405020304" pitchFamily="18" charset="-78"/>
                <a:cs typeface="Simplified Arabic" panose="02020603050405020304" pitchFamily="18" charset="-78"/>
              </a:rPr>
              <a:t>(2016)</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
        <p:nvSpPr>
          <p:cNvPr id="30" name="Google Shape;338;p52"/>
          <p:cNvSpPr txBox="1"/>
          <p:nvPr/>
        </p:nvSpPr>
        <p:spPr>
          <a:xfrm>
            <a:off x="6953980" y="1375718"/>
            <a:ext cx="2103120" cy="461400"/>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sz="1600" i="1" dirty="0">
                <a:solidFill>
                  <a:schemeClr val="bg1"/>
                </a:solidFill>
                <a:latin typeface="Simplified Arabic" panose="02020603050405020304" pitchFamily="18" charset="-78"/>
                <a:cs typeface="Simplified Arabic" panose="02020603050405020304" pitchFamily="18" charset="-78"/>
              </a:rPr>
              <a:t>الحسن </a:t>
            </a:r>
            <a:r>
              <a:rPr lang="ar-LB" sz="1600" dirty="0">
                <a:solidFill>
                  <a:schemeClr val="bg1"/>
                </a:solidFill>
                <a:latin typeface="Simplified Arabic" panose="02020603050405020304" pitchFamily="18" charset="-78"/>
                <a:cs typeface="Simplified Arabic" panose="02020603050405020304" pitchFamily="18" charset="-78"/>
              </a:rPr>
              <a:t>(جارية)</a:t>
            </a:r>
            <a:endParaRPr lang="en-US" sz="16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endParaRPr>
          </a:p>
        </p:txBody>
      </p:sp>
    </p:spTree>
    <p:extLst>
      <p:ext uri="{BB962C8B-B14F-4D97-AF65-F5344CB8AC3E}">
        <p14:creationId xmlns:p14="http://schemas.microsoft.com/office/powerpoint/2010/main" val="2652990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7"/>
            </a:pPr>
            <a:r>
              <a:rPr lang="ar-LB" dirty="0">
                <a:latin typeface="Simplified Arabic" panose="02020603050405020304" pitchFamily="18" charset="-78"/>
                <a:cs typeface="Simplified Arabic" panose="02020603050405020304" pitchFamily="18" charset="-78"/>
              </a:rPr>
              <a:t>تحديد الأولويات</a:t>
            </a:r>
            <a:endParaRPr dirty="0">
              <a:latin typeface="Simplified Arabic" panose="02020603050405020304" pitchFamily="18" charset="-78"/>
              <a:cs typeface="Simplified Arabic" panose="02020603050405020304" pitchFamily="18" charset="-78"/>
            </a:endParaRPr>
          </a:p>
        </p:txBody>
      </p:sp>
      <p:sp>
        <p:nvSpPr>
          <p:cNvPr id="100" name="Google Shape;100;p19"/>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lgn="r" rtl="1">
              <a:spcAft>
                <a:spcPts val="1600"/>
              </a:spcAft>
              <a:buNone/>
            </a:pPr>
            <a:r>
              <a:rPr lang="ar-LB" sz="2000" dirty="0">
                <a:latin typeface="Simplified Arabic" panose="02020603050405020304" pitchFamily="18" charset="-78"/>
                <a:cs typeface="Simplified Arabic" panose="02020603050405020304" pitchFamily="18" charset="-78"/>
              </a:rPr>
              <a:t>يمكن للمحاكمات أن تكتسب فهماً أفضل لجرائم العنف الجنسي والعنف القائم على نوع الجنس وكيفية تفاقم العنف ضد النساء بفعل النظم الاجتماعية والسياسية من خلال:</a:t>
            </a:r>
            <a:endParaRPr lang="en-US" sz="20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تمارين رسم الخرائط؛</a:t>
            </a:r>
            <a:endParaRPr lang="en-US" sz="20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الاستشارات مع المجموعات النسائية والجهات المعنية الرئيسة. </a:t>
            </a:r>
            <a:endParaRPr sz="20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2E3B92EF-D4B2-450C-BF45-3E4D6F64DB24}"/>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تحديد أعمال الضرر وأنماط الانتهاكات</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من شأن</a:t>
            </a:r>
            <a:r>
              <a:rPr lang="ar-LB" b="1" dirty="0">
                <a:solidFill>
                  <a:schemeClr val="bg2"/>
                </a:solidFill>
                <a:latin typeface="Simplified Arabic" panose="02020603050405020304" pitchFamily="18" charset="-78"/>
                <a:cs typeface="Simplified Arabic" panose="02020603050405020304" pitchFamily="18" charset="-78"/>
              </a:rPr>
              <a:t> تمرين رسم الخرائط </a:t>
            </a:r>
            <a:r>
              <a:rPr lang="ar-LB" dirty="0">
                <a:solidFill>
                  <a:schemeClr val="bg2"/>
                </a:solidFill>
                <a:latin typeface="Simplified Arabic" panose="02020603050405020304" pitchFamily="18" charset="-78"/>
                <a:cs typeface="Simplified Arabic" panose="02020603050405020304" pitchFamily="18" charset="-78"/>
              </a:rPr>
              <a:t>أن يساعد على تحديد نوع الجرائم التي حصلت، ومكان وزمان حصولها، وهوية الضحايا، وهوية المرتكبين المرجحة، وتسلسل القيادة. </a:t>
            </a:r>
          </a:p>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يجب أن تُستخدم تمارين رسم الخرائط لتحديد أنماط الانتهاكات. </a:t>
            </a:r>
          </a:p>
          <a:p>
            <a:pPr marL="0" indent="0" algn="r" rtl="1">
              <a:lnSpc>
                <a:spcPct val="114000"/>
              </a:lnSpc>
              <a:spcAft>
                <a:spcPts val="1600"/>
              </a:spcAft>
            </a:pPr>
            <a:r>
              <a:rPr lang="ar-LB" b="1" dirty="0">
                <a:solidFill>
                  <a:schemeClr val="bg2"/>
                </a:solidFill>
                <a:latin typeface="Simplified Arabic" panose="02020603050405020304" pitchFamily="18" charset="-78"/>
                <a:cs typeface="Simplified Arabic" panose="02020603050405020304" pitchFamily="18" charset="-78"/>
              </a:rPr>
              <a:t>النمط </a:t>
            </a:r>
            <a:r>
              <a:rPr lang="ar-LB" dirty="0">
                <a:solidFill>
                  <a:schemeClr val="bg2"/>
                </a:solidFill>
                <a:latin typeface="Simplified Arabic" panose="02020603050405020304" pitchFamily="18" charset="-78"/>
                <a:cs typeface="Simplified Arabic" panose="02020603050405020304" pitchFamily="18" charset="-78"/>
              </a:rPr>
              <a:t>هو مجموعة من الأحداث تشير مجتمعةً بشكل ضمني إلى درجة معيّنة من التخطيط والسيطرة المركزية.</a:t>
            </a:r>
            <a:r>
              <a:rPr lang="ar-LB" b="1" dirty="0">
                <a:solidFill>
                  <a:schemeClr val="bg2"/>
                </a:solidFill>
                <a:latin typeface="Simplified Arabic" panose="02020603050405020304" pitchFamily="18" charset="-78"/>
                <a:cs typeface="Simplified Arabic" panose="02020603050405020304" pitchFamily="18" charset="-78"/>
              </a:rPr>
              <a:t>  </a:t>
            </a:r>
          </a:p>
          <a:p>
            <a:pPr marL="0" indent="0" algn="r" rtl="1">
              <a:lnSpc>
                <a:spcPct val="114000"/>
              </a:lnSpc>
              <a:spcAft>
                <a:spcPts val="1600"/>
              </a:spcAft>
            </a:pPr>
            <a:r>
              <a:rPr lang="ar-LB" dirty="0">
                <a:solidFill>
                  <a:schemeClr val="bg2"/>
                </a:solidFill>
                <a:latin typeface="Simplified Arabic" panose="02020603050405020304" pitchFamily="18" charset="-78"/>
                <a:cs typeface="Simplified Arabic" panose="02020603050405020304" pitchFamily="18" charset="-78"/>
              </a:rPr>
              <a:t>من شأن الإثبات المتعلق بالأنماط أن يثبت أنّ جريمة ما كانت جزءًا من عملية مخطط لها. </a:t>
            </a:r>
            <a:endParaRPr lang="en-US" dirty="0">
              <a:solidFill>
                <a:schemeClr val="bg2"/>
              </a:solidFill>
              <a:latin typeface="Simplified Arabic" panose="02020603050405020304" pitchFamily="18" charset="-78"/>
              <a:cs typeface="Simplified Arabic" panose="02020603050405020304" pitchFamily="18" charset="-78"/>
            </a:endParaRPr>
          </a:p>
        </p:txBody>
      </p:sp>
      <p:pic>
        <p:nvPicPr>
          <p:cNvPr id="1026" name="Picture 2" descr="https://lh5.googleusercontent.com/hnRSus9TBTJLAqkTliYqR7hufU8VKqe_iWr0MkKQ1FrY8HM2LbyEAGAaNSlQw1OjaV7YaCIa3hVKsgCcFOtBzl4e75Dp0KuLVuyugrP6l5wfQ_htxirqo6mwjJX7ofdYFcC7i0KMYPI">
            <a:extLst>
              <a:ext uri="{FF2B5EF4-FFF2-40B4-BE49-F238E27FC236}">
                <a16:creationId xmlns:a16="http://schemas.microsoft.com/office/drawing/2014/main" id="{F6169483-2D37-45D3-8B8C-D1D79BCB0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63323"/>
            <a:ext cx="4572000" cy="32801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636E0E6-BF1D-4257-AAC2-E342B9D3A47B}"/>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008525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Merriweather" panose="020B0604020202020204" charset="0"/>
              </a:rPr>
              <a:t>رواندا		رواندا</a:t>
            </a:r>
            <a:endParaRPr sz="3600" dirty="0">
              <a:solidFill>
                <a:schemeClr val="accent1"/>
              </a:solidFill>
              <a:latin typeface="Merriweather" panose="020B0604020202020204" charset="0"/>
              <a:ea typeface="Merriweather"/>
              <a:cs typeface="Merriweather"/>
              <a:sym typeface="Merriweathe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39" y="151838"/>
            <a:ext cx="6954961" cy="4839824"/>
          </a:xfrm>
          <a:prstGeom prst="rect">
            <a:avLst/>
          </a:prstGeom>
        </p:spPr>
      </p:pic>
      <p:sp>
        <p:nvSpPr>
          <p:cNvPr id="4" name="Rectangle 3">
            <a:extLst>
              <a:ext uri="{FF2B5EF4-FFF2-40B4-BE49-F238E27FC236}">
                <a16:creationId xmlns:a16="http://schemas.microsoft.com/office/drawing/2014/main" id="{0F153AE9-7728-4AB2-A0DA-C9CF3A6D79B3}"/>
              </a:ext>
            </a:extLst>
          </p:cNvPr>
          <p:cNvSpPr/>
          <p:nvPr/>
        </p:nvSpPr>
        <p:spPr>
          <a:xfrm>
            <a:off x="53565" y="488394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821189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47374"/>
            <a:ext cx="4261800" cy="1790951"/>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أهمية استشارة المجموعات النسائية وغيرها من الجهات المعنية الرئيسة</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400050" indent="-285750" algn="r" rtl="1">
              <a:lnSpc>
                <a:spcPct val="114000"/>
              </a:lnSpc>
              <a:spcAft>
                <a:spcPts val="1600"/>
              </a:spcAft>
              <a:buClr>
                <a:schemeClr val="bg2"/>
              </a:buClr>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فهم البعد الجنساني للجرائم الدولية بطريقة أكثر شمولاً</a:t>
            </a:r>
          </a:p>
          <a:p>
            <a:pPr marL="400050" indent="-285750" algn="r" rtl="1">
              <a:lnSpc>
                <a:spcPct val="114000"/>
              </a:lnSpc>
              <a:spcAft>
                <a:spcPts val="1600"/>
              </a:spcAft>
              <a:buClr>
                <a:schemeClr val="bg2"/>
              </a:buClr>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ضمان تعبير الضحايا عن رأيهم مباشرة في ما يتعلق بتعريف الانتهاكات</a:t>
            </a:r>
          </a:p>
          <a:p>
            <a:pPr marL="400050" indent="-285750" algn="r" rtl="1">
              <a:lnSpc>
                <a:spcPct val="114000"/>
              </a:lnSpc>
              <a:spcAft>
                <a:spcPts val="1600"/>
              </a:spcAft>
              <a:buClr>
                <a:schemeClr val="bg2"/>
              </a:buClr>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فهم احتياجات الضحايا والشهود المالية والعاطفية</a:t>
            </a:r>
          </a:p>
          <a:p>
            <a:pPr marL="400050" indent="-285750" algn="r" rtl="1">
              <a:lnSpc>
                <a:spcPct val="114000"/>
              </a:lnSpc>
              <a:spcAft>
                <a:spcPts val="1600"/>
              </a:spcAft>
              <a:buClr>
                <a:schemeClr val="bg2"/>
              </a:buClr>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فهم التحديات المحتملة في اختيار القضايا والضحايا والشهود</a:t>
            </a:r>
            <a:endParaRPr lang="en-US" dirty="0">
              <a:solidFill>
                <a:schemeClr val="bg2"/>
              </a:solidFill>
              <a:latin typeface="Simplified Arabic" panose="02020603050405020304" pitchFamily="18" charset="-78"/>
              <a:cs typeface="Simplified Arabic" panose="02020603050405020304" pitchFamily="18" charset="-78"/>
            </a:endParaRPr>
          </a:p>
        </p:txBody>
      </p:sp>
      <p:pic>
        <p:nvPicPr>
          <p:cNvPr id="2050" name="Picture 2" descr="https://lh5.googleusercontent.com/hb-2s6bONHqrG9qjMmRAtoAOCpeO4ZYOhKSgaEDE2o0mbBbTDzlwfSwLu5l1dqNwWwXdGhZzOU8x7d1PSQzFx3BNm8EplTSIbUtY4WBnHN2yhkjIJ80wczSFLkB430121M-sWx3kKSU">
            <a:extLst>
              <a:ext uri="{FF2B5EF4-FFF2-40B4-BE49-F238E27FC236}">
                <a16:creationId xmlns:a16="http://schemas.microsoft.com/office/drawing/2014/main" id="{B3CDCF77-FA7A-428E-ACF6-4131C6F22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 y="2121694"/>
            <a:ext cx="4561621" cy="30218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2E24799-C670-4652-9CE9-744815F6DC8F}"/>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148671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4A54D86E-9F48-4422-B539-691B1FE80007}"/>
              </a:ext>
            </a:extLst>
          </p:cNvPr>
          <p:cNvPicPr>
            <a:picLocks noChangeAspect="1"/>
          </p:cNvPicPr>
          <p:nvPr/>
        </p:nvPicPr>
        <p:blipFill>
          <a:blip r:embed="rId3"/>
          <a:stretch>
            <a:fillRect/>
          </a:stretch>
        </p:blipFill>
        <p:spPr>
          <a:xfrm>
            <a:off x="1340320" y="622149"/>
            <a:ext cx="6644706" cy="4420451"/>
          </a:xfrm>
          <a:prstGeom prst="rect">
            <a:avLst/>
          </a:prstGeom>
        </p:spPr>
      </p:pic>
      <p:sp>
        <p:nvSpPr>
          <p:cNvPr id="174" name="Google Shape;174;p27"/>
          <p:cNvSpPr txBox="1"/>
          <p:nvPr/>
        </p:nvSpPr>
        <p:spPr>
          <a:xfrm>
            <a:off x="5043937" y="0"/>
            <a:ext cx="3393850"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cs typeface="Simplified Arabic" panose="02020603050405020304" pitchFamily="18" charset="-78"/>
              </a:rPr>
              <a:t>سيراليون</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0D7E6C5D-2274-4E62-B555-3E9A20628384}"/>
              </a:ext>
            </a:extLst>
          </p:cNvPr>
          <p:cNvSpPr/>
          <p:nvPr/>
        </p:nvSpPr>
        <p:spPr>
          <a:xfrm>
            <a:off x="93631" y="48271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559276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8"/>
            </a:pPr>
            <a:r>
              <a:rPr lang="ar-LB" dirty="0">
                <a:latin typeface="Simplified Arabic" panose="02020603050405020304" pitchFamily="18" charset="-78"/>
                <a:cs typeface="Simplified Arabic" panose="02020603050405020304" pitchFamily="18" charset="-78"/>
              </a:rPr>
              <a:t>التحيز كتحدٍّ لمحاكمة العنف الجنسي والعنف القائم على نوع الجنس</a:t>
            </a:r>
            <a:endParaRPr dirty="0">
              <a:latin typeface="Simplified Arabic" panose="02020603050405020304" pitchFamily="18" charset="-78"/>
              <a:cs typeface="Simplified Arabic" panose="02020603050405020304" pitchFamily="18" charset="-78"/>
            </a:endParaRPr>
          </a:p>
        </p:txBody>
      </p:sp>
      <p:sp>
        <p:nvSpPr>
          <p:cNvPr id="106" name="Google Shape;106;p20"/>
          <p:cNvSpPr txBox="1">
            <a:spLocks noGrp="1"/>
          </p:cNvSpPr>
          <p:nvPr>
            <p:ph type="body" idx="1"/>
          </p:nvPr>
        </p:nvSpPr>
        <p:spPr>
          <a:xfrm>
            <a:off x="4644675" y="114300"/>
            <a:ext cx="4166400" cy="4914899"/>
          </a:xfrm>
          <a:prstGeom prst="rect">
            <a:avLst/>
          </a:prstGeom>
        </p:spPr>
        <p:txBody>
          <a:bodyPr spcFirstLastPara="1" wrap="square" lIns="91425" tIns="91425" rIns="91425" bIns="91425" anchor="ctr" anchorCtr="0">
            <a:noAutofit/>
          </a:bodyPr>
          <a:lstStyle/>
          <a:p>
            <a:pPr marL="0" lvl="0" indent="0" algn="r" rtl="1">
              <a:spcAft>
                <a:spcPts val="1600"/>
              </a:spcAft>
              <a:buNone/>
            </a:pPr>
            <a:r>
              <a:rPr lang="ar-LB" sz="1600" dirty="0">
                <a:latin typeface="Simplified Arabic" panose="02020603050405020304" pitchFamily="18" charset="-78"/>
                <a:cs typeface="Simplified Arabic" panose="02020603050405020304" pitchFamily="18" charset="-78"/>
              </a:rPr>
              <a:t>يختبر ضحايا العنف الجنسي والعنف القائم على نوع الجنس التحيز والتمييز واللوم من عائلاتهم ومجتمعاتهم والشرطة والجهات الفاعلة القضائية. </a:t>
            </a:r>
            <a:endParaRPr lang="en-US" sz="1600" dirty="0">
              <a:latin typeface="Simplified Arabic" panose="02020603050405020304" pitchFamily="18" charset="-78"/>
              <a:cs typeface="Simplified Arabic" panose="02020603050405020304" pitchFamily="18" charset="-78"/>
            </a:endParaRPr>
          </a:p>
          <a:p>
            <a:pPr marL="0" lvl="0" indent="0" algn="r" rtl="1">
              <a:spcAft>
                <a:spcPts val="1600"/>
              </a:spcAft>
              <a:buNone/>
            </a:pPr>
            <a:endParaRPr lang="en-US" sz="1600" dirty="0">
              <a:latin typeface="Simplified Arabic" panose="02020603050405020304" pitchFamily="18" charset="-78"/>
              <a:cs typeface="Simplified Arabic" panose="02020603050405020304" pitchFamily="18" charset="-78"/>
            </a:endParaRPr>
          </a:p>
          <a:p>
            <a:pPr marL="0" lvl="0" indent="0" algn="r" rtl="1">
              <a:spcAft>
                <a:spcPts val="1600"/>
              </a:spcAft>
              <a:buNone/>
            </a:pPr>
            <a:r>
              <a:rPr lang="ar-LB" sz="1600" dirty="0">
                <a:latin typeface="Simplified Arabic" panose="02020603050405020304" pitchFamily="18" charset="-78"/>
                <a:cs typeface="Simplified Arabic" panose="02020603050405020304" pitchFamily="18" charset="-78"/>
              </a:rPr>
              <a:t>يمكن للخوف من وصمة العار ورفض العائلة أن يثني الضحايا عن الإبلاغ أو التعاون مع المحاكمات. </a:t>
            </a:r>
          </a:p>
          <a:p>
            <a:pPr marL="0" lvl="0" indent="0" algn="r" rtl="1">
              <a:spcAft>
                <a:spcPts val="1600"/>
              </a:spcAft>
              <a:buNone/>
            </a:pPr>
            <a:endParaRPr lang="en-US" sz="1600" dirty="0">
              <a:latin typeface="Simplified Arabic" panose="02020603050405020304" pitchFamily="18" charset="-78"/>
              <a:cs typeface="Simplified Arabic" panose="02020603050405020304" pitchFamily="18" charset="-78"/>
            </a:endParaRPr>
          </a:p>
          <a:p>
            <a:pPr marL="0" lvl="0" indent="0" algn="r" rtl="1">
              <a:spcAft>
                <a:spcPts val="1600"/>
              </a:spcAft>
              <a:buNone/>
            </a:pPr>
            <a:r>
              <a:rPr lang="ar-LB" sz="1600" dirty="0">
                <a:latin typeface="Simplified Arabic" panose="02020603050405020304" pitchFamily="18" charset="-78"/>
                <a:cs typeface="Simplified Arabic" panose="02020603050405020304" pitchFamily="18" charset="-78"/>
              </a:rPr>
              <a:t>قد يتردد المدعون العامون في محاكمة جرائم العنف الجنسي والعنف القائم على نوع الجنس بسبب المشاكل الخاصة بالأدلّة والمفاهيم الخاطئة غير الموضوعية بشأن العنف الجنسي والعنف القائم على نوع الجنس وضحاياهما. </a:t>
            </a:r>
            <a:endParaRPr lang="en-US" sz="16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14156C2F-80AF-485C-A351-1CDFAC230E37}"/>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9"/>
            </a:pPr>
            <a:r>
              <a:rPr lang="ar-LB" dirty="0">
                <a:latin typeface="Simplified Arabic" panose="02020603050405020304" pitchFamily="18" charset="-78"/>
                <a:cs typeface="Simplified Arabic" panose="02020603050405020304" pitchFamily="18" charset="-78"/>
              </a:rPr>
              <a:t>أهمية التوظيف</a:t>
            </a:r>
            <a:endParaRPr dirty="0">
              <a:latin typeface="Simplified Arabic" panose="02020603050405020304" pitchFamily="18" charset="-78"/>
              <a:cs typeface="Simplified Arabic" panose="02020603050405020304" pitchFamily="18" charset="-78"/>
            </a:endParaRPr>
          </a:p>
        </p:txBody>
      </p:sp>
      <p:sp>
        <p:nvSpPr>
          <p:cNvPr id="112" name="Google Shape;112;p21"/>
          <p:cNvSpPr txBox="1">
            <a:spLocks noGrp="1"/>
          </p:cNvSpPr>
          <p:nvPr>
            <p:ph type="body" idx="1"/>
          </p:nvPr>
        </p:nvSpPr>
        <p:spPr>
          <a:xfrm>
            <a:off x="4495797" y="500925"/>
            <a:ext cx="4470401" cy="4098600"/>
          </a:xfrm>
          <a:prstGeom prst="rect">
            <a:avLst/>
          </a:prstGeom>
        </p:spPr>
        <p:txBody>
          <a:bodyPr spcFirstLastPara="1" wrap="square" lIns="91425" tIns="91425" rIns="91425" bIns="91425" anchor="t" anchorCtr="0">
            <a:noAutofit/>
          </a:bodyPr>
          <a:lstStyle/>
          <a:p>
            <a:pPr marL="146050" lvl="0" indent="0" algn="r" rtl="1">
              <a:spcAft>
                <a:spcPts val="1600"/>
              </a:spcAft>
              <a:buNone/>
            </a:pPr>
            <a:r>
              <a:rPr lang="ar-LB" sz="1800" dirty="0">
                <a:latin typeface="Simplified Arabic" panose="02020603050405020304" pitchFamily="18" charset="-78"/>
                <a:cs typeface="Simplified Arabic" panose="02020603050405020304" pitchFamily="18" charset="-78"/>
              </a:rPr>
              <a:t>يساعد وجود خبراء متفانين بنوع الجنس بين الموظفين، بما في ذلك على مقاعد القضاة، على محاكمة جرائم العنف الجنسي والعنف القائم على نوع الجنس بنجاح. </a:t>
            </a:r>
            <a:endParaRPr lang="en-US" sz="1800" dirty="0">
              <a:latin typeface="Simplified Arabic" panose="02020603050405020304" pitchFamily="18" charset="-78"/>
              <a:cs typeface="Simplified Arabic" panose="02020603050405020304" pitchFamily="18" charset="-78"/>
            </a:endParaRPr>
          </a:p>
          <a:p>
            <a:pPr marL="146050" indent="0" algn="r" rtl="1">
              <a:spcAft>
                <a:spcPts val="1600"/>
              </a:spcAft>
              <a:buNone/>
            </a:pPr>
            <a:endParaRPr lang="en-US" sz="1800" b="1" dirty="0">
              <a:latin typeface="Simplified Arabic" panose="02020603050405020304" pitchFamily="18" charset="-78"/>
              <a:cs typeface="Simplified Arabic" panose="02020603050405020304" pitchFamily="18" charset="-78"/>
            </a:endParaRPr>
          </a:p>
          <a:p>
            <a:pPr marL="146050" indent="0" algn="r" rtl="1">
              <a:spcAft>
                <a:spcPts val="1600"/>
              </a:spcAft>
              <a:buNone/>
            </a:pPr>
            <a:r>
              <a:rPr lang="ar-LB" sz="1800" dirty="0">
                <a:latin typeface="Simplified Arabic" panose="02020603050405020304" pitchFamily="18" charset="-78"/>
                <a:cs typeface="Simplified Arabic" panose="02020603050405020304" pitchFamily="18" charset="-78"/>
              </a:rPr>
              <a:t>يجب أن يكون تمثيل الجنسين والخبرة من عوامل توظيف الموظفين والمدعين العامين والقضاة. </a:t>
            </a:r>
            <a:endParaRPr lang="en-US" sz="1800" dirty="0">
              <a:latin typeface="Simplified Arabic" panose="02020603050405020304" pitchFamily="18" charset="-78"/>
              <a:cs typeface="Simplified Arabic" panose="02020603050405020304" pitchFamily="18" charset="-78"/>
            </a:endParaRPr>
          </a:p>
          <a:p>
            <a:pPr marL="146050" indent="0" algn="r" rtl="1">
              <a:spcAft>
                <a:spcPts val="1600"/>
              </a:spcAft>
              <a:buNone/>
            </a:pPr>
            <a:endParaRPr lang="en-US" sz="1800" dirty="0">
              <a:latin typeface="Simplified Arabic" panose="02020603050405020304" pitchFamily="18" charset="-78"/>
              <a:cs typeface="Simplified Arabic" panose="02020603050405020304" pitchFamily="18" charset="-78"/>
            </a:endParaRPr>
          </a:p>
          <a:p>
            <a:pPr marL="146050" indent="0" algn="r" rtl="1">
              <a:spcAft>
                <a:spcPts val="1600"/>
              </a:spcAft>
              <a:buNone/>
            </a:pPr>
            <a:r>
              <a:rPr lang="ar-LB" sz="1800" dirty="0">
                <a:latin typeface="Simplified Arabic" panose="02020603050405020304" pitchFamily="18" charset="-78"/>
                <a:cs typeface="Simplified Arabic" panose="02020603050405020304" pitchFamily="18" charset="-78"/>
              </a:rPr>
              <a:t>يجب أن يخضع الموظفون كافة للتدريب الجنساني بشكل منتظم ومستمر. </a:t>
            </a:r>
            <a:endParaRPr sz="1800" dirty="0">
              <a:latin typeface="Simplified Arabic" panose="02020603050405020304" pitchFamily="18" charset="-78"/>
              <a:cs typeface="Simplified Arabic" panose="02020603050405020304" pitchFamily="18" charset="-78"/>
            </a:endParaRPr>
          </a:p>
        </p:txBody>
      </p:sp>
      <p:pic>
        <p:nvPicPr>
          <p:cNvPr id="3074" name="Picture 2" descr="https://lh3.googleusercontent.com/9NtqzZk85lJYC7cCkWfabRpvSveddugSH0g1zjOe-aX31hJ45ZOKJmWmQqrpw1qzAs3RtSr81xp13SnLo34hkwNakkwSva08d36V61-rAf0vPYpCA6SD_kGbGk23wQY_af8G8WRCr7s">
            <a:extLst>
              <a:ext uri="{FF2B5EF4-FFF2-40B4-BE49-F238E27FC236}">
                <a16:creationId xmlns:a16="http://schemas.microsoft.com/office/drawing/2014/main" id="{D339CC25-5775-454F-B359-C8F9F9C8B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4569"/>
            <a:ext cx="4313953" cy="28789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031FA7-7620-4121-A73D-4B77FFA0C079}"/>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461753" y="152400"/>
            <a:ext cx="3393850"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	رواندا</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4" name="Google Shape;95;p21"/>
          <p:cNvPicPr preferRelativeResize="0"/>
          <p:nvPr/>
        </p:nvPicPr>
        <p:blipFill>
          <a:blip r:embed="rId3">
            <a:alphaModFix/>
          </a:blip>
          <a:stretch>
            <a:fillRect/>
          </a:stretch>
        </p:blipFill>
        <p:spPr>
          <a:xfrm>
            <a:off x="2855757" y="152400"/>
            <a:ext cx="3432487" cy="4838700"/>
          </a:xfrm>
          <a:prstGeom prst="rect">
            <a:avLst/>
          </a:prstGeom>
          <a:noFill/>
          <a:ln>
            <a:noFill/>
          </a:ln>
        </p:spPr>
      </p:pic>
      <p:sp>
        <p:nvSpPr>
          <p:cNvPr id="5" name="Rectangle 4">
            <a:extLst>
              <a:ext uri="{FF2B5EF4-FFF2-40B4-BE49-F238E27FC236}">
                <a16:creationId xmlns:a16="http://schemas.microsoft.com/office/drawing/2014/main" id="{19FB44B9-314A-4302-AFC8-0B2D2095CF98}"/>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50502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أمثلة على العنف الجنسي والعنف القائم على نوع الجنس</a:t>
            </a:r>
            <a:endParaRPr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549424" y="1229421"/>
            <a:ext cx="4499326" cy="2752029"/>
          </a:xfrm>
          <a:prstGeom prst="rect">
            <a:avLst/>
          </a:prstGeom>
        </p:spPr>
        <p:txBody>
          <a:bodyPr spcFirstLastPara="1" wrap="square" lIns="91425" tIns="91425" rIns="91425" bIns="91425" numCol="2" anchor="t" anchorCtr="0">
            <a:noAutofit/>
          </a:bodyPr>
          <a:lstStyle/>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الاغتصاب</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الاستعباد الجنسي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البغاء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الزواج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الحمل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الإجهاض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التعقيم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الخصي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التعذيب على مستوى الأعضاء التناسلية</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dirty="0">
                <a:solidFill>
                  <a:schemeClr val="bg2"/>
                </a:solidFill>
                <a:latin typeface="Simplified Arabic" panose="02020603050405020304" pitchFamily="18" charset="-78"/>
                <a:cs typeface="Simplified Arabic" panose="02020603050405020304" pitchFamily="18" charset="-78"/>
              </a:rPr>
              <a:t>التعري القسري</a:t>
            </a:r>
            <a:endParaRPr lang="en-US"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endParaRPr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8EA298B3-5209-4384-928E-69CE361953EF}"/>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65809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1"/>
          <p:cNvSpPr txBox="1">
            <a:spLocks noGrp="1"/>
          </p:cNvSpPr>
          <p:nvPr>
            <p:ph type="body" idx="1"/>
          </p:nvPr>
        </p:nvSpPr>
        <p:spPr>
          <a:xfrm>
            <a:off x="4495797" y="522450"/>
            <a:ext cx="4470401" cy="4098600"/>
          </a:xfrm>
          <a:prstGeom prst="rect">
            <a:avLst/>
          </a:prstGeom>
        </p:spPr>
        <p:txBody>
          <a:bodyPr spcFirstLastPara="1" wrap="square" lIns="91425" tIns="91425" rIns="91425" bIns="91425" anchor="ctr" anchorCtr="0">
            <a:noAutofit/>
          </a:bodyPr>
          <a:lstStyle/>
          <a:p>
            <a:pPr marL="146050" lvl="0" indent="0" algn="r" rtl="1">
              <a:spcAft>
                <a:spcPts val="1600"/>
              </a:spcAft>
              <a:buNone/>
            </a:pPr>
            <a:r>
              <a:rPr lang="ar-LB" sz="1800" dirty="0">
                <a:latin typeface="Simplified Arabic" panose="02020603050405020304" pitchFamily="18" charset="-78"/>
                <a:cs typeface="Simplified Arabic" panose="02020603050405020304" pitchFamily="18" charset="-78"/>
              </a:rPr>
              <a:t>أهمّ المبادئ التوجيهية في التحقيقات هو </a:t>
            </a:r>
            <a:r>
              <a:rPr lang="ar-LB" sz="1800" b="1" dirty="0">
                <a:latin typeface="Simplified Arabic" panose="02020603050405020304" pitchFamily="18" charset="-78"/>
                <a:cs typeface="Simplified Arabic" panose="02020603050405020304" pitchFamily="18" charset="-78"/>
              </a:rPr>
              <a:t>عدم إلحاق الضرر.</a:t>
            </a:r>
            <a:endParaRPr lang="en-US" sz="1800" b="1" dirty="0">
              <a:latin typeface="Simplified Arabic" panose="02020603050405020304" pitchFamily="18" charset="-78"/>
              <a:cs typeface="Simplified Arabic" panose="02020603050405020304" pitchFamily="18" charset="-78"/>
            </a:endParaRPr>
          </a:p>
          <a:p>
            <a:pPr marL="146050" lvl="0" indent="0" algn="r" rtl="1">
              <a:spcAft>
                <a:spcPts val="1600"/>
              </a:spcAft>
              <a:buNone/>
            </a:pPr>
            <a:endParaRPr lang="en-US" sz="1800" dirty="0">
              <a:latin typeface="Simplified Arabic" panose="02020603050405020304" pitchFamily="18" charset="-78"/>
              <a:cs typeface="Simplified Arabic" panose="02020603050405020304" pitchFamily="18" charset="-78"/>
            </a:endParaRPr>
          </a:p>
          <a:p>
            <a:pPr marL="146050" indent="0" algn="r" rtl="1">
              <a:spcAft>
                <a:spcPts val="1600"/>
              </a:spcAft>
              <a:buNone/>
            </a:pPr>
            <a:r>
              <a:rPr lang="ar-LB" sz="1800" dirty="0">
                <a:latin typeface="Simplified Arabic" panose="02020603050405020304" pitchFamily="18" charset="-78"/>
                <a:cs typeface="Simplified Arabic" panose="02020603050405020304" pitchFamily="18" charset="-78"/>
              </a:rPr>
              <a:t>قد يحتاج الضحايا والشهود إلى </a:t>
            </a:r>
            <a:r>
              <a:rPr lang="ar-LB" sz="1800" b="1" dirty="0">
                <a:latin typeface="Simplified Arabic" panose="02020603050405020304" pitchFamily="18" charset="-78"/>
                <a:cs typeface="Simplified Arabic" panose="02020603050405020304" pitchFamily="18" charset="-78"/>
              </a:rPr>
              <a:t>الدعم اللوجستي والرعاية الطبية </a:t>
            </a:r>
            <a:r>
              <a:rPr lang="ar-LB" sz="1800" dirty="0">
                <a:latin typeface="Simplified Arabic" panose="02020603050405020304" pitchFamily="18" charset="-78"/>
                <a:cs typeface="Simplified Arabic" panose="02020603050405020304" pitchFamily="18" charset="-78"/>
              </a:rPr>
              <a:t>لتمكينهم من السفر للإدلاء بشهاداتهم، إضافة إلى </a:t>
            </a:r>
            <a:r>
              <a:rPr lang="ar-LB" sz="1800" b="1" dirty="0">
                <a:latin typeface="Simplified Arabic" panose="02020603050405020304" pitchFamily="18" charset="-78"/>
                <a:cs typeface="Simplified Arabic" panose="02020603050405020304" pitchFamily="18" charset="-78"/>
              </a:rPr>
              <a:t>الدعم النفسي الاجتماعي </a:t>
            </a:r>
            <a:r>
              <a:rPr lang="ar-LB" sz="1800" dirty="0">
                <a:latin typeface="Simplified Arabic" panose="02020603050405020304" pitchFamily="18" charset="-78"/>
                <a:cs typeface="Simplified Arabic" panose="02020603050405020304" pitchFamily="18" charset="-78"/>
              </a:rPr>
              <a:t>طوال عملية العدالة الجنائية. </a:t>
            </a:r>
            <a:endParaRPr lang="en-US" sz="1800" dirty="0">
              <a:latin typeface="Simplified Arabic" panose="02020603050405020304" pitchFamily="18" charset="-78"/>
              <a:cs typeface="Simplified Arabic" panose="02020603050405020304" pitchFamily="18" charset="-78"/>
            </a:endParaRPr>
          </a:p>
          <a:p>
            <a:pPr marL="146050" indent="0" algn="r" rtl="1">
              <a:spcAft>
                <a:spcPts val="1600"/>
              </a:spcAft>
              <a:buNone/>
            </a:pPr>
            <a:r>
              <a:rPr lang="en-US" sz="1800" dirty="0">
                <a:latin typeface="Simplified Arabic" panose="02020603050405020304" pitchFamily="18" charset="-78"/>
                <a:cs typeface="Simplified Arabic" panose="02020603050405020304" pitchFamily="18" charset="-78"/>
              </a:rPr>
              <a:t> </a:t>
            </a:r>
          </a:p>
          <a:p>
            <a:pPr marL="146050" lvl="0" indent="0" algn="r" rtl="1">
              <a:spcAft>
                <a:spcPts val="1600"/>
              </a:spcAft>
              <a:buNone/>
            </a:pPr>
            <a:r>
              <a:rPr lang="ar-LB" sz="1800" dirty="0">
                <a:latin typeface="Simplified Arabic" panose="02020603050405020304" pitchFamily="18" charset="-78"/>
                <a:cs typeface="Simplified Arabic" panose="02020603050405020304" pitchFamily="18" charset="-78"/>
              </a:rPr>
              <a:t>تواجه السلطات القضائية الوطنية صعوبات تفوق تلك التي تواجهها المحاكمات الدولية في ما يتعلق بمثل هذه الاعتبارات. </a:t>
            </a:r>
            <a:endParaRPr sz="1800" dirty="0">
              <a:latin typeface="Simplified Arabic" panose="02020603050405020304" pitchFamily="18" charset="-78"/>
              <a:cs typeface="Simplified Arabic" panose="02020603050405020304" pitchFamily="18" charset="-78"/>
            </a:endParaRPr>
          </a:p>
        </p:txBody>
      </p:sp>
      <p:sp>
        <p:nvSpPr>
          <p:cNvPr id="6" name="Google Shape;117;p22"/>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10"/>
            </a:pPr>
            <a:r>
              <a:rPr lang="ar-LB" dirty="0">
                <a:latin typeface="Simplified Arabic" panose="02020603050405020304" pitchFamily="18" charset="-78"/>
                <a:cs typeface="Simplified Arabic" panose="02020603050405020304" pitchFamily="18" charset="-78"/>
              </a:rPr>
              <a:t>الاعتبارات الإجرائية</a:t>
            </a: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247E651F-0AC8-4306-BF3D-A8213325CF26}"/>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1573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التحقيقات وتدوين التصريحات</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لا تركّز المحاكمات بطبيعتها على الضحايا. </a:t>
            </a: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pP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يهدف تدوين التصريحات إلى استخراج المعلومات وليس إلى منح الضحية مساحة لتروي قصتها (كما هي الحال بالنسبة إلى لجان الحقيقة). </a:t>
            </a: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pP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يجب أن يبدي مدوّنو التصريحات والمحققون حس المراعاة، وبخاصة في ما يتعلق بالمسائل الجنسانية. </a:t>
            </a:r>
            <a:endParaRPr lang="en-US" sz="18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7504FC74-E42E-4E12-9269-A059CB152001}"/>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56188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0" name="TextBox 9"/>
          <p:cNvSpPr txBox="1"/>
          <p:nvPr/>
        </p:nvSpPr>
        <p:spPr>
          <a:xfrm>
            <a:off x="400051" y="987890"/>
            <a:ext cx="3733800" cy="3533981"/>
          </a:xfrm>
          <a:prstGeom prst="rect">
            <a:avLst/>
          </a:prstGeom>
          <a:noFill/>
        </p:spPr>
        <p:txBody>
          <a:bodyPr wrap="square" rtlCol="0">
            <a:spAutoFit/>
          </a:bodyPr>
          <a:lstStyle/>
          <a:p>
            <a:pPr algn="r" rtl="1">
              <a:lnSpc>
                <a:spcPct val="114000"/>
              </a:lnSpc>
              <a:spcAft>
                <a:spcPts val="1600"/>
              </a:spcAft>
              <a:buClr>
                <a:schemeClr val="accent1"/>
              </a:buClr>
            </a:pP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النصائح للتعبير عن التعاطف</a:t>
            </a:r>
            <a:endParaRPr lang="en-US"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الاعتراف بالخطورة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السماح للضحية بالتنفيس عن مشاعرها</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إظهار التعاطف</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السماح للضحية باستعادة السيطرة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التواصل البصري</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تفادي اللمس الجسدي</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11" name="TextBox 10"/>
          <p:cNvSpPr txBox="1"/>
          <p:nvPr/>
        </p:nvSpPr>
        <p:spPr>
          <a:xfrm>
            <a:off x="4419599" y="1018915"/>
            <a:ext cx="4295775" cy="3123612"/>
          </a:xfrm>
          <a:prstGeom prst="rect">
            <a:avLst/>
          </a:prstGeom>
          <a:noFill/>
        </p:spPr>
        <p:txBody>
          <a:bodyPr wrap="square" rtlCol="0">
            <a:spAutoFit/>
          </a:bodyPr>
          <a:lstStyle/>
          <a:p>
            <a:pPr algn="r" rtl="1">
              <a:lnSpc>
                <a:spcPct val="114000"/>
              </a:lnSpc>
              <a:spcAft>
                <a:spcPts val="1600"/>
              </a:spcAft>
              <a:buClr>
                <a:schemeClr val="accent1"/>
              </a:buClr>
            </a:pP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النصائح للتواصل الحساس </a:t>
            </a:r>
            <a:endParaRPr lang="en-US"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طرح الأسئلة المفتوحة</a:t>
            </a:r>
            <a:endParaRPr lang="en-AU"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تفسير الحيثيات وراء الأسئلة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استخدام المصطلحات الخاصة بالسياق بالنسبة إلى المسائل الحساسة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lnSpc>
                <a:spcPct val="114000"/>
              </a:lnSpc>
              <a:spcAft>
                <a:spcPts val="1600"/>
              </a:spcAft>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التماس القصة أولاً، </a:t>
            </a: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ثم </a:t>
            </a: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طرح المزيد من الأسئلة التوضيحية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algn="r" rtl="1"/>
            <a:r>
              <a:rPr lang="ar-LB" sz="2400" dirty="0">
                <a:solidFill>
                  <a:schemeClr val="accent1"/>
                </a:solidFill>
                <a:latin typeface="Simplified Arabic" panose="02020603050405020304" pitchFamily="18" charset="-78"/>
                <a:cs typeface="Simplified Arabic" panose="02020603050405020304" pitchFamily="18" charset="-78"/>
              </a:rPr>
              <a:t>تشمل الممارسات الحسنة للتمتع بحس المراعاة لدى تدوين التصريحات:</a:t>
            </a:r>
            <a:endParaRPr lang="en-US" sz="2400" dirty="0">
              <a:solidFill>
                <a:schemeClr val="accent1"/>
              </a:solidFill>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F9975220-06EA-4BE8-B87F-95CE1E0395D0}"/>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717858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عدم إلحاق الضرر</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buClr>
                <a:schemeClr val="bg2"/>
              </a:buClr>
              <a:buSzPct val="100000"/>
            </a:pPr>
            <a:r>
              <a:rPr lang="ar-LB" sz="1800" dirty="0">
                <a:solidFill>
                  <a:schemeClr val="bg2"/>
                </a:solidFill>
                <a:latin typeface="Simplified Arabic" panose="02020603050405020304" pitchFamily="18" charset="-78"/>
                <a:cs typeface="Simplified Arabic" panose="02020603050405020304" pitchFamily="18" charset="-78"/>
              </a:rPr>
              <a:t>يجب أن يحلل الموظفون المخاطر المرتبطة بالتهديدات الاجتماعية والنفسية والأمنية التي يتعرض لها الضحايا والشهود. </a:t>
            </a:r>
          </a:p>
          <a:p>
            <a:pPr marL="114300" indent="0" algn="r" rtl="1">
              <a:lnSpc>
                <a:spcPct val="114000"/>
              </a:lnSpc>
              <a:spcAft>
                <a:spcPts val="1600"/>
              </a:spcAft>
              <a:buClr>
                <a:schemeClr val="bg2"/>
              </a:buClr>
              <a:buSzPct val="100000"/>
            </a:pP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buClr>
                <a:schemeClr val="bg2"/>
              </a:buClr>
              <a:buSzPct val="100000"/>
            </a:pPr>
            <a:r>
              <a:rPr lang="ar-LB" sz="1800" dirty="0">
                <a:solidFill>
                  <a:schemeClr val="bg2"/>
                </a:solidFill>
                <a:latin typeface="Simplified Arabic" panose="02020603050405020304" pitchFamily="18" charset="-78"/>
                <a:cs typeface="Simplified Arabic" panose="02020603050405020304" pitchFamily="18" charset="-78"/>
              </a:rPr>
              <a:t>يجب أن تتخذ المحكمة كافة الإجراءات الممكنة للحد من هذه المخاطر أو تخفيفها. </a:t>
            </a: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buClr>
                <a:schemeClr val="bg2"/>
              </a:buClr>
              <a:buSzPct val="100000"/>
            </a:pPr>
            <a:endParaRPr lang="en-US" sz="1800" dirty="0">
              <a:solidFill>
                <a:schemeClr val="bg2"/>
              </a:solidFill>
              <a:latin typeface="Simplified Arabic" panose="02020603050405020304" pitchFamily="18" charset="-78"/>
              <a:cs typeface="Simplified Arabic" panose="02020603050405020304" pitchFamily="18" charset="-78"/>
            </a:endParaRPr>
          </a:p>
          <a:p>
            <a:pPr marL="114300" indent="0" algn="r" rtl="1">
              <a:lnSpc>
                <a:spcPct val="114000"/>
              </a:lnSpc>
              <a:spcAft>
                <a:spcPts val="1600"/>
              </a:spcAft>
              <a:buClr>
                <a:schemeClr val="bg2"/>
              </a:buClr>
              <a:buSzPct val="100000"/>
            </a:pPr>
            <a:r>
              <a:rPr lang="ar-LB" sz="1800" dirty="0">
                <a:solidFill>
                  <a:schemeClr val="bg2"/>
                </a:solidFill>
                <a:latin typeface="Simplified Arabic" panose="02020603050405020304" pitchFamily="18" charset="-78"/>
                <a:cs typeface="Simplified Arabic" panose="02020603050405020304" pitchFamily="18" charset="-78"/>
              </a:rPr>
              <a:t>إن لم يكن الحد من المخاطر أو تخفيفها أمراً ممكناً، لا يجب أن تشرك المحكمة الضحية أو الشاهد في العملية. </a:t>
            </a:r>
            <a:endParaRPr lang="en-US" sz="1800" dirty="0">
              <a:solidFill>
                <a:schemeClr val="bg2"/>
              </a:solidFill>
              <a:latin typeface="Simplified Arabic" panose="02020603050405020304" pitchFamily="18" charset="-78"/>
              <a:cs typeface="Simplified Arabic" panose="02020603050405020304" pitchFamily="18" charset="-78"/>
            </a:endParaRPr>
          </a:p>
        </p:txBody>
      </p:sp>
      <p:pic>
        <p:nvPicPr>
          <p:cNvPr id="4098" name="Picture 2" descr="https://lh6.googleusercontent.com/TCnLnIX2VLknY__0wAf7bfbQVnrNZ4pmXnwL-WZXGPHkG2k-sUEuEEX70_AVpj_RF5EAcj-JL2PTGXIgtxvOiCP59EuqlhICVCzT-OEk0l-sOEIfuLnGQ77-3RB-QKFTY4txXgBE2QI">
            <a:extLst>
              <a:ext uri="{FF2B5EF4-FFF2-40B4-BE49-F238E27FC236}">
                <a16:creationId xmlns:a16="http://schemas.microsoft.com/office/drawing/2014/main" id="{3256D12F-128C-4790-A20F-4165ED9B0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1370"/>
            <a:ext cx="4572000" cy="30467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3B6E2E4-46CB-43E0-AC91-6636A247CA94}"/>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30507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algn="r" rtl="1"/>
            <a:r>
              <a:rPr lang="ar-LB" sz="3200" dirty="0">
                <a:solidFill>
                  <a:schemeClr val="accent1"/>
                </a:solidFill>
                <a:latin typeface="Simplified Arabic" panose="02020603050405020304" pitchFamily="18" charset="-78"/>
                <a:cs typeface="Simplified Arabic" panose="02020603050405020304" pitchFamily="18" charset="-78"/>
              </a:rPr>
              <a:t>بعض الاعتبارات المهمة الأخرى</a:t>
            </a:r>
            <a:endParaRPr lang="en-US" sz="3200" dirty="0">
              <a:solidFill>
                <a:schemeClr val="accent1"/>
              </a:solidFill>
              <a:latin typeface="Simplified Arabic" panose="02020603050405020304" pitchFamily="18" charset="-78"/>
              <a:cs typeface="Simplified Arabic" panose="02020603050405020304" pitchFamily="18" charset="-78"/>
            </a:endParaRPr>
          </a:p>
        </p:txBody>
      </p:sp>
      <p:graphicFrame>
        <p:nvGraphicFramePr>
          <p:cNvPr id="8" name="Diagram 7"/>
          <p:cNvGraphicFramePr>
            <a:graphicFrameLocks noChangeAspect="1"/>
          </p:cNvGraphicFramePr>
          <p:nvPr>
            <p:extLst>
              <p:ext uri="{D42A27DB-BD31-4B8C-83A1-F6EECF244321}">
                <p14:modId xmlns:p14="http://schemas.microsoft.com/office/powerpoint/2010/main" val="2946171990"/>
              </p:ext>
            </p:extLst>
          </p:nvPr>
        </p:nvGraphicFramePr>
        <p:xfrm>
          <a:off x="-21204" y="1128713"/>
          <a:ext cx="9165204" cy="349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FCB38920-F5F4-4671-8462-82A38F78A6F4}"/>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454810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lvl="0"/>
            <a:r>
              <a:rPr lang="en-US" sz="3600" i="1" dirty="0">
                <a:solidFill>
                  <a:schemeClr val="accent1"/>
                </a:solidFill>
                <a:latin typeface="Merriweather" panose="020B0604020202020204" charset="0"/>
              </a:rPr>
              <a:t>I Came to Testify</a:t>
            </a:r>
            <a:endParaRPr sz="3600" i="1" dirty="0">
              <a:solidFill>
                <a:schemeClr val="accent1"/>
              </a:solidFill>
              <a:latin typeface="Merriweather" panose="020B0604020202020204" charset="0"/>
              <a:ea typeface="Merriweather"/>
              <a:cs typeface="Merriweather"/>
              <a:sym typeface="Merriweather"/>
            </a:endParaRPr>
          </a:p>
        </p:txBody>
      </p:sp>
      <p:sp>
        <p:nvSpPr>
          <p:cNvPr id="3" name="Rectangle 2">
            <a:extLst>
              <a:ext uri="{FF2B5EF4-FFF2-40B4-BE49-F238E27FC236}">
                <a16:creationId xmlns:a16="http://schemas.microsoft.com/office/drawing/2014/main" id="{C774593A-C1D0-4CBC-8F7F-280605879272}"/>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4" name="why_important-Apple ProRes 422">
            <a:hlinkClick r:id="" action="ppaction://media"/>
            <a:extLst>
              <a:ext uri="{FF2B5EF4-FFF2-40B4-BE49-F238E27FC236}">
                <a16:creationId xmlns:a16="http://schemas.microsoft.com/office/drawing/2014/main" id="{F1E658BF-9375-4646-9CBC-446D3666BE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330" y="800050"/>
            <a:ext cx="5036598" cy="4204686"/>
          </a:xfrm>
          <a:prstGeom prst="rect">
            <a:avLst/>
          </a:prstGeom>
        </p:spPr>
      </p:pic>
    </p:spTree>
    <p:extLst>
      <p:ext uri="{BB962C8B-B14F-4D97-AF65-F5344CB8AC3E}">
        <p14:creationId xmlns:p14="http://schemas.microsoft.com/office/powerpoint/2010/main" val="33994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دعم الضحايا والشهود</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الادّعاء مسؤول عن سلامة الضحايا والشهود، بما في ذلك توفير:</a:t>
            </a:r>
            <a:endParaRPr lang="en-US" sz="20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الدعم اللوجستي للإدلاء بالشهادة؛</a:t>
            </a:r>
            <a:endParaRPr lang="en-US" sz="20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حماية الضحايا والشهود؛</a:t>
            </a:r>
            <a:endParaRPr lang="en-US" sz="20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الدعم النفسي والاجتماعي. </a:t>
            </a:r>
            <a:endParaRPr lang="en-US" sz="20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BCD6E652-3DD7-4A92-A7BD-9C140251B347}"/>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000499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rPr>
              <a:t>سيراليون</a:t>
            </a:r>
            <a:endParaRPr sz="36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p:txBody>
      </p:sp>
      <p:pic>
        <p:nvPicPr>
          <p:cNvPr id="4098" name="Picture 2" descr="C:\Users\superuser\Documents\Anji\ICTJ &amp; UN Women\Criminal Justice Work\PPT\Photos\Sierra-Leone-Woman-baby-Bobthemagicdragon-Flick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394" y="742899"/>
            <a:ext cx="6399213" cy="4267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E7C1D58-3B44-4A42-A325-6E6B85D333E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7633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778650" cy="565800"/>
          </a:xfrm>
          <a:prstGeom prst="rect">
            <a:avLst/>
          </a:prstGeom>
          <a:noFill/>
          <a:ln>
            <a:noFill/>
          </a:ln>
        </p:spPr>
        <p:txBody>
          <a:bodyPr spcFirstLastPara="1" wrap="square" lIns="91425" tIns="91425" rIns="91425" bIns="91425" anchor="t" anchorCtr="0">
            <a:noAutofit/>
          </a:bodyPr>
          <a:lstStyle/>
          <a:p>
            <a:pPr algn="r" rtl="1"/>
            <a:r>
              <a:rPr lang="ar-LB" sz="3000" dirty="0">
                <a:solidFill>
                  <a:schemeClr val="accent1"/>
                </a:solidFill>
                <a:latin typeface="Simplified Arabic" panose="02020603050405020304" pitchFamily="18" charset="-78"/>
                <a:cs typeface="Simplified Arabic" panose="02020603050405020304" pitchFamily="18" charset="-78"/>
              </a:rPr>
              <a:t>أمثلة على سبل حماية الضحايا/الشهود</a:t>
            </a:r>
            <a:endParaRPr lang="en-US" sz="3000" dirty="0">
              <a:solidFill>
                <a:schemeClr val="accent1"/>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452438" y="925146"/>
            <a:ext cx="8239125" cy="3416320"/>
          </a:xfrm>
          <a:prstGeom prst="rect">
            <a:avLst/>
          </a:prstGeom>
        </p:spPr>
        <p:txBody>
          <a:bodyPr wrap="square">
            <a:spAutoFit/>
          </a:bodyPr>
          <a:lstStyle/>
          <a:p>
            <a:pPr algn="r" rtl="1">
              <a:buClr>
                <a:schemeClr val="accent1"/>
              </a:buClr>
            </a:pP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السرّية</a:t>
            </a:r>
            <a:endParaRPr lang="en-US"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قد تحذف المحكمة الجنائية الدولية هوية الضحايا والشهود من السجل، و/أو تعدّل الصور والأصوات إلكترونياً، و/أو تستخدم الأسماء المستعارة للضحايا والشهود. </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algn="r" rtl="1">
              <a:buClr>
                <a:schemeClr val="accent1"/>
              </a:buClr>
            </a:pPr>
            <a:r>
              <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 </a:t>
            </a:r>
          </a:p>
          <a:p>
            <a:pPr algn="r" rtl="1">
              <a:buClr>
                <a:schemeClr val="accent1"/>
              </a:buClr>
            </a:pP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وسائل بديلة لتقديم الإثباتات</a:t>
            </a:r>
            <a:endParaRPr lang="en-US"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قد تعقد المحكمة الجنائية الدولية جلسات داخل أبواب مغلقة وتسمح بإدخال الشهادة الصوتية أو عبر الفيديو والنسخ المكتوبة كإثبات. </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algn="r" rtl="1">
              <a:buClr>
                <a:schemeClr val="accent1"/>
              </a:buClr>
            </a:pPr>
            <a:r>
              <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 </a:t>
            </a:r>
          </a:p>
          <a:p>
            <a:pPr algn="r" rtl="1">
              <a:buClr>
                <a:schemeClr val="accent1"/>
              </a:buClr>
            </a:pPr>
            <a:r>
              <a:rPr lang="ar-LB"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النقل لموقع آخر</a:t>
            </a:r>
            <a:endParaRPr lang="en-US" sz="1800" b="1"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285750" lvl="0" indent="-285750" algn="r" rtl="1">
              <a:buClr>
                <a:schemeClr val="accent1"/>
              </a:buClr>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عقدت المحكمة الجنائية الدولية عدداً من اتفاقات النقل إلى موضع آخر مع دول عدّة في ما يتعلق بالنقل المؤقت أو الدائم. يُعتبر النقل الإجراء الأخير الذي يتمّ اللجوء إليه فقط عندما يكون أيّ إجراء حماية آخر غير كافٍ. </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4" name="Rectangle 3">
            <a:extLst>
              <a:ext uri="{FF2B5EF4-FFF2-40B4-BE49-F238E27FC236}">
                <a16:creationId xmlns:a16="http://schemas.microsoft.com/office/drawing/2014/main" id="{14396A11-219E-4184-BDDA-8AE1724F906F}"/>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165102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cs typeface="Simplified Arabic" panose="02020603050405020304" pitchFamily="18" charset="-78"/>
              </a:rPr>
              <a:t>أوغندا</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4" name="Google Shape;207;p43"/>
          <p:cNvPicPr preferRelativeResize="0">
            <a:picLocks noChangeAspect="1"/>
          </p:cNvPicPr>
          <p:nvPr/>
        </p:nvPicPr>
        <p:blipFill>
          <a:blip r:embed="rId3">
            <a:alphaModFix/>
          </a:blip>
          <a:stretch>
            <a:fillRect/>
          </a:stretch>
        </p:blipFill>
        <p:spPr>
          <a:xfrm>
            <a:off x="2090172" y="726177"/>
            <a:ext cx="6910954" cy="4208701"/>
          </a:xfrm>
          <a:prstGeom prst="rect">
            <a:avLst/>
          </a:prstGeom>
          <a:noFill/>
          <a:ln>
            <a:noFill/>
          </a:ln>
        </p:spPr>
      </p:pic>
      <p:sp>
        <p:nvSpPr>
          <p:cNvPr id="5" name="Rectangle 4">
            <a:extLst>
              <a:ext uri="{FF2B5EF4-FFF2-40B4-BE49-F238E27FC236}">
                <a16:creationId xmlns:a16="http://schemas.microsoft.com/office/drawing/2014/main" id="{5645A387-9765-41FE-B814-C81D63A3A2D4}"/>
              </a:ext>
            </a:extLst>
          </p:cNvPr>
          <p:cNvSpPr/>
          <p:nvPr/>
        </p:nvSpPr>
        <p:spPr>
          <a:xfrm>
            <a:off x="142874" y="48271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08876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indent="-514350" algn="r" rtl="1">
              <a:buFont typeface="+mj-lt"/>
              <a:buAutoNum type="arabicPeriod" startAt="2"/>
            </a:pPr>
            <a:r>
              <a:rPr lang="ar-LB" dirty="0">
                <a:latin typeface="Simplified Arabic" panose="02020603050405020304" pitchFamily="18" charset="-78"/>
                <a:cs typeface="Simplified Arabic" panose="02020603050405020304" pitchFamily="18" charset="-78"/>
              </a:rPr>
              <a:t>الغاية من المحاكمات</a:t>
            </a:r>
            <a:r>
              <a:rPr lang="en" dirty="0">
                <a:latin typeface="Simplified Arabic" panose="02020603050405020304" pitchFamily="18" charset="-78"/>
                <a:cs typeface="Simplified Arabic" panose="02020603050405020304" pitchFamily="18" charset="-78"/>
              </a:rPr>
              <a:t> </a:t>
            </a:r>
            <a:endParaRPr dirty="0">
              <a:latin typeface="Simplified Arabic" panose="02020603050405020304" pitchFamily="18" charset="-78"/>
              <a:cs typeface="Simplified Arabic" panose="02020603050405020304" pitchFamily="18" charset="-78"/>
            </a:endParaRPr>
          </a:p>
        </p:txBody>
      </p:sp>
      <p:sp>
        <p:nvSpPr>
          <p:cNvPr id="76" name="Google Shape;76;p15"/>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285750" indent="-285750" algn="r" rtl="1">
              <a:spcAft>
                <a:spcPts val="1600"/>
              </a:spcAft>
              <a:buSzPct val="100000"/>
            </a:pPr>
            <a:r>
              <a:rPr lang="ar-LB" sz="1800" dirty="0">
                <a:latin typeface="Simplified Arabic" panose="02020603050405020304" pitchFamily="18" charset="-78"/>
                <a:cs typeface="Simplified Arabic" panose="02020603050405020304" pitchFamily="18" charset="-78"/>
              </a:rPr>
              <a:t>إعادة إحلال سيادة القانون</a:t>
            </a:r>
            <a:endParaRPr lang="en-US" sz="1800" dirty="0">
              <a:latin typeface="Simplified Arabic" panose="02020603050405020304" pitchFamily="18" charset="-78"/>
              <a:cs typeface="Simplified Arabic" panose="02020603050405020304" pitchFamily="18" charset="-78"/>
            </a:endParaRPr>
          </a:p>
          <a:p>
            <a:pPr marL="285750" indent="-285750" algn="r" rtl="1">
              <a:spcAft>
                <a:spcPts val="1600"/>
              </a:spcAft>
              <a:buSzPct val="100000"/>
            </a:pPr>
            <a:r>
              <a:rPr lang="ar-LB" sz="1800" dirty="0">
                <a:latin typeface="Simplified Arabic" panose="02020603050405020304" pitchFamily="18" charset="-78"/>
                <a:cs typeface="Simplified Arabic" panose="02020603050405020304" pitchFamily="18" charset="-78"/>
              </a:rPr>
              <a:t>الاعتراف بالطابع الإجرامي لأعمال الضرر</a:t>
            </a:r>
          </a:p>
          <a:p>
            <a:pPr marL="285750" indent="-285750" algn="r" rtl="1">
              <a:spcAft>
                <a:spcPts val="1600"/>
              </a:spcAft>
              <a:buSzPct val="100000"/>
            </a:pPr>
            <a:r>
              <a:rPr lang="ar-LB" sz="1800" dirty="0">
                <a:latin typeface="Simplified Arabic" panose="02020603050405020304" pitchFamily="18" charset="-78"/>
                <a:cs typeface="Simplified Arabic" panose="02020603050405020304" pitchFamily="18" charset="-78"/>
              </a:rPr>
              <a:t>وضع الحد للإفلات من العقاب في حالات الأضرار المماثلة</a:t>
            </a:r>
          </a:p>
          <a:p>
            <a:pPr marL="285750" indent="-285750" algn="r" rtl="1">
              <a:spcAft>
                <a:spcPts val="1600"/>
              </a:spcAft>
              <a:buSzPct val="100000"/>
            </a:pPr>
            <a:r>
              <a:rPr lang="ar-LB" sz="1800" dirty="0">
                <a:latin typeface="Simplified Arabic" panose="02020603050405020304" pitchFamily="18" charset="-78"/>
                <a:cs typeface="Simplified Arabic" panose="02020603050405020304" pitchFamily="18" charset="-78"/>
              </a:rPr>
              <a:t>ردع المرتكبين عبر إنذارهم بالعقاب</a:t>
            </a:r>
            <a:endParaRPr lang="en-US" sz="18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C115B466-98AA-43F3-9410-8A37ECEE736E}"/>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33635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الاعتبارات الخاصة بالأدلّة</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lvl="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تمثل أعمال العنف الجنسي والعنف القائم على نوع الجنس تحديات لجهة الأدلّة إذ: </a:t>
            </a:r>
          </a:p>
          <a:p>
            <a:pPr marL="400050" lvl="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غالباً ما لا تترك جراحاً مرئية؛</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lvl="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يصعب إثباتها بالإثباتات الجنائية؛</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lvl="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تعتمد على الشهادات الفردية التي يصعب توثيقها إذ غالباً ما لا يكون هناك أيّ شهود أو سجلّات طبّية. </a:t>
            </a:r>
            <a:endParaRPr lang="en-US" sz="1800" dirty="0">
              <a:solidFill>
                <a:schemeClr val="bg2"/>
              </a:solidFill>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5EA267B0-B037-422D-83A2-75A45FF088E3}"/>
              </a:ext>
            </a:extLst>
          </p:cNvPr>
          <p:cNvPicPr>
            <a:picLocks noChangeAspect="1"/>
          </p:cNvPicPr>
          <p:nvPr/>
        </p:nvPicPr>
        <p:blipFill>
          <a:blip r:embed="rId3"/>
          <a:stretch>
            <a:fillRect/>
          </a:stretch>
        </p:blipFill>
        <p:spPr>
          <a:xfrm>
            <a:off x="0" y="2085262"/>
            <a:ext cx="4572000" cy="3058238"/>
          </a:xfrm>
          <a:prstGeom prst="rect">
            <a:avLst/>
          </a:prstGeom>
        </p:spPr>
      </p:pic>
      <p:sp>
        <p:nvSpPr>
          <p:cNvPr id="6" name="Rectangle 5">
            <a:extLst>
              <a:ext uri="{FF2B5EF4-FFF2-40B4-BE49-F238E27FC236}">
                <a16:creationId xmlns:a16="http://schemas.microsoft.com/office/drawing/2014/main" id="{99DEEE34-479A-4FE3-B703-72E654127046}"/>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325005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algn="r" rtl="1"/>
            <a:r>
              <a:rPr lang="ar-LB" sz="3600" dirty="0">
                <a:solidFill>
                  <a:schemeClr val="accent1"/>
                </a:solidFill>
                <a:latin typeface="Simplified Arabic" panose="02020603050405020304" pitchFamily="18" charset="-78"/>
                <a:cs typeface="Simplified Arabic" panose="02020603050405020304" pitchFamily="18" charset="-78"/>
              </a:rPr>
              <a:t>الممارسات الحسنة الخاصة بالأدلّة</a:t>
            </a:r>
            <a:endParaRPr lang="en-US" sz="3200" dirty="0">
              <a:solidFill>
                <a:schemeClr val="accent1"/>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226219" y="1074045"/>
            <a:ext cx="8691562" cy="3644587"/>
          </a:xfrm>
          <a:prstGeom prst="rect">
            <a:avLst/>
          </a:prstGeom>
        </p:spPr>
        <p:txBody>
          <a:bodyPr wrap="square" anchor="ctr">
            <a:spAutoFit/>
          </a:bodyPr>
          <a:lstStyle/>
          <a:p>
            <a:pPr marL="400050" lvl="0" indent="-285750" algn="r" rtl="1">
              <a:lnSpc>
                <a:spcPct val="114000"/>
              </a:lnSpc>
              <a:spcAft>
                <a:spcPts val="1600"/>
              </a:spcAft>
              <a:buClr>
                <a:schemeClr val="accent1"/>
              </a:buClr>
              <a:buSzPct val="100000"/>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لا حاجة لتوثيق الشهادة بشأن العنف الجنسي والعنف القائم على نوع الجنس</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400050" lvl="0" indent="-285750" algn="r" rtl="1">
              <a:lnSpc>
                <a:spcPct val="114000"/>
              </a:lnSpc>
              <a:spcAft>
                <a:spcPts val="1600"/>
              </a:spcAft>
              <a:buClr>
                <a:schemeClr val="accent1"/>
              </a:buClr>
              <a:buSzPct val="100000"/>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لا يمكن التخمين بشأن الموافقة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400050" lvl="0" indent="-285750" algn="r" rtl="1">
              <a:lnSpc>
                <a:spcPct val="114000"/>
              </a:lnSpc>
              <a:spcAft>
                <a:spcPts val="1600"/>
              </a:spcAft>
              <a:buClr>
                <a:schemeClr val="accent1"/>
              </a:buClr>
              <a:buSzPct val="100000"/>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يُمنع أيّ إثبات بشأن السلوك الجنسي السابق للضحية؛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400050" lvl="0" indent="-285750" algn="r" rtl="1">
              <a:lnSpc>
                <a:spcPct val="114000"/>
              </a:lnSpc>
              <a:spcAft>
                <a:spcPts val="1600"/>
              </a:spcAft>
              <a:buClr>
                <a:schemeClr val="accent1"/>
              </a:buClr>
              <a:buSzPct val="100000"/>
              <a:buFont typeface="Roboto" panose="020B0604020202020204" charset="0"/>
              <a:buChar char="●"/>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لا يُسمح باعتبار الموافقة دفاعاً مشروعاً في الحالات التالية:</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857250" lvl="2" indent="-285750" algn="r" rtl="1">
              <a:lnSpc>
                <a:spcPct val="114000"/>
              </a:lnSpc>
              <a:spcAft>
                <a:spcPts val="1600"/>
              </a:spcAft>
              <a:buClr>
                <a:schemeClr val="accent1"/>
              </a:buClr>
              <a:buSzPct val="100000"/>
              <a:buFont typeface="Courier New" panose="02070309020205020404" pitchFamily="49" charset="0"/>
              <a:buChar char="o"/>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إذا تعرّضت الضحية للعنف أو للتهديد بالعنف أو إذا ما كان لديها سبب لأن تخشى التعرّض للعنف أو الإكراه أو الاعتقال أو الاضطهاد النفسي؛</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a:p>
            <a:pPr marL="857250" lvl="2" indent="-285750" algn="r" rtl="1">
              <a:lnSpc>
                <a:spcPct val="114000"/>
              </a:lnSpc>
              <a:spcAft>
                <a:spcPts val="1600"/>
              </a:spcAft>
              <a:buClr>
                <a:schemeClr val="accent1"/>
              </a:buClr>
              <a:buSzPct val="100000"/>
              <a:buFont typeface="Courier New" panose="02070309020205020404" pitchFamily="49" charset="0"/>
              <a:buChar char="o"/>
            </a:pPr>
            <a:r>
              <a:rPr lang="ar-LB"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rPr>
              <a:t>إذا كانت للضحية أسباب معقولة لأن تخشى تعرّض أو التهديد بتعرّض شخص آخر للعنف أو الإكراه أو الاعتقال أو الاضطهاد النفسي إذا لم تذعن للاعتداء. </a:t>
            </a:r>
            <a:endParaRPr lang="en-US" sz="1800" dirty="0">
              <a:solidFill>
                <a:schemeClr val="accent1"/>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4" name="Rectangle 3">
            <a:extLst>
              <a:ext uri="{FF2B5EF4-FFF2-40B4-BE49-F238E27FC236}">
                <a16:creationId xmlns:a16="http://schemas.microsoft.com/office/drawing/2014/main" id="{BA5D9F0D-6D64-4032-8804-6DDFC1795262}"/>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569334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11"/>
            </a:pPr>
            <a:r>
              <a:rPr lang="ar-LB" dirty="0">
                <a:latin typeface="Simplified Arabic" panose="02020603050405020304" pitchFamily="18" charset="-78"/>
                <a:cs typeface="Simplified Arabic" panose="02020603050405020304" pitchFamily="18" charset="-78"/>
              </a:rPr>
              <a:t>التواصل مع المجتمعات</a:t>
            </a:r>
            <a:endParaRPr dirty="0">
              <a:latin typeface="Simplified Arabic" panose="02020603050405020304" pitchFamily="18" charset="-78"/>
              <a:cs typeface="Simplified Arabic" panose="02020603050405020304" pitchFamily="18" charset="-78"/>
            </a:endParaRPr>
          </a:p>
        </p:txBody>
      </p:sp>
      <p:sp>
        <p:nvSpPr>
          <p:cNvPr id="124" name="Google Shape;124;p23"/>
          <p:cNvSpPr txBox="1">
            <a:spLocks noGrp="1"/>
          </p:cNvSpPr>
          <p:nvPr>
            <p:ph type="body" idx="1"/>
          </p:nvPr>
        </p:nvSpPr>
        <p:spPr>
          <a:xfrm>
            <a:off x="4561114" y="500925"/>
            <a:ext cx="4249961" cy="4098600"/>
          </a:xfrm>
          <a:prstGeom prst="rect">
            <a:avLst/>
          </a:prstGeom>
        </p:spPr>
        <p:txBody>
          <a:bodyPr spcFirstLastPara="1" wrap="square" lIns="91425" tIns="91425" rIns="91425" bIns="91425" anchor="ctr" anchorCtr="0">
            <a:noAutofit/>
          </a:bodyPr>
          <a:lstStyle/>
          <a:p>
            <a:pPr marL="0" lvl="0" indent="0" algn="r" rtl="1">
              <a:spcAft>
                <a:spcPts val="1600"/>
              </a:spcAft>
              <a:buNone/>
            </a:pPr>
            <a:r>
              <a:rPr lang="ar-LB" sz="2200" dirty="0">
                <a:solidFill>
                  <a:schemeClr val="bg2"/>
                </a:solidFill>
                <a:latin typeface="Simplified Arabic" panose="02020603050405020304" pitchFamily="18" charset="-78"/>
                <a:cs typeface="Simplified Arabic" panose="02020603050405020304" pitchFamily="18" charset="-78"/>
              </a:rPr>
              <a:t>التواصل ضروري من أجل:</a:t>
            </a:r>
            <a:endParaRPr lang="en-US" sz="22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buClr>
                <a:schemeClr val="bg2"/>
              </a:buClr>
              <a:buSzPct val="100000"/>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إدارة التوقعات بشأن مشاركة الضحايا وعملية العدالة الجنائية</a:t>
            </a:r>
            <a:endParaRPr lang="en-US" sz="2200" dirty="0">
              <a:solidFill>
                <a:schemeClr val="bg2"/>
              </a:solidFill>
              <a:latin typeface="Simplified Arabic" panose="02020603050405020304" pitchFamily="18" charset="-78"/>
              <a:cs typeface="Simplified Arabic" panose="02020603050405020304" pitchFamily="18" charset="-78"/>
            </a:endParaRPr>
          </a:p>
          <a:p>
            <a:pPr marL="285750" indent="-285750" algn="r" rtl="1">
              <a:spcAft>
                <a:spcPts val="1600"/>
              </a:spcAft>
              <a:buClr>
                <a:schemeClr val="bg2"/>
              </a:buClr>
              <a:buSzPct val="100000"/>
              <a:buFont typeface="Roboto" panose="020B0604020202020204" charset="0"/>
              <a:buChar char="●"/>
            </a:pPr>
            <a:r>
              <a:rPr lang="ar-LB" sz="2200" dirty="0">
                <a:solidFill>
                  <a:schemeClr val="bg2"/>
                </a:solidFill>
                <a:latin typeface="Simplified Arabic" panose="02020603050405020304" pitchFamily="18" charset="-78"/>
                <a:cs typeface="Simplified Arabic" panose="02020603050405020304" pitchFamily="18" charset="-78"/>
              </a:rPr>
              <a:t>نشر الأحكام والنتائج القضائية لدى الضحايا والمجتمعات. </a:t>
            </a:r>
            <a:endParaRPr lang="en-US" sz="22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EE61F5FD-53C6-4470-8A8E-536968A24C11}"/>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إدارة التوقعات</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يجب أن يفهم الضحايا والمجتمعات ما يلي:</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استراتيجيات الادّعاء؛</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الأطر الزمنية الواقعية؛</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النتائج الواقعية (كالأحكام و/أو العقوبات المخيّبة للأمل)؛</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إمكانية إحداث صدمة نفسية جديدة وأشكال الدعم المتوفر للضحايا والمجتمعات. </a:t>
            </a:r>
            <a:endParaRPr lang="en-US" sz="1800" dirty="0">
              <a:solidFill>
                <a:schemeClr val="bg2"/>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EE56FC92-1BD0-4A8C-8211-A5A3F52F795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743278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lvl="0"/>
            <a:r>
              <a:rPr lang="en-US" sz="3600" i="1" dirty="0">
                <a:solidFill>
                  <a:schemeClr val="accent1"/>
                </a:solidFill>
                <a:latin typeface="Merriweather" panose="020B0604020202020204" charset="0"/>
              </a:rPr>
              <a:t>I Came to Testify</a:t>
            </a:r>
            <a:endParaRPr sz="3600" i="1" dirty="0">
              <a:solidFill>
                <a:schemeClr val="accent1"/>
              </a:solidFill>
              <a:latin typeface="Merriweather" panose="020B0604020202020204" charset="0"/>
              <a:ea typeface="Merriweather"/>
              <a:cs typeface="Merriweather"/>
              <a:sym typeface="Merriweather"/>
            </a:endParaRPr>
          </a:p>
        </p:txBody>
      </p:sp>
      <p:sp>
        <p:nvSpPr>
          <p:cNvPr id="3" name="Rectangle 2">
            <a:extLst>
              <a:ext uri="{FF2B5EF4-FFF2-40B4-BE49-F238E27FC236}">
                <a16:creationId xmlns:a16="http://schemas.microsoft.com/office/drawing/2014/main" id="{307C5BC5-53DF-406C-9278-37D3AF9E37EC}"/>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4" name="Foca-Apple ProRes 422">
            <a:hlinkClick r:id="" action="ppaction://media"/>
            <a:extLst>
              <a:ext uri="{FF2B5EF4-FFF2-40B4-BE49-F238E27FC236}">
                <a16:creationId xmlns:a16="http://schemas.microsoft.com/office/drawing/2014/main" id="{E54476E6-AFFA-4A10-99E1-D8DAAF0528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6964" y="854638"/>
            <a:ext cx="4956698" cy="4128005"/>
          </a:xfrm>
          <a:prstGeom prst="rect">
            <a:avLst/>
          </a:prstGeom>
        </p:spPr>
      </p:pic>
    </p:spTree>
    <p:extLst>
      <p:ext uri="{BB962C8B-B14F-4D97-AF65-F5344CB8AC3E}">
        <p14:creationId xmlns:p14="http://schemas.microsoft.com/office/powerpoint/2010/main" val="30601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940917" y="81362"/>
            <a:ext cx="7873777" cy="565800"/>
          </a:xfrm>
          <a:prstGeom prst="rect">
            <a:avLst/>
          </a:prstGeom>
          <a:noFill/>
          <a:ln>
            <a:noFill/>
          </a:ln>
        </p:spPr>
        <p:txBody>
          <a:bodyPr spcFirstLastPara="1" wrap="square" lIns="91425" tIns="91425" rIns="91425" bIns="91425" anchor="t" anchorCtr="0">
            <a:noAutofit/>
          </a:bodyPr>
          <a:lstStyle/>
          <a:p>
            <a:pPr lvl="0" algn="r" rtl="1"/>
            <a:r>
              <a:rPr lang="ar-LB" sz="3600" dirty="0">
                <a:solidFill>
                  <a:schemeClr val="accent1"/>
                </a:solidFill>
                <a:latin typeface="Simplified Arabic" panose="02020603050405020304" pitchFamily="18" charset="-78"/>
                <a:cs typeface="Simplified Arabic" panose="02020603050405020304" pitchFamily="18" charset="-78"/>
              </a:rPr>
              <a:t>جمهورية الكونغو الديمقراطية</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3" name="Rectangle 2">
            <a:extLst>
              <a:ext uri="{FF2B5EF4-FFF2-40B4-BE49-F238E27FC236}">
                <a16:creationId xmlns:a16="http://schemas.microsoft.com/office/drawing/2014/main" id="{5319B164-CFB3-4166-AFF9-C4108B4604A4}"/>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4" name="Picture 3">
            <a:extLst>
              <a:ext uri="{FF2B5EF4-FFF2-40B4-BE49-F238E27FC236}">
                <a16:creationId xmlns:a16="http://schemas.microsoft.com/office/drawing/2014/main" id="{9E9A3710-A715-4F4D-95D2-F121129B1E57}"/>
              </a:ext>
            </a:extLst>
          </p:cNvPr>
          <p:cNvPicPr>
            <a:picLocks noChangeAspect="1"/>
          </p:cNvPicPr>
          <p:nvPr/>
        </p:nvPicPr>
        <p:blipFill>
          <a:blip r:embed="rId3"/>
          <a:stretch>
            <a:fillRect/>
          </a:stretch>
        </p:blipFill>
        <p:spPr>
          <a:xfrm>
            <a:off x="1309794" y="794328"/>
            <a:ext cx="6524411" cy="4349172"/>
          </a:xfrm>
          <a:prstGeom prst="rect">
            <a:avLst/>
          </a:prstGeom>
        </p:spPr>
      </p:pic>
    </p:spTree>
    <p:extLst>
      <p:ext uri="{BB962C8B-B14F-4D97-AF65-F5344CB8AC3E}">
        <p14:creationId xmlns:p14="http://schemas.microsoft.com/office/powerpoint/2010/main" val="3341163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3200" dirty="0">
                <a:latin typeface="Simplified Arabic" panose="02020603050405020304" pitchFamily="18" charset="-78"/>
                <a:cs typeface="Simplified Arabic" panose="02020603050405020304" pitchFamily="18" charset="-78"/>
              </a:rPr>
              <a:t>نشر النتائج</a:t>
            </a:r>
            <a:endParaRPr lang="en-US" sz="32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lvl="0" indent="0" algn="r" rtl="1">
              <a:lnSpc>
                <a:spcPct val="114000"/>
              </a:lnSpc>
              <a:spcAft>
                <a:spcPts val="1600"/>
              </a:spcAft>
            </a:pPr>
            <a:r>
              <a:rPr lang="ar-LB" sz="2000" dirty="0">
                <a:solidFill>
                  <a:schemeClr val="bg2"/>
                </a:solidFill>
                <a:latin typeface="Simplified Arabic" panose="02020603050405020304" pitchFamily="18" charset="-78"/>
                <a:cs typeface="Simplified Arabic" panose="02020603050405020304" pitchFamily="18" charset="-78"/>
              </a:rPr>
              <a:t>يجب أن يتمكن الضحايا والمجتمعات المتأثّرة من النفاذ إلى الأحكام، لا سيّما من خلال:</a:t>
            </a:r>
            <a:endParaRPr lang="en-US" sz="2000" dirty="0">
              <a:solidFill>
                <a:schemeClr val="bg2"/>
              </a:solidFill>
              <a:latin typeface="Simplified Arabic" panose="02020603050405020304" pitchFamily="18" charset="-78"/>
              <a:cs typeface="Simplified Arabic" panose="02020603050405020304" pitchFamily="18" charset="-78"/>
            </a:endParaRPr>
          </a:p>
          <a:p>
            <a:pPr marL="400050" lvl="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النشر المادي (مع الترجمة)</a:t>
            </a:r>
            <a:r>
              <a:rPr lang="en-US" sz="2000" dirty="0">
                <a:solidFill>
                  <a:schemeClr val="bg2"/>
                </a:solidFill>
                <a:latin typeface="Simplified Arabic" panose="02020603050405020304" pitchFamily="18" charset="-78"/>
                <a:cs typeface="Simplified Arabic" panose="02020603050405020304" pitchFamily="18" charset="-78"/>
              </a:rPr>
              <a:t> </a:t>
            </a:r>
            <a:r>
              <a:rPr lang="ar-LB" sz="2000" dirty="0">
                <a:solidFill>
                  <a:schemeClr val="bg2"/>
                </a:solidFill>
                <a:latin typeface="Simplified Arabic" panose="02020603050405020304" pitchFamily="18" charset="-78"/>
                <a:cs typeface="Simplified Arabic" panose="02020603050405020304" pitchFamily="18" charset="-78"/>
              </a:rPr>
              <a:t>لنص الحكم الكامل والقرارات الاستئنافية</a:t>
            </a:r>
            <a:endParaRPr lang="en-US" sz="2000" dirty="0">
              <a:solidFill>
                <a:schemeClr val="bg2"/>
              </a:solidFill>
              <a:latin typeface="Simplified Arabic" panose="02020603050405020304" pitchFamily="18" charset="-78"/>
              <a:cs typeface="Simplified Arabic" panose="02020603050405020304" pitchFamily="18" charset="-78"/>
            </a:endParaRPr>
          </a:p>
          <a:p>
            <a:pPr marL="400050" lvl="0" indent="-285750" algn="r" rtl="1">
              <a:lnSpc>
                <a:spcPct val="114000"/>
              </a:lnSpc>
              <a:spcAft>
                <a:spcPts val="1600"/>
              </a:spcAft>
              <a:buClr>
                <a:schemeClr val="bg2"/>
              </a:buClr>
              <a:buFont typeface="Roboto" panose="020B0604020202020204" charset="0"/>
              <a:buChar char="●"/>
            </a:pPr>
            <a:r>
              <a:rPr lang="ar-LB" sz="2000" dirty="0">
                <a:solidFill>
                  <a:schemeClr val="bg2"/>
                </a:solidFill>
                <a:latin typeface="Simplified Arabic" panose="02020603050405020304" pitchFamily="18" charset="-78"/>
                <a:cs typeface="Simplified Arabic" panose="02020603050405020304" pitchFamily="18" charset="-78"/>
              </a:rPr>
              <a:t>نشر الأجزاء الرئيسة عبر وسائط يسهل الوصول إليها، كالراديو. </a:t>
            </a:r>
            <a:endParaRPr lang="en-US" sz="2000" dirty="0">
              <a:solidFill>
                <a:schemeClr val="bg2"/>
              </a:solidFill>
              <a:latin typeface="Simplified Arabic" panose="02020603050405020304" pitchFamily="18" charset="-78"/>
              <a:cs typeface="Simplified Arabic" panose="02020603050405020304" pitchFamily="18" charset="-78"/>
            </a:endParaRPr>
          </a:p>
        </p:txBody>
      </p:sp>
      <p:pic>
        <p:nvPicPr>
          <p:cNvPr id="3" name="Picture 2">
            <a:extLst>
              <a:ext uri="{FF2B5EF4-FFF2-40B4-BE49-F238E27FC236}">
                <a16:creationId xmlns:a16="http://schemas.microsoft.com/office/drawing/2014/main" id="{0AED1389-B381-43EA-896B-A5154BED1A9E}"/>
              </a:ext>
            </a:extLst>
          </p:cNvPr>
          <p:cNvPicPr>
            <a:picLocks noChangeAspect="1"/>
          </p:cNvPicPr>
          <p:nvPr/>
        </p:nvPicPr>
        <p:blipFill>
          <a:blip r:embed="rId3"/>
          <a:stretch>
            <a:fillRect/>
          </a:stretch>
        </p:blipFill>
        <p:spPr>
          <a:xfrm>
            <a:off x="-3572" y="1446800"/>
            <a:ext cx="4575572" cy="3050381"/>
          </a:xfrm>
          <a:prstGeom prst="rect">
            <a:avLst/>
          </a:prstGeom>
        </p:spPr>
      </p:pic>
      <p:sp>
        <p:nvSpPr>
          <p:cNvPr id="6" name="Rectangle 5">
            <a:extLst>
              <a:ext uri="{FF2B5EF4-FFF2-40B4-BE49-F238E27FC236}">
                <a16:creationId xmlns:a16="http://schemas.microsoft.com/office/drawing/2014/main" id="{328B997C-D94B-4A12-9196-6C20CE4D9E1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046722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1"/>
          <p:cNvSpPr txBox="1">
            <a:spLocks noGrp="1"/>
          </p:cNvSpPr>
          <p:nvPr>
            <p:ph type="body" idx="1"/>
          </p:nvPr>
        </p:nvSpPr>
        <p:spPr>
          <a:xfrm>
            <a:off x="4495797" y="522450"/>
            <a:ext cx="4470401" cy="4098600"/>
          </a:xfrm>
          <a:prstGeom prst="rect">
            <a:avLst/>
          </a:prstGeom>
        </p:spPr>
        <p:txBody>
          <a:bodyPr spcFirstLastPara="1" wrap="square" lIns="91425" tIns="91425" rIns="91425" bIns="91425" anchor="ctr" anchorCtr="0">
            <a:noAutofit/>
          </a:bodyPr>
          <a:lstStyle/>
          <a:p>
            <a:pPr marL="146050" lvl="0" indent="0" algn="r" rtl="1">
              <a:spcAft>
                <a:spcPts val="1600"/>
              </a:spcAft>
              <a:buNone/>
            </a:pPr>
            <a:r>
              <a:rPr lang="ar-LB" sz="1900" dirty="0">
                <a:solidFill>
                  <a:schemeClr val="bg2"/>
                </a:solidFill>
                <a:latin typeface="Simplified Arabic" panose="02020603050405020304" pitchFamily="18" charset="-78"/>
                <a:cs typeface="Simplified Arabic" panose="02020603050405020304" pitchFamily="18" charset="-78"/>
              </a:rPr>
              <a:t>المحاكمات </a:t>
            </a:r>
            <a:r>
              <a:rPr lang="ar-LB" sz="1900" i="1" dirty="0">
                <a:solidFill>
                  <a:schemeClr val="bg2"/>
                </a:solidFill>
                <a:latin typeface="Simplified Arabic" panose="02020603050405020304" pitchFamily="18" charset="-78"/>
                <a:cs typeface="Simplified Arabic" panose="02020603050405020304" pitchFamily="18" charset="-78"/>
              </a:rPr>
              <a:t>ضرورية ولكنّها ليست كافية</a:t>
            </a:r>
            <a:r>
              <a:rPr lang="ar-LB" sz="1900" dirty="0">
                <a:solidFill>
                  <a:schemeClr val="bg2"/>
                </a:solidFill>
                <a:latin typeface="Simplified Arabic" panose="02020603050405020304" pitchFamily="18" charset="-78"/>
                <a:cs typeface="Simplified Arabic" panose="02020603050405020304" pitchFamily="18" charset="-78"/>
              </a:rPr>
              <a:t>.</a:t>
            </a:r>
            <a:endParaRPr lang="en-US" sz="1900" dirty="0">
              <a:solidFill>
                <a:schemeClr val="bg2"/>
              </a:solidFill>
              <a:latin typeface="Simplified Arabic" panose="02020603050405020304" pitchFamily="18" charset="-78"/>
              <a:cs typeface="Simplified Arabic" panose="02020603050405020304" pitchFamily="18" charset="-78"/>
            </a:endParaRPr>
          </a:p>
          <a:p>
            <a:pPr marL="146050" indent="0" algn="r" rtl="1">
              <a:spcAft>
                <a:spcPts val="1600"/>
              </a:spcAft>
              <a:buNone/>
            </a:pPr>
            <a:endParaRPr lang="en-US" sz="1900" dirty="0">
              <a:solidFill>
                <a:schemeClr val="bg2"/>
              </a:solidFill>
              <a:latin typeface="Simplified Arabic" panose="02020603050405020304" pitchFamily="18" charset="-78"/>
              <a:cs typeface="Simplified Arabic" panose="02020603050405020304" pitchFamily="18" charset="-78"/>
            </a:endParaRPr>
          </a:p>
          <a:p>
            <a:pPr marL="146050" indent="0" algn="r" rtl="1">
              <a:spcAft>
                <a:spcPts val="1600"/>
              </a:spcAft>
              <a:buNone/>
            </a:pPr>
            <a:r>
              <a:rPr lang="ar-LB" sz="1900" dirty="0">
                <a:solidFill>
                  <a:schemeClr val="bg2"/>
                </a:solidFill>
                <a:latin typeface="Simplified Arabic" panose="02020603050405020304" pitchFamily="18" charset="-78"/>
                <a:cs typeface="Simplified Arabic" panose="02020603050405020304" pitchFamily="18" charset="-78"/>
              </a:rPr>
              <a:t>لا تأخذ المحاكمات بالاعتبار عدداً من أنماط انتهاكات حقوق الإنسان القائمة على نوع الجنس وهيكلياتها الخارجة عن إطار العنف الجنسي والعنف القائم على نوع الجنس. </a:t>
            </a:r>
            <a:endParaRPr lang="en-US" sz="1900" dirty="0">
              <a:solidFill>
                <a:schemeClr val="bg2"/>
              </a:solidFill>
              <a:latin typeface="Simplified Arabic" panose="02020603050405020304" pitchFamily="18" charset="-78"/>
              <a:cs typeface="Simplified Arabic" panose="02020603050405020304" pitchFamily="18" charset="-78"/>
            </a:endParaRPr>
          </a:p>
          <a:p>
            <a:pPr marL="146050" indent="0" algn="r" rtl="1">
              <a:spcAft>
                <a:spcPts val="1600"/>
              </a:spcAft>
              <a:buNone/>
            </a:pPr>
            <a:endParaRPr lang="en-US" sz="1900" dirty="0">
              <a:latin typeface="Simplified Arabic" panose="02020603050405020304" pitchFamily="18" charset="-78"/>
              <a:cs typeface="Simplified Arabic" panose="02020603050405020304" pitchFamily="18" charset="-78"/>
            </a:endParaRPr>
          </a:p>
          <a:p>
            <a:pPr marL="146050" indent="0" algn="r" rtl="1">
              <a:spcAft>
                <a:spcPts val="1600"/>
              </a:spcAft>
              <a:buNone/>
            </a:pPr>
            <a:r>
              <a:rPr lang="ar-LB" sz="1900" dirty="0">
                <a:latin typeface="Simplified Arabic" panose="02020603050405020304" pitchFamily="18" charset="-78"/>
                <a:cs typeface="Simplified Arabic" panose="02020603050405020304" pitchFamily="18" charset="-78"/>
              </a:rPr>
              <a:t>عندما تفشل المحاكمات في مساءلة مرتكبي العنف الجنسي والعنف القائم على نوع الجنس، ترسّخ السوابق الإشكالية بشأن ماهية الأعمال التي تستحق العدالة. </a:t>
            </a:r>
            <a:endParaRPr sz="1900" dirty="0">
              <a:solidFill>
                <a:schemeClr val="bg2"/>
              </a:solidFill>
              <a:latin typeface="Simplified Arabic" panose="02020603050405020304" pitchFamily="18" charset="-78"/>
              <a:cs typeface="Simplified Arabic" panose="02020603050405020304" pitchFamily="18" charset="-78"/>
            </a:endParaRPr>
          </a:p>
        </p:txBody>
      </p:sp>
      <p:sp>
        <p:nvSpPr>
          <p:cNvPr id="5" name="Google Shape;129;p24"/>
          <p:cNvSpPr txBox="1">
            <a:spLocks noGrp="1"/>
          </p:cNvSpPr>
          <p:nvPr>
            <p:ph type="title"/>
          </p:nvPr>
        </p:nvSpPr>
        <p:spPr>
          <a:xfrm>
            <a:off x="311725" y="500925"/>
            <a:ext cx="3127500" cy="27420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12"/>
            </a:pPr>
            <a:r>
              <a:rPr lang="ar-LB" dirty="0">
                <a:latin typeface="Simplified Arabic" panose="02020603050405020304" pitchFamily="18" charset="-78"/>
                <a:cs typeface="Simplified Arabic" panose="02020603050405020304" pitchFamily="18" charset="-78"/>
              </a:rPr>
              <a:t>إعادة تصوّر نوع الجنس ضمن إطار العدالة الجنائية وخارج هذا الإطار</a:t>
            </a: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531FF234-B09D-4570-A8B1-2101DEDCDB5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573405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dirty="0">
                <a:latin typeface="Simplified Arabic" panose="02020603050405020304" pitchFamily="18" charset="-78"/>
                <a:cs typeface="Simplified Arabic" panose="02020603050405020304" pitchFamily="18" charset="-78"/>
              </a:rPr>
              <a:t>المضي قدماً... </a:t>
            </a:r>
            <a:endParaRPr lang="en-US"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buClr>
                <a:schemeClr val="bg2"/>
              </a:buClr>
            </a:pPr>
            <a:r>
              <a:rPr lang="ar-LB" sz="1800" dirty="0">
                <a:solidFill>
                  <a:schemeClr val="bg2"/>
                </a:solidFill>
                <a:latin typeface="Simplified Arabic" panose="02020603050405020304" pitchFamily="18" charset="-78"/>
                <a:cs typeface="Simplified Arabic" panose="02020603050405020304" pitchFamily="18" charset="-78"/>
              </a:rPr>
              <a:t>يجب أن تعمل المحاكمات على:</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تسليط الضوء على أنماط الانتهاكات القائمة على نوع الجنس</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إطلاق التداول على الصعيد الوطني بشأن الظروف الممكّنة للانتهاكات الجنسية والانتهاكات القائمة على نوع الجنس</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الحث على إجراء الإصلاحات المؤسساتية</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تعزيز الدعم السياسي لنفاذ النساء </a:t>
            </a:r>
            <a:r>
              <a:rPr lang="ar-LB" sz="1800">
                <a:solidFill>
                  <a:schemeClr val="bg2"/>
                </a:solidFill>
                <a:latin typeface="Simplified Arabic" panose="02020603050405020304" pitchFamily="18" charset="-78"/>
                <a:cs typeface="Simplified Arabic" panose="02020603050405020304" pitchFamily="18" charset="-78"/>
              </a:rPr>
              <a:t>إلى العدالة</a:t>
            </a:r>
            <a:endParaRPr lang="en-US" sz="1800" dirty="0">
              <a:solidFill>
                <a:schemeClr val="bg2"/>
              </a:solidFill>
              <a:latin typeface="Simplified Arabic" panose="02020603050405020304" pitchFamily="18" charset="-78"/>
              <a:cs typeface="Simplified Arabic" panose="02020603050405020304" pitchFamily="18" charset="-78"/>
            </a:endParaRPr>
          </a:p>
        </p:txBody>
      </p:sp>
      <p:pic>
        <p:nvPicPr>
          <p:cNvPr id="3" name="Picture 2">
            <a:extLst>
              <a:ext uri="{FF2B5EF4-FFF2-40B4-BE49-F238E27FC236}">
                <a16:creationId xmlns:a16="http://schemas.microsoft.com/office/drawing/2014/main" id="{370067F4-106D-44CD-846E-78325D6EFE0A}"/>
              </a:ext>
            </a:extLst>
          </p:cNvPr>
          <p:cNvPicPr>
            <a:picLocks noChangeAspect="1"/>
          </p:cNvPicPr>
          <p:nvPr/>
        </p:nvPicPr>
        <p:blipFill>
          <a:blip r:embed="rId3"/>
          <a:stretch>
            <a:fillRect/>
          </a:stretch>
        </p:blipFill>
        <p:spPr>
          <a:xfrm>
            <a:off x="-13080" y="1250660"/>
            <a:ext cx="4585079" cy="3053327"/>
          </a:xfrm>
          <a:prstGeom prst="rect">
            <a:avLst/>
          </a:prstGeom>
        </p:spPr>
      </p:pic>
      <p:sp>
        <p:nvSpPr>
          <p:cNvPr id="6" name="Rectangle 5">
            <a:extLst>
              <a:ext uri="{FF2B5EF4-FFF2-40B4-BE49-F238E27FC236}">
                <a16:creationId xmlns:a16="http://schemas.microsoft.com/office/drawing/2014/main" id="{03E2569E-8834-43C9-936D-C180AC7787A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74887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الحاجة إلى مقاربة استباقية لنوع الجنس</a:t>
            </a:r>
            <a:endParaRPr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تستلزم أيّ مقاربة استباقية تراعي الاعتبارات الجنسانية ما يلي: </a:t>
            </a:r>
          </a:p>
          <a:p>
            <a:pPr marL="2857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التركيز على نوع الجنس لجهة كيفية إجراء التحقيقات وصياغة التهم؛</a:t>
            </a:r>
          </a:p>
          <a:p>
            <a:pPr marL="2857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التركيز على أعمال العنف الجنسي والعنف القائم على نوع الجنس الفردية وعلى الظروف النظامية التي تسمح بانتهاكات مماثلة؛</a:t>
            </a:r>
            <a:endParaRPr lang="en-US" sz="1800" dirty="0">
              <a:solidFill>
                <a:schemeClr val="bg2"/>
              </a:solidFill>
              <a:latin typeface="Simplified Arabic" panose="02020603050405020304" pitchFamily="18" charset="-78"/>
              <a:cs typeface="Simplified Arabic" panose="02020603050405020304" pitchFamily="18" charset="-78"/>
            </a:endParaRPr>
          </a:p>
          <a:p>
            <a:pPr marL="2857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ضمان نفاذ الجميع إلى العدالة، بما في ذلك النساء الضحايا وجميع ضحايا العنف الجنسي والعنف القائم على نوع الجنس. </a:t>
            </a:r>
            <a:endParaRPr sz="1800" dirty="0">
              <a:solidFill>
                <a:schemeClr val="bg2"/>
              </a:solidFill>
              <a:latin typeface="Simplified Arabic" panose="02020603050405020304" pitchFamily="18" charset="-78"/>
              <a:cs typeface="Simplified Arabic" panose="02020603050405020304" pitchFamily="18" charset="-78"/>
            </a:endParaRPr>
          </a:p>
        </p:txBody>
      </p:sp>
      <p:pic>
        <p:nvPicPr>
          <p:cNvPr id="6" name="Google Shape;160;p34"/>
          <p:cNvPicPr preferRelativeResize="0">
            <a:picLocks noChangeAspect="1"/>
          </p:cNvPicPr>
          <p:nvPr/>
        </p:nvPicPr>
        <p:blipFill>
          <a:blip r:embed="rId3">
            <a:alphaModFix/>
          </a:blip>
          <a:stretch>
            <a:fillRect/>
          </a:stretch>
        </p:blipFill>
        <p:spPr>
          <a:xfrm>
            <a:off x="0" y="1431911"/>
            <a:ext cx="4572000" cy="3047257"/>
          </a:xfrm>
          <a:prstGeom prst="rect">
            <a:avLst/>
          </a:prstGeom>
          <a:noFill/>
          <a:ln>
            <a:noFill/>
          </a:ln>
        </p:spPr>
      </p:pic>
      <p:sp>
        <p:nvSpPr>
          <p:cNvPr id="7" name="Rectangle 6">
            <a:extLst>
              <a:ext uri="{FF2B5EF4-FFF2-40B4-BE49-F238E27FC236}">
                <a16:creationId xmlns:a16="http://schemas.microsoft.com/office/drawing/2014/main" id="{72675E8B-AD62-4649-AD53-5A9738831D9B}"/>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86806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تعزيز العدالة بين الجنسين</a:t>
            </a:r>
            <a:endParaRPr lang="en-US" sz="2400" dirty="0">
              <a:latin typeface="Simplified Arabic" panose="02020603050405020304" pitchFamily="18" charset="-78"/>
              <a:cs typeface="Simplified Arabic" panose="02020603050405020304" pitchFamily="18" charset="-78"/>
            </a:endParaRPr>
          </a:p>
        </p:txBody>
      </p:sp>
      <p:sp>
        <p:nvSpPr>
          <p:cNvPr id="5"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114300" indent="0" algn="r" rtl="1">
              <a:lnSpc>
                <a:spcPct val="114000"/>
              </a:lnSpc>
              <a:spcAft>
                <a:spcPts val="1600"/>
              </a:spcAft>
            </a:pPr>
            <a:r>
              <a:rPr lang="ar-LB" sz="1800" dirty="0">
                <a:solidFill>
                  <a:schemeClr val="bg2"/>
                </a:solidFill>
                <a:latin typeface="Simplified Arabic" panose="02020603050405020304" pitchFamily="18" charset="-78"/>
                <a:cs typeface="Simplified Arabic" panose="02020603050405020304" pitchFamily="18" charset="-78"/>
              </a:rPr>
              <a:t>على المدى الطويل، من شأن محاكمات العنف الجنسي والعنف القائم على نوع الجنس أن:</a:t>
            </a:r>
            <a:endParaRPr lang="en-US" sz="1800" dirty="0">
              <a:solidFill>
                <a:schemeClr val="bg2"/>
              </a:solidFill>
              <a:latin typeface="Simplified Arabic" panose="02020603050405020304" pitchFamily="18" charset="-78"/>
              <a:cs typeface="Simplified Arabic" panose="02020603050405020304" pitchFamily="18" charset="-78"/>
            </a:endParaRP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تثبت دور المرأة باعتبارها جهةً فاعلةً أقوى ولديها حقوق فعلية؛ </a:t>
            </a: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تُبرز الحاجة إلى تعزيز نفاذ المرأة إلى العدالة؛</a:t>
            </a: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تُحدث سابقة قانونية لإصلاح قوانين العقوبات المحلّية، بما في ذلك في ما يتعلق بالعنف الجنسي والعنف القائم على نوع الجنس في زمن السلم؛</a:t>
            </a: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تساهم في كسر حلقة الإفلات من العقاب؛</a:t>
            </a:r>
          </a:p>
          <a:p>
            <a:pPr marL="400050" indent="-285750" algn="r" rtl="1">
              <a:lnSpc>
                <a:spcPct val="114000"/>
              </a:lnSpc>
              <a:spcAft>
                <a:spcPts val="1600"/>
              </a:spcAft>
              <a:buClr>
                <a:schemeClr val="bg2"/>
              </a:buClr>
              <a:buSzPct val="100000"/>
              <a:buFont typeface="Roboto" panose="020B0604020202020204" charset="0"/>
              <a:buChar char="●"/>
            </a:pPr>
            <a:r>
              <a:rPr lang="ar-LB" sz="1800" dirty="0">
                <a:solidFill>
                  <a:schemeClr val="bg2"/>
                </a:solidFill>
                <a:latin typeface="Simplified Arabic" panose="02020603050405020304" pitchFamily="18" charset="-78"/>
                <a:cs typeface="Simplified Arabic" panose="02020603050405020304" pitchFamily="18" charset="-78"/>
              </a:rPr>
              <a:t>تحذّر المرتكبين من أنّهم سيُعاقَبون. </a:t>
            </a:r>
          </a:p>
        </p:txBody>
      </p:sp>
      <p:pic>
        <p:nvPicPr>
          <p:cNvPr id="8" name="Google Shape;170;p36"/>
          <p:cNvPicPr preferRelativeResize="0">
            <a:picLocks noChangeAspect="1"/>
          </p:cNvPicPr>
          <p:nvPr/>
        </p:nvPicPr>
        <p:blipFill>
          <a:blip r:embed="rId3">
            <a:alphaModFix/>
          </a:blip>
          <a:stretch>
            <a:fillRect/>
          </a:stretch>
        </p:blipFill>
        <p:spPr>
          <a:xfrm>
            <a:off x="0" y="1431909"/>
            <a:ext cx="4572000" cy="3048000"/>
          </a:xfrm>
          <a:prstGeom prst="rect">
            <a:avLst/>
          </a:prstGeom>
          <a:noFill/>
          <a:ln>
            <a:noFill/>
          </a:ln>
        </p:spPr>
      </p:pic>
      <p:sp>
        <p:nvSpPr>
          <p:cNvPr id="6" name="Rectangle 5">
            <a:extLst>
              <a:ext uri="{FF2B5EF4-FFF2-40B4-BE49-F238E27FC236}">
                <a16:creationId xmlns:a16="http://schemas.microsoft.com/office/drawing/2014/main" id="{44745629-9B13-419A-8035-43D54F8A0AC5}"/>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81350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25" y="500925"/>
            <a:ext cx="3706500" cy="3288000"/>
          </a:xfrm>
          <a:prstGeom prst="rect">
            <a:avLst/>
          </a:prstGeom>
        </p:spPr>
        <p:txBody>
          <a:bodyPr spcFirstLastPara="1" wrap="square" lIns="91425" tIns="91425" rIns="91425" bIns="91425" anchor="t" anchorCtr="0">
            <a:noAutofit/>
          </a:bodyPr>
          <a:lstStyle/>
          <a:p>
            <a:pPr marL="514350" lvl="0" indent="-514350" algn="r" rtl="1">
              <a:buFont typeface="+mj-lt"/>
              <a:buAutoNum type="arabicPeriod" startAt="3"/>
            </a:pPr>
            <a:r>
              <a:rPr lang="ar-LB" dirty="0">
                <a:latin typeface="Simplified Arabic" panose="02020603050405020304" pitchFamily="18" charset="-78"/>
                <a:cs typeface="Simplified Arabic" panose="02020603050405020304" pitchFamily="18" charset="-78"/>
              </a:rPr>
              <a:t>محاكمة العنف الجنسي والعنف القائم على نوع الجنس بموجب القانون الدولي</a:t>
            </a:r>
            <a:endParaRPr dirty="0">
              <a:latin typeface="Simplified Arabic" panose="02020603050405020304" pitchFamily="18" charset="-78"/>
              <a:cs typeface="Simplified Arabic" panose="02020603050405020304" pitchFamily="18" charset="-78"/>
            </a:endParaRPr>
          </a:p>
        </p:txBody>
      </p:sp>
      <p:sp>
        <p:nvSpPr>
          <p:cNvPr id="82" name="Google Shape;82;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r" rtl="1">
              <a:spcAft>
                <a:spcPts val="1600"/>
              </a:spcAft>
              <a:buNone/>
            </a:pPr>
            <a:r>
              <a:rPr lang="ar-LB" sz="1800" b="1" dirty="0">
                <a:latin typeface="Simplified Arabic" panose="02020603050405020304" pitchFamily="18" charset="-78"/>
                <a:cs typeface="Simplified Arabic" panose="02020603050405020304" pitchFamily="18" charset="-78"/>
              </a:rPr>
              <a:t>العنف الجنسي والعنف القائم على نوع الجنس بصفتهما جريمة دولية</a:t>
            </a:r>
            <a:endParaRPr lang="en-US" sz="1800" b="1" dirty="0">
              <a:latin typeface="Simplified Arabic" panose="02020603050405020304" pitchFamily="18" charset="-78"/>
              <a:cs typeface="Simplified Arabic" panose="02020603050405020304" pitchFamily="18" charset="-78"/>
            </a:endParaRPr>
          </a:p>
          <a:p>
            <a:pPr marL="0" lvl="0" indent="0" algn="r" rtl="1">
              <a:spcAft>
                <a:spcPts val="1600"/>
              </a:spcAft>
              <a:buNone/>
            </a:pPr>
            <a:r>
              <a:rPr lang="ar-LB" sz="1800" dirty="0">
                <a:latin typeface="Simplified Arabic" panose="02020603050405020304" pitchFamily="18" charset="-78"/>
                <a:cs typeface="Simplified Arabic" panose="02020603050405020304" pitchFamily="18" charset="-78"/>
              </a:rPr>
              <a:t>يمكن محاكمة أعمال العنف الجنسي والعنف القائم على نوع الجنس على أنّها جرائم حرب أو جرائم ضد الإنسانية أو جرائم إبادة جماعية. </a:t>
            </a:r>
            <a:endParaRPr lang="en-US" sz="1800" dirty="0">
              <a:latin typeface="Simplified Arabic" panose="02020603050405020304" pitchFamily="18" charset="-78"/>
              <a:cs typeface="Simplified Arabic" panose="02020603050405020304" pitchFamily="18" charset="-78"/>
            </a:endParaRPr>
          </a:p>
          <a:p>
            <a:pPr marL="0" lvl="0" indent="0" algn="r" rtl="1">
              <a:spcAft>
                <a:spcPts val="1600"/>
              </a:spcAft>
              <a:buNone/>
            </a:pPr>
            <a:endParaRPr lang="en-US" sz="1800" dirty="0">
              <a:latin typeface="Simplified Arabic" panose="02020603050405020304" pitchFamily="18" charset="-78"/>
              <a:cs typeface="Simplified Arabic" panose="02020603050405020304" pitchFamily="18" charset="-78"/>
            </a:endParaRPr>
          </a:p>
          <a:p>
            <a:pPr marL="0" lvl="0" indent="0" algn="r" rtl="1">
              <a:spcAft>
                <a:spcPts val="1600"/>
              </a:spcAft>
              <a:buNone/>
            </a:pPr>
            <a:r>
              <a:rPr lang="ar-LB" sz="1800" b="1" dirty="0">
                <a:latin typeface="Simplified Arabic" panose="02020603050405020304" pitchFamily="18" charset="-78"/>
                <a:cs typeface="Simplified Arabic" panose="02020603050405020304" pitchFamily="18" charset="-78"/>
              </a:rPr>
              <a:t>أشكال المسؤولية عن الجرائم الدولية</a:t>
            </a:r>
            <a:endParaRPr lang="en-US" sz="1800" b="1" dirty="0">
              <a:latin typeface="Simplified Arabic" panose="02020603050405020304" pitchFamily="18" charset="-78"/>
              <a:cs typeface="Simplified Arabic" panose="02020603050405020304" pitchFamily="18" charset="-78"/>
            </a:endParaRPr>
          </a:p>
          <a:p>
            <a:pPr marL="0" lvl="0" indent="0" algn="r" rtl="1">
              <a:spcAft>
                <a:spcPts val="1600"/>
              </a:spcAft>
              <a:buNone/>
            </a:pPr>
            <a:r>
              <a:rPr lang="ar-LB" sz="1800" dirty="0">
                <a:latin typeface="Simplified Arabic" panose="02020603050405020304" pitchFamily="18" charset="-78"/>
                <a:cs typeface="Simplified Arabic" panose="02020603050405020304" pitchFamily="18" charset="-78"/>
              </a:rPr>
              <a:t>هناك شكلان من المسؤولية عن الجرائم الدولية، ألا وهما المسؤولية المباشرة ومسؤولية القادة.</a:t>
            </a:r>
            <a:endParaRPr lang="en-US" sz="18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880B47D4-957A-4F54-B92F-955BFE68D33D}"/>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8" name="Rectangle 7"/>
          <p:cNvSpPr>
            <a:spLocks noChangeAspect="1"/>
          </p:cNvSpPr>
          <p:nvPr/>
        </p:nvSpPr>
        <p:spPr>
          <a:xfrm>
            <a:off x="2273301" y="-9526"/>
            <a:ext cx="6870700" cy="5153026"/>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Google Shape;75;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7" name="Google Shape;70;p14"/>
          <p:cNvSpPr txBox="1">
            <a:spLocks/>
          </p:cNvSpPr>
          <p:nvPr/>
        </p:nvSpPr>
        <p:spPr>
          <a:xfrm>
            <a:off x="355600"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lnSpc>
                <a:spcPct val="114000"/>
              </a:lnSpc>
              <a:spcAft>
                <a:spcPts val="1600"/>
              </a:spcAft>
            </a:pPr>
            <a:r>
              <a:rPr lang="ar-LB" sz="2000" dirty="0">
                <a:solidFill>
                  <a:schemeClr val="accent1"/>
                </a:solidFill>
                <a:latin typeface="Simplified Arabic" panose="02020603050405020304" pitchFamily="18" charset="-78"/>
                <a:cs typeface="Simplified Arabic" panose="02020603050405020304" pitchFamily="18" charset="-78"/>
              </a:rPr>
              <a:t>قد يكون القائد مسؤولاً عن جرائم مرؤوسيه</a:t>
            </a:r>
            <a:r>
              <a:rPr lang="en-US" sz="2000" dirty="0">
                <a:solidFill>
                  <a:schemeClr val="accent1"/>
                </a:solidFill>
                <a:latin typeface="Simplified Arabic" panose="02020603050405020304" pitchFamily="18" charset="-78"/>
                <a:cs typeface="Simplified Arabic" panose="02020603050405020304" pitchFamily="18" charset="-78"/>
              </a:rPr>
              <a:t> </a:t>
            </a:r>
            <a:r>
              <a:rPr lang="ar-LB" sz="2000" dirty="0">
                <a:solidFill>
                  <a:schemeClr val="accent1"/>
                </a:solidFill>
                <a:latin typeface="Simplified Arabic" panose="02020603050405020304" pitchFamily="18" charset="-78"/>
                <a:cs typeface="Simplified Arabic" panose="02020603050405020304" pitchFamily="18" charset="-78"/>
              </a:rPr>
              <a:t>عن طريق </a:t>
            </a:r>
            <a:r>
              <a:rPr lang="ar-LB" sz="2000" b="1" dirty="0">
                <a:solidFill>
                  <a:schemeClr val="accent1"/>
                </a:solidFill>
                <a:latin typeface="Simplified Arabic" panose="02020603050405020304" pitchFamily="18" charset="-78"/>
                <a:cs typeface="Simplified Arabic" panose="02020603050405020304" pitchFamily="18" charset="-78"/>
              </a:rPr>
              <a:t>مسؤولية القادة </a:t>
            </a:r>
            <a:r>
              <a:rPr lang="ar-LB" sz="2000" dirty="0">
                <a:solidFill>
                  <a:schemeClr val="accent1"/>
                </a:solidFill>
                <a:latin typeface="Simplified Arabic" panose="02020603050405020304" pitchFamily="18" charset="-78"/>
                <a:cs typeface="Simplified Arabic" panose="02020603050405020304" pitchFamily="18" charset="-78"/>
              </a:rPr>
              <a:t>في الحالات التالية:</a:t>
            </a:r>
            <a:endParaRPr lang="en-US" sz="2000" dirty="0">
              <a:solidFill>
                <a:schemeClr val="accent1"/>
              </a:solidFill>
              <a:latin typeface="Simplified Arabic" panose="02020603050405020304" pitchFamily="18" charset="-78"/>
              <a:cs typeface="Simplified Arabic" panose="02020603050405020304" pitchFamily="18" charset="-78"/>
            </a:endParaRPr>
          </a:p>
          <a:p>
            <a:pPr marL="285750" lvl="0" indent="-285750" algn="r" rtl="1">
              <a:lnSpc>
                <a:spcPct val="114000"/>
              </a:lnSpc>
              <a:spcAft>
                <a:spcPts val="1600"/>
              </a:spcAft>
              <a:buClr>
                <a:schemeClr val="accent1"/>
              </a:buClr>
              <a:buFont typeface="Arial" panose="020B0604020202020204" pitchFamily="34" charset="0"/>
              <a:buChar char="●"/>
            </a:pPr>
            <a:r>
              <a:rPr lang="ar-LB" sz="2000" dirty="0">
                <a:solidFill>
                  <a:schemeClr val="accent1"/>
                </a:solidFill>
                <a:latin typeface="Simplified Arabic" panose="02020603050405020304" pitchFamily="18" charset="-78"/>
                <a:cs typeface="Simplified Arabic" panose="02020603050405020304" pitchFamily="18" charset="-78"/>
              </a:rPr>
              <a:t>إذا ما كان يتمتع بالقيادة والسيطرة الفعلية على مرؤوسيه؛</a:t>
            </a:r>
          </a:p>
          <a:p>
            <a:pPr marL="285750" lvl="0" indent="-285750" algn="r" rtl="1">
              <a:lnSpc>
                <a:spcPct val="114000"/>
              </a:lnSpc>
              <a:spcAft>
                <a:spcPts val="1600"/>
              </a:spcAft>
              <a:buClr>
                <a:schemeClr val="accent1"/>
              </a:buClr>
              <a:buFont typeface="Arial" panose="020B0604020202020204" pitchFamily="34" charset="0"/>
              <a:buChar char="●"/>
            </a:pPr>
            <a:r>
              <a:rPr lang="ar-LB" sz="2000" dirty="0">
                <a:solidFill>
                  <a:schemeClr val="accent1"/>
                </a:solidFill>
                <a:latin typeface="Simplified Arabic" panose="02020603050405020304" pitchFamily="18" charset="-78"/>
                <a:cs typeface="Simplified Arabic" panose="02020603050405020304" pitchFamily="18" charset="-78"/>
              </a:rPr>
              <a:t>إذا علم أو كان يجب أن يعلم بأنّ مرؤوسيه يرتكبون الجرائم أو يوشكون على ارتكابها؛</a:t>
            </a:r>
          </a:p>
          <a:p>
            <a:pPr marL="285750" lvl="0" indent="-285750" algn="r" rtl="1">
              <a:lnSpc>
                <a:spcPct val="114000"/>
              </a:lnSpc>
              <a:spcAft>
                <a:spcPts val="1600"/>
              </a:spcAft>
              <a:buClr>
                <a:schemeClr val="accent1"/>
              </a:buClr>
              <a:buFont typeface="Arial" panose="020B0604020202020204" pitchFamily="34" charset="0"/>
              <a:buChar char="●"/>
            </a:pPr>
            <a:r>
              <a:rPr lang="ar-LB" sz="2000" dirty="0">
                <a:solidFill>
                  <a:schemeClr val="accent1"/>
                </a:solidFill>
                <a:latin typeface="Simplified Arabic" panose="02020603050405020304" pitchFamily="18" charset="-78"/>
                <a:cs typeface="Simplified Arabic" panose="02020603050405020304" pitchFamily="18" charset="-78"/>
              </a:rPr>
              <a:t>إذا فشل في اتخاذ كافة الإجراءات الضرورية لتفادي أو قمع ارتكاب الجرائم </a:t>
            </a:r>
            <a:r>
              <a:rPr lang="ar-LB" sz="2000" b="1" dirty="0">
                <a:solidFill>
                  <a:schemeClr val="accent1"/>
                </a:solidFill>
                <a:latin typeface="Simplified Arabic" panose="02020603050405020304" pitchFamily="18" charset="-78"/>
                <a:cs typeface="Simplified Arabic" panose="02020603050405020304" pitchFamily="18" charset="-78"/>
              </a:rPr>
              <a:t>أو </a:t>
            </a:r>
            <a:r>
              <a:rPr lang="ar-LB" sz="2000" dirty="0">
                <a:solidFill>
                  <a:schemeClr val="accent1"/>
                </a:solidFill>
                <a:latin typeface="Simplified Arabic" panose="02020603050405020304" pitchFamily="18" charset="-78"/>
                <a:cs typeface="Simplified Arabic" panose="02020603050405020304" pitchFamily="18" charset="-78"/>
              </a:rPr>
              <a:t>إخضاع المرؤوسين المسؤولين مباشرة للتحقيق والمحاكمة؛</a:t>
            </a:r>
          </a:p>
          <a:p>
            <a:pPr marL="285750" lvl="0" indent="-285750" algn="r" rtl="1">
              <a:lnSpc>
                <a:spcPct val="114000"/>
              </a:lnSpc>
              <a:spcAft>
                <a:spcPts val="1600"/>
              </a:spcAft>
              <a:buClr>
                <a:schemeClr val="accent1"/>
              </a:buClr>
              <a:buFont typeface="Arial" panose="020B0604020202020204" pitchFamily="34" charset="0"/>
              <a:buChar char="●"/>
            </a:pPr>
            <a:r>
              <a:rPr lang="ar-LB" sz="2000" dirty="0">
                <a:solidFill>
                  <a:schemeClr val="accent1"/>
                </a:solidFill>
                <a:latin typeface="Simplified Arabic" panose="02020603050405020304" pitchFamily="18" charset="-78"/>
                <a:cs typeface="Simplified Arabic" panose="02020603050405020304" pitchFamily="18" charset="-78"/>
              </a:rPr>
              <a:t>إذا أدّى فشله في السيطرة بشكل ملائم على مرؤوسيه إلى ارتكاب الجرائم.  </a:t>
            </a:r>
          </a:p>
        </p:txBody>
      </p:sp>
      <p:sp>
        <p:nvSpPr>
          <p:cNvPr id="5" name="Rectangle 4">
            <a:extLst>
              <a:ext uri="{FF2B5EF4-FFF2-40B4-BE49-F238E27FC236}">
                <a16:creationId xmlns:a16="http://schemas.microsoft.com/office/drawing/2014/main" id="{6F83D37C-4EA7-4F85-806E-5420B2D29DC8}"/>
              </a:ext>
            </a:extLst>
          </p:cNvPr>
          <p:cNvSpPr/>
          <p:nvPr/>
        </p:nvSpPr>
        <p:spPr>
          <a:xfrm>
            <a:off x="105173" y="484811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874203590"/>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6228</TotalTime>
  <Words>3880</Words>
  <Application>Microsoft Office PowerPoint</Application>
  <PresentationFormat>On-screen Show (16:9)</PresentationFormat>
  <Paragraphs>388</Paragraphs>
  <Slides>58</Slides>
  <Notes>58</Notes>
  <HiddenSlides>0</HiddenSlides>
  <MMClips>2</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Paradigm</vt:lpstr>
      <vt:lpstr>نوع الجنس والعدالة الانتقالية: العدالة الجنائية</vt:lpstr>
      <vt:lpstr>المقدمة</vt:lpstr>
      <vt:lpstr>ما هو العنف الجنسي والعنف القائم على نوع الجنس؟</vt:lpstr>
      <vt:lpstr>أمثلة على العنف الجنسي والعنف القائم على نوع الجنس</vt:lpstr>
      <vt:lpstr>الغاية من المحاكمات </vt:lpstr>
      <vt:lpstr>الحاجة إلى مقاربة استباقية لنوع الجنس</vt:lpstr>
      <vt:lpstr>تعزيز العدالة بين الجنسين</vt:lpstr>
      <vt:lpstr>محاكمة العنف الجنسي والعنف القائم على نوع الجنس بموجب القانون الدولي</vt:lpstr>
      <vt:lpstr>PowerPoint Presentation</vt:lpstr>
      <vt:lpstr>آليات السعي إلى المساءلة للعنف الجنسي والعنف القائم على نوع الجنس في الأطر الانتقالية</vt:lpstr>
      <vt:lpstr>التكامل</vt:lpstr>
      <vt:lpstr>PowerPoint Presentation</vt:lpstr>
      <vt:lpstr>أمثلة على الآليات الدولية</vt:lpstr>
      <vt:lpstr>أمثلة على الآليات الإقليمية</vt:lpstr>
      <vt:lpstr>PowerPoint Presentation</vt:lpstr>
      <vt:lpstr>حسنات المحاكمات الوطنية</vt:lpstr>
      <vt:lpstr>PowerPoint Presentation</vt:lpstr>
      <vt:lpstr>سيئات المحاكمات الوطنية</vt:lpstr>
      <vt:lpstr>PowerPoint Presentation</vt:lpstr>
      <vt:lpstr>تجمع المحاكم المختلطة ما بين العناصر الوطنية والدولية لتناسب السياق الذي تعمل فيه بشكل أفضل. </vt:lpstr>
      <vt:lpstr>حسنات المحاكمات المختلطة</vt:lpstr>
      <vt:lpstr>سيئات المحاكمات المختلطة</vt:lpstr>
      <vt:lpstr>أمثلة على الآليات المختلطة</vt:lpstr>
      <vt:lpstr>PowerPoint Presentation</vt:lpstr>
      <vt:lpstr>تطور محاكمة العنف الجنسي والعنف القائم على نوع الجنس</vt:lpstr>
      <vt:lpstr>PowerPoint Presentation</vt:lpstr>
      <vt:lpstr>«من الصعب أن يكون الاغتصاب الذي يُرتكَب على يد موظف عمومي أو بتحريض منه أو بموافقته أو بقبوله الضمني، قد حصل في ظروف خالية من العقاب أو الإكراه أو التمييز أو الترهيب.»   –ديلاليتش وآخرون (المحكمة الجنائية الدولية ليوغوسلافيا السابقة، 16 تشرين الثاني/نوفمبر 1998) </vt:lpstr>
      <vt:lpstr>PowerPoint Presentation</vt:lpstr>
      <vt:lpstr>نظام روما الأساسي والمحكمة الجنائية الدولية</vt:lpstr>
      <vt:lpstr>يمكن للاغتصاب أو الاستعباد الجنسي أو البغاء القسري أو الحمل القسري أو التعقيم القسري أو أي عنف جنسي ذي خطورة مماثلة أن يشكّل:</vt:lpstr>
      <vt:lpstr>PowerPoint Presentation</vt:lpstr>
      <vt:lpstr>تحديد الأولويات</vt:lpstr>
      <vt:lpstr>تحديد أعمال الضرر وأنماط الانتهاكات</vt:lpstr>
      <vt:lpstr>PowerPoint Presentation</vt:lpstr>
      <vt:lpstr>أهمية استشارة المجموعات النسائية وغيرها من الجهات المعنية الرئيسة</vt:lpstr>
      <vt:lpstr>PowerPoint Presentation</vt:lpstr>
      <vt:lpstr>التحيز كتحدٍّ لمحاكمة العنف الجنسي والعنف القائم على نوع الجنس</vt:lpstr>
      <vt:lpstr>أهمية التوظيف</vt:lpstr>
      <vt:lpstr>PowerPoint Presentation</vt:lpstr>
      <vt:lpstr>الاعتبارات الإجرائية</vt:lpstr>
      <vt:lpstr>التحقيقات وتدوين التصريحات</vt:lpstr>
      <vt:lpstr>PowerPoint Presentation</vt:lpstr>
      <vt:lpstr>عدم إلحاق الضرر</vt:lpstr>
      <vt:lpstr>PowerPoint Presentation</vt:lpstr>
      <vt:lpstr>PowerPoint Presentation</vt:lpstr>
      <vt:lpstr>دعم الضحايا والشهود</vt:lpstr>
      <vt:lpstr>PowerPoint Presentation</vt:lpstr>
      <vt:lpstr>PowerPoint Presentation</vt:lpstr>
      <vt:lpstr>PowerPoint Presentation</vt:lpstr>
      <vt:lpstr>الاعتبارات الخاصة بالأدلّة</vt:lpstr>
      <vt:lpstr>PowerPoint Presentation</vt:lpstr>
      <vt:lpstr>التواصل مع المجتمعات</vt:lpstr>
      <vt:lpstr>إدارة التوقعات</vt:lpstr>
      <vt:lpstr>PowerPoint Presentation</vt:lpstr>
      <vt:lpstr>PowerPoint Presentation</vt:lpstr>
      <vt:lpstr>نشر النتائج</vt:lpstr>
      <vt:lpstr>إعادة تصوّر نوع الجنس ضمن إطار العدالة الجنائية وخارج هذا الإطار</vt:lpstr>
      <vt:lpstr>المضي قدماً...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CRIMINAL JUSTICE</dc:title>
  <dc:creator>d1xie flatlin3</dc:creator>
  <cp:lastModifiedBy>Sibley Hawkins</cp:lastModifiedBy>
  <cp:revision>324</cp:revision>
  <dcterms:modified xsi:type="dcterms:W3CDTF">2022-08-24T13:10:13Z</dcterms:modified>
</cp:coreProperties>
</file>