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comment2.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5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5"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2" r:id="rId48"/>
    <p:sldId id="303" r:id="rId49"/>
    <p:sldId id="304" r:id="rId50"/>
  </p:sldIdLst>
  <p:sldSz cx="9144000" cy="5143500" type="screen16x9"/>
  <p:notesSz cx="6858000" cy="9144000"/>
  <p:embeddedFontLst>
    <p:embeddedFont>
      <p:font typeface="SimHei" panose="02010609060101010101" pitchFamily="49" charset="-122"/>
      <p:regular r:id="rId52"/>
    </p:embeddedFont>
    <p:embeddedFont>
      <p:font typeface="Simplified Arabic" panose="02020603050405020304" pitchFamily="18" charset="-78"/>
      <p:regular r:id="rId53"/>
      <p:bold r:id="rId54"/>
    </p:embeddedFont>
    <p:embeddedFont>
      <p:font typeface="Merriweather"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Playbill" panose="040506030A0602020202" pitchFamily="82" charset="0"/>
      <p:regular r:id="rId63"/>
    </p:embeddedFont>
    <p:embeddedFont>
      <p:font typeface="Roboto" panose="020B060402020202020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deline W"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4354" autoAdjust="0"/>
  </p:normalViewPr>
  <p:slideViewPr>
    <p:cSldViewPr snapToGrid="0">
      <p:cViewPr varScale="1">
        <p:scale>
          <a:sx n="116" d="100"/>
          <a:sy n="116" d="100"/>
        </p:scale>
        <p:origin x="450" y="96"/>
      </p:cViewPr>
      <p:guideLst>
        <p:guide orient="horz" pos="1620"/>
        <p:guide pos="2880"/>
      </p:guideLst>
    </p:cSldViewPr>
  </p:slideViewPr>
  <p:outlineViewPr>
    <p:cViewPr>
      <p:scale>
        <a:sx n="33" d="100"/>
        <a:sy n="33" d="100"/>
      </p:scale>
      <p:origin x="0" y="-1830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7-30T14:30:01.914" idx="1">
    <p:pos x="6000" y="0"/>
    <p:text>No link in speakernotes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8-07-30T14:37:30.745" idx="2">
    <p:pos x="6000" y="0"/>
    <p:text>Needs citation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228614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lickr.com/photos/catmurra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ko.wikipedia.org/wiki/%EC%82%AC%EC%9A%A9%EC%9E%90:Pudmake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nstagram.com/driverwrites/?hl=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User:Reinhard_Dietrich"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lickr.com/photos/skinnylawye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lamy.com/search/imageresults.aspx?pseudoid=%7b7F18DA17-1D93-4049-B65B-89E7AC6A2ED6%7d&amp;name=Germany+Images+David+Crossland&amp;st=11&amp;mode=0&amp;comp=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lickr.com/photos/kkendal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lickr.com/photos/marysolra/"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lickr.com/photos/davidberkowitz/"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lickr.com/photos/gonzaloohidalgo/"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87887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eb51b3a9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3eb51b3a96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rgbClr val="000000"/>
              </a:buClr>
              <a:buSzPts val="1400"/>
              <a:buFont typeface="Arial"/>
              <a:buNone/>
            </a:pPr>
            <a:r>
              <a:rPr lang="ar-LB" b="0" i="0" u="none" strike="noStrike" cap="none" dirty="0">
                <a:solidFill>
                  <a:srgbClr val="000000"/>
                </a:solidFill>
                <a:latin typeface="Arial"/>
                <a:ea typeface="Arial"/>
                <a:cs typeface="Arial"/>
                <a:sym typeface="Arial"/>
              </a:rPr>
              <a:t>الصورة: نصب رودس التذكاري في جنوب أفريقيا تكريمًا لسيسيل جون رودس، رجل أعمال غنيّ وسياسي </a:t>
            </a:r>
            <a:r>
              <a:rPr lang="en" b="0" i="0" u="none" strike="noStrike" cap="none" dirty="0">
                <a:solidFill>
                  <a:srgbClr val="000000"/>
                </a:solidFill>
                <a:latin typeface="Arial"/>
                <a:ea typeface="Arial"/>
                <a:cs typeface="Arial"/>
                <a:sym typeface="Arial"/>
              </a:rPr>
              <a:t>(jeanvdmeulen/Pixabay)</a:t>
            </a:r>
            <a:endParaRPr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56574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dbdd1993f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dbdd1993f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نصب زالونغو في اليونان صمّمه جورج زونغولوبولوس </a:t>
            </a:r>
            <a:r>
              <a:rPr lang="en" dirty="0"/>
              <a:t> (IHA.com)</a:t>
            </a:r>
            <a:endParaRPr dirty="0"/>
          </a:p>
        </p:txBody>
      </p:sp>
    </p:spTree>
    <p:extLst>
      <p:ext uri="{BB962C8B-B14F-4D97-AF65-F5344CB8AC3E}">
        <p14:creationId xmlns:p14="http://schemas.microsoft.com/office/powerpoint/2010/main" val="2137883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dbdd1993f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dbdd1993f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a:t>
            </a:r>
            <a:r>
              <a:rPr lang="ar-LB" b="1" dirty="0"/>
              <a:t>النساءُ أشخاص،</a:t>
            </a:r>
            <a:r>
              <a:rPr lang="ar-LB" b="1" baseline="0" dirty="0"/>
              <a:t> </a:t>
            </a:r>
            <a:r>
              <a:rPr lang="ar-LB" b="0" dirty="0"/>
              <a:t>نصب تذكاري في أوتاوا (</a:t>
            </a:r>
            <a:r>
              <a:rPr lang="en-US" b="0" dirty="0"/>
              <a:t>©</a:t>
            </a:r>
            <a:r>
              <a:rPr lang="ar-LB" b="0" dirty="0"/>
              <a:t> جميع الحقوق محفوظة - تُنشـر بموافقة وزارة التراث الكنديّة، 2018)</a:t>
            </a:r>
            <a:endParaRPr dirty="0"/>
          </a:p>
        </p:txBody>
      </p:sp>
    </p:spTree>
    <p:extLst>
      <p:ext uri="{BB962C8B-B14F-4D97-AF65-F5344CB8AC3E}">
        <p14:creationId xmlns:p14="http://schemas.microsoft.com/office/powerpoint/2010/main" val="1331909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dbdd1993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dbdd1993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نصب تذكاري لضحايا تشيهيو (متحف الذاكرة وحقوق الإنسان/ويكيميديا كومونز)</a:t>
            </a:r>
            <a:endParaRPr dirty="0"/>
          </a:p>
          <a:p>
            <a:pPr marL="0" lvl="0" indent="0">
              <a:spcBef>
                <a:spcPts val="0"/>
              </a:spcBef>
              <a:spcAft>
                <a:spcPts val="0"/>
              </a:spcAft>
              <a:buNone/>
            </a:pPr>
            <a:endParaRPr dirty="0"/>
          </a:p>
        </p:txBody>
      </p:sp>
    </p:spTree>
    <p:extLst>
      <p:ext uri="{BB962C8B-B14F-4D97-AF65-F5344CB8AC3E}">
        <p14:creationId xmlns:p14="http://schemas.microsoft.com/office/powerpoint/2010/main" val="4035068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dbdd1993f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dbdd1993f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جداريّة طويلة في سان خوان كومالابا، غواتيمالا حول العنف في الثمانينات </a:t>
            </a:r>
            <a:r>
              <a:rPr lang="en" dirty="0"/>
              <a:t>(José Mata/fotografia por José Mata)</a:t>
            </a:r>
            <a:endParaRPr dirty="0"/>
          </a:p>
        </p:txBody>
      </p:sp>
    </p:spTree>
    <p:extLst>
      <p:ext uri="{BB962C8B-B14F-4D97-AF65-F5344CB8AC3E}">
        <p14:creationId xmlns:p14="http://schemas.microsoft.com/office/powerpoint/2010/main" val="2342136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dbdd1993f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dbdd1993f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(من اليسار إلى اليمين): متحف الإبادة الجماعيّة في توول سلينغ – كامبوديا </a:t>
            </a:r>
            <a:r>
              <a:rPr lang="en" dirty="0"/>
              <a:t>(Wikimedia Commons)</a:t>
            </a:r>
            <a:r>
              <a:rPr lang="ar-LB" dirty="0"/>
              <a:t>؛ أحدهم تَرَكَ وردةً على صورة امرأتين في متحف الإبادة الجماعيّة في توول سلينغ </a:t>
            </a:r>
            <a:r>
              <a:rPr lang="en" dirty="0"/>
              <a:t>(</a:t>
            </a:r>
            <a:r>
              <a:rPr lang="en" u="sng" dirty="0">
                <a:solidFill>
                  <a:schemeClr val="hlink"/>
                </a:solidFill>
                <a:hlinkClick r:id="rId3"/>
              </a:rPr>
              <a:t>Catherine Murray</a:t>
            </a:r>
            <a:r>
              <a:rPr lang="en" dirty="0"/>
              <a:t>/Flickr)</a:t>
            </a:r>
            <a:endParaRPr dirty="0"/>
          </a:p>
        </p:txBody>
      </p:sp>
    </p:spTree>
    <p:extLst>
      <p:ext uri="{BB962C8B-B14F-4D97-AF65-F5344CB8AC3E}">
        <p14:creationId xmlns:p14="http://schemas.microsoft.com/office/powerpoint/2010/main" val="3364543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dbdd1993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dbdd1993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9942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fe92cc179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g3fe92cc179_0_2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220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fe92cc179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fe92cc179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17771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dbdd1993f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dbdd1993f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 (من اليسار إلى اليمين): تمثال السلام في كوريا الجنوبيّة</a:t>
            </a:r>
            <a:r>
              <a:rPr lang="en" dirty="0"/>
              <a:t> (YunHo Lee/Wikipedia Commons); </a:t>
            </a:r>
            <a:endParaRPr lang="ar-LB" dirty="0"/>
          </a:p>
          <a:p>
            <a:pPr marL="0" lvl="0" indent="0" algn="r" rtl="1">
              <a:spcBef>
                <a:spcPts val="0"/>
              </a:spcBef>
              <a:spcAft>
                <a:spcPts val="0"/>
              </a:spcAft>
              <a:buNone/>
            </a:pPr>
            <a:r>
              <a:rPr lang="ar-LB" dirty="0"/>
              <a:t>نســاء يتظاهرْن حول مسألة "نســاء المتعة" عند تمثال السلام في كوريا الجنوبيّة في عام 2012</a:t>
            </a:r>
            <a:r>
              <a:rPr lang="en" dirty="0"/>
              <a:t> (</a:t>
            </a:r>
            <a:r>
              <a:rPr lang="en" u="sng" dirty="0">
                <a:solidFill>
                  <a:schemeClr val="hlink"/>
                </a:solidFill>
                <a:hlinkClick r:id="rId3"/>
              </a:rPr>
              <a:t>Pudmaker</a:t>
            </a:r>
            <a:r>
              <a:rPr lang="en" dirty="0"/>
              <a:t>/Korean Wikimedia) </a:t>
            </a:r>
            <a:endParaRPr dirty="0"/>
          </a:p>
        </p:txBody>
      </p:sp>
    </p:spTree>
    <p:extLst>
      <p:ext uri="{BB962C8B-B14F-4D97-AF65-F5344CB8AC3E}">
        <p14:creationId xmlns:p14="http://schemas.microsoft.com/office/powerpoint/2010/main" val="1837974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dbdd1993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dbdd1993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04664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fe92cc17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fe92cc1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 ثمانية صلبان باللون الزهري حيثُ وُجِدت ثماني نســاء مقتولات في سيوداد خواريز في المكسيك </a:t>
            </a:r>
            <a:r>
              <a:rPr lang="en" dirty="0">
                <a:latin typeface="Simplified Arabic" panose="02020603050405020304" pitchFamily="18" charset="-78"/>
                <a:cs typeface="Simplified Arabic" panose="02020603050405020304" pitchFamily="18" charset="-78"/>
              </a:rPr>
              <a:t>(Iose/Wikimedia Commons)</a:t>
            </a:r>
            <a:endParaRPr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57975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dbdd1993f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dbdd1993f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جداريّة في سيوداد خواريز بعنوان "نحارب حتى نجدهُنِّ" </a:t>
            </a:r>
            <a:r>
              <a:rPr lang="en" dirty="0"/>
              <a:t>(Alice Driver </a:t>
            </a:r>
            <a:r>
              <a:rPr lang="en" u="sng" dirty="0">
                <a:solidFill>
                  <a:schemeClr val="hlink"/>
                </a:solidFill>
                <a:hlinkClick r:id="rId3"/>
              </a:rPr>
              <a:t>@driverwrites</a:t>
            </a:r>
            <a:r>
              <a:rPr lang="en" dirty="0"/>
              <a:t>)/Instagram)</a:t>
            </a:r>
            <a:endParaRPr dirty="0"/>
          </a:p>
          <a:p>
            <a:pPr marL="0" lvl="0" indent="0">
              <a:spcBef>
                <a:spcPts val="0"/>
              </a:spcBef>
              <a:spcAft>
                <a:spcPts val="0"/>
              </a:spcAft>
              <a:buNone/>
            </a:pPr>
            <a:endParaRPr dirty="0"/>
          </a:p>
        </p:txBody>
      </p:sp>
    </p:spTree>
    <p:extLst>
      <p:ext uri="{BB962C8B-B14F-4D97-AF65-F5344CB8AC3E}">
        <p14:creationId xmlns:p14="http://schemas.microsoft.com/office/powerpoint/2010/main" val="615131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dbdd1993f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dbdd1993f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 ألمانيا</a:t>
            </a:r>
            <a:r>
              <a:rPr lang="ar-LB" b="0" dirty="0">
                <a:latin typeface="Simplified Arabic" panose="02020603050405020304" pitchFamily="18" charset="-78"/>
                <a:cs typeface="Simplified Arabic" panose="02020603050405020304" pitchFamily="18" charset="-78"/>
              </a:rPr>
              <a:t>، نصب تذكاري للمثليّين المضطهدين في ظلّ النظام الاشتراكي الوطني </a:t>
            </a:r>
            <a:r>
              <a:rPr lang="en" dirty="0">
                <a:latin typeface="Simplified Arabic" panose="02020603050405020304" pitchFamily="18" charset="-78"/>
                <a:cs typeface="Simplified Arabic" panose="02020603050405020304" pitchFamily="18" charset="-78"/>
              </a:rPr>
              <a:t>(Times/WIkipedia Commons)</a:t>
            </a:r>
            <a:endParaRPr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4216030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dbdd1993f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dbdd1993f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 معرِض "المثلث الزهري" في الولايات المتّحدة </a:t>
            </a:r>
            <a:r>
              <a:rPr lang="en" dirty="0"/>
              <a:t>(</a:t>
            </a:r>
            <a:r>
              <a:rPr lang="en" u="sng" dirty="0">
                <a:solidFill>
                  <a:schemeClr val="hlink"/>
                </a:solidFill>
                <a:hlinkClick r:id="rId3"/>
              </a:rPr>
              <a:t>Reinhard Dietrich</a:t>
            </a:r>
            <a:r>
              <a:rPr lang="en" dirty="0"/>
              <a:t>/Wikipedia Commons) </a:t>
            </a:r>
            <a:endParaRPr dirty="0"/>
          </a:p>
        </p:txBody>
      </p:sp>
    </p:spTree>
    <p:extLst>
      <p:ext uri="{BB962C8B-B14F-4D97-AF65-F5344CB8AC3E}">
        <p14:creationId xmlns:p14="http://schemas.microsoft.com/office/powerpoint/2010/main" val="2489793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dbdd1993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dbdd1993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51292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dbdd1993f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dbdd1993f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 (من اليسار إلى اليمين): تمثال آن فراك في ميرويديبلين، أمستردام </a:t>
            </a:r>
            <a:r>
              <a:rPr lang="en" dirty="0">
                <a:latin typeface="Simplified Arabic" panose="02020603050405020304" pitchFamily="18" charset="-78"/>
                <a:cs typeface="Simplified Arabic" panose="02020603050405020304" pitchFamily="18" charset="-78"/>
              </a:rPr>
              <a:t>(Christian Michelides</a:t>
            </a:r>
            <a:r>
              <a:rPr lang="en-US" dirty="0">
                <a:latin typeface="Simplified Arabic" panose="02020603050405020304" pitchFamily="18" charset="-78"/>
                <a:cs typeface="Simplified Arabic" panose="02020603050405020304" pitchFamily="18" charset="-78"/>
              </a:rPr>
              <a:t>)</a:t>
            </a:r>
            <a:r>
              <a:rPr lang="en" dirty="0">
                <a:latin typeface="Simplified Arabic" panose="02020603050405020304" pitchFamily="18" charset="-78"/>
                <a:cs typeface="Simplified Arabic" panose="02020603050405020304" pitchFamily="18" charset="-78"/>
              </a:rPr>
              <a:t>, </a:t>
            </a:r>
            <a:r>
              <a:rPr lang="ar-LB" dirty="0">
                <a:latin typeface="Simplified Arabic" panose="02020603050405020304" pitchFamily="18" charset="-78"/>
                <a:cs typeface="Simplified Arabic" panose="02020603050405020304" pitchFamily="18" charset="-78"/>
              </a:rPr>
              <a:t> - مقبرة آن ومارغو فرانك التذكاريّة في بيرغن بيلسن </a:t>
            </a:r>
            <a:r>
              <a:rPr lang="en" dirty="0">
                <a:latin typeface="Simplified Arabic" panose="02020603050405020304" pitchFamily="18" charset="-78"/>
                <a:cs typeface="Simplified Arabic" panose="02020603050405020304" pitchFamily="18" charset="-78"/>
              </a:rPr>
              <a:t>(J. Tajchert/Wikimedia Commons), </a:t>
            </a:r>
            <a:r>
              <a:rPr lang="ar-LB" dirty="0">
                <a:latin typeface="Simplified Arabic" panose="02020603050405020304" pitchFamily="18" charset="-78"/>
                <a:cs typeface="Simplified Arabic" panose="02020603050405020304" pitchFamily="18" charset="-78"/>
              </a:rPr>
              <a:t>، متحف آن فرانك في أمستردام </a:t>
            </a:r>
            <a:r>
              <a:rPr lang="en" dirty="0">
                <a:latin typeface="Simplified Arabic" panose="02020603050405020304" pitchFamily="18" charset="-78"/>
                <a:cs typeface="Simplified Arabic" panose="02020603050405020304" pitchFamily="18" charset="-78"/>
              </a:rPr>
              <a:t>(</a:t>
            </a:r>
            <a:r>
              <a:rPr lang="en" u="sng" dirty="0">
                <a:solidFill>
                  <a:schemeClr val="hlink"/>
                </a:solidFill>
                <a:latin typeface="Simplified Arabic" panose="02020603050405020304" pitchFamily="18" charset="-78"/>
                <a:cs typeface="Simplified Arabic" panose="02020603050405020304" pitchFamily="18" charset="-78"/>
                <a:hlinkClick r:id="rId3"/>
              </a:rPr>
              <a:t>InSapphoWeTrust</a:t>
            </a:r>
            <a:r>
              <a:rPr lang="en" dirty="0">
                <a:latin typeface="Simplified Arabic" panose="02020603050405020304" pitchFamily="18" charset="-78"/>
                <a:cs typeface="Simplified Arabic" panose="02020603050405020304" pitchFamily="18" charset="-78"/>
              </a:rPr>
              <a:t>/Flickr)</a:t>
            </a:r>
            <a:endParaRPr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587548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dbdd1993f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dbdd1993f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 (من اليسار إلى اليمين): نصب المرأة الوطني في بلومفونتاين، جنوب أفريقيا</a:t>
            </a:r>
            <a:r>
              <a:rPr lang="en" b="1" dirty="0"/>
              <a:t>(</a:t>
            </a:r>
            <a:r>
              <a:rPr lang="en" dirty="0"/>
              <a:t>Hendrik van der Berg/Wikimedia Commons); </a:t>
            </a:r>
            <a:r>
              <a:rPr lang="ar-LB" dirty="0"/>
              <a:t>صورة قريبة للنصب </a:t>
            </a:r>
            <a:r>
              <a:rPr lang="en" dirty="0"/>
              <a:t>(Hendrik van der Berg/Wikimedia Commons); </a:t>
            </a:r>
            <a:r>
              <a:rPr lang="ar-LB" dirty="0"/>
              <a:t> تمثال "أفسكيد" عند مدخل نصب المرأة الوطني في جنوب أفريقيا </a:t>
            </a:r>
            <a:r>
              <a:rPr lang="en" dirty="0"/>
              <a:t>(Carlviloria/Wikimedia Commons) </a:t>
            </a:r>
            <a:endParaRPr dirty="0"/>
          </a:p>
        </p:txBody>
      </p:sp>
    </p:spTree>
    <p:extLst>
      <p:ext uri="{BB962C8B-B14F-4D97-AF65-F5344CB8AC3E}">
        <p14:creationId xmlns:p14="http://schemas.microsoft.com/office/powerpoint/2010/main" val="2594105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dbdd1993f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dbdd1993f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 تمثـال مجموعة أمهات على الطريق المؤدّي إلى معتقل رافينزبروك في ألمانيا </a:t>
            </a:r>
            <a:r>
              <a:rPr lang="en-US" dirty="0">
                <a:latin typeface="Simplified Arabic" panose="02020603050405020304" pitchFamily="18" charset="-78"/>
                <a:cs typeface="Simplified Arabic" panose="02020603050405020304" pitchFamily="18" charset="-78"/>
              </a:rPr>
              <a:t>(Both photos by Peter Heinz </a:t>
            </a:r>
            <a:r>
              <a:rPr lang="en-US" dirty="0" err="1">
                <a:latin typeface="Simplified Arabic" panose="02020603050405020304" pitchFamily="18" charset="-78"/>
                <a:cs typeface="Simplified Arabic" panose="02020603050405020304" pitchFamily="18" charset="-78"/>
              </a:rPr>
              <a:t>Junge</a:t>
            </a:r>
            <a:r>
              <a:rPr lang="en-US" dirty="0">
                <a:latin typeface="Simplified Arabic" panose="02020603050405020304" pitchFamily="18" charset="-78"/>
                <a:cs typeface="Simplified Arabic" panose="02020603050405020304" pitchFamily="18" charset="-78"/>
              </a:rPr>
              <a:t>/(left) </a:t>
            </a:r>
            <a:r>
              <a:rPr lang="en-US" dirty="0" err="1">
                <a:latin typeface="Simplified Arabic" panose="02020603050405020304" pitchFamily="18" charset="-78"/>
                <a:cs typeface="Simplified Arabic" panose="02020603050405020304" pitchFamily="18" charset="-78"/>
              </a:rPr>
              <a:t>Bundesarchiv</a:t>
            </a:r>
            <a:r>
              <a:rPr lang="en-US" dirty="0">
                <a:latin typeface="Simplified Arabic" panose="02020603050405020304" pitchFamily="18" charset="-78"/>
                <a:cs typeface="Simplified Arabic" panose="02020603050405020304" pitchFamily="18" charset="-78"/>
              </a:rPr>
              <a:t>, Bild 183-D0415-0016-003/CC-BY-SA 3.0 and (right) </a:t>
            </a:r>
            <a:r>
              <a:rPr lang="en-US" dirty="0" err="1">
                <a:latin typeface="Simplified Arabic" panose="02020603050405020304" pitchFamily="18" charset="-78"/>
                <a:cs typeface="Simplified Arabic" panose="02020603050405020304" pitchFamily="18" charset="-78"/>
              </a:rPr>
              <a:t>Bundesarchiv</a:t>
            </a:r>
            <a:r>
              <a:rPr lang="en-US" dirty="0">
                <a:latin typeface="Simplified Arabic" panose="02020603050405020304" pitchFamily="18" charset="-78"/>
                <a:cs typeface="Simplified Arabic" panose="02020603050405020304" pitchFamily="18" charset="-78"/>
              </a:rPr>
              <a:t>, Bild 183-D0415-0016-002/CC-BY-SA 3.0)</a:t>
            </a:r>
          </a:p>
          <a:p>
            <a:pPr marL="0" lvl="0" indent="0" rtl="0">
              <a:spcBef>
                <a:spcPts val="0"/>
              </a:spcBef>
              <a:spcAft>
                <a:spcPts val="0"/>
              </a:spcAft>
              <a:buNone/>
            </a:pPr>
            <a:endParaRPr lang="en-US"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430443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fe92cc179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fe92cc179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1" eaLnBrk="1" fontAlgn="auto" latinLnBrk="0" hangingPunct="1">
              <a:lnSpc>
                <a:spcPct val="100000"/>
              </a:lnSpc>
              <a:spcBef>
                <a:spcPts val="0"/>
              </a:spcBef>
              <a:spcAft>
                <a:spcPts val="0"/>
              </a:spcAft>
              <a:buClr>
                <a:srgbClr val="000000"/>
              </a:buClr>
              <a:buSzPts val="1100"/>
              <a:buFont typeface="Arial"/>
              <a:buNone/>
              <a:tabLst/>
              <a:defRPr/>
            </a:pPr>
            <a:r>
              <a:rPr lang="ar-LB" dirty="0"/>
              <a:t>الصورة:</a:t>
            </a:r>
            <a:r>
              <a:rPr lang="ar-LB" baseline="0" dirty="0"/>
              <a:t> نُصُب مؤثّر لضحايا نساء في معتقل رافينزبروك للنساء في ألمانيا النازية </a:t>
            </a:r>
            <a:r>
              <a:rPr lang="en" dirty="0"/>
              <a:t>(</a:t>
            </a:r>
            <a:r>
              <a:rPr lang="en" u="sng" dirty="0">
                <a:solidFill>
                  <a:schemeClr val="hlink"/>
                </a:solidFill>
                <a:hlinkClick r:id="rId3"/>
              </a:rPr>
              <a:t>Germany Images David Crossland</a:t>
            </a:r>
            <a:r>
              <a:rPr lang="en" dirty="0"/>
              <a:t>/Alamy Stock Photo)</a:t>
            </a:r>
            <a:endParaRPr dirty="0"/>
          </a:p>
        </p:txBody>
      </p:sp>
    </p:spTree>
    <p:extLst>
      <p:ext uri="{BB962C8B-B14F-4D97-AF65-F5344CB8AC3E}">
        <p14:creationId xmlns:p14="http://schemas.microsoft.com/office/powerpoint/2010/main" val="3091529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dbdd1993f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dbdd1993f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نصب روزينشتراسّيه في برلين (من اليسار إلى اليمين) </a:t>
            </a:r>
            <a:r>
              <a:rPr lang="en" dirty="0"/>
              <a:t>Manfred Brückels/Wikimedia Commons; Avishai Teicher (Avi1111)/Wikimedia Commons)</a:t>
            </a:r>
            <a:r>
              <a:rPr lang="ar-LB" dirty="0"/>
              <a:t>)</a:t>
            </a:r>
            <a:endParaRPr dirty="0"/>
          </a:p>
        </p:txBody>
      </p:sp>
    </p:spTree>
    <p:extLst>
      <p:ext uri="{BB962C8B-B14F-4D97-AF65-F5344CB8AC3E}">
        <p14:creationId xmlns:p14="http://schemas.microsoft.com/office/powerpoint/2010/main" val="2538091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fe92cc179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3fe92cc179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0349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403de0d81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403de0d81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 نصب من تصميم ويلما كروز، </a:t>
            </a:r>
            <a:r>
              <a:rPr lang="ar-LB" i="0" dirty="0">
                <a:latin typeface="Simplified Arabic" panose="02020603050405020304" pitchFamily="18" charset="-78"/>
                <a:cs typeface="Simplified Arabic" panose="02020603050405020304" pitchFamily="18" charset="-78"/>
              </a:rPr>
              <a:t>إضرب المرأة، إضرب الصخر، يجسّد النساء اللواتي إحتججنَ ضدّ "قوانين المرور" في جنوب أفريقيا </a:t>
            </a:r>
            <a:r>
              <a:rPr lang="en" dirty="0">
                <a:latin typeface="Simplified Arabic" panose="02020603050405020304" pitchFamily="18" charset="-78"/>
                <a:cs typeface="Simplified Arabic" panose="02020603050405020304" pitchFamily="18" charset="-78"/>
              </a:rPr>
              <a:t>(Adam J. Cruise)</a:t>
            </a:r>
            <a:endParaRPr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185631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dbdd1993f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dbdd1993f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مسيرة النساء في عام 1956 ضدّ "قانون المرور" الذي يُلزِمُهُنّ بحمل تصاريح المرور </a:t>
            </a:r>
            <a:r>
              <a:rPr lang="en" dirty="0"/>
              <a:t>(</a:t>
            </a:r>
            <a:r>
              <a:rPr lang="en" u="sng" dirty="0">
                <a:solidFill>
                  <a:schemeClr val="hlink"/>
                </a:solidFill>
                <a:hlinkClick r:id="rId3"/>
              </a:rPr>
              <a:t>K. Kendall</a:t>
            </a:r>
            <a:r>
              <a:rPr lang="en" dirty="0"/>
              <a:t>/Flickr)</a:t>
            </a:r>
            <a:endParaRPr dirty="0"/>
          </a:p>
        </p:txBody>
      </p:sp>
    </p:spTree>
    <p:extLst>
      <p:ext uri="{BB962C8B-B14F-4D97-AF65-F5344CB8AC3E}">
        <p14:creationId xmlns:p14="http://schemas.microsoft.com/office/powerpoint/2010/main" val="1432494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dbdd1993f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dbdd1993f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 المملكة المتّحدة/ النصب التذكاري الوطني لنساء الحرب العالميّة الثانية </a:t>
            </a:r>
            <a:r>
              <a:rPr lang="en" dirty="0">
                <a:latin typeface="Simplified Arabic" panose="02020603050405020304" pitchFamily="18" charset="-78"/>
                <a:cs typeface="Simplified Arabic" panose="02020603050405020304" pitchFamily="18" charset="-78"/>
              </a:rPr>
              <a:t> (Eluveitie/Wikipedia Commons)</a:t>
            </a:r>
            <a:r>
              <a:rPr lang="ar-LB" dirty="0">
                <a:latin typeface="Simplified Arabic" panose="02020603050405020304" pitchFamily="18" charset="-78"/>
                <a:cs typeface="Simplified Arabic" panose="02020603050405020304" pitchFamily="18" charset="-78"/>
              </a:rPr>
              <a:t> </a:t>
            </a:r>
            <a:endParaRPr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900023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dbdd1993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dbdd1993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5620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dbdd1993f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dbdd1993f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منتزه </a:t>
            </a:r>
            <a:r>
              <a:rPr lang="ar-LB" baseline="0" dirty="0"/>
              <a:t>السلام في فيلا غاريمالدي في سانتياغو، شيلي (من اليسار إلى اليمين: </a:t>
            </a:r>
            <a:r>
              <a:rPr lang="en-US" baseline="0" dirty="0"/>
              <a:t>(</a:t>
            </a:r>
            <a:r>
              <a:rPr lang="en" dirty="0"/>
              <a:t>Razi Sol (</a:t>
            </a:r>
            <a:r>
              <a:rPr lang="en" u="sng" dirty="0">
                <a:solidFill>
                  <a:schemeClr val="hlink"/>
                </a:solidFill>
                <a:hlinkClick r:id="rId3"/>
              </a:rPr>
              <a:t>Marysol*)/</a:t>
            </a:r>
            <a:r>
              <a:rPr lang="en" dirty="0"/>
              <a:t>Flickr; </a:t>
            </a:r>
            <a:r>
              <a:rPr lang="en" u="sng" dirty="0">
                <a:solidFill>
                  <a:schemeClr val="accent5"/>
                </a:solidFill>
                <a:hlinkClick r:id="rId4"/>
              </a:rPr>
              <a:t>David Berkowitz</a:t>
            </a:r>
            <a:r>
              <a:rPr lang="en" dirty="0"/>
              <a:t>/Flickr; </a:t>
            </a:r>
            <a:r>
              <a:rPr lang="en" u="sng" dirty="0">
                <a:solidFill>
                  <a:schemeClr val="accent5"/>
                </a:solidFill>
                <a:hlinkClick r:id="rId4"/>
              </a:rPr>
              <a:t>David Berkowitz</a:t>
            </a:r>
            <a:r>
              <a:rPr lang="en" dirty="0"/>
              <a:t>/Flickr)</a:t>
            </a:r>
            <a:endParaRPr dirty="0"/>
          </a:p>
          <a:p>
            <a:pPr marL="0" lvl="0" indent="0" rtl="0">
              <a:spcBef>
                <a:spcPts val="0"/>
              </a:spcBef>
              <a:spcAft>
                <a:spcPts val="0"/>
              </a:spcAft>
              <a:buNone/>
            </a:pPr>
            <a:endParaRPr dirty="0"/>
          </a:p>
        </p:txBody>
      </p:sp>
    </p:spTree>
    <p:extLst>
      <p:ext uri="{BB962C8B-B14F-4D97-AF65-F5344CB8AC3E}">
        <p14:creationId xmlns:p14="http://schemas.microsoft.com/office/powerpoint/2010/main" val="1351914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f93be490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f93be490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 حديقة ورود في منتزه السلام في سانتياغو، شيلي </a:t>
            </a:r>
            <a:r>
              <a:rPr lang="en" dirty="0">
                <a:latin typeface="Simplified Arabic" panose="02020603050405020304" pitchFamily="18" charset="-78"/>
                <a:cs typeface="Simplified Arabic" panose="02020603050405020304" pitchFamily="18" charset="-78"/>
              </a:rPr>
              <a:t>(Arturo Rinaldi Villegas/Wikipedia Commons)</a:t>
            </a:r>
            <a:endParaRPr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069847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fe92cc17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fe92cc17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 البوابة رقم 8 للملعب الشيلي الوطني تُحيي ذكرى الآلاف من الشهداء الشيليين الذين تمّ اعتقالهم وتعذيبهم في هذا المكان </a:t>
            </a:r>
          </a:p>
          <a:p>
            <a:pPr marL="0" lvl="0" indent="0" algn="r" rtl="1">
              <a:spcBef>
                <a:spcPts val="0"/>
              </a:spcBef>
              <a:spcAft>
                <a:spcPts val="0"/>
              </a:spcAft>
              <a:buNone/>
            </a:pPr>
            <a:r>
              <a:rPr lang="en" dirty="0">
                <a:latin typeface="Simplified Arabic" panose="02020603050405020304" pitchFamily="18" charset="-78"/>
                <a:cs typeface="Simplified Arabic" panose="02020603050405020304" pitchFamily="18" charset="-78"/>
              </a:rPr>
              <a:t>(</a:t>
            </a:r>
            <a:r>
              <a:rPr lang="en" u="sng" dirty="0">
                <a:solidFill>
                  <a:schemeClr val="hlink"/>
                </a:solidFill>
                <a:latin typeface="Simplified Arabic" panose="02020603050405020304" pitchFamily="18" charset="-78"/>
                <a:cs typeface="Simplified Arabic" panose="02020603050405020304" pitchFamily="18" charset="-78"/>
                <a:hlinkClick r:id="rId3"/>
              </a:rPr>
              <a:t>Gonzalo Orellana Hidalgo</a:t>
            </a:r>
            <a:r>
              <a:rPr lang="en" dirty="0">
                <a:latin typeface="Simplified Arabic" panose="02020603050405020304" pitchFamily="18" charset="-78"/>
                <a:cs typeface="Simplified Arabic" panose="02020603050405020304" pitchFamily="18" charset="-78"/>
              </a:rPr>
              <a:t>/Flickr)</a:t>
            </a:r>
            <a:endParaRPr dirty="0">
              <a:latin typeface="Simplified Arabic" panose="02020603050405020304" pitchFamily="18" charset="-78"/>
              <a:cs typeface="Simplified Arabic" panose="02020603050405020304" pitchFamily="18" charset="-78"/>
            </a:endParaRPr>
          </a:p>
          <a:p>
            <a:pPr marL="0" lvl="0" indent="0" algn="r" rtl="1">
              <a:spcBef>
                <a:spcPts val="0"/>
              </a:spcBef>
              <a:spcAft>
                <a:spcPts val="0"/>
              </a:spcAft>
              <a:buNone/>
            </a:pPr>
            <a:endParaRPr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909451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dbdd1993f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dbdd1993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91656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dbdd1993f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dbdd1993f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العين التي تبكي نصب تذكاري يُحيي ذكرى ضحايا النزاع المسلّح الداخلي، وتمثّل المياه دموعَ الأرض-الأم التي تبكي نيابةً عن أبنائها.</a:t>
            </a:r>
          </a:p>
          <a:p>
            <a:pPr marL="0" lvl="0" indent="0" algn="r" rtl="1">
              <a:spcBef>
                <a:spcPts val="0"/>
              </a:spcBef>
              <a:spcAft>
                <a:spcPts val="0"/>
              </a:spcAft>
              <a:buNone/>
            </a:pPr>
            <a:r>
              <a:rPr lang="en" dirty="0"/>
              <a:t>(Lapalabranecesaria/Wikimedia Commons)</a:t>
            </a:r>
            <a:endParaRPr dirty="0"/>
          </a:p>
        </p:txBody>
      </p:sp>
    </p:spTree>
    <p:extLst>
      <p:ext uri="{BB962C8B-B14F-4D97-AF65-F5344CB8AC3E}">
        <p14:creationId xmlns:p14="http://schemas.microsoft.com/office/powerpoint/2010/main" val="651587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dbdd1993f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dbdd1993f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 بُنِيَ نصب ماو </a:t>
            </a:r>
            <a:r>
              <a:rPr lang="ar-LB" dirty="0" err="1"/>
              <a:t>ماو</a:t>
            </a:r>
            <a:r>
              <a:rPr lang="ar-LB" dirty="0"/>
              <a:t> التذكاري في نيروبي، كينيا، في بادرة غير مسبوقة من قبل حكومة دولةٍ أجنبيّة </a:t>
            </a:r>
            <a:r>
              <a:rPr lang="en" dirty="0"/>
              <a:t>(U249601/Wikimedia Commons)</a:t>
            </a:r>
            <a:endParaRPr dirty="0"/>
          </a:p>
        </p:txBody>
      </p:sp>
    </p:spTree>
    <p:extLst>
      <p:ext uri="{BB962C8B-B14F-4D97-AF65-F5344CB8AC3E}">
        <p14:creationId xmlns:p14="http://schemas.microsoft.com/office/powerpoint/2010/main" val="1730508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dbdd1993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dbdd1993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19199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dbdd1993f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3dbdd1993f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 نصب للحقيقة والذاكرة في السلفادور، أُقيم من قبل لجـنة الحقيقة والمصالحة (من اليسار إلى اليمين: </a:t>
            </a:r>
            <a:r>
              <a:rPr lang="en" dirty="0"/>
              <a:t>AnaLi197/Wikimedia Commons; Jorge Montenegro/Wikimedia Commons)</a:t>
            </a:r>
            <a:r>
              <a:rPr lang="ar-LB" dirty="0"/>
              <a:t>)</a:t>
            </a:r>
            <a:endParaRPr dirty="0"/>
          </a:p>
        </p:txBody>
      </p:sp>
    </p:spTree>
    <p:extLst>
      <p:ext uri="{BB962C8B-B14F-4D97-AF65-F5344CB8AC3E}">
        <p14:creationId xmlns:p14="http://schemas.microsoft.com/office/powerpoint/2010/main" val="1556047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dbdd1993f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dbdd1993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90207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fe92cc17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3fe92cc179_0_2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26018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dbdd1993f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dbdd1993f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803552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dbdd1993f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dbdd1993f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مركز نصب التذكاري في سربرنيتشا-بوتوكاري والمقبرة في البوسنة</a:t>
            </a:r>
            <a:r>
              <a:rPr lang="ar-LB" baseline="0" dirty="0"/>
              <a:t> والهرسك</a:t>
            </a:r>
            <a:r>
              <a:rPr lang="ar-LB" dirty="0"/>
              <a:t> </a:t>
            </a:r>
            <a:r>
              <a:rPr lang="en" dirty="0"/>
              <a:t>(Michael Büker/Wikimedia Commons)</a:t>
            </a:r>
            <a:endParaRPr dirty="0"/>
          </a:p>
        </p:txBody>
      </p:sp>
    </p:spTree>
    <p:extLst>
      <p:ext uri="{BB962C8B-B14F-4D97-AF65-F5344CB8AC3E}">
        <p14:creationId xmlns:p14="http://schemas.microsoft.com/office/powerpoint/2010/main" val="519933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dbdd1993f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dbdd1993f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تمثال مخصّص للمرأة الضحية في شابوندا، كيفو الجنوبية، جمهورية الكونغو الديمقراطية</a:t>
            </a:r>
            <a:r>
              <a:rPr lang="ar-LB" baseline="0" dirty="0"/>
              <a:t> (مفوضية الأمم المتحدة السامية لحقوق الإنسان). </a:t>
            </a:r>
            <a:endParaRPr dirty="0"/>
          </a:p>
        </p:txBody>
      </p:sp>
    </p:spTree>
    <p:extLst>
      <p:ext uri="{BB962C8B-B14F-4D97-AF65-F5344CB8AC3E}">
        <p14:creationId xmlns:p14="http://schemas.microsoft.com/office/powerpoint/2010/main" val="9317251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dbdd1993f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dbdd1993f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"المرأة في النُصُب التذكارية" في سنتياغو ، شيلي</a:t>
            </a:r>
            <a:r>
              <a:rPr lang="en" dirty="0"/>
              <a:t>(Museo de la Memoria y los Derechos Humanos/Wikimedia Commons) </a:t>
            </a:r>
            <a:endParaRPr dirty="0"/>
          </a:p>
        </p:txBody>
      </p:sp>
    </p:spTree>
    <p:extLst>
      <p:ext uri="{BB962C8B-B14F-4D97-AF65-F5344CB8AC3E}">
        <p14:creationId xmlns:p14="http://schemas.microsoft.com/office/powerpoint/2010/main" val="34806850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dbdd1993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dbdd1993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764095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fe92cc179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fe92cc179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362885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fe92cc179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3fe92cc179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4025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dbdd1993f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dbdd1993f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2370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fe92cc179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fe92cc179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8653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fe92cc179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3fe92cc179_0_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80200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fe92cc179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fe92cc179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495466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flipH="1">
            <a:off x="-125" y="-31806"/>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420710" y="688051"/>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420660" y="1978301"/>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139491" y="4655265"/>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64"/>
        <p:cNvGrpSpPr/>
        <p:nvPr/>
      </p:nvGrpSpPr>
      <p:grpSpPr>
        <a:xfrm>
          <a:off x="0" y="0"/>
          <a:ext cx="0" cy="0"/>
          <a:chOff x="0" y="0"/>
          <a:chExt cx="0" cy="0"/>
        </a:xfrm>
      </p:grpSpPr>
      <p:sp>
        <p:nvSpPr>
          <p:cNvPr id="65" name="Google Shape;65;p14"/>
          <p:cNvSpPr/>
          <p:nvPr/>
        </p:nvSpPr>
        <p:spPr>
          <a:xfrm flipH="1">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66" name="Google Shape;66;p14"/>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dirty="0"/>
          </a:p>
        </p:txBody>
      </p:sp>
      <p:sp>
        <p:nvSpPr>
          <p:cNvPr id="67" name="Google Shape;67;p14"/>
          <p:cNvSpPr txBox="1">
            <a:spLocks noGrp="1"/>
          </p:cNvSpPr>
          <p:nvPr>
            <p:ph type="subTitle" idx="1"/>
          </p:nvPr>
        </p:nvSpPr>
        <p:spPr>
          <a:xfrm>
            <a:off x="4589700" y="1956380"/>
            <a:ext cx="4242600" cy="738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1pPr>
            <a:lvl2pPr marR="0" lvl="1"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2pPr>
            <a:lvl3pPr marR="0" lvl="2"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3pPr>
            <a:lvl4pPr marR="0" lvl="3"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4pPr>
            <a:lvl5pPr marR="0" lvl="4"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5pPr>
            <a:lvl6pPr marR="0" lvl="5"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6pPr>
            <a:lvl7pPr marR="0" lvl="6"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7pPr>
            <a:lvl8pPr marR="0" lvl="7"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8pPr>
            <a:lvl9pPr marR="0" lvl="8"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9pPr>
          </a:lstStyle>
          <a:p>
            <a:endParaRPr dirty="0"/>
          </a:p>
        </p:txBody>
      </p:sp>
      <p:sp>
        <p:nvSpPr>
          <p:cNvPr id="68" name="Google Shape;68;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9"/>
        <p:cNvGrpSpPr/>
        <p:nvPr/>
      </p:nvGrpSpPr>
      <p:grpSpPr>
        <a:xfrm>
          <a:off x="0" y="0"/>
          <a:ext cx="0" cy="0"/>
          <a:chOff x="0" y="0"/>
          <a:chExt cx="0" cy="0"/>
        </a:xfrm>
      </p:grpSpPr>
      <p:sp>
        <p:nvSpPr>
          <p:cNvPr id="70" name="Google Shape;70;p15"/>
          <p:cNvSpPr/>
          <p:nvPr/>
        </p:nvSpPr>
        <p:spPr>
          <a:xfrm>
            <a:off x="4827100" y="17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5"/>
          <p:cNvSpPr/>
          <p:nvPr/>
        </p:nvSpPr>
        <p:spPr>
          <a:xfrm>
            <a:off x="4827225"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72" name="Google Shape;72;p15"/>
          <p:cNvSpPr/>
          <p:nvPr/>
        </p:nvSpPr>
        <p:spPr>
          <a:xfrm>
            <a:off x="4827100"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73" name="Google Shape;73;p15"/>
          <p:cNvSpPr txBox="1">
            <a:spLocks noGrp="1"/>
          </p:cNvSpPr>
          <p:nvPr>
            <p:ph type="title"/>
          </p:nvPr>
        </p:nvSpPr>
        <p:spPr>
          <a:xfrm>
            <a:off x="5138950" y="500925"/>
            <a:ext cx="3706500" cy="250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dirty="0"/>
          </a:p>
        </p:txBody>
      </p:sp>
      <p:sp>
        <p:nvSpPr>
          <p:cNvPr id="74" name="Google Shape;74;p15"/>
          <p:cNvSpPr txBox="1">
            <a:spLocks noGrp="1"/>
          </p:cNvSpPr>
          <p:nvPr>
            <p:ph type="body" idx="1"/>
          </p:nvPr>
        </p:nvSpPr>
        <p:spPr>
          <a:xfrm>
            <a:off x="231701" y="500925"/>
            <a:ext cx="4166400" cy="4098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dirty="0"/>
          </a:p>
        </p:txBody>
      </p:sp>
      <p:sp>
        <p:nvSpPr>
          <p:cNvPr id="75" name="Google Shape;75;p15"/>
          <p:cNvSpPr txBox="1">
            <a:spLocks noGrp="1"/>
          </p:cNvSpPr>
          <p:nvPr>
            <p:ph type="sldNum" idx="12"/>
          </p:nvPr>
        </p:nvSpPr>
        <p:spPr>
          <a:xfrm>
            <a:off x="231701" y="4642575"/>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2499008"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dirty="0"/>
          </a:p>
        </p:txBody>
      </p:sp>
      <p:sp>
        <p:nvSpPr>
          <p:cNvPr id="78" name="Google Shape;78;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79"/>
        <p:cNvGrpSpPr/>
        <p:nvPr/>
      </p:nvGrpSpPr>
      <p:grpSpPr>
        <a:xfrm>
          <a:off x="0" y="0"/>
          <a:ext cx="0" cy="0"/>
          <a:chOff x="0" y="0"/>
          <a:chExt cx="0" cy="0"/>
        </a:xfrm>
      </p:grpSpPr>
      <p:sp>
        <p:nvSpPr>
          <p:cNvPr id="80" name="Google Shape;80;p17"/>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81" name="Google Shape;81;p17"/>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82" name="Google Shape;82;p17"/>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83" name="Google Shape;8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sp>
        <p:nvSpPr>
          <p:cNvPr id="85" name="Google Shape;85;p1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8"/>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87" name="Google Shape;87;p18"/>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8" name="Google Shape;88;p18"/>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9" name="Google Shape;89;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p1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9"/>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93" name="Google Shape;93;p19"/>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2pPr>
            <a:lvl3pPr marR="0" lvl="2"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3pPr>
            <a:lvl4pPr marR="0" lvl="3"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4pPr>
            <a:lvl5pPr marR="0" lvl="4"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5pPr>
            <a:lvl6pPr marR="0" lvl="5"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6pPr>
            <a:lvl7pPr marR="0" lvl="6"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7pPr>
            <a:lvl8pPr marR="0" lvl="7"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8pPr>
            <a:lvl9pPr marR="0" lvl="8"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9pPr>
          </a:lstStyle>
          <a:p>
            <a:endParaRPr/>
          </a:p>
        </p:txBody>
      </p:sp>
      <p:sp>
        <p:nvSpPr>
          <p:cNvPr id="94" name="Google Shape;94;p19"/>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95" name="Google Shape;9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20"/>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0"/>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99" name="Google Shape;9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0"/>
        <p:cNvGrpSpPr/>
        <p:nvPr/>
      </p:nvGrpSpPr>
      <p:grpSpPr>
        <a:xfrm>
          <a:off x="0" y="0"/>
          <a:ext cx="0" cy="0"/>
          <a:chOff x="0" y="0"/>
          <a:chExt cx="0" cy="0"/>
        </a:xfrm>
      </p:grpSpPr>
      <p:sp>
        <p:nvSpPr>
          <p:cNvPr id="101" name="Google Shape;101;p21"/>
          <p:cNvSpPr/>
          <p:nvPr/>
        </p:nvSpPr>
        <p:spPr>
          <a:xfrm>
            <a:off x="537960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1"/>
          <p:cNvSpPr txBox="1">
            <a:spLocks noGrp="1"/>
          </p:cNvSpPr>
          <p:nvPr>
            <p:ph type="title"/>
          </p:nvPr>
        </p:nvSpPr>
        <p:spPr>
          <a:xfrm>
            <a:off x="5691325" y="500925"/>
            <a:ext cx="3127500" cy="1829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03" name="Google Shape;103;p21"/>
          <p:cNvSpPr txBox="1">
            <a:spLocks noGrp="1"/>
          </p:cNvSpPr>
          <p:nvPr>
            <p:ph type="body" idx="1"/>
          </p:nvPr>
        </p:nvSpPr>
        <p:spPr>
          <a:xfrm>
            <a:off x="5691300" y="2390650"/>
            <a:ext cx="3127500" cy="229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104" name="Google Shape;104;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dirty="0"/>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sp>
        <p:nvSpPr>
          <p:cNvPr id="106" name="Google Shape;106;p22"/>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22"/>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300"/>
              <a:buFont typeface="Merriweather"/>
              <a:buNone/>
              <a:defRPr sz="1300" b="0" i="0" u="none" strike="noStrike" cap="none">
                <a:solidFill>
                  <a:schemeClr val="lt1"/>
                </a:solidFill>
                <a:latin typeface="Merriweather"/>
                <a:ea typeface="Merriweather"/>
                <a:cs typeface="Merriweather"/>
                <a:sym typeface="Merriweather"/>
              </a:defRPr>
            </a:lvl1pPr>
          </a:lstStyle>
          <a:p>
            <a:endParaRPr/>
          </a:p>
        </p:txBody>
      </p:sp>
      <p:sp>
        <p:nvSpPr>
          <p:cNvPr id="108" name="Google Shape;10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09"/>
        <p:cNvGrpSpPr/>
        <p:nvPr/>
      </p:nvGrpSpPr>
      <p:grpSpPr>
        <a:xfrm>
          <a:off x="0" y="0"/>
          <a:ext cx="0" cy="0"/>
          <a:chOff x="0" y="0"/>
          <a:chExt cx="0" cy="0"/>
        </a:xfrm>
      </p:grpSpPr>
      <p:sp>
        <p:nvSpPr>
          <p:cNvPr id="110" name="Google Shape;110;p23"/>
          <p:cNvSpPr txBox="1">
            <a:spLocks noGrp="1"/>
          </p:cNvSpPr>
          <p:nvPr>
            <p:ph type="title" hasCustomPrompt="1"/>
          </p:nvPr>
        </p:nvSpPr>
        <p:spPr>
          <a:xfrm>
            <a:off x="3444564" y="536977"/>
            <a:ext cx="53349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111" name="Google Shape;111;p23"/>
          <p:cNvSpPr txBox="1">
            <a:spLocks noGrp="1"/>
          </p:cNvSpPr>
          <p:nvPr>
            <p:ph type="body" idx="1"/>
          </p:nvPr>
        </p:nvSpPr>
        <p:spPr>
          <a:xfrm>
            <a:off x="3444514" y="1827227"/>
            <a:ext cx="5334900" cy="942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112" name="Google Shape;11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
        <p:nvSpPr>
          <p:cNvPr id="114" name="Google Shape;11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4827225"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Google Shape;21;p4"/>
          <p:cNvSpPr/>
          <p:nvPr/>
        </p:nvSpPr>
        <p:spPr>
          <a:xfrm>
            <a:off x="4827225"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4827100"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5130787" y="333947"/>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150376" y="628146"/>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dirty="0"/>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5379600" y="86683"/>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Google Shape;38;p7"/>
          <p:cNvSpPr txBox="1">
            <a:spLocks noGrp="1"/>
          </p:cNvSpPr>
          <p:nvPr>
            <p:ph type="title"/>
          </p:nvPr>
        </p:nvSpPr>
        <p:spPr>
          <a:xfrm>
            <a:off x="5691325" y="587608"/>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dirty="0"/>
          </a:p>
        </p:txBody>
      </p:sp>
      <p:sp>
        <p:nvSpPr>
          <p:cNvPr id="39" name="Google Shape;39;p7"/>
          <p:cNvSpPr txBox="1">
            <a:spLocks noGrp="1"/>
          </p:cNvSpPr>
          <p:nvPr>
            <p:ph type="body" idx="1"/>
          </p:nvPr>
        </p:nvSpPr>
        <p:spPr>
          <a:xfrm>
            <a:off x="5691300" y="2477333"/>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2840190"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dirty="0"/>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4567725" y="212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Google Shape;46;p9"/>
          <p:cNvSpPr txBox="1">
            <a:spLocks noGrp="1"/>
          </p:cNvSpPr>
          <p:nvPr>
            <p:ph type="title"/>
          </p:nvPr>
        </p:nvSpPr>
        <p:spPr>
          <a:xfrm>
            <a:off x="4879025" y="522150"/>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4872525" y="2647950"/>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345888" y="516000"/>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dirty="0"/>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flipH="1">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52" name="Google Shape;52;p10"/>
          <p:cNvSpPr txBox="1">
            <a:spLocks noGrp="1"/>
          </p:cNvSpPr>
          <p:nvPr>
            <p:ph type="body" idx="1"/>
          </p:nvPr>
        </p:nvSpPr>
        <p:spPr>
          <a:xfrm>
            <a:off x="961498" y="455485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dirty="0"/>
          </a:p>
        </p:txBody>
      </p:sp>
      <p:sp>
        <p:nvSpPr>
          <p:cNvPr id="53" name="Google Shape;53;p10"/>
          <p:cNvSpPr txBox="1">
            <a:spLocks noGrp="1"/>
          </p:cNvSpPr>
          <p:nvPr>
            <p:ph type="sldNum" idx="12"/>
          </p:nvPr>
        </p:nvSpPr>
        <p:spPr>
          <a:xfrm>
            <a:off x="203102" y="4588300"/>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62" name="Google Shape;6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63" name="Google Shape;63;p13"/>
          <p:cNvSpPr txBox="1">
            <a:spLocks noGrp="1"/>
          </p:cNvSpPr>
          <p:nvPr>
            <p:ph type="sldNum" idx="12"/>
          </p:nvPr>
        </p:nvSpPr>
        <p:spPr>
          <a:xfrm>
            <a:off x="311700" y="4698475"/>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36.jpg"/><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image" Target="../media/image45.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ctrTitle"/>
          </p:nvPr>
        </p:nvSpPr>
        <p:spPr>
          <a:xfrm>
            <a:off x="311700" y="885715"/>
            <a:ext cx="8520600" cy="1282500"/>
          </a:xfrm>
          <a:prstGeom prst="rect">
            <a:avLst/>
          </a:prstGeom>
        </p:spPr>
        <p:txBody>
          <a:bodyPr spcFirstLastPara="1" wrap="square" lIns="91425" tIns="91425" rIns="91425" bIns="91425" anchor="t" anchorCtr="0">
            <a:noAutofit/>
          </a:bodyPr>
          <a:lstStyle/>
          <a:p>
            <a:pPr lvl="0" algn="r" rtl="1"/>
            <a:r>
              <a:rPr lang="ar-LB" sz="4000" b="1" dirty="0">
                <a:latin typeface="Simplified Arabic" panose="02020603050405020304" pitchFamily="18" charset="-78"/>
                <a:ea typeface="Calibri"/>
                <a:cs typeface="Simplified Arabic" panose="02020603050405020304" pitchFamily="18" charset="-78"/>
                <a:sym typeface="Calibri"/>
              </a:rPr>
              <a:t>نوع الجنس والعدالة الانتقاليّة:</a:t>
            </a:r>
            <a:br>
              <a:rPr lang="ar-LB" sz="4000" b="1" dirty="0">
                <a:latin typeface="Simplified Arabic" panose="02020603050405020304" pitchFamily="18" charset="-78"/>
                <a:ea typeface="Calibri"/>
                <a:cs typeface="Simplified Arabic" panose="02020603050405020304" pitchFamily="18" charset="-78"/>
                <a:sym typeface="Calibri"/>
              </a:rPr>
            </a:br>
            <a:r>
              <a:rPr lang="ar-LB" sz="4000" b="1" dirty="0">
                <a:latin typeface="Simplified Arabic" panose="02020603050405020304" pitchFamily="18" charset="-78"/>
                <a:ea typeface="Calibri"/>
                <a:cs typeface="Simplified Arabic" panose="02020603050405020304" pitchFamily="18" charset="-78"/>
                <a:sym typeface="Calibri"/>
              </a:rPr>
              <a:t>تخليــد الذكــرى</a:t>
            </a:r>
            <a:endParaRPr sz="4000" b="1" dirty="0">
              <a:latin typeface="Simplified Arabic" panose="02020603050405020304" pitchFamily="18" charset="-78"/>
              <a:ea typeface="Calibri"/>
              <a:cs typeface="Simplified Arabic" panose="02020603050405020304" pitchFamily="18" charset="-78"/>
              <a:sym typeface="Calibri"/>
            </a:endParaRPr>
          </a:p>
        </p:txBody>
      </p:sp>
      <p:pic>
        <p:nvPicPr>
          <p:cNvPr id="3" name="Picture 2">
            <a:extLst>
              <a:ext uri="{FF2B5EF4-FFF2-40B4-BE49-F238E27FC236}">
                <a16:creationId xmlns:a16="http://schemas.microsoft.com/office/drawing/2014/main" id="{DDDE6FB0-D9B3-4A73-829A-D4652EFB79E4}"/>
              </a:ext>
            </a:extLst>
          </p:cNvPr>
          <p:cNvPicPr>
            <a:picLocks noChangeAspect="1"/>
          </p:cNvPicPr>
          <p:nvPr/>
        </p:nvPicPr>
        <p:blipFill>
          <a:blip r:embed="rId3"/>
          <a:stretch>
            <a:fillRect/>
          </a:stretch>
        </p:blipFill>
        <p:spPr>
          <a:xfrm>
            <a:off x="7402205" y="106788"/>
            <a:ext cx="1245481" cy="466344"/>
          </a:xfrm>
          <a:prstGeom prst="rect">
            <a:avLst/>
          </a:prstGeom>
        </p:spPr>
      </p:pic>
      <p:pic>
        <p:nvPicPr>
          <p:cNvPr id="4" name="Picture 3">
            <a:extLst>
              <a:ext uri="{FF2B5EF4-FFF2-40B4-BE49-F238E27FC236}">
                <a16:creationId xmlns:a16="http://schemas.microsoft.com/office/drawing/2014/main" id="{32C63AF8-DBA9-4E2E-B804-094A39508C02}"/>
              </a:ext>
            </a:extLst>
          </p:cNvPr>
          <p:cNvPicPr>
            <a:picLocks noChangeAspect="1"/>
          </p:cNvPicPr>
          <p:nvPr/>
        </p:nvPicPr>
        <p:blipFill>
          <a:blip r:embed="rId4"/>
          <a:stretch>
            <a:fillRect/>
          </a:stretch>
        </p:blipFill>
        <p:spPr>
          <a:xfrm>
            <a:off x="5971936" y="127987"/>
            <a:ext cx="1430269" cy="594360"/>
          </a:xfrm>
          <a:prstGeom prst="rect">
            <a:avLst/>
          </a:prstGeom>
        </p:spPr>
      </p:pic>
      <p:pic>
        <p:nvPicPr>
          <p:cNvPr id="5" name="Picture 4">
            <a:extLst>
              <a:ext uri="{FF2B5EF4-FFF2-40B4-BE49-F238E27FC236}">
                <a16:creationId xmlns:a16="http://schemas.microsoft.com/office/drawing/2014/main" id="{C268B4A8-C58A-472F-A901-762C9FBE3F5D}"/>
              </a:ext>
            </a:extLst>
          </p:cNvPr>
          <p:cNvPicPr>
            <a:picLocks noChangeAspect="1"/>
          </p:cNvPicPr>
          <p:nvPr/>
        </p:nvPicPr>
        <p:blipFill>
          <a:blip r:embed="rId5"/>
          <a:stretch>
            <a:fillRect/>
          </a:stretch>
        </p:blipFill>
        <p:spPr>
          <a:xfrm>
            <a:off x="5139872" y="111360"/>
            <a:ext cx="685509" cy="457200"/>
          </a:xfrm>
          <a:prstGeom prst="rect">
            <a:avLst/>
          </a:prstGeom>
        </p:spPr>
      </p:pic>
      <p:sp>
        <p:nvSpPr>
          <p:cNvPr id="6" name="TextBox 5">
            <a:extLst>
              <a:ext uri="{FF2B5EF4-FFF2-40B4-BE49-F238E27FC236}">
                <a16:creationId xmlns:a16="http://schemas.microsoft.com/office/drawing/2014/main" id="{7329568F-7B60-42AD-A93E-7D4602A983D9}"/>
              </a:ext>
            </a:extLst>
          </p:cNvPr>
          <p:cNvSpPr txBox="1"/>
          <p:nvPr/>
        </p:nvSpPr>
        <p:spPr>
          <a:xfrm>
            <a:off x="4354861" y="68688"/>
            <a:ext cx="828663" cy="553998"/>
          </a:xfrm>
          <a:prstGeom prst="rect">
            <a:avLst/>
          </a:prstGeom>
          <a:noFill/>
        </p:spPr>
        <p:txBody>
          <a:bodyPr wrap="square" rtlCol="0">
            <a:spAutoFit/>
          </a:bodyPr>
          <a:lstStyle/>
          <a:p>
            <a:pPr algn="r"/>
            <a:r>
              <a:rPr lang="ar-SY" sz="1000" dirty="0">
                <a:solidFill>
                  <a:srgbClr val="003399"/>
                </a:solidFill>
                <a:latin typeface="+mj-lt"/>
              </a:rPr>
              <a:t>بتمويل من الاتحاد الأوروبي</a:t>
            </a:r>
            <a:endParaRPr lang="en-US" sz="1000" dirty="0">
              <a:solidFill>
                <a:srgbClr val="003399"/>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4"/>
          <p:cNvSpPr txBox="1">
            <a:spLocks noGrp="1"/>
          </p:cNvSpPr>
          <p:nvPr>
            <p:ph type="title"/>
          </p:nvPr>
        </p:nvSpPr>
        <p:spPr>
          <a:xfrm>
            <a:off x="0" y="585462"/>
            <a:ext cx="2056425" cy="1694100"/>
          </a:xfrm>
          <a:prstGeom prst="rect">
            <a:avLst/>
          </a:prstGeom>
          <a:noFill/>
          <a:ln>
            <a:noFill/>
          </a:ln>
        </p:spPr>
        <p:txBody>
          <a:bodyPr spcFirstLastPara="1" wrap="square" lIns="91425" tIns="91425" rIns="91425" bIns="91425" anchor="ctr" anchorCtr="0">
            <a:noAutofit/>
          </a:bodyPr>
          <a:lstStyle/>
          <a:p>
            <a:pPr marL="0" marR="0" lvl="0" indent="0" algn="r" rtl="1">
              <a:lnSpc>
                <a:spcPct val="100000"/>
              </a:lnSpc>
              <a:spcBef>
                <a:spcPts val="0"/>
              </a:spcBef>
              <a:spcAft>
                <a:spcPts val="0"/>
              </a:spcAft>
              <a:buClr>
                <a:schemeClr val="accent1"/>
              </a:buClr>
              <a:buSzPts val="3600"/>
              <a:buFont typeface="Merriweather"/>
              <a:buNone/>
            </a:pPr>
            <a:r>
              <a:rPr lang="ar-LB" sz="2800" dirty="0">
                <a:latin typeface="Simplified Arabic" panose="02020603050405020304" pitchFamily="18" charset="-78"/>
                <a:cs typeface="Simplified Arabic" panose="02020603050405020304" pitchFamily="18" charset="-78"/>
              </a:rPr>
              <a:t>جنوب أفريقيـا:</a:t>
            </a:r>
            <a:endParaRPr sz="2800" dirty="0">
              <a:latin typeface="Simplified Arabic" panose="02020603050405020304" pitchFamily="18" charset="-78"/>
              <a:cs typeface="Simplified Arabic" panose="02020603050405020304" pitchFamily="18" charset="-78"/>
            </a:endParaRPr>
          </a:p>
          <a:p>
            <a:pPr marL="0" marR="0" lvl="0" indent="0" algn="r" rtl="1">
              <a:lnSpc>
                <a:spcPct val="100000"/>
              </a:lnSpc>
              <a:spcBef>
                <a:spcPts val="0"/>
              </a:spcBef>
              <a:spcAft>
                <a:spcPts val="0"/>
              </a:spcAft>
              <a:buClr>
                <a:schemeClr val="accent1"/>
              </a:buClr>
              <a:buSzPts val="3600"/>
              <a:buFont typeface="Merriweather"/>
              <a:buNone/>
            </a:pPr>
            <a:r>
              <a:rPr lang="ar-LB" sz="2800" dirty="0">
                <a:latin typeface="Simplified Arabic" panose="02020603050405020304" pitchFamily="18" charset="-78"/>
                <a:cs typeface="Simplified Arabic" panose="02020603050405020304" pitchFamily="18" charset="-78"/>
              </a:rPr>
              <a:t>نصب رودس التذكاري</a:t>
            </a:r>
            <a:endParaRPr sz="2800" b="0" i="0" u="none" strike="noStrike" cap="none"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171" name="Google Shape;171;p34"/>
          <p:cNvPicPr preferRelativeResize="0"/>
          <p:nvPr/>
        </p:nvPicPr>
        <p:blipFill>
          <a:blip r:embed="rId3">
            <a:alphaModFix/>
          </a:blip>
          <a:stretch>
            <a:fillRect/>
          </a:stretch>
        </p:blipFill>
        <p:spPr>
          <a:xfrm>
            <a:off x="2176900" y="346196"/>
            <a:ext cx="6967099" cy="4423388"/>
          </a:xfrm>
          <a:prstGeom prst="rect">
            <a:avLst/>
          </a:prstGeom>
          <a:noFill/>
          <a:ln>
            <a:noFill/>
          </a:ln>
        </p:spPr>
      </p:pic>
      <p:sp>
        <p:nvSpPr>
          <p:cNvPr id="4" name="Rectangle 3">
            <a:extLst>
              <a:ext uri="{FF2B5EF4-FFF2-40B4-BE49-F238E27FC236}">
                <a16:creationId xmlns:a16="http://schemas.microsoft.com/office/drawing/2014/main" id="{F1F71152-93F7-4459-917B-B9F03A9CA07F}"/>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5185874" y="802528"/>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200" dirty="0">
                <a:latin typeface="Simplified Arabic" panose="02020603050405020304" pitchFamily="18" charset="-78"/>
                <a:cs typeface="Simplified Arabic" panose="02020603050405020304" pitchFamily="18" charset="-78"/>
              </a:rPr>
              <a:t>اليونان:</a:t>
            </a:r>
            <a:br>
              <a:rPr lang="ar-LB" sz="3200" dirty="0">
                <a:latin typeface="Simplified Arabic" panose="02020603050405020304" pitchFamily="18" charset="-78"/>
                <a:cs typeface="Simplified Arabic" panose="02020603050405020304" pitchFamily="18" charset="-78"/>
              </a:rPr>
            </a:br>
            <a:r>
              <a:rPr lang="ar-LB" sz="3200" dirty="0">
                <a:latin typeface="Simplified Arabic" panose="02020603050405020304" pitchFamily="18" charset="-78"/>
                <a:cs typeface="Simplified Arabic" panose="02020603050405020304" pitchFamily="18" charset="-78"/>
              </a:rPr>
              <a:t>نســاءُ </a:t>
            </a:r>
            <a:r>
              <a:rPr lang="ar-LB" sz="3200" dirty="0" err="1">
                <a:latin typeface="Simplified Arabic" panose="02020603050405020304" pitchFamily="18" charset="-78"/>
                <a:cs typeface="Simplified Arabic" panose="02020603050405020304" pitchFamily="18" charset="-78"/>
              </a:rPr>
              <a:t>كاســوب</a:t>
            </a:r>
            <a:r>
              <a:rPr lang="ar-LB" sz="3200" dirty="0">
                <a:latin typeface="Simplified Arabic" panose="02020603050405020304" pitchFamily="18" charset="-78"/>
                <a:cs typeface="Simplified Arabic" panose="02020603050405020304" pitchFamily="18" charset="-78"/>
              </a:rPr>
              <a:t> ونصب زالونغو </a:t>
            </a:r>
            <a:r>
              <a:rPr lang="en-US" sz="2400" dirty="0">
                <a:latin typeface="Simplified Arabic" panose="02020603050405020304" pitchFamily="18" charset="-78"/>
                <a:cs typeface="Simplified Arabic" panose="02020603050405020304" pitchFamily="18" charset="-78"/>
              </a:rPr>
              <a:t>(</a:t>
            </a:r>
            <a:r>
              <a:rPr lang="en" sz="2400" i="1" dirty="0">
                <a:latin typeface="Simplified Arabic" panose="02020603050405020304" pitchFamily="18" charset="-78"/>
                <a:cs typeface="Simplified Arabic" panose="02020603050405020304" pitchFamily="18" charset="-78"/>
              </a:rPr>
              <a:t>Zalongo)</a:t>
            </a:r>
            <a:endParaRPr i="1" dirty="0">
              <a:latin typeface="Simplified Arabic" panose="02020603050405020304" pitchFamily="18" charset="-78"/>
              <a:cs typeface="Simplified Arabic" panose="02020603050405020304" pitchFamily="18" charset="-78"/>
            </a:endParaRPr>
          </a:p>
        </p:txBody>
      </p:sp>
      <p:pic>
        <p:nvPicPr>
          <p:cNvPr id="177" name="Google Shape;177;p35"/>
          <p:cNvPicPr preferRelativeResize="0"/>
          <p:nvPr/>
        </p:nvPicPr>
        <p:blipFill rotWithShape="1">
          <a:blip r:embed="rId3">
            <a:alphaModFix/>
          </a:blip>
          <a:srcRect b="13577"/>
          <a:stretch/>
        </p:blipFill>
        <p:spPr>
          <a:xfrm>
            <a:off x="98232" y="563477"/>
            <a:ext cx="4608200" cy="2987001"/>
          </a:xfrm>
          <a:prstGeom prst="rect">
            <a:avLst/>
          </a:prstGeom>
          <a:noFill/>
          <a:ln>
            <a:noFill/>
          </a:ln>
        </p:spPr>
      </p:pic>
      <p:sp>
        <p:nvSpPr>
          <p:cNvPr id="4" name="Rectangle 3">
            <a:extLst>
              <a:ext uri="{FF2B5EF4-FFF2-40B4-BE49-F238E27FC236}">
                <a16:creationId xmlns:a16="http://schemas.microsoft.com/office/drawing/2014/main" id="{68A8688E-77E8-4931-9117-3F333C43B096}"/>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6"/>
          <p:cNvSpPr txBox="1">
            <a:spLocks noGrp="1"/>
          </p:cNvSpPr>
          <p:nvPr>
            <p:ph type="title"/>
          </p:nvPr>
        </p:nvSpPr>
        <p:spPr>
          <a:xfrm>
            <a:off x="68925" y="325975"/>
            <a:ext cx="3882900" cy="15684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sz="3800" dirty="0">
                <a:latin typeface="Simplified Arabic" panose="02020603050405020304" pitchFamily="18" charset="-78"/>
                <a:cs typeface="Simplified Arabic" panose="02020603050405020304" pitchFamily="18" charset="-78"/>
              </a:rPr>
              <a:t>النســـاءُ أشخاص!</a:t>
            </a:r>
            <a:endParaRPr sz="3800" dirty="0">
              <a:latin typeface="Simplified Arabic" panose="02020603050405020304" pitchFamily="18" charset="-78"/>
              <a:cs typeface="Simplified Arabic" panose="02020603050405020304" pitchFamily="18" charset="-78"/>
            </a:endParaRPr>
          </a:p>
        </p:txBody>
      </p:sp>
      <p:pic>
        <p:nvPicPr>
          <p:cNvPr id="183" name="Google Shape;183;p36"/>
          <p:cNvPicPr preferRelativeResize="0"/>
          <p:nvPr/>
        </p:nvPicPr>
        <p:blipFill>
          <a:blip r:embed="rId3">
            <a:alphaModFix/>
          </a:blip>
          <a:stretch>
            <a:fillRect/>
          </a:stretch>
        </p:blipFill>
        <p:spPr>
          <a:xfrm>
            <a:off x="3640426" y="1532876"/>
            <a:ext cx="5503574" cy="3481024"/>
          </a:xfrm>
          <a:prstGeom prst="rect">
            <a:avLst/>
          </a:prstGeom>
          <a:noFill/>
          <a:ln>
            <a:noFill/>
          </a:ln>
        </p:spPr>
      </p:pic>
      <p:sp>
        <p:nvSpPr>
          <p:cNvPr id="4" name="Rectangle 3">
            <a:extLst>
              <a:ext uri="{FF2B5EF4-FFF2-40B4-BE49-F238E27FC236}">
                <a16:creationId xmlns:a16="http://schemas.microsoft.com/office/drawing/2014/main" id="{B89A7D20-0302-409D-9FE7-081753DEB3AD}"/>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7"/>
          <p:cNvSpPr txBox="1">
            <a:spLocks noGrp="1"/>
          </p:cNvSpPr>
          <p:nvPr>
            <p:ph type="title"/>
          </p:nvPr>
        </p:nvSpPr>
        <p:spPr>
          <a:xfrm>
            <a:off x="6042425" y="798600"/>
            <a:ext cx="3044100" cy="35463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dirty="0">
                <a:latin typeface="Simplified Arabic" panose="02020603050405020304" pitchFamily="18" charset="-78"/>
                <a:cs typeface="Simplified Arabic" panose="02020603050405020304" pitchFamily="18" charset="-78"/>
              </a:rPr>
              <a:t>نصب تذكاري لضحايا تشيهويو</a:t>
            </a:r>
            <a:br>
              <a:rPr lang="ar-LB" dirty="0">
                <a:latin typeface="Simplified Arabic" panose="02020603050405020304" pitchFamily="18" charset="-78"/>
                <a:cs typeface="Simplified Arabic" panose="02020603050405020304" pitchFamily="18" charset="-78"/>
              </a:rPr>
            </a:br>
            <a:r>
              <a:rPr lang="en-US" sz="2000" dirty="0">
                <a:latin typeface="Simplified Arabic" panose="02020603050405020304" pitchFamily="18" charset="-78"/>
                <a:cs typeface="Simplified Arabic" panose="02020603050405020304" pitchFamily="18" charset="-78"/>
              </a:rPr>
              <a:t>(</a:t>
            </a:r>
            <a:r>
              <a:rPr lang="en" sz="2000" dirty="0">
                <a:latin typeface="Simplified Arabic" panose="02020603050405020304" pitchFamily="18" charset="-78"/>
                <a:cs typeface="Simplified Arabic" panose="02020603050405020304" pitchFamily="18" charset="-78"/>
              </a:rPr>
              <a:t>Chihuio)</a:t>
            </a:r>
            <a:endParaRPr dirty="0">
              <a:latin typeface="Simplified Arabic" panose="02020603050405020304" pitchFamily="18" charset="-78"/>
              <a:cs typeface="Simplified Arabic" panose="02020603050405020304" pitchFamily="18" charset="-78"/>
            </a:endParaRPr>
          </a:p>
        </p:txBody>
      </p:sp>
      <p:pic>
        <p:nvPicPr>
          <p:cNvPr id="189" name="Google Shape;189;p37"/>
          <p:cNvPicPr preferRelativeResize="0"/>
          <p:nvPr/>
        </p:nvPicPr>
        <p:blipFill rotWithShape="1">
          <a:blip r:embed="rId3">
            <a:alphaModFix/>
          </a:blip>
          <a:srcRect l="2678" r="2687"/>
          <a:stretch/>
        </p:blipFill>
        <p:spPr>
          <a:xfrm>
            <a:off x="311675" y="561150"/>
            <a:ext cx="5730749" cy="4021200"/>
          </a:xfrm>
          <a:prstGeom prst="rect">
            <a:avLst/>
          </a:prstGeom>
          <a:noFill/>
          <a:ln>
            <a:noFill/>
          </a:ln>
        </p:spPr>
      </p:pic>
      <p:sp>
        <p:nvSpPr>
          <p:cNvPr id="4" name="Rectangle 3">
            <a:extLst>
              <a:ext uri="{FF2B5EF4-FFF2-40B4-BE49-F238E27FC236}">
                <a16:creationId xmlns:a16="http://schemas.microsoft.com/office/drawing/2014/main" id="{88F09883-5131-4917-B310-D18915EC491E}"/>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8"/>
          <p:cNvSpPr txBox="1">
            <a:spLocks noGrp="1"/>
          </p:cNvSpPr>
          <p:nvPr>
            <p:ph type="title"/>
          </p:nvPr>
        </p:nvSpPr>
        <p:spPr>
          <a:xfrm>
            <a:off x="-33477" y="798600"/>
            <a:ext cx="2755500" cy="35463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dirty="0">
                <a:latin typeface="Simplified Arabic" panose="02020603050405020304" pitchFamily="18" charset="-78"/>
                <a:cs typeface="Simplified Arabic" panose="02020603050405020304" pitchFamily="18" charset="-78"/>
              </a:rPr>
              <a:t>جداريّة سان خوان كومالابا حول العنف في الثمانينات</a:t>
            </a:r>
            <a:endParaRPr dirty="0">
              <a:latin typeface="Simplified Arabic" panose="02020603050405020304" pitchFamily="18" charset="-78"/>
              <a:cs typeface="Simplified Arabic" panose="02020603050405020304" pitchFamily="18" charset="-78"/>
            </a:endParaRPr>
          </a:p>
        </p:txBody>
      </p:sp>
      <p:pic>
        <p:nvPicPr>
          <p:cNvPr id="195" name="Google Shape;195;p38"/>
          <p:cNvPicPr preferRelativeResize="0"/>
          <p:nvPr/>
        </p:nvPicPr>
        <p:blipFill>
          <a:blip r:embed="rId3">
            <a:alphaModFix/>
          </a:blip>
          <a:stretch>
            <a:fillRect/>
          </a:stretch>
        </p:blipFill>
        <p:spPr>
          <a:xfrm>
            <a:off x="2669875" y="427725"/>
            <a:ext cx="3237080" cy="2144024"/>
          </a:xfrm>
          <a:prstGeom prst="rect">
            <a:avLst/>
          </a:prstGeom>
          <a:noFill/>
          <a:ln>
            <a:noFill/>
          </a:ln>
        </p:spPr>
      </p:pic>
      <p:pic>
        <p:nvPicPr>
          <p:cNvPr id="196" name="Google Shape;196;p38"/>
          <p:cNvPicPr preferRelativeResize="0"/>
          <p:nvPr/>
        </p:nvPicPr>
        <p:blipFill>
          <a:blip r:embed="rId4">
            <a:alphaModFix/>
          </a:blip>
          <a:stretch>
            <a:fillRect/>
          </a:stretch>
        </p:blipFill>
        <p:spPr>
          <a:xfrm>
            <a:off x="5906938" y="427725"/>
            <a:ext cx="3237031" cy="2144024"/>
          </a:xfrm>
          <a:prstGeom prst="rect">
            <a:avLst/>
          </a:prstGeom>
          <a:noFill/>
          <a:ln>
            <a:noFill/>
          </a:ln>
        </p:spPr>
      </p:pic>
      <p:pic>
        <p:nvPicPr>
          <p:cNvPr id="197" name="Google Shape;197;p38"/>
          <p:cNvPicPr preferRelativeResize="0"/>
          <p:nvPr/>
        </p:nvPicPr>
        <p:blipFill>
          <a:blip r:embed="rId5">
            <a:alphaModFix/>
          </a:blip>
          <a:stretch>
            <a:fillRect/>
          </a:stretch>
        </p:blipFill>
        <p:spPr>
          <a:xfrm>
            <a:off x="4129525" y="2571750"/>
            <a:ext cx="3670202" cy="2430897"/>
          </a:xfrm>
          <a:prstGeom prst="rect">
            <a:avLst/>
          </a:prstGeom>
          <a:noFill/>
          <a:ln>
            <a:noFill/>
          </a:ln>
        </p:spPr>
      </p:pic>
      <p:sp>
        <p:nvSpPr>
          <p:cNvPr id="6" name="Rectangle 5">
            <a:extLst>
              <a:ext uri="{FF2B5EF4-FFF2-40B4-BE49-F238E27FC236}">
                <a16:creationId xmlns:a16="http://schemas.microsoft.com/office/drawing/2014/main" id="{A9B58B9A-35CC-4CAE-B872-61CBE1BAE818}"/>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9"/>
          <p:cNvSpPr txBox="1">
            <a:spLocks noGrp="1"/>
          </p:cNvSpPr>
          <p:nvPr>
            <p:ph type="title"/>
          </p:nvPr>
        </p:nvSpPr>
        <p:spPr>
          <a:xfrm>
            <a:off x="4883500" y="308975"/>
            <a:ext cx="4007700" cy="1921800"/>
          </a:xfrm>
          <a:prstGeom prst="rect">
            <a:avLst/>
          </a:prstGeom>
        </p:spPr>
        <p:txBody>
          <a:bodyPr spcFirstLastPara="1" wrap="square" lIns="91425" tIns="91425" rIns="91425" bIns="91425" anchor="ctr" anchorCtr="0">
            <a:noAutofit/>
          </a:bodyPr>
          <a:lstStyle/>
          <a:p>
            <a:pPr lvl="0" algn="ctr" rtl="1"/>
            <a:r>
              <a:rPr lang="ar-LB" sz="3000" b="1" dirty="0">
                <a:latin typeface="Simplified Arabic" panose="02020603050405020304" pitchFamily="18" charset="-78"/>
                <a:cs typeface="Simplified Arabic" panose="02020603050405020304" pitchFamily="18" charset="-78"/>
              </a:rPr>
              <a:t>متحف الإبادة الجماعيّة في توول سلينغ </a:t>
            </a:r>
            <a:endParaRPr sz="3000" b="1" dirty="0">
              <a:latin typeface="Simplified Arabic" panose="02020603050405020304" pitchFamily="18" charset="-78"/>
              <a:cs typeface="Simplified Arabic" panose="02020603050405020304" pitchFamily="18" charset="-78"/>
            </a:endParaRPr>
          </a:p>
        </p:txBody>
      </p:sp>
      <p:pic>
        <p:nvPicPr>
          <p:cNvPr id="203" name="Google Shape;203;p39"/>
          <p:cNvPicPr preferRelativeResize="0"/>
          <p:nvPr/>
        </p:nvPicPr>
        <p:blipFill rotWithShape="1">
          <a:blip r:embed="rId3">
            <a:alphaModFix/>
          </a:blip>
          <a:srcRect t="1616" b="1606"/>
          <a:stretch/>
        </p:blipFill>
        <p:spPr>
          <a:xfrm>
            <a:off x="76200" y="160575"/>
            <a:ext cx="4343825" cy="3239454"/>
          </a:xfrm>
          <a:prstGeom prst="rect">
            <a:avLst/>
          </a:prstGeom>
          <a:noFill/>
          <a:ln>
            <a:noFill/>
          </a:ln>
        </p:spPr>
      </p:pic>
      <p:pic>
        <p:nvPicPr>
          <p:cNvPr id="204" name="Google Shape;204;p39"/>
          <p:cNvPicPr preferRelativeResize="0"/>
          <p:nvPr/>
        </p:nvPicPr>
        <p:blipFill>
          <a:blip r:embed="rId4">
            <a:alphaModFix/>
          </a:blip>
          <a:stretch>
            <a:fillRect/>
          </a:stretch>
        </p:blipFill>
        <p:spPr>
          <a:xfrm>
            <a:off x="4572000" y="1921556"/>
            <a:ext cx="4180374" cy="3135269"/>
          </a:xfrm>
          <a:prstGeom prst="rect">
            <a:avLst/>
          </a:prstGeom>
          <a:noFill/>
          <a:ln>
            <a:noFill/>
          </a:ln>
        </p:spPr>
      </p:pic>
      <p:sp>
        <p:nvSpPr>
          <p:cNvPr id="5" name="Rectangle 4">
            <a:extLst>
              <a:ext uri="{FF2B5EF4-FFF2-40B4-BE49-F238E27FC236}">
                <a16:creationId xmlns:a16="http://schemas.microsoft.com/office/drawing/2014/main" id="{2827DA9A-5138-4171-900E-9E878E6FBFE4}"/>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0"/>
          <p:cNvSpPr txBox="1">
            <a:spLocks noGrp="1"/>
          </p:cNvSpPr>
          <p:nvPr>
            <p:ph type="title"/>
          </p:nvPr>
        </p:nvSpPr>
        <p:spPr>
          <a:xfrm>
            <a:off x="5080949" y="491960"/>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b="1" dirty="0">
                <a:latin typeface="Simplified Arabic" panose="02020603050405020304" pitchFamily="18" charset="-78"/>
                <a:cs typeface="Simplified Arabic" panose="02020603050405020304" pitchFamily="18" charset="-78"/>
              </a:rPr>
              <a:t>5. ما أهمية تخليد الذكرى للنسـاء والفتيــات؟</a:t>
            </a:r>
            <a:r>
              <a:rPr lang="en" b="1" dirty="0">
                <a:latin typeface="Simplified Arabic" panose="02020603050405020304" pitchFamily="18" charset="-78"/>
                <a:cs typeface="Simplified Arabic" panose="02020603050405020304" pitchFamily="18" charset="-78"/>
              </a:rPr>
              <a:t> </a:t>
            </a:r>
            <a:endParaRPr b="1" dirty="0">
              <a:latin typeface="Simplified Arabic" panose="02020603050405020304" pitchFamily="18" charset="-78"/>
              <a:cs typeface="Simplified Arabic" panose="02020603050405020304" pitchFamily="18" charset="-78"/>
            </a:endParaRPr>
          </a:p>
        </p:txBody>
      </p:sp>
      <p:sp>
        <p:nvSpPr>
          <p:cNvPr id="210" name="Google Shape;210;p40"/>
          <p:cNvSpPr txBox="1"/>
          <p:nvPr/>
        </p:nvSpPr>
        <p:spPr>
          <a:xfrm>
            <a:off x="210945" y="429207"/>
            <a:ext cx="4544100" cy="4807800"/>
          </a:xfrm>
          <a:prstGeom prst="rect">
            <a:avLst/>
          </a:prstGeom>
          <a:noFill/>
          <a:ln>
            <a:noFill/>
          </a:ln>
        </p:spPr>
        <p:txBody>
          <a:bodyPr spcFirstLastPara="1" wrap="square" lIns="91425" tIns="91425" rIns="91425" bIns="91425" anchor="t" anchorCtr="0">
            <a:noAutofit/>
          </a:bodyPr>
          <a:lstStyle/>
          <a:p>
            <a:pPr lvl="0" algn="just" rtl="1">
              <a:lnSpc>
                <a:spcPct val="115000"/>
              </a:lnSpc>
            </a:pPr>
            <a:r>
              <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rPr>
              <a:t>قد ينقل النصب التذكاري روايات قائمة على نوع الجنس، </a:t>
            </a:r>
            <a:r>
              <a:rPr lang="ar-LB" sz="20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تُلغي الصفة السياسية للدور الذي تؤديه المرأة </a:t>
            </a:r>
            <a:r>
              <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rPr>
              <a:t>أثناء النزاع وعند مقاومة الاضطهاد، </a:t>
            </a:r>
            <a:r>
              <a:rPr lang="ar-LB" sz="20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وتقلّل</a:t>
            </a:r>
            <a:r>
              <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rPr>
              <a:t> </a:t>
            </a:r>
            <a:r>
              <a:rPr lang="ar-LB" sz="20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من طبيعة وشدّة الجرائم المرتكبة ضدّ المرأة </a:t>
            </a:r>
            <a:r>
              <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rPr>
              <a:t>والأضرار التي لحقت بها.</a:t>
            </a:r>
          </a:p>
          <a:p>
            <a:pPr lvl="0" algn="just" rtl="1">
              <a:lnSpc>
                <a:spcPct val="115000"/>
              </a:lnSpc>
            </a:pPr>
            <a:endPar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lvl="0" algn="just" rtl="1">
              <a:lnSpc>
                <a:spcPct val="115000"/>
              </a:lnSpc>
            </a:pPr>
            <a:r>
              <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rPr>
              <a:t>إذا كانت جهود تخليد الذكرى تنطوي على قيمة هامّة لدى الضحايا النساء، فمن المهم </a:t>
            </a:r>
            <a:r>
              <a:rPr lang="ar-LB" sz="20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إشراكهُنَّ في القرارات المتعلقة بالأشخاص الذين ستُحيا ذكراهم وكيفية إحياء هذه الذكرى. </a:t>
            </a:r>
            <a:endPar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4" name="Rectangle 3">
            <a:extLst>
              <a:ext uri="{FF2B5EF4-FFF2-40B4-BE49-F238E27FC236}">
                <a16:creationId xmlns:a16="http://schemas.microsoft.com/office/drawing/2014/main" id="{A9F1C359-3D42-4F78-B30A-D1C75B158049}"/>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1"/>
          <p:cNvSpPr txBox="1">
            <a:spLocks noGrp="1"/>
          </p:cNvSpPr>
          <p:nvPr>
            <p:ph type="title"/>
          </p:nvPr>
        </p:nvSpPr>
        <p:spPr>
          <a:xfrm>
            <a:off x="347970" y="172845"/>
            <a:ext cx="8287800" cy="4268400"/>
          </a:xfrm>
          <a:prstGeom prst="rect">
            <a:avLst/>
          </a:prstGeom>
          <a:noFill/>
          <a:ln>
            <a:noFill/>
          </a:ln>
        </p:spPr>
        <p:txBody>
          <a:bodyPr spcFirstLastPara="1" wrap="square" lIns="91425" tIns="91425" rIns="91425" bIns="91425" anchor="t" anchorCtr="0">
            <a:noAutofit/>
          </a:bodyPr>
          <a:lstStyle/>
          <a:p>
            <a:pPr algn="r" rtl="1">
              <a:lnSpc>
                <a:spcPct val="150000"/>
              </a:lnSpc>
            </a:pPr>
            <a:r>
              <a:rPr lang="ar-LB" sz="1900" dirty="0">
                <a:latin typeface="Simplified Arabic" panose="02020603050405020304" pitchFamily="18" charset="-78"/>
                <a:cs typeface="Simplified Arabic" panose="02020603050405020304" pitchFamily="18" charset="-78"/>
              </a:rPr>
              <a:t>عندما تشارك المرأة بفعالية في جهود تخليد الذكرى، تستطيع النساء والفتيات القيام بما يلي:</a:t>
            </a:r>
            <a:br>
              <a:rPr lang="en-US" sz="1700" dirty="0">
                <a:latin typeface="Simplified Arabic" panose="02020603050405020304" pitchFamily="18" charset="-78"/>
                <a:cs typeface="Simplified Arabic" panose="02020603050405020304" pitchFamily="18" charset="-78"/>
              </a:rPr>
            </a:br>
            <a:br>
              <a:rPr lang="ar-LB" sz="1700" dirty="0">
                <a:latin typeface="Simplified Arabic" panose="02020603050405020304" pitchFamily="18" charset="-78"/>
                <a:cs typeface="Simplified Arabic" panose="02020603050405020304" pitchFamily="18" charset="-78"/>
              </a:rPr>
            </a:br>
            <a:r>
              <a:rPr lang="ar-LB" sz="1700" dirty="0">
                <a:latin typeface="Simplified Arabic" panose="02020603050405020304" pitchFamily="18" charset="-78"/>
                <a:cs typeface="Simplified Arabic" panose="02020603050405020304" pitchFamily="18" charset="-78"/>
              </a:rPr>
              <a:t>● مساعدة النساء الأخريات وعائلاتهن في تقدير الفظائع التي ارتُكِبَت في الماضي؛</a:t>
            </a:r>
            <a:br>
              <a:rPr lang="en-US" sz="1700" dirty="0">
                <a:latin typeface="Simplified Arabic" panose="02020603050405020304" pitchFamily="18" charset="-78"/>
                <a:cs typeface="Simplified Arabic" panose="02020603050405020304" pitchFamily="18" charset="-78"/>
              </a:rPr>
            </a:br>
            <a:r>
              <a:rPr lang="ar-LB" sz="1700" dirty="0">
                <a:latin typeface="Simplified Arabic" panose="02020603050405020304" pitchFamily="18" charset="-78"/>
                <a:cs typeface="Simplified Arabic" panose="02020603050405020304" pitchFamily="18" charset="-78"/>
              </a:rPr>
              <a:t>● المشاركة في تحديد كيفية تذكُّر الماضي؛</a:t>
            </a:r>
            <a:br>
              <a:rPr lang="en-US" sz="1700" dirty="0">
                <a:latin typeface="Simplified Arabic" panose="02020603050405020304" pitchFamily="18" charset="-78"/>
                <a:cs typeface="Simplified Arabic" panose="02020603050405020304" pitchFamily="18" charset="-78"/>
              </a:rPr>
            </a:br>
            <a:r>
              <a:rPr lang="en-US" sz="1700" dirty="0">
                <a:latin typeface="Simplified Arabic" panose="02020603050405020304" pitchFamily="18" charset="-78"/>
                <a:cs typeface="Simplified Arabic" panose="02020603050405020304" pitchFamily="18" charset="-78"/>
              </a:rPr>
              <a:t>●</a:t>
            </a:r>
            <a:r>
              <a:rPr lang="ar-LB" sz="1700" dirty="0">
                <a:latin typeface="Simplified Arabic" panose="02020603050405020304" pitchFamily="18" charset="-78"/>
                <a:cs typeface="Simplified Arabic" panose="02020603050405020304" pitchFamily="18" charset="-78"/>
              </a:rPr>
              <a:t> زيادة الوعي بشأن انتهاكات حقوق الإنسان المُرتَكَبة ضدَّ النساء والفتيات في الماضي وتلك التي لا تزال مستمرة حتى اليوم؛</a:t>
            </a:r>
            <a:br>
              <a:rPr lang="en-US" sz="1700" dirty="0">
                <a:latin typeface="Simplified Arabic" panose="02020603050405020304" pitchFamily="18" charset="-78"/>
                <a:cs typeface="Simplified Arabic" panose="02020603050405020304" pitchFamily="18" charset="-78"/>
              </a:rPr>
            </a:br>
            <a:r>
              <a:rPr lang="en-US" sz="1700" dirty="0">
                <a:latin typeface="Simplified Arabic" panose="02020603050405020304" pitchFamily="18" charset="-78"/>
                <a:cs typeface="Simplified Arabic" panose="02020603050405020304" pitchFamily="18" charset="-78"/>
              </a:rPr>
              <a:t>●</a:t>
            </a:r>
            <a:r>
              <a:rPr lang="ar-LB" sz="1700" dirty="0">
                <a:latin typeface="Simplified Arabic" panose="02020603050405020304" pitchFamily="18" charset="-78"/>
                <a:cs typeface="Simplified Arabic" panose="02020603050405020304" pitchFamily="18" charset="-78"/>
              </a:rPr>
              <a:t> تشجيع المجتمع على إدراك الطبيعة السياسية لحياة المرأة والأدوار المعقّدة التي تؤديها في أوقات الانتقال من الصراع أو الحكم الاستبدادي؛</a:t>
            </a:r>
            <a:br>
              <a:rPr lang="en-US" sz="1700" dirty="0">
                <a:latin typeface="Simplified Arabic" panose="02020603050405020304" pitchFamily="18" charset="-78"/>
                <a:cs typeface="Simplified Arabic" panose="02020603050405020304" pitchFamily="18" charset="-78"/>
              </a:rPr>
            </a:br>
            <a:r>
              <a:rPr lang="en-US" sz="1700" dirty="0">
                <a:latin typeface="Simplified Arabic" panose="02020603050405020304" pitchFamily="18" charset="-78"/>
                <a:cs typeface="Simplified Arabic" panose="02020603050405020304" pitchFamily="18" charset="-78"/>
              </a:rPr>
              <a:t>●</a:t>
            </a:r>
            <a:r>
              <a:rPr lang="ar-LB" sz="1700" dirty="0">
                <a:latin typeface="Simplified Arabic" panose="02020603050405020304" pitchFamily="18" charset="-78"/>
                <a:cs typeface="Simplified Arabic" panose="02020603050405020304" pitchFamily="18" charset="-78"/>
              </a:rPr>
              <a:t> توفير نقطة محورية يُمكنُ للضحايا وعائلاتهم والمناصرين من خلالها التجمُّع عند المطالبة بالإقرار والتعويض عن الانتهاكات التي وقعت؛</a:t>
            </a:r>
            <a:br>
              <a:rPr lang="en-US" sz="1700" dirty="0">
                <a:latin typeface="Simplified Arabic" panose="02020603050405020304" pitchFamily="18" charset="-78"/>
                <a:cs typeface="Simplified Arabic" panose="02020603050405020304" pitchFamily="18" charset="-78"/>
              </a:rPr>
            </a:br>
            <a:r>
              <a:rPr lang="en-US" sz="1700" dirty="0">
                <a:latin typeface="Simplified Arabic" panose="02020603050405020304" pitchFamily="18" charset="-78"/>
                <a:cs typeface="Simplified Arabic" panose="02020603050405020304" pitchFamily="18" charset="-78"/>
              </a:rPr>
              <a:t>●</a:t>
            </a:r>
            <a:r>
              <a:rPr lang="ar-LB" sz="1700" dirty="0">
                <a:latin typeface="Simplified Arabic" panose="02020603050405020304" pitchFamily="18" charset="-78"/>
                <a:cs typeface="Simplified Arabic" panose="02020603050405020304" pitchFamily="18" charset="-78"/>
              </a:rPr>
              <a:t> التثقيف وتشجيع الحوار حول التمييز بين الجنسين والتسلسل الهرمي الذي يمنع المساواة بين المجموعات، بما في ذلك للنساء.</a:t>
            </a:r>
            <a:endParaRPr sz="1700" dirty="0">
              <a:solidFill>
                <a:srgbClr val="000000"/>
              </a:solidFill>
              <a:latin typeface="Simplified Arabic" panose="02020603050405020304" pitchFamily="18" charset="-78"/>
              <a:cs typeface="Simplified Arabic" panose="02020603050405020304" pitchFamily="18" charset="-78"/>
            </a:endParaRPr>
          </a:p>
        </p:txBody>
      </p:sp>
      <p:sp>
        <p:nvSpPr>
          <p:cNvPr id="3" name="Rectangle 2">
            <a:extLst>
              <a:ext uri="{FF2B5EF4-FFF2-40B4-BE49-F238E27FC236}">
                <a16:creationId xmlns:a16="http://schemas.microsoft.com/office/drawing/2014/main" id="{C6414591-2E51-4C3D-B278-518889D7B69A}"/>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xfrm>
            <a:off x="5104575" y="348525"/>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600" dirty="0">
                <a:latin typeface="Simplified Arabic" panose="02020603050405020304" pitchFamily="18" charset="-78"/>
                <a:cs typeface="Simplified Arabic" panose="02020603050405020304" pitchFamily="18" charset="-78"/>
              </a:rPr>
              <a:t>التأثيــر التحويلي المُحتَمَل</a:t>
            </a:r>
            <a:endParaRPr sz="3600" dirty="0">
              <a:latin typeface="Simplified Arabic" panose="02020603050405020304" pitchFamily="18" charset="-78"/>
              <a:cs typeface="Simplified Arabic" panose="02020603050405020304" pitchFamily="18" charset="-78"/>
            </a:endParaRPr>
          </a:p>
        </p:txBody>
      </p:sp>
      <p:sp>
        <p:nvSpPr>
          <p:cNvPr id="221" name="Google Shape;221;p42"/>
          <p:cNvSpPr txBox="1">
            <a:spLocks noGrp="1"/>
          </p:cNvSpPr>
          <p:nvPr>
            <p:ph type="body" idx="1"/>
          </p:nvPr>
        </p:nvSpPr>
        <p:spPr>
          <a:xfrm>
            <a:off x="332925" y="522450"/>
            <a:ext cx="4166400" cy="4098600"/>
          </a:xfrm>
          <a:prstGeom prst="rect">
            <a:avLst/>
          </a:prstGeom>
        </p:spPr>
        <p:txBody>
          <a:bodyPr spcFirstLastPara="1" wrap="square" lIns="91425" tIns="91425" rIns="91425" bIns="91425" anchor="t" anchorCtr="0">
            <a:noAutofit/>
          </a:bodyPr>
          <a:lstStyle/>
          <a:p>
            <a:pPr marL="0" lvl="0" indent="0" algn="r" rtl="1">
              <a:spcAft>
                <a:spcPts val="1600"/>
              </a:spcAft>
              <a:buNone/>
            </a:pPr>
            <a:r>
              <a:rPr lang="ar-LB" sz="2400" dirty="0">
                <a:solidFill>
                  <a:schemeClr val="accent1"/>
                </a:solidFill>
                <a:latin typeface="Simplified Arabic" panose="02020603050405020304" pitchFamily="18" charset="-78"/>
                <a:ea typeface="Merriweather"/>
                <a:cs typeface="Simplified Arabic" panose="02020603050405020304" pitchFamily="18" charset="-78"/>
                <a:sym typeface="Merriweather"/>
              </a:rPr>
              <a:t>يُمكِن أن تكون النصب التذكاريّة بمثابة "نقطة انطلاق لتقدير حقوق الإنسان على مستوى المجتمع ككل. كما يمكن لهذه النصب أن تُضيف منظوراً جديداً لقصص من جانب واحد أو غير المكتملة عن الماضي ... وسيؤدّي النصب التذكاري الناجح إلى إثارة نقاش مفيد حول الانتهاكات من دون إطالة أمد النزاع."</a:t>
            </a:r>
          </a:p>
        </p:txBody>
      </p:sp>
      <p:sp>
        <p:nvSpPr>
          <p:cNvPr id="4" name="Rectangle 3">
            <a:extLst>
              <a:ext uri="{FF2B5EF4-FFF2-40B4-BE49-F238E27FC236}">
                <a16:creationId xmlns:a16="http://schemas.microsoft.com/office/drawing/2014/main" id="{D1B08548-8BCF-4DB6-8F3F-27A5E8625F90}"/>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3"/>
          <p:cNvSpPr txBox="1">
            <a:spLocks noGrp="1"/>
          </p:cNvSpPr>
          <p:nvPr>
            <p:ph type="title"/>
          </p:nvPr>
        </p:nvSpPr>
        <p:spPr>
          <a:xfrm>
            <a:off x="242750" y="2800524"/>
            <a:ext cx="3664500" cy="21981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b="1" dirty="0">
                <a:latin typeface="Simplified Arabic" panose="02020603050405020304" pitchFamily="18" charset="-78"/>
                <a:cs typeface="Simplified Arabic" panose="02020603050405020304" pitchFamily="18" charset="-78"/>
              </a:rPr>
              <a:t>تمثــال الســلام</a:t>
            </a:r>
            <a:r>
              <a:rPr lang="en" b="1" dirty="0">
                <a:latin typeface="Simplified Arabic" panose="02020603050405020304" pitchFamily="18" charset="-78"/>
                <a:cs typeface="Simplified Arabic" panose="02020603050405020304" pitchFamily="18" charset="-78"/>
              </a:rPr>
              <a:t> </a:t>
            </a:r>
            <a:br>
              <a:rPr lang="ar-LB" b="1" dirty="0">
                <a:latin typeface="Simplified Arabic" panose="02020603050405020304" pitchFamily="18" charset="-78"/>
                <a:cs typeface="Simplified Arabic" panose="02020603050405020304" pitchFamily="18" charset="-78"/>
              </a:rPr>
            </a:br>
            <a:r>
              <a:rPr lang="ar-LB" b="1" dirty="0">
                <a:latin typeface="Simplified Arabic" panose="02020603050405020304" pitchFamily="18" charset="-78"/>
                <a:cs typeface="Simplified Arabic" panose="02020603050405020304" pitchFamily="18" charset="-78"/>
              </a:rPr>
              <a:t>(في سونييوسان)</a:t>
            </a:r>
            <a:endParaRPr dirty="0">
              <a:latin typeface="Simplified Arabic" panose="02020603050405020304" pitchFamily="18" charset="-78"/>
              <a:cs typeface="Simplified Arabic" panose="02020603050405020304" pitchFamily="18" charset="-78"/>
            </a:endParaRPr>
          </a:p>
        </p:txBody>
      </p:sp>
      <p:pic>
        <p:nvPicPr>
          <p:cNvPr id="227" name="Google Shape;227;p43"/>
          <p:cNvPicPr preferRelativeResize="0"/>
          <p:nvPr/>
        </p:nvPicPr>
        <p:blipFill>
          <a:blip r:embed="rId3">
            <a:alphaModFix/>
          </a:blip>
          <a:stretch>
            <a:fillRect/>
          </a:stretch>
        </p:blipFill>
        <p:spPr>
          <a:xfrm>
            <a:off x="4874169" y="0"/>
            <a:ext cx="3857633" cy="5143500"/>
          </a:xfrm>
          <a:prstGeom prst="rect">
            <a:avLst/>
          </a:prstGeom>
          <a:noFill/>
          <a:ln>
            <a:noFill/>
          </a:ln>
        </p:spPr>
      </p:pic>
      <p:pic>
        <p:nvPicPr>
          <p:cNvPr id="228" name="Google Shape;228;p43"/>
          <p:cNvPicPr preferRelativeResize="0"/>
          <p:nvPr/>
        </p:nvPicPr>
        <p:blipFill>
          <a:blip r:embed="rId4">
            <a:alphaModFix/>
          </a:blip>
          <a:stretch>
            <a:fillRect/>
          </a:stretch>
        </p:blipFill>
        <p:spPr>
          <a:xfrm>
            <a:off x="104425" y="-55756"/>
            <a:ext cx="4769752" cy="3179828"/>
          </a:xfrm>
          <a:prstGeom prst="rect">
            <a:avLst/>
          </a:prstGeom>
          <a:noFill/>
          <a:ln>
            <a:noFill/>
          </a:ln>
        </p:spPr>
      </p:pic>
      <p:sp>
        <p:nvSpPr>
          <p:cNvPr id="5" name="Rectangle 4">
            <a:extLst>
              <a:ext uri="{FF2B5EF4-FFF2-40B4-BE49-F238E27FC236}">
                <a16:creationId xmlns:a16="http://schemas.microsoft.com/office/drawing/2014/main" id="{CE71574E-0E19-40EC-B64A-277D216FE2FA}"/>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6"/>
          <p:cNvSpPr txBox="1">
            <a:spLocks noGrp="1"/>
          </p:cNvSpPr>
          <p:nvPr>
            <p:ph type="title"/>
          </p:nvPr>
        </p:nvSpPr>
        <p:spPr>
          <a:xfrm>
            <a:off x="5146118" y="332743"/>
            <a:ext cx="3706500" cy="2508900"/>
          </a:xfrm>
          <a:prstGeom prst="rect">
            <a:avLst/>
          </a:prstGeom>
        </p:spPr>
        <p:txBody>
          <a:bodyPr spcFirstLastPara="1" wrap="square" lIns="91425" tIns="91425" rIns="91425" bIns="91425" anchor="t" anchorCtr="0">
            <a:noAutofit/>
          </a:bodyPr>
          <a:lstStyle/>
          <a:p>
            <a:pPr marL="457200" lvl="0" indent="-406400" algn="r" rtl="1">
              <a:spcBef>
                <a:spcPts val="0"/>
              </a:spcBef>
              <a:spcAft>
                <a:spcPts val="0"/>
              </a:spcAft>
              <a:buSzPts val="2800"/>
              <a:buAutoNum type="arabicPeriod"/>
            </a:pPr>
            <a:r>
              <a:rPr lang="ar-LB" dirty="0">
                <a:latin typeface="Simplified Arabic" panose="02020603050405020304" pitchFamily="18" charset="-78"/>
                <a:cs typeface="Simplified Arabic" panose="02020603050405020304" pitchFamily="18" charset="-78"/>
              </a:rPr>
              <a:t> مقَــدِّمـــــة</a:t>
            </a:r>
            <a:endParaRPr dirty="0">
              <a:latin typeface="Simplified Arabic" panose="02020603050405020304" pitchFamily="18" charset="-78"/>
              <a:cs typeface="Simplified Arabic" panose="02020603050405020304" pitchFamily="18" charset="-78"/>
            </a:endParaRPr>
          </a:p>
        </p:txBody>
      </p:sp>
      <p:sp>
        <p:nvSpPr>
          <p:cNvPr id="125" name="Google Shape;125;p26"/>
          <p:cNvSpPr txBox="1">
            <a:spLocks noGrp="1"/>
          </p:cNvSpPr>
          <p:nvPr>
            <p:ph type="body" idx="1"/>
          </p:nvPr>
        </p:nvSpPr>
        <p:spPr>
          <a:xfrm>
            <a:off x="291382" y="332743"/>
            <a:ext cx="4335600" cy="4322700"/>
          </a:xfrm>
          <a:prstGeom prst="rect">
            <a:avLst/>
          </a:prstGeom>
        </p:spPr>
        <p:txBody>
          <a:bodyPr spcFirstLastPara="1" wrap="square" lIns="91425" tIns="91425" rIns="91425" bIns="91425" anchor="t" anchorCtr="0">
            <a:noAutofit/>
          </a:bodyPr>
          <a:lstStyle/>
          <a:p>
            <a:pPr marL="0" lvl="0" indent="0" algn="r" rtl="1">
              <a:buNone/>
            </a:pPr>
            <a:r>
              <a:rPr lang="ar-LB" sz="1800" dirty="0">
                <a:solidFill>
                  <a:schemeClr val="accent1"/>
                </a:solidFill>
                <a:latin typeface="Simplified Arabic" panose="02020603050405020304" pitchFamily="18" charset="-78"/>
                <a:cs typeface="Simplified Arabic" panose="02020603050405020304" pitchFamily="18" charset="-78"/>
              </a:rPr>
              <a:t>يُعتبر تخليد الذكرى وسيلةً </a:t>
            </a:r>
            <a:r>
              <a:rPr lang="ar-LB" sz="1800" b="1" dirty="0">
                <a:solidFill>
                  <a:schemeClr val="accent1"/>
                </a:solidFill>
                <a:latin typeface="Simplified Arabic" panose="02020603050405020304" pitchFamily="18" charset="-78"/>
                <a:cs typeface="Simplified Arabic" panose="02020603050405020304" pitchFamily="18" charset="-78"/>
              </a:rPr>
              <a:t>لإحياء ذكرى الضحايا وإظهار مدى تعقيد </a:t>
            </a:r>
            <a:r>
              <a:rPr lang="ar-LB" sz="1800" dirty="0">
                <a:solidFill>
                  <a:schemeClr val="accent1"/>
                </a:solidFill>
                <a:latin typeface="Simplified Arabic" panose="02020603050405020304" pitchFamily="18" charset="-78"/>
                <a:cs typeface="Simplified Arabic" panose="02020603050405020304" pitchFamily="18" charset="-78"/>
              </a:rPr>
              <a:t>المشاكل التي تَنْبَعُ من العنف الواسع النطاق ومن قمعِ الدولة.</a:t>
            </a:r>
          </a:p>
          <a:p>
            <a:pPr marL="0" lvl="0" indent="0" algn="r" rtl="1">
              <a:buNone/>
            </a:pPr>
            <a:endParaRPr lang="ar-LB" sz="1800" dirty="0">
              <a:solidFill>
                <a:schemeClr val="accent1"/>
              </a:solidFill>
              <a:latin typeface="Simplified Arabic" panose="02020603050405020304" pitchFamily="18" charset="-78"/>
              <a:cs typeface="Simplified Arabic" panose="02020603050405020304" pitchFamily="18" charset="-78"/>
            </a:endParaRPr>
          </a:p>
          <a:p>
            <a:pPr marL="0" lvl="0" indent="0" algn="r" rtl="1">
              <a:buNone/>
            </a:pPr>
            <a:r>
              <a:rPr lang="ar-LB" sz="1800" dirty="0">
                <a:solidFill>
                  <a:schemeClr val="accent1"/>
                </a:solidFill>
                <a:latin typeface="Simplified Arabic" panose="02020603050405020304" pitchFamily="18" charset="-78"/>
                <a:cs typeface="Simplified Arabic" panose="02020603050405020304" pitchFamily="18" charset="-78"/>
              </a:rPr>
              <a:t>لا يوجد أيُّ نهجٍ أو صيغةٍ لإحياء ذكرى الضحايا - </a:t>
            </a:r>
            <a:r>
              <a:rPr lang="ar-LB" sz="1800" b="1" dirty="0">
                <a:solidFill>
                  <a:schemeClr val="accent1"/>
                </a:solidFill>
                <a:latin typeface="Simplified Arabic" panose="02020603050405020304" pitchFamily="18" charset="-78"/>
                <a:cs typeface="Simplified Arabic" panose="02020603050405020304" pitchFamily="18" charset="-78"/>
              </a:rPr>
              <a:t>فلكلِّ مجتمعٍ أولويات وتوقعات مختلفة</a:t>
            </a:r>
            <a:r>
              <a:rPr lang="ar-LB" sz="1800" dirty="0">
                <a:solidFill>
                  <a:schemeClr val="accent1"/>
                </a:solidFill>
                <a:latin typeface="Simplified Arabic" panose="02020603050405020304" pitchFamily="18" charset="-78"/>
                <a:cs typeface="Simplified Arabic" panose="02020603050405020304" pitchFamily="18" charset="-78"/>
              </a:rPr>
              <a:t>؛ فالاختلافات قائمة داخل المجتمعات أيضًا.</a:t>
            </a:r>
          </a:p>
          <a:p>
            <a:pPr marL="0" lvl="0" indent="0" algn="r" rtl="1">
              <a:buNone/>
            </a:pPr>
            <a:endParaRPr lang="ar-LB" sz="1800" dirty="0">
              <a:solidFill>
                <a:schemeClr val="accent1"/>
              </a:solidFill>
              <a:latin typeface="Simplified Arabic" panose="02020603050405020304" pitchFamily="18" charset="-78"/>
              <a:cs typeface="Simplified Arabic" panose="02020603050405020304" pitchFamily="18" charset="-78"/>
            </a:endParaRPr>
          </a:p>
          <a:p>
            <a:pPr marL="0" lvl="0" indent="0" algn="r" rtl="1">
              <a:buNone/>
            </a:pPr>
            <a:r>
              <a:rPr lang="ar-LB" sz="1800" dirty="0">
                <a:solidFill>
                  <a:schemeClr val="accent1"/>
                </a:solidFill>
                <a:latin typeface="Simplified Arabic" panose="02020603050405020304" pitchFamily="18" charset="-78"/>
                <a:cs typeface="Simplified Arabic" panose="02020603050405020304" pitchFamily="18" charset="-78"/>
              </a:rPr>
              <a:t>ومع ذلك، غالبًا </a:t>
            </a:r>
            <a:r>
              <a:rPr lang="ar-LB" sz="1800" b="1" dirty="0">
                <a:solidFill>
                  <a:schemeClr val="accent1"/>
                </a:solidFill>
                <a:latin typeface="Simplified Arabic" panose="02020603050405020304" pitchFamily="18" charset="-78"/>
                <a:cs typeface="Simplified Arabic" panose="02020603050405020304" pitchFamily="18" charset="-78"/>
              </a:rPr>
              <a:t>ما تَغفِلُ النصب التذكارية الأدوار المعقدة للنساء والفتيات - فيشير مصطلح "انقسام في الذاكرة"</a:t>
            </a:r>
            <a:r>
              <a:rPr lang="ar-LB" sz="1800" dirty="0">
                <a:solidFill>
                  <a:schemeClr val="accent1"/>
                </a:solidFill>
                <a:latin typeface="Simplified Arabic" panose="02020603050405020304" pitchFamily="18" charset="-78"/>
                <a:cs typeface="Simplified Arabic" panose="02020603050405020304" pitchFamily="18" charset="-78"/>
              </a:rPr>
              <a:t> إلى الطريقة التي يتم بها </a:t>
            </a:r>
            <a:r>
              <a:rPr lang="ar-LB" sz="1800" b="1" dirty="0">
                <a:solidFill>
                  <a:schemeClr val="accent1"/>
                </a:solidFill>
                <a:latin typeface="Simplified Arabic" panose="02020603050405020304" pitchFamily="18" charset="-78"/>
                <a:cs typeface="Simplified Arabic" panose="02020603050405020304" pitchFamily="18" charset="-78"/>
              </a:rPr>
              <a:t>التذكير بصدمة الحرب والإبادة الجماعية بطريقة تختلفُ بين الرجال والنساء.</a:t>
            </a:r>
            <a:endParaRPr lang="en" sz="1800" b="1" dirty="0">
              <a:solidFill>
                <a:schemeClr val="accent1"/>
              </a:solidFill>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C052A56F-83C7-419D-BADE-18DFB207D80F}"/>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5"/>
          <p:cNvPicPr preferRelativeResize="0"/>
          <p:nvPr/>
        </p:nvPicPr>
        <p:blipFill>
          <a:blip r:embed="rId3">
            <a:alphaModFix/>
          </a:blip>
          <a:stretch>
            <a:fillRect/>
          </a:stretch>
        </p:blipFill>
        <p:spPr>
          <a:xfrm>
            <a:off x="1142991" y="0"/>
            <a:ext cx="6858008" cy="5143500"/>
          </a:xfrm>
          <a:prstGeom prst="rect">
            <a:avLst/>
          </a:prstGeom>
          <a:noFill/>
          <a:ln>
            <a:noFill/>
          </a:ln>
        </p:spPr>
      </p:pic>
      <p:sp>
        <p:nvSpPr>
          <p:cNvPr id="3" name="Rectangle 2">
            <a:extLst>
              <a:ext uri="{FF2B5EF4-FFF2-40B4-BE49-F238E27FC236}">
                <a16:creationId xmlns:a16="http://schemas.microsoft.com/office/drawing/2014/main" id="{97F50F63-2D71-49F5-A294-9FC07F41B614}"/>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4"/>
          <p:cNvSpPr txBox="1">
            <a:spLocks noGrp="1"/>
          </p:cNvSpPr>
          <p:nvPr>
            <p:ph type="title"/>
          </p:nvPr>
        </p:nvSpPr>
        <p:spPr>
          <a:xfrm>
            <a:off x="6499825" y="1084250"/>
            <a:ext cx="2727600" cy="23355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sz="2800" b="1" dirty="0">
                <a:latin typeface="Simplified Arabic" panose="02020603050405020304" pitchFamily="18" charset="-78"/>
                <a:cs typeface="Simplified Arabic" panose="02020603050405020304" pitchFamily="18" charset="-78"/>
              </a:rPr>
              <a:t>جداريّة تكرِّم النساء المفقودات في سيوداد خواريز، المكسيك</a:t>
            </a:r>
            <a:endParaRPr sz="4000" b="1" dirty="0">
              <a:latin typeface="Simplified Arabic" panose="02020603050405020304" pitchFamily="18" charset="-78"/>
              <a:cs typeface="Simplified Arabic" panose="02020603050405020304" pitchFamily="18" charset="-78"/>
            </a:endParaRPr>
          </a:p>
        </p:txBody>
      </p:sp>
      <p:pic>
        <p:nvPicPr>
          <p:cNvPr id="234" name="Google Shape;234;p44"/>
          <p:cNvPicPr preferRelativeResize="0"/>
          <p:nvPr/>
        </p:nvPicPr>
        <p:blipFill>
          <a:blip r:embed="rId3">
            <a:alphaModFix/>
          </a:blip>
          <a:stretch>
            <a:fillRect/>
          </a:stretch>
        </p:blipFill>
        <p:spPr>
          <a:xfrm>
            <a:off x="0" y="544909"/>
            <a:ext cx="6589250" cy="4024766"/>
          </a:xfrm>
          <a:prstGeom prst="rect">
            <a:avLst/>
          </a:prstGeom>
          <a:noFill/>
          <a:ln>
            <a:noFill/>
          </a:ln>
        </p:spPr>
      </p:pic>
      <p:sp>
        <p:nvSpPr>
          <p:cNvPr id="4" name="Rectangle 3">
            <a:extLst>
              <a:ext uri="{FF2B5EF4-FFF2-40B4-BE49-F238E27FC236}">
                <a16:creationId xmlns:a16="http://schemas.microsoft.com/office/drawing/2014/main" id="{804E46D4-E52A-43FF-A400-DF259CA58B04}"/>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6"/>
          <p:cNvSpPr txBox="1">
            <a:spLocks noGrp="1"/>
          </p:cNvSpPr>
          <p:nvPr>
            <p:ph type="title"/>
          </p:nvPr>
        </p:nvSpPr>
        <p:spPr>
          <a:xfrm>
            <a:off x="4572000" y="798600"/>
            <a:ext cx="4260300" cy="35463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b="1" dirty="0">
                <a:latin typeface="Simplified Arabic" panose="02020603050405020304" pitchFamily="18" charset="-78"/>
                <a:cs typeface="Simplified Arabic" panose="02020603050405020304" pitchFamily="18" charset="-78"/>
              </a:rPr>
              <a:t>نصب تذكاري للمثليّين المضطهدين في ظلّ النظام الاشتراكي الوطني</a:t>
            </a:r>
            <a:endParaRPr b="1" dirty="0">
              <a:latin typeface="Simplified Arabic" panose="02020603050405020304" pitchFamily="18" charset="-78"/>
              <a:cs typeface="Simplified Arabic" panose="02020603050405020304" pitchFamily="18" charset="-78"/>
            </a:endParaRPr>
          </a:p>
        </p:txBody>
      </p:sp>
      <p:pic>
        <p:nvPicPr>
          <p:cNvPr id="245" name="Google Shape;245;p46"/>
          <p:cNvPicPr preferRelativeResize="0"/>
          <p:nvPr/>
        </p:nvPicPr>
        <p:blipFill>
          <a:blip r:embed="rId3">
            <a:alphaModFix/>
          </a:blip>
          <a:stretch>
            <a:fillRect/>
          </a:stretch>
        </p:blipFill>
        <p:spPr>
          <a:xfrm>
            <a:off x="161775" y="147775"/>
            <a:ext cx="3695850" cy="4927800"/>
          </a:xfrm>
          <a:prstGeom prst="rect">
            <a:avLst/>
          </a:prstGeom>
          <a:noFill/>
          <a:ln>
            <a:noFill/>
          </a:ln>
        </p:spPr>
      </p:pic>
      <p:sp>
        <p:nvSpPr>
          <p:cNvPr id="4" name="Rectangle 3">
            <a:extLst>
              <a:ext uri="{FF2B5EF4-FFF2-40B4-BE49-F238E27FC236}">
                <a16:creationId xmlns:a16="http://schemas.microsoft.com/office/drawing/2014/main" id="{87DFDD4B-CF8A-42A6-AF57-787D73740841}"/>
              </a:ext>
            </a:extLst>
          </p:cNvPr>
          <p:cNvSpPr/>
          <p:nvPr/>
        </p:nvSpPr>
        <p:spPr>
          <a:xfrm>
            <a:off x="8379047" y="4928056"/>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7"/>
          <p:cNvSpPr txBox="1">
            <a:spLocks noGrp="1"/>
          </p:cNvSpPr>
          <p:nvPr>
            <p:ph type="title"/>
          </p:nvPr>
        </p:nvSpPr>
        <p:spPr>
          <a:xfrm>
            <a:off x="0" y="798600"/>
            <a:ext cx="2629200" cy="35463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LB" b="1" dirty="0">
                <a:latin typeface="Simplified Arabic" panose="02020603050405020304" pitchFamily="18" charset="-78"/>
                <a:cs typeface="Simplified Arabic" panose="02020603050405020304" pitchFamily="18" charset="-78"/>
              </a:rPr>
              <a:t>مثلثات زهريّة اللون</a:t>
            </a:r>
            <a:endParaRPr b="1" dirty="0">
              <a:latin typeface="Simplified Arabic" panose="02020603050405020304" pitchFamily="18" charset="-78"/>
              <a:cs typeface="Simplified Arabic" panose="02020603050405020304" pitchFamily="18" charset="-78"/>
            </a:endParaRPr>
          </a:p>
        </p:txBody>
      </p:sp>
      <p:pic>
        <p:nvPicPr>
          <p:cNvPr id="251" name="Google Shape;251;p47"/>
          <p:cNvPicPr preferRelativeResize="0"/>
          <p:nvPr/>
        </p:nvPicPr>
        <p:blipFill>
          <a:blip r:embed="rId3">
            <a:alphaModFix/>
          </a:blip>
          <a:stretch>
            <a:fillRect/>
          </a:stretch>
        </p:blipFill>
        <p:spPr>
          <a:xfrm>
            <a:off x="2781600" y="152400"/>
            <a:ext cx="6210002" cy="4657501"/>
          </a:xfrm>
          <a:prstGeom prst="rect">
            <a:avLst/>
          </a:prstGeom>
          <a:noFill/>
          <a:ln>
            <a:noFill/>
          </a:ln>
        </p:spPr>
      </p:pic>
      <p:sp>
        <p:nvSpPr>
          <p:cNvPr id="4" name="Rectangle 3">
            <a:extLst>
              <a:ext uri="{FF2B5EF4-FFF2-40B4-BE49-F238E27FC236}">
                <a16:creationId xmlns:a16="http://schemas.microsoft.com/office/drawing/2014/main" id="{1B96C548-A3DF-4F1C-8F5D-4B66170CA27D}"/>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8"/>
          <p:cNvSpPr txBox="1">
            <a:spLocks noGrp="1"/>
          </p:cNvSpPr>
          <p:nvPr>
            <p:ph type="title"/>
          </p:nvPr>
        </p:nvSpPr>
        <p:spPr>
          <a:xfrm>
            <a:off x="5437500" y="267375"/>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600" b="1" dirty="0">
                <a:latin typeface="Simplified Arabic" panose="02020603050405020304" pitchFamily="18" charset="-78"/>
                <a:cs typeface="Simplified Arabic" panose="02020603050405020304" pitchFamily="18" charset="-78"/>
              </a:rPr>
              <a:t>6. تخليد ذكرى تجارب النساء والفتيات</a:t>
            </a:r>
            <a:endParaRPr sz="3600" b="1" dirty="0">
              <a:latin typeface="Simplified Arabic" panose="02020603050405020304" pitchFamily="18" charset="-78"/>
              <a:cs typeface="Simplified Arabic" panose="02020603050405020304" pitchFamily="18" charset="-78"/>
            </a:endParaRPr>
          </a:p>
        </p:txBody>
      </p:sp>
      <p:sp>
        <p:nvSpPr>
          <p:cNvPr id="257" name="Google Shape;257;p48"/>
          <p:cNvSpPr txBox="1">
            <a:spLocks noGrp="1"/>
          </p:cNvSpPr>
          <p:nvPr>
            <p:ph type="body" idx="1"/>
          </p:nvPr>
        </p:nvSpPr>
        <p:spPr>
          <a:xfrm>
            <a:off x="323687" y="296400"/>
            <a:ext cx="4166400" cy="4550700"/>
          </a:xfrm>
          <a:prstGeom prst="rect">
            <a:avLst/>
          </a:prstGeom>
        </p:spPr>
        <p:txBody>
          <a:bodyPr spcFirstLastPara="1" wrap="square" lIns="91425" tIns="91425" rIns="91425" bIns="91425" anchor="t" anchorCtr="0">
            <a:noAutofit/>
          </a:bodyPr>
          <a:lstStyle/>
          <a:p>
            <a:pPr marL="0" lvl="0" indent="0" algn="just" rtl="1">
              <a:spcBef>
                <a:spcPts val="1200"/>
              </a:spcBef>
              <a:buNone/>
            </a:pPr>
            <a:r>
              <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rPr>
              <a:t>غالبًا ما </a:t>
            </a:r>
            <a:r>
              <a:rPr lang="ar-LB" sz="18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تُصوَّر المرأة وكأنها ضحية غير ناشطة وغير مشاركة مع أنها اضطلعت بأدوار فاعلة وأثّرت على مجرى الأحداث أو ساهمت في ذلك. لاعبات فاعلات </a:t>
            </a:r>
            <a:r>
              <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rPr>
              <a:t>قُدْنَ الأحداث وساعدنَ في صياغتها. وغالباً ما يتم تمثيلهُا في المقام الأول في الأدوار المنزليّة التقليدية.</a:t>
            </a:r>
          </a:p>
          <a:p>
            <a:pPr marL="0" lvl="0" indent="0" algn="just" rtl="1">
              <a:spcBef>
                <a:spcPts val="1200"/>
              </a:spcBef>
              <a:buNone/>
            </a:pPr>
            <a:endPar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marL="0" lvl="0" indent="0" algn="just" rtl="1">
              <a:spcBef>
                <a:spcPts val="1200"/>
              </a:spcBef>
              <a:buNone/>
            </a:pPr>
            <a:r>
              <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rPr>
              <a:t>يُمكنُ لمشاريع إحياء الذكرى </a:t>
            </a:r>
            <a:r>
              <a:rPr lang="ar-LB" sz="18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أن تلفت الانتباه إلى ما حدث للضحايا النساء </a:t>
            </a:r>
            <a:r>
              <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rPr>
              <a:t>في فترة الحكم الدكتاتوري أو الصراع، </a:t>
            </a:r>
            <a:r>
              <a:rPr lang="ar-LB" sz="18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وكذلك العنف اليومي المرتكب ضد المرأة</a:t>
            </a:r>
            <a:r>
              <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rPr>
              <a:t>.</a:t>
            </a:r>
          </a:p>
          <a:p>
            <a:pPr marL="863600" lvl="0" indent="0" algn="just" rtl="0">
              <a:spcBef>
                <a:spcPts val="0"/>
              </a:spcBef>
              <a:spcAft>
                <a:spcPts val="0"/>
              </a:spcAft>
              <a:buNone/>
            </a:pPr>
            <a:endParaRPr sz="1400" dirty="0">
              <a:solidFill>
                <a:schemeClr val="accent1"/>
              </a:solidFill>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A4DCD17F-AE17-470C-8443-4D45AFBC34A5}"/>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9"/>
          <p:cNvSpPr txBox="1">
            <a:spLocks noGrp="1"/>
          </p:cNvSpPr>
          <p:nvPr>
            <p:ph type="title"/>
          </p:nvPr>
        </p:nvSpPr>
        <p:spPr>
          <a:xfrm>
            <a:off x="369000" y="3466550"/>
            <a:ext cx="8775000" cy="1677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LB" b="1" dirty="0">
                <a:latin typeface="Simplified Arabic" panose="02020603050405020304" pitchFamily="18" charset="-78"/>
                <a:cs typeface="Simplified Arabic" panose="02020603050405020304" pitchFamily="18" charset="-78"/>
              </a:rPr>
              <a:t>آن فرانك في هولندا وألمانيــا</a:t>
            </a:r>
            <a:endParaRPr b="1" dirty="0">
              <a:latin typeface="Simplified Arabic" panose="02020603050405020304" pitchFamily="18" charset="-78"/>
              <a:cs typeface="Simplified Arabic" panose="02020603050405020304" pitchFamily="18" charset="-78"/>
            </a:endParaRPr>
          </a:p>
        </p:txBody>
      </p:sp>
      <p:pic>
        <p:nvPicPr>
          <p:cNvPr id="263" name="Google Shape;263;p49"/>
          <p:cNvPicPr preferRelativeResize="0"/>
          <p:nvPr/>
        </p:nvPicPr>
        <p:blipFill>
          <a:blip r:embed="rId3">
            <a:alphaModFix/>
          </a:blip>
          <a:stretch>
            <a:fillRect/>
          </a:stretch>
        </p:blipFill>
        <p:spPr>
          <a:xfrm>
            <a:off x="180875" y="56300"/>
            <a:ext cx="1857248" cy="3691805"/>
          </a:xfrm>
          <a:prstGeom prst="rect">
            <a:avLst/>
          </a:prstGeom>
          <a:noFill/>
          <a:ln>
            <a:noFill/>
          </a:ln>
        </p:spPr>
      </p:pic>
      <p:pic>
        <p:nvPicPr>
          <p:cNvPr id="264" name="Google Shape;264;p49"/>
          <p:cNvPicPr preferRelativeResize="0"/>
          <p:nvPr/>
        </p:nvPicPr>
        <p:blipFill>
          <a:blip r:embed="rId4">
            <a:alphaModFix/>
          </a:blip>
          <a:stretch>
            <a:fillRect/>
          </a:stretch>
        </p:blipFill>
        <p:spPr>
          <a:xfrm>
            <a:off x="2760113" y="95180"/>
            <a:ext cx="3452420" cy="3691799"/>
          </a:xfrm>
          <a:prstGeom prst="rect">
            <a:avLst/>
          </a:prstGeom>
          <a:noFill/>
          <a:ln>
            <a:noFill/>
          </a:ln>
        </p:spPr>
      </p:pic>
      <p:pic>
        <p:nvPicPr>
          <p:cNvPr id="265" name="Google Shape;265;p49"/>
          <p:cNvPicPr preferRelativeResize="0"/>
          <p:nvPr/>
        </p:nvPicPr>
        <p:blipFill>
          <a:blip r:embed="rId5">
            <a:alphaModFix/>
          </a:blip>
          <a:stretch>
            <a:fillRect/>
          </a:stretch>
        </p:blipFill>
        <p:spPr>
          <a:xfrm>
            <a:off x="7025237" y="103680"/>
            <a:ext cx="2013174" cy="3691800"/>
          </a:xfrm>
          <a:prstGeom prst="rect">
            <a:avLst/>
          </a:prstGeom>
          <a:noFill/>
          <a:ln>
            <a:noFill/>
          </a:ln>
        </p:spPr>
      </p:pic>
      <p:sp>
        <p:nvSpPr>
          <p:cNvPr id="6" name="Rectangle 5">
            <a:extLst>
              <a:ext uri="{FF2B5EF4-FFF2-40B4-BE49-F238E27FC236}">
                <a16:creationId xmlns:a16="http://schemas.microsoft.com/office/drawing/2014/main" id="{406CF199-1DDD-4B7B-89CB-D65D620EE304}"/>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50"/>
          <p:cNvSpPr txBox="1">
            <a:spLocks noGrp="1"/>
          </p:cNvSpPr>
          <p:nvPr>
            <p:ph type="title"/>
          </p:nvPr>
        </p:nvSpPr>
        <p:spPr>
          <a:xfrm>
            <a:off x="357638" y="3722550"/>
            <a:ext cx="8545200" cy="12657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dirty="0">
                <a:latin typeface="Simplified Arabic" panose="02020603050405020304" pitchFamily="18" charset="-78"/>
                <a:cs typeface="Simplified Arabic" panose="02020603050405020304" pitchFamily="18" charset="-78"/>
              </a:rPr>
              <a:t>نصب المرأة الوطني في جنوب أفريقيا</a:t>
            </a:r>
            <a:br>
              <a:rPr lang="ar-LB" dirty="0">
                <a:latin typeface="Simplified Arabic" panose="02020603050405020304" pitchFamily="18" charset="-78"/>
                <a:cs typeface="Simplified Arabic" panose="02020603050405020304" pitchFamily="18" charset="-78"/>
              </a:rPr>
            </a:br>
            <a:r>
              <a:rPr lang="ar-LB" dirty="0">
                <a:latin typeface="Simplified Arabic" panose="02020603050405020304" pitchFamily="18" charset="-78"/>
                <a:cs typeface="Simplified Arabic" panose="02020603050405020304" pitchFamily="18" charset="-78"/>
              </a:rPr>
              <a:t>في بلومفونتاين</a:t>
            </a:r>
            <a:endParaRPr dirty="0">
              <a:latin typeface="Simplified Arabic" panose="02020603050405020304" pitchFamily="18" charset="-78"/>
              <a:cs typeface="Simplified Arabic" panose="02020603050405020304" pitchFamily="18" charset="-78"/>
            </a:endParaRPr>
          </a:p>
        </p:txBody>
      </p:sp>
      <p:pic>
        <p:nvPicPr>
          <p:cNvPr id="271" name="Google Shape;271;p50"/>
          <p:cNvPicPr preferRelativeResize="0"/>
          <p:nvPr/>
        </p:nvPicPr>
        <p:blipFill>
          <a:blip r:embed="rId3">
            <a:alphaModFix/>
          </a:blip>
          <a:stretch>
            <a:fillRect/>
          </a:stretch>
        </p:blipFill>
        <p:spPr>
          <a:xfrm>
            <a:off x="152400" y="152400"/>
            <a:ext cx="3159475" cy="2115027"/>
          </a:xfrm>
          <a:prstGeom prst="rect">
            <a:avLst/>
          </a:prstGeom>
          <a:noFill/>
          <a:ln>
            <a:noFill/>
          </a:ln>
        </p:spPr>
      </p:pic>
      <p:pic>
        <p:nvPicPr>
          <p:cNvPr id="272" name="Google Shape;272;p50"/>
          <p:cNvPicPr preferRelativeResize="0"/>
          <p:nvPr/>
        </p:nvPicPr>
        <p:blipFill>
          <a:blip r:embed="rId4">
            <a:alphaModFix/>
          </a:blip>
          <a:stretch>
            <a:fillRect/>
          </a:stretch>
        </p:blipFill>
        <p:spPr>
          <a:xfrm>
            <a:off x="3486297" y="152400"/>
            <a:ext cx="2287913" cy="3417747"/>
          </a:xfrm>
          <a:prstGeom prst="rect">
            <a:avLst/>
          </a:prstGeom>
          <a:noFill/>
          <a:ln>
            <a:noFill/>
          </a:ln>
        </p:spPr>
      </p:pic>
      <p:pic>
        <p:nvPicPr>
          <p:cNvPr id="273" name="Google Shape;273;p50"/>
          <p:cNvPicPr preferRelativeResize="0"/>
          <p:nvPr/>
        </p:nvPicPr>
        <p:blipFill>
          <a:blip r:embed="rId5">
            <a:alphaModFix/>
          </a:blip>
          <a:stretch>
            <a:fillRect/>
          </a:stretch>
        </p:blipFill>
        <p:spPr>
          <a:xfrm>
            <a:off x="5948625" y="152400"/>
            <a:ext cx="3042975" cy="2213060"/>
          </a:xfrm>
          <a:prstGeom prst="rect">
            <a:avLst/>
          </a:prstGeom>
          <a:noFill/>
          <a:ln>
            <a:noFill/>
          </a:ln>
        </p:spPr>
      </p:pic>
      <p:sp>
        <p:nvSpPr>
          <p:cNvPr id="6" name="Rectangle 5">
            <a:extLst>
              <a:ext uri="{FF2B5EF4-FFF2-40B4-BE49-F238E27FC236}">
                <a16:creationId xmlns:a16="http://schemas.microsoft.com/office/drawing/2014/main" id="{FF911D9F-0897-4D7F-9558-711FE652FC7C}"/>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1"/>
          <p:cNvSpPr txBox="1">
            <a:spLocks noGrp="1"/>
          </p:cNvSpPr>
          <p:nvPr>
            <p:ph type="title"/>
          </p:nvPr>
        </p:nvSpPr>
        <p:spPr>
          <a:xfrm>
            <a:off x="155850" y="3785350"/>
            <a:ext cx="8832300" cy="13041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dirty="0">
                <a:latin typeface="Simplified Arabic" panose="02020603050405020304" pitchFamily="18" charset="-78"/>
                <a:cs typeface="Simplified Arabic" panose="02020603050405020304" pitchFamily="18" charset="-78"/>
              </a:rPr>
              <a:t>مجموعـة أمّهات</a:t>
            </a:r>
            <a:r>
              <a:rPr lang="en" dirty="0">
                <a:latin typeface="Simplified Arabic" panose="02020603050405020304" pitchFamily="18" charset="-78"/>
                <a:cs typeface="Simplified Arabic" panose="02020603050405020304" pitchFamily="18" charset="-78"/>
              </a:rPr>
              <a:t>(Muttergruppe) </a:t>
            </a:r>
            <a:endParaRPr dirty="0">
              <a:latin typeface="Simplified Arabic" panose="02020603050405020304" pitchFamily="18" charset="-78"/>
              <a:cs typeface="Simplified Arabic" panose="02020603050405020304" pitchFamily="18" charset="-78"/>
            </a:endParaRPr>
          </a:p>
        </p:txBody>
      </p:sp>
      <p:pic>
        <p:nvPicPr>
          <p:cNvPr id="279" name="Google Shape;279;p51"/>
          <p:cNvPicPr preferRelativeResize="0"/>
          <p:nvPr/>
        </p:nvPicPr>
        <p:blipFill rotWithShape="1">
          <a:blip r:embed="rId3">
            <a:alphaModFix/>
          </a:blip>
          <a:srcRect t="1642" r="3456"/>
          <a:stretch/>
        </p:blipFill>
        <p:spPr>
          <a:xfrm>
            <a:off x="966750" y="122400"/>
            <a:ext cx="2872100" cy="3897625"/>
          </a:xfrm>
          <a:prstGeom prst="rect">
            <a:avLst/>
          </a:prstGeom>
          <a:noFill/>
          <a:ln>
            <a:noFill/>
          </a:ln>
        </p:spPr>
      </p:pic>
      <p:pic>
        <p:nvPicPr>
          <p:cNvPr id="280" name="Google Shape;280;p51"/>
          <p:cNvPicPr preferRelativeResize="0"/>
          <p:nvPr/>
        </p:nvPicPr>
        <p:blipFill>
          <a:blip r:embed="rId4">
            <a:alphaModFix/>
          </a:blip>
          <a:stretch>
            <a:fillRect/>
          </a:stretch>
        </p:blipFill>
        <p:spPr>
          <a:xfrm>
            <a:off x="4655250" y="122400"/>
            <a:ext cx="3137700" cy="3897624"/>
          </a:xfrm>
          <a:prstGeom prst="rect">
            <a:avLst/>
          </a:prstGeom>
          <a:noFill/>
          <a:ln>
            <a:noFill/>
          </a:ln>
        </p:spPr>
      </p:pic>
      <p:sp>
        <p:nvSpPr>
          <p:cNvPr id="5" name="Rectangle 4">
            <a:extLst>
              <a:ext uri="{FF2B5EF4-FFF2-40B4-BE49-F238E27FC236}">
                <a16:creationId xmlns:a16="http://schemas.microsoft.com/office/drawing/2014/main" id="{7E20D6BB-F385-4776-99F9-DA28B30854E7}"/>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2"/>
          <p:cNvSpPr txBox="1">
            <a:spLocks noGrp="1"/>
          </p:cNvSpPr>
          <p:nvPr>
            <p:ph type="title"/>
          </p:nvPr>
        </p:nvSpPr>
        <p:spPr>
          <a:xfrm>
            <a:off x="287600" y="148631"/>
            <a:ext cx="8081100" cy="12165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sz="3400" dirty="0">
                <a:latin typeface="Simplified Arabic" panose="02020603050405020304" pitchFamily="18" charset="-78"/>
                <a:cs typeface="Simplified Arabic" panose="02020603050405020304" pitchFamily="18" charset="-78"/>
              </a:rPr>
              <a:t>شخصــيات ضد النسيان</a:t>
            </a:r>
            <a:br>
              <a:rPr lang="ar-LB" sz="3400" dirty="0">
                <a:latin typeface="Simplified Arabic" panose="02020603050405020304" pitchFamily="18" charset="-78"/>
                <a:cs typeface="Simplified Arabic" panose="02020603050405020304" pitchFamily="18" charset="-78"/>
              </a:rPr>
            </a:br>
            <a:r>
              <a:rPr lang="ar-LB" sz="3400" dirty="0">
                <a:latin typeface="Simplified Arabic" panose="02020603050405020304" pitchFamily="18" charset="-78"/>
                <a:cs typeface="Simplified Arabic" panose="02020603050405020304" pitchFamily="18" charset="-78"/>
              </a:rPr>
              <a:t>في معتقل رافينزبروك للنساء</a:t>
            </a:r>
            <a:endParaRPr sz="3400" dirty="0">
              <a:latin typeface="Simplified Arabic" panose="02020603050405020304" pitchFamily="18" charset="-78"/>
              <a:cs typeface="Simplified Arabic" panose="02020603050405020304" pitchFamily="18" charset="-78"/>
            </a:endParaRPr>
          </a:p>
        </p:txBody>
      </p:sp>
      <p:sp>
        <p:nvSpPr>
          <p:cNvPr id="3" name="Rectangle 2">
            <a:extLst>
              <a:ext uri="{FF2B5EF4-FFF2-40B4-BE49-F238E27FC236}">
                <a16:creationId xmlns:a16="http://schemas.microsoft.com/office/drawing/2014/main" id="{6E623CB2-B1BC-493E-8302-B0575F3F23A9}"/>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pic>
        <p:nvPicPr>
          <p:cNvPr id="4" name="Picture 3">
            <a:extLst>
              <a:ext uri="{FF2B5EF4-FFF2-40B4-BE49-F238E27FC236}">
                <a16:creationId xmlns:a16="http://schemas.microsoft.com/office/drawing/2014/main" id="{DC4D740F-A03D-44DC-ADBE-82F4E47EAC4C}"/>
              </a:ext>
            </a:extLst>
          </p:cNvPr>
          <p:cNvPicPr>
            <a:picLocks noChangeAspect="1"/>
          </p:cNvPicPr>
          <p:nvPr/>
        </p:nvPicPr>
        <p:blipFill>
          <a:blip r:embed="rId3"/>
          <a:stretch>
            <a:fillRect/>
          </a:stretch>
        </p:blipFill>
        <p:spPr>
          <a:xfrm>
            <a:off x="1690512" y="1297126"/>
            <a:ext cx="5402266" cy="375017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3"/>
          <p:cNvSpPr txBox="1">
            <a:spLocks noGrp="1"/>
          </p:cNvSpPr>
          <p:nvPr>
            <p:ph type="title"/>
          </p:nvPr>
        </p:nvSpPr>
        <p:spPr>
          <a:xfrm>
            <a:off x="1334100" y="432950"/>
            <a:ext cx="3237900" cy="12981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LB" dirty="0">
                <a:latin typeface="Simplified Arabic" panose="02020603050405020304" pitchFamily="18" charset="-78"/>
                <a:cs typeface="Simplified Arabic" panose="02020603050405020304" pitchFamily="18" charset="-78"/>
              </a:rPr>
              <a:t>نُصب روزينشتراسّيه</a:t>
            </a:r>
            <a:endParaRPr dirty="0">
              <a:latin typeface="Simplified Arabic" panose="02020603050405020304" pitchFamily="18" charset="-78"/>
              <a:cs typeface="Simplified Arabic" panose="02020603050405020304" pitchFamily="18" charset="-78"/>
            </a:endParaRPr>
          </a:p>
        </p:txBody>
      </p:sp>
      <p:pic>
        <p:nvPicPr>
          <p:cNvPr id="291" name="Google Shape;291;p53"/>
          <p:cNvPicPr preferRelativeResize="0"/>
          <p:nvPr/>
        </p:nvPicPr>
        <p:blipFill>
          <a:blip r:embed="rId3">
            <a:alphaModFix/>
          </a:blip>
          <a:stretch>
            <a:fillRect/>
          </a:stretch>
        </p:blipFill>
        <p:spPr>
          <a:xfrm>
            <a:off x="781225" y="1802425"/>
            <a:ext cx="3989100" cy="3283050"/>
          </a:xfrm>
          <a:prstGeom prst="rect">
            <a:avLst/>
          </a:prstGeom>
          <a:noFill/>
          <a:ln>
            <a:noFill/>
          </a:ln>
        </p:spPr>
      </p:pic>
      <p:pic>
        <p:nvPicPr>
          <p:cNvPr id="292" name="Google Shape;292;p53"/>
          <p:cNvPicPr preferRelativeResize="0"/>
          <p:nvPr/>
        </p:nvPicPr>
        <p:blipFill>
          <a:blip r:embed="rId4">
            <a:alphaModFix/>
          </a:blip>
          <a:stretch>
            <a:fillRect/>
          </a:stretch>
        </p:blipFill>
        <p:spPr>
          <a:xfrm>
            <a:off x="5016700" y="58000"/>
            <a:ext cx="3989100" cy="3492532"/>
          </a:xfrm>
          <a:prstGeom prst="rect">
            <a:avLst/>
          </a:prstGeom>
          <a:noFill/>
          <a:ln>
            <a:noFill/>
          </a:ln>
        </p:spPr>
      </p:pic>
      <p:sp>
        <p:nvSpPr>
          <p:cNvPr id="5" name="Rectangle 4">
            <a:extLst>
              <a:ext uri="{FF2B5EF4-FFF2-40B4-BE49-F238E27FC236}">
                <a16:creationId xmlns:a16="http://schemas.microsoft.com/office/drawing/2014/main" id="{03FD4944-E649-4983-B598-9E08EE5707C7}"/>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7"/>
          <p:cNvSpPr txBox="1">
            <a:spLocks noGrp="1"/>
          </p:cNvSpPr>
          <p:nvPr>
            <p:ph type="title"/>
          </p:nvPr>
        </p:nvSpPr>
        <p:spPr>
          <a:xfrm>
            <a:off x="543496" y="301190"/>
            <a:ext cx="8287800" cy="1282500"/>
          </a:xfrm>
          <a:prstGeom prst="rect">
            <a:avLst/>
          </a:prstGeom>
          <a:noFill/>
          <a:ln>
            <a:noFill/>
          </a:ln>
        </p:spPr>
        <p:txBody>
          <a:bodyPr spcFirstLastPara="1" wrap="square" lIns="91425" tIns="91425" rIns="91425" bIns="91425" anchor="t" anchorCtr="0">
            <a:noAutofit/>
          </a:bodyPr>
          <a:lstStyle/>
          <a:p>
            <a:pPr marL="0" marR="0" lvl="0" indent="0" algn="r" rtl="1">
              <a:lnSpc>
                <a:spcPct val="100000"/>
              </a:lnSpc>
              <a:spcBef>
                <a:spcPts val="0"/>
              </a:spcBef>
              <a:spcAft>
                <a:spcPts val="0"/>
              </a:spcAft>
              <a:buClr>
                <a:schemeClr val="accent1"/>
              </a:buClr>
              <a:buSzPts val="3600"/>
              <a:buFont typeface="Merriweather"/>
              <a:buNone/>
            </a:pPr>
            <a:r>
              <a:rPr lang="ar-LB" sz="2200" dirty="0">
                <a:latin typeface="Simplified Arabic" panose="02020603050405020304" pitchFamily="18" charset="-78"/>
                <a:cs typeface="Simplified Arabic" panose="02020603050405020304" pitchFamily="18" charset="-78"/>
              </a:rPr>
              <a:t>لا يمكِنُ فهمَ مشاريع الذاكرة بشكلٍ منفصِل عن </a:t>
            </a:r>
            <a:r>
              <a:rPr lang="ar-LB" sz="2200" b="1" dirty="0">
                <a:latin typeface="Simplified Arabic" panose="02020603050405020304" pitchFamily="18" charset="-78"/>
                <a:cs typeface="Simplified Arabic" panose="02020603050405020304" pitchFamily="18" charset="-78"/>
              </a:rPr>
              <a:t>ديناميّة القوى </a:t>
            </a:r>
            <a:r>
              <a:rPr lang="ar-LB" sz="2200" dirty="0">
                <a:latin typeface="Simplified Arabic" panose="02020603050405020304" pitchFamily="18" charset="-78"/>
                <a:cs typeface="Simplified Arabic" panose="02020603050405020304" pitchFamily="18" charset="-78"/>
              </a:rPr>
              <a:t>في مجتمعٍ ما، بما في ذلك  القوى المرتبطة </a:t>
            </a:r>
            <a:r>
              <a:rPr lang="ar-LB" sz="2200" b="1" dirty="0">
                <a:latin typeface="Simplified Arabic" panose="02020603050405020304" pitchFamily="18" charset="-78"/>
                <a:cs typeface="Simplified Arabic" panose="02020603050405020304" pitchFamily="18" charset="-78"/>
              </a:rPr>
              <a:t>بنوع الجنس.</a:t>
            </a:r>
            <a:br>
              <a:rPr lang="ar-LB" sz="2200" dirty="0">
                <a:latin typeface="Simplified Arabic" panose="02020603050405020304" pitchFamily="18" charset="-78"/>
                <a:cs typeface="Simplified Arabic" panose="02020603050405020304" pitchFamily="18" charset="-78"/>
              </a:rPr>
            </a:br>
            <a:endParaRPr lang="en-US" sz="2200" b="0" i="0" u="none" strike="noStrike" cap="none" dirty="0">
              <a:latin typeface="Simplified Arabic" panose="02020603050405020304" pitchFamily="18" charset="-78"/>
              <a:cs typeface="Simplified Arabic" panose="02020603050405020304" pitchFamily="18" charset="-78"/>
              <a:sym typeface="Merriweather"/>
            </a:endParaRPr>
          </a:p>
        </p:txBody>
      </p:sp>
      <p:sp>
        <p:nvSpPr>
          <p:cNvPr id="131" name="Google Shape;131;p27"/>
          <p:cNvSpPr txBox="1"/>
          <p:nvPr/>
        </p:nvSpPr>
        <p:spPr>
          <a:xfrm>
            <a:off x="906909" y="3886722"/>
            <a:ext cx="8136000" cy="1051038"/>
          </a:xfrm>
          <a:prstGeom prst="rect">
            <a:avLst/>
          </a:prstGeom>
          <a:noFill/>
          <a:ln>
            <a:noFill/>
          </a:ln>
        </p:spPr>
        <p:txBody>
          <a:bodyPr spcFirstLastPara="1" wrap="square" lIns="91425" tIns="91425" rIns="91425" bIns="91425" anchor="t" anchorCtr="0">
            <a:noAutofit/>
          </a:bodyPr>
          <a:lstStyle/>
          <a:p>
            <a:pPr lvl="0" algn="r" rtl="1">
              <a:buSzPts val="2400"/>
            </a:pPr>
            <a:r>
              <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rPr>
              <a:t>عندما يكون للمرأة دور في تصميم النصب التذكارية، يعلو </a:t>
            </a:r>
            <a:r>
              <a:rPr lang="ar-LB" sz="20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صوتها على نطاق أوسع وأقوى</a:t>
            </a:r>
            <a:r>
              <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rPr>
              <a:t>. ومن خلال مساهمة المرأة، يُمكِنُ أن تبدأ النصب التذكارية بتحدي الروايات المسيطرة التي غالباً ما تُفضِّلُ الرجل وتديم المعايير التمييزية.</a:t>
            </a:r>
            <a:endParaRPr sz="2000" b="0" i="0" u="none" strike="noStrike" cap="none"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4" name="Rectangle 3">
            <a:extLst>
              <a:ext uri="{FF2B5EF4-FFF2-40B4-BE49-F238E27FC236}">
                <a16:creationId xmlns:a16="http://schemas.microsoft.com/office/drawing/2014/main" id="{004DD594-665D-44AC-B243-BC49AE69B371}"/>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4"/>
          <p:cNvSpPr txBox="1">
            <a:spLocks noGrp="1"/>
          </p:cNvSpPr>
          <p:nvPr>
            <p:ph type="title"/>
          </p:nvPr>
        </p:nvSpPr>
        <p:spPr>
          <a:xfrm>
            <a:off x="550800" y="331725"/>
            <a:ext cx="8042400" cy="10401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b="1" dirty="0">
                <a:latin typeface="Simplified Arabic" panose="02020603050405020304" pitchFamily="18" charset="-78"/>
                <a:cs typeface="Simplified Arabic" panose="02020603050405020304" pitchFamily="18" charset="-78"/>
              </a:rPr>
              <a:t>إضــرب المرأة، إضــرب الصخر</a:t>
            </a:r>
            <a:endParaRPr b="1" dirty="0">
              <a:latin typeface="Simplified Arabic" panose="02020603050405020304" pitchFamily="18" charset="-78"/>
              <a:cs typeface="Simplified Arabic" panose="02020603050405020304" pitchFamily="18" charset="-78"/>
            </a:endParaRPr>
          </a:p>
        </p:txBody>
      </p:sp>
      <p:pic>
        <p:nvPicPr>
          <p:cNvPr id="298" name="Google Shape;298;p54"/>
          <p:cNvPicPr preferRelativeResize="0"/>
          <p:nvPr/>
        </p:nvPicPr>
        <p:blipFill>
          <a:blip r:embed="rId3">
            <a:alphaModFix/>
          </a:blip>
          <a:stretch>
            <a:fillRect/>
          </a:stretch>
        </p:blipFill>
        <p:spPr>
          <a:xfrm>
            <a:off x="550800" y="1272726"/>
            <a:ext cx="2580525" cy="3870772"/>
          </a:xfrm>
          <a:prstGeom prst="rect">
            <a:avLst/>
          </a:prstGeom>
          <a:noFill/>
          <a:ln>
            <a:noFill/>
          </a:ln>
        </p:spPr>
      </p:pic>
      <p:pic>
        <p:nvPicPr>
          <p:cNvPr id="299" name="Google Shape;299;p54"/>
          <p:cNvPicPr preferRelativeResize="0"/>
          <p:nvPr/>
        </p:nvPicPr>
        <p:blipFill>
          <a:blip r:embed="rId4">
            <a:alphaModFix/>
          </a:blip>
          <a:stretch>
            <a:fillRect/>
          </a:stretch>
        </p:blipFill>
        <p:spPr>
          <a:xfrm>
            <a:off x="3131325" y="1272725"/>
            <a:ext cx="5870319" cy="38707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5"/>
          <p:cNvSpPr txBox="1">
            <a:spLocks noGrp="1"/>
          </p:cNvSpPr>
          <p:nvPr>
            <p:ph type="title"/>
          </p:nvPr>
        </p:nvSpPr>
        <p:spPr>
          <a:xfrm>
            <a:off x="152100" y="798600"/>
            <a:ext cx="3663000" cy="35463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LB" dirty="0">
                <a:latin typeface="Simplified Arabic" panose="02020603050405020304" pitchFamily="18" charset="-78"/>
                <a:cs typeface="Simplified Arabic" panose="02020603050405020304" pitchFamily="18" charset="-78"/>
              </a:rPr>
              <a:t>تذكُّــر مسيرة النساء في عام 1956 في جنوب أفريقيا</a:t>
            </a:r>
            <a:endParaRPr dirty="0">
              <a:latin typeface="Simplified Arabic" panose="02020603050405020304" pitchFamily="18" charset="-78"/>
              <a:cs typeface="Simplified Arabic" panose="02020603050405020304" pitchFamily="18" charset="-78"/>
            </a:endParaRPr>
          </a:p>
        </p:txBody>
      </p:sp>
      <p:pic>
        <p:nvPicPr>
          <p:cNvPr id="305" name="Google Shape;305;p55"/>
          <p:cNvPicPr preferRelativeResize="0"/>
          <p:nvPr/>
        </p:nvPicPr>
        <p:blipFill>
          <a:blip r:embed="rId3">
            <a:alphaModFix/>
          </a:blip>
          <a:stretch>
            <a:fillRect/>
          </a:stretch>
        </p:blipFill>
        <p:spPr>
          <a:xfrm>
            <a:off x="3854875" y="668625"/>
            <a:ext cx="5142471" cy="3676275"/>
          </a:xfrm>
          <a:prstGeom prst="rect">
            <a:avLst/>
          </a:prstGeom>
          <a:noFill/>
          <a:ln>
            <a:noFill/>
          </a:ln>
        </p:spPr>
      </p:pic>
      <p:sp>
        <p:nvSpPr>
          <p:cNvPr id="4" name="Rectangle 3">
            <a:extLst>
              <a:ext uri="{FF2B5EF4-FFF2-40B4-BE49-F238E27FC236}">
                <a16:creationId xmlns:a16="http://schemas.microsoft.com/office/drawing/2014/main" id="{118225E5-5F22-4A06-A418-E84F854BFC15}"/>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6"/>
          <p:cNvSpPr txBox="1">
            <a:spLocks noGrp="1"/>
          </p:cNvSpPr>
          <p:nvPr>
            <p:ph type="title"/>
          </p:nvPr>
        </p:nvSpPr>
        <p:spPr>
          <a:xfrm>
            <a:off x="311675" y="798600"/>
            <a:ext cx="3352800" cy="35463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dirty="0">
                <a:latin typeface="Simplified Arabic" panose="02020603050405020304" pitchFamily="18" charset="-78"/>
                <a:cs typeface="Simplified Arabic" panose="02020603050405020304" pitchFamily="18" charset="-78"/>
              </a:rPr>
              <a:t>نصب تذكاري وطني  لنساء الحرب العالميّة الثانية</a:t>
            </a:r>
            <a:endParaRPr dirty="0">
              <a:latin typeface="Simplified Arabic" panose="02020603050405020304" pitchFamily="18" charset="-78"/>
              <a:cs typeface="Simplified Arabic" panose="02020603050405020304" pitchFamily="18" charset="-78"/>
            </a:endParaRPr>
          </a:p>
        </p:txBody>
      </p:sp>
      <p:pic>
        <p:nvPicPr>
          <p:cNvPr id="311" name="Google Shape;311;p56"/>
          <p:cNvPicPr preferRelativeResize="0"/>
          <p:nvPr/>
        </p:nvPicPr>
        <p:blipFill>
          <a:blip r:embed="rId3">
            <a:alphaModFix/>
          </a:blip>
          <a:stretch>
            <a:fillRect/>
          </a:stretch>
        </p:blipFill>
        <p:spPr>
          <a:xfrm>
            <a:off x="3830400" y="692325"/>
            <a:ext cx="5174725" cy="3436341"/>
          </a:xfrm>
          <a:prstGeom prst="rect">
            <a:avLst/>
          </a:prstGeom>
          <a:noFill/>
          <a:ln>
            <a:noFill/>
          </a:ln>
        </p:spPr>
      </p:pic>
      <p:sp>
        <p:nvSpPr>
          <p:cNvPr id="4" name="Rectangle 3">
            <a:extLst>
              <a:ext uri="{FF2B5EF4-FFF2-40B4-BE49-F238E27FC236}">
                <a16:creationId xmlns:a16="http://schemas.microsoft.com/office/drawing/2014/main" id="{59B18926-3BE4-42A4-887C-049AE7D21714}"/>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7"/>
          <p:cNvSpPr txBox="1">
            <a:spLocks noGrp="1"/>
          </p:cNvSpPr>
          <p:nvPr>
            <p:ph type="title"/>
          </p:nvPr>
        </p:nvSpPr>
        <p:spPr>
          <a:xfrm>
            <a:off x="5104575" y="282635"/>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7. النصب التذكاريّة: البحث عن الحقيقة، وقول الحقيقة، ونوع الجنس</a:t>
            </a:r>
            <a:endParaRPr dirty="0">
              <a:latin typeface="Simplified Arabic" panose="02020603050405020304" pitchFamily="18" charset="-78"/>
              <a:cs typeface="Simplified Arabic" panose="02020603050405020304" pitchFamily="18" charset="-78"/>
            </a:endParaRPr>
          </a:p>
        </p:txBody>
      </p:sp>
      <p:sp>
        <p:nvSpPr>
          <p:cNvPr id="317" name="Google Shape;317;p57"/>
          <p:cNvSpPr txBox="1">
            <a:spLocks noGrp="1"/>
          </p:cNvSpPr>
          <p:nvPr>
            <p:ph type="body" idx="1"/>
          </p:nvPr>
        </p:nvSpPr>
        <p:spPr>
          <a:xfrm>
            <a:off x="432494" y="374400"/>
            <a:ext cx="4166400" cy="4394700"/>
          </a:xfrm>
          <a:prstGeom prst="rect">
            <a:avLst/>
          </a:prstGeom>
        </p:spPr>
        <p:txBody>
          <a:bodyPr spcFirstLastPara="1" wrap="square" lIns="91425" tIns="91425" rIns="91425" bIns="91425" anchor="t" anchorCtr="0">
            <a:noAutofit/>
          </a:bodyPr>
          <a:lstStyle/>
          <a:p>
            <a:pPr marL="0" lvl="0" indent="0" algn="r" rtl="1">
              <a:buNone/>
            </a:pPr>
            <a:r>
              <a:rPr lang="ar-LB" sz="1800" dirty="0">
                <a:solidFill>
                  <a:schemeClr val="accent1"/>
                </a:solidFill>
                <a:latin typeface="Simplified Arabic" panose="02020603050405020304" pitchFamily="18" charset="-78"/>
                <a:cs typeface="Simplified Arabic" panose="02020603050405020304" pitchFamily="18" charset="-78"/>
              </a:rPr>
              <a:t>تُعتَبَرُ النصب التذكاريّة جزءًا لا يتجزأ من البحث عن الحقيقة وقول الحقيقة. وغالباً ما توصى لجان الحقيقة بإقامتها وتوجّه إنشاءها.</a:t>
            </a:r>
          </a:p>
          <a:p>
            <a:pPr marL="285750" indent="-285750" algn="r" rtl="1"/>
            <a:r>
              <a:rPr lang="ar-LB" sz="1800" dirty="0">
                <a:solidFill>
                  <a:schemeClr val="accent1"/>
                </a:solidFill>
                <a:latin typeface="Simplified Arabic" panose="02020603050405020304" pitchFamily="18" charset="-78"/>
                <a:cs typeface="Simplified Arabic" panose="02020603050405020304" pitchFamily="18" charset="-78"/>
              </a:rPr>
              <a:t>لجنة الاستقبال والحقيقة والمصالحة </a:t>
            </a:r>
            <a:r>
              <a:rPr lang="en-US" sz="1800" dirty="0">
                <a:solidFill>
                  <a:schemeClr val="accent1"/>
                </a:solidFill>
                <a:latin typeface="Simplified Arabic" panose="02020603050405020304" pitchFamily="18" charset="-78"/>
                <a:cs typeface="Simplified Arabic" panose="02020603050405020304" pitchFamily="18" charset="-78"/>
              </a:rPr>
              <a:t>(CAVR)</a:t>
            </a:r>
            <a:r>
              <a:rPr lang="ar-LB" sz="1800" dirty="0">
                <a:solidFill>
                  <a:schemeClr val="accent1"/>
                </a:solidFill>
                <a:latin typeface="Simplified Arabic" panose="02020603050405020304" pitchFamily="18" charset="-78"/>
                <a:cs typeface="Simplified Arabic" panose="02020603050405020304" pitchFamily="18" charset="-78"/>
              </a:rPr>
              <a:t> في تيمور الشرقية</a:t>
            </a:r>
          </a:p>
          <a:p>
            <a:pPr marL="285750" indent="-285750" algn="r" rtl="1"/>
            <a:r>
              <a:rPr lang="ar-LB" sz="1800" dirty="0">
                <a:solidFill>
                  <a:schemeClr val="accent1"/>
                </a:solidFill>
                <a:latin typeface="Simplified Arabic" panose="02020603050405020304" pitchFamily="18" charset="-78"/>
                <a:cs typeface="Simplified Arabic" panose="02020603050405020304" pitchFamily="18" charset="-78"/>
              </a:rPr>
              <a:t>لجنة الحقيقة والمصالحة في سيراليون</a:t>
            </a:r>
          </a:p>
          <a:p>
            <a:pPr marL="285750" indent="-285750" algn="r" rtl="1"/>
            <a:r>
              <a:rPr lang="ar-LB" sz="1800" dirty="0">
                <a:solidFill>
                  <a:schemeClr val="accent1"/>
                </a:solidFill>
                <a:latin typeface="Simplified Arabic" panose="02020603050405020304" pitchFamily="18" charset="-78"/>
                <a:cs typeface="Simplified Arabic" panose="02020603050405020304" pitchFamily="18" charset="-78"/>
              </a:rPr>
              <a:t>اللجنة الوطنية للحقيقة والمصالحة في شيلي</a:t>
            </a:r>
          </a:p>
          <a:p>
            <a:pPr marL="0" lvl="0" indent="0" algn="r" rtl="1">
              <a:buNone/>
            </a:pPr>
            <a:endParaRPr lang="ar-LB" sz="1800" dirty="0">
              <a:solidFill>
                <a:schemeClr val="accent1"/>
              </a:solidFill>
              <a:latin typeface="Simplified Arabic" panose="02020603050405020304" pitchFamily="18" charset="-78"/>
              <a:cs typeface="Simplified Arabic" panose="02020603050405020304" pitchFamily="18" charset="-78"/>
            </a:endParaRPr>
          </a:p>
          <a:p>
            <a:pPr marL="0" lvl="0" indent="0" algn="r" rtl="1">
              <a:buNone/>
            </a:pPr>
            <a:r>
              <a:rPr lang="ar-LB" sz="1800" dirty="0">
                <a:solidFill>
                  <a:schemeClr val="accent1"/>
                </a:solidFill>
                <a:latin typeface="Simplified Arabic" panose="02020603050405020304" pitchFamily="18" charset="-78"/>
                <a:cs typeface="Simplified Arabic" panose="02020603050405020304" pitchFamily="18" charset="-78"/>
              </a:rPr>
              <a:t>ومع ذلك، يمكن إنشاء نصب تذكارية في غياب لجان الحقيقة، بمبادرة من المجتمع المدني في أغلب الأحيان، وأحياناً بعد فترة طويلة من انتهاء الصراع أو الحكم القمعي أو العنف.</a:t>
            </a:r>
          </a:p>
        </p:txBody>
      </p:sp>
      <p:sp>
        <p:nvSpPr>
          <p:cNvPr id="4" name="Rectangle 3">
            <a:extLst>
              <a:ext uri="{FF2B5EF4-FFF2-40B4-BE49-F238E27FC236}">
                <a16:creationId xmlns:a16="http://schemas.microsoft.com/office/drawing/2014/main" id="{EDE94D09-61CC-48C5-8E34-D9A5CEB1BDB0}"/>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8"/>
          <p:cNvSpPr txBox="1">
            <a:spLocks noGrp="1"/>
          </p:cNvSpPr>
          <p:nvPr>
            <p:ph type="title"/>
          </p:nvPr>
        </p:nvSpPr>
        <p:spPr>
          <a:xfrm>
            <a:off x="311700" y="488950"/>
            <a:ext cx="8520600" cy="623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2600" b="1" dirty="0">
                <a:latin typeface="Simplified Arabic" panose="02020603050405020304" pitchFamily="18" charset="-78"/>
                <a:cs typeface="Simplified Arabic" panose="02020603050405020304" pitchFamily="18" charset="-78"/>
              </a:rPr>
              <a:t>شيلي: تخليد الذكرى بمثابة تعويضات رمزية </a:t>
            </a:r>
            <a:endParaRPr sz="2600" b="1" dirty="0">
              <a:latin typeface="Simplified Arabic" panose="02020603050405020304" pitchFamily="18" charset="-78"/>
              <a:cs typeface="Simplified Arabic" panose="02020603050405020304" pitchFamily="18" charset="-78"/>
            </a:endParaRPr>
          </a:p>
        </p:txBody>
      </p:sp>
      <p:sp>
        <p:nvSpPr>
          <p:cNvPr id="323" name="Google Shape;323;p58"/>
          <p:cNvSpPr txBox="1"/>
          <p:nvPr/>
        </p:nvSpPr>
        <p:spPr>
          <a:xfrm>
            <a:off x="121150" y="1696014"/>
            <a:ext cx="2986800" cy="27033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ar-LB" sz="2000" dirty="0">
                <a:solidFill>
                  <a:schemeClr val="accent1"/>
                </a:solidFill>
                <a:latin typeface="Simplified Arabic" panose="02020603050405020304" pitchFamily="18" charset="-78"/>
                <a:ea typeface="SimHei" panose="02010609060101010101" pitchFamily="49" charset="-122"/>
                <a:cs typeface="Simplified Arabic" panose="02020603050405020304" pitchFamily="18" charset="-78"/>
                <a:sym typeface="Merriweather"/>
              </a:rPr>
              <a:t>منتزه السلام في فيلا غريمالدي </a:t>
            </a:r>
          </a:p>
          <a:p>
            <a:pPr marL="0" lvl="0" indent="0" algn="ctr" rtl="1">
              <a:spcBef>
                <a:spcPts val="0"/>
              </a:spcBef>
              <a:spcAft>
                <a:spcPts val="0"/>
              </a:spcAft>
              <a:buNone/>
            </a:pPr>
            <a:r>
              <a:rPr lang="ar-LB" sz="2000" dirty="0">
                <a:solidFill>
                  <a:schemeClr val="accent1"/>
                </a:solidFill>
                <a:latin typeface="Simplified Arabic" panose="02020603050405020304" pitchFamily="18" charset="-78"/>
                <a:ea typeface="SimHei" panose="02010609060101010101" pitchFamily="49" charset="-122"/>
                <a:cs typeface="Simplified Arabic" panose="02020603050405020304" pitchFamily="18" charset="-78"/>
                <a:sym typeface="Merriweather"/>
              </a:rPr>
              <a:t>في سانتياغو - شيلي</a:t>
            </a:r>
            <a:endParaRPr sz="2000" dirty="0">
              <a:solidFill>
                <a:schemeClr val="accent1"/>
              </a:solidFill>
              <a:latin typeface="Simplified Arabic" panose="02020603050405020304" pitchFamily="18" charset="-78"/>
              <a:ea typeface="SimHei" panose="02010609060101010101" pitchFamily="49" charset="-122"/>
              <a:cs typeface="Simplified Arabic" panose="02020603050405020304" pitchFamily="18" charset="-78"/>
              <a:sym typeface="Merriweather"/>
            </a:endParaRPr>
          </a:p>
          <a:p>
            <a:pPr marL="0" lvl="0" indent="0" algn="r" rtl="1">
              <a:spcBef>
                <a:spcPts val="0"/>
              </a:spcBef>
              <a:spcAft>
                <a:spcPts val="0"/>
              </a:spcAft>
              <a:buNone/>
            </a:pPr>
            <a:endParaRPr sz="3600" dirty="0">
              <a:solidFill>
                <a:schemeClr val="accent1"/>
              </a:solidFill>
              <a:latin typeface="Simplified Arabic" panose="02020603050405020304" pitchFamily="18" charset="-78"/>
              <a:ea typeface="SimHei" panose="02010609060101010101" pitchFamily="49" charset="-122"/>
              <a:cs typeface="Simplified Arabic" panose="02020603050405020304" pitchFamily="18" charset="-78"/>
              <a:sym typeface="Merriweather"/>
            </a:endParaRPr>
          </a:p>
        </p:txBody>
      </p:sp>
      <p:pic>
        <p:nvPicPr>
          <p:cNvPr id="324" name="Google Shape;324;p58"/>
          <p:cNvPicPr preferRelativeResize="0"/>
          <p:nvPr/>
        </p:nvPicPr>
        <p:blipFill>
          <a:blip r:embed="rId3">
            <a:alphaModFix/>
          </a:blip>
          <a:stretch>
            <a:fillRect/>
          </a:stretch>
        </p:blipFill>
        <p:spPr>
          <a:xfrm>
            <a:off x="6634000" y="2859173"/>
            <a:ext cx="2510001" cy="2283277"/>
          </a:xfrm>
          <a:prstGeom prst="rect">
            <a:avLst/>
          </a:prstGeom>
          <a:noFill/>
          <a:ln>
            <a:noFill/>
          </a:ln>
        </p:spPr>
      </p:pic>
      <p:pic>
        <p:nvPicPr>
          <p:cNvPr id="325" name="Google Shape;325;p58"/>
          <p:cNvPicPr preferRelativeResize="0"/>
          <p:nvPr/>
        </p:nvPicPr>
        <p:blipFill>
          <a:blip r:embed="rId4">
            <a:alphaModFix/>
          </a:blip>
          <a:stretch>
            <a:fillRect/>
          </a:stretch>
        </p:blipFill>
        <p:spPr>
          <a:xfrm>
            <a:off x="3627025" y="1280875"/>
            <a:ext cx="2749499" cy="2501149"/>
          </a:xfrm>
          <a:prstGeom prst="rect">
            <a:avLst/>
          </a:prstGeom>
          <a:noFill/>
          <a:ln>
            <a:noFill/>
          </a:ln>
        </p:spPr>
      </p:pic>
      <p:pic>
        <p:nvPicPr>
          <p:cNvPr id="326" name="Google Shape;326;p58"/>
          <p:cNvPicPr preferRelativeResize="0"/>
          <p:nvPr/>
        </p:nvPicPr>
        <p:blipFill>
          <a:blip r:embed="rId5">
            <a:alphaModFix/>
          </a:blip>
          <a:stretch>
            <a:fillRect/>
          </a:stretch>
        </p:blipFill>
        <p:spPr>
          <a:xfrm>
            <a:off x="252552" y="2757475"/>
            <a:ext cx="3117000" cy="2337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lvl="0" algn="r" rtl="1"/>
            <a:r>
              <a:rPr lang="ar-LB" b="1" dirty="0">
                <a:latin typeface="Simplified Arabic" panose="02020603050405020304" pitchFamily="18" charset="-78"/>
                <a:cs typeface="Simplified Arabic" panose="02020603050405020304" pitchFamily="18" charset="-78"/>
              </a:rPr>
              <a:t>شيلي: تخليد الذكرى بمثابة تعويضات رمزية</a:t>
            </a:r>
            <a:endParaRPr b="1" dirty="0">
              <a:latin typeface="Simplified Arabic" panose="02020603050405020304" pitchFamily="18" charset="-78"/>
              <a:cs typeface="Simplified Arabic" panose="02020603050405020304" pitchFamily="18" charset="-78"/>
            </a:endParaRPr>
          </a:p>
        </p:txBody>
      </p:sp>
      <p:sp>
        <p:nvSpPr>
          <p:cNvPr id="332" name="Google Shape;332;p59"/>
          <p:cNvSpPr txBox="1"/>
          <p:nvPr/>
        </p:nvSpPr>
        <p:spPr>
          <a:xfrm>
            <a:off x="121150" y="1654825"/>
            <a:ext cx="2986800" cy="2703300"/>
          </a:xfrm>
          <a:prstGeom prst="rect">
            <a:avLst/>
          </a:prstGeom>
          <a:noFill/>
          <a:ln>
            <a:noFill/>
          </a:ln>
        </p:spPr>
        <p:txBody>
          <a:bodyPr spcFirstLastPara="1" wrap="square" lIns="91425" tIns="91425" rIns="91425" bIns="91425" anchor="t" anchorCtr="0">
            <a:noAutofit/>
          </a:bodyPr>
          <a:lstStyle/>
          <a:p>
            <a:pPr lvl="0" algn="ctr" rtl="1"/>
            <a:r>
              <a:rPr lang="ar-LB" sz="22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حديقة ورود في منتزه السلام في فيلا غاريمالدي تخليدًا لذكرى النساء المفقودات أو اللواتي أُعدِمنَ</a:t>
            </a:r>
            <a:endParaRPr sz="22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333" name="Google Shape;333;p59"/>
          <p:cNvPicPr preferRelativeResize="0"/>
          <p:nvPr/>
        </p:nvPicPr>
        <p:blipFill>
          <a:blip r:embed="rId3">
            <a:alphaModFix/>
          </a:blip>
          <a:stretch>
            <a:fillRect/>
          </a:stretch>
        </p:blipFill>
        <p:spPr>
          <a:xfrm>
            <a:off x="3490700" y="1445550"/>
            <a:ext cx="5388400" cy="3578852"/>
          </a:xfrm>
          <a:prstGeom prst="rect">
            <a:avLst/>
          </a:prstGeom>
          <a:noFill/>
          <a:ln>
            <a:noFill/>
          </a:ln>
        </p:spPr>
      </p:pic>
      <p:sp>
        <p:nvSpPr>
          <p:cNvPr id="5" name="Rectangle 4">
            <a:extLst>
              <a:ext uri="{FF2B5EF4-FFF2-40B4-BE49-F238E27FC236}">
                <a16:creationId xmlns:a16="http://schemas.microsoft.com/office/drawing/2014/main" id="{2C797BFC-61C4-49DD-8F42-3C37761F0DD3}"/>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60"/>
          <p:cNvSpPr txBox="1">
            <a:spLocks noGrp="1"/>
          </p:cNvSpPr>
          <p:nvPr>
            <p:ph type="title"/>
          </p:nvPr>
        </p:nvSpPr>
        <p:spPr>
          <a:xfrm>
            <a:off x="311675" y="798600"/>
            <a:ext cx="3352800" cy="35463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dirty="0">
                <a:latin typeface="Simplified Arabic" panose="02020603050405020304" pitchFamily="18" charset="-78"/>
                <a:cs typeface="Simplified Arabic" panose="02020603050405020304" pitchFamily="18" charset="-78"/>
              </a:rPr>
              <a:t>البوابة رقم 8 </a:t>
            </a:r>
            <a:br>
              <a:rPr lang="ar-LB" dirty="0">
                <a:latin typeface="Simplified Arabic" panose="02020603050405020304" pitchFamily="18" charset="-78"/>
                <a:cs typeface="Simplified Arabic" panose="02020603050405020304" pitchFamily="18" charset="-78"/>
              </a:rPr>
            </a:br>
            <a:r>
              <a:rPr lang="ar-LB" dirty="0">
                <a:latin typeface="Simplified Arabic" panose="02020603050405020304" pitchFamily="18" charset="-78"/>
                <a:cs typeface="Simplified Arabic" panose="02020603050405020304" pitchFamily="18" charset="-78"/>
              </a:rPr>
              <a:t>في ملعب  خوليو مارتينيز برادانوس الوطني</a:t>
            </a:r>
            <a:br>
              <a:rPr lang="ar-LB" i="1" dirty="0">
                <a:latin typeface="Simplified Arabic" panose="02020603050405020304" pitchFamily="18" charset="-78"/>
                <a:cs typeface="Simplified Arabic" panose="02020603050405020304" pitchFamily="18" charset="-78"/>
              </a:rPr>
            </a:br>
            <a:endParaRPr dirty="0">
              <a:latin typeface="Simplified Arabic" panose="02020603050405020304" pitchFamily="18" charset="-78"/>
              <a:cs typeface="Simplified Arabic" panose="02020603050405020304" pitchFamily="18" charset="-78"/>
            </a:endParaRPr>
          </a:p>
        </p:txBody>
      </p:sp>
      <p:pic>
        <p:nvPicPr>
          <p:cNvPr id="339" name="Google Shape;339;p60"/>
          <p:cNvPicPr preferRelativeResize="0"/>
          <p:nvPr/>
        </p:nvPicPr>
        <p:blipFill>
          <a:blip r:embed="rId3">
            <a:alphaModFix/>
          </a:blip>
          <a:stretch>
            <a:fillRect/>
          </a:stretch>
        </p:blipFill>
        <p:spPr>
          <a:xfrm>
            <a:off x="3816875" y="152400"/>
            <a:ext cx="4838700" cy="4838700"/>
          </a:xfrm>
          <a:prstGeom prst="rect">
            <a:avLst/>
          </a:prstGeom>
          <a:noFill/>
          <a:ln>
            <a:noFill/>
          </a:ln>
        </p:spPr>
      </p:pic>
      <p:sp>
        <p:nvSpPr>
          <p:cNvPr id="4" name="Rectangle 3">
            <a:extLst>
              <a:ext uri="{FF2B5EF4-FFF2-40B4-BE49-F238E27FC236}">
                <a16:creationId xmlns:a16="http://schemas.microsoft.com/office/drawing/2014/main" id="{AF2FBBF2-9567-4264-A27E-20CC8364737B}"/>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1"/>
          <p:cNvSpPr txBox="1">
            <a:spLocks noGrp="1"/>
          </p:cNvSpPr>
          <p:nvPr>
            <p:ph type="title"/>
          </p:nvPr>
        </p:nvSpPr>
        <p:spPr>
          <a:xfrm>
            <a:off x="5242313" y="303600"/>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200" b="1" dirty="0">
                <a:latin typeface="Simplified Arabic" panose="02020603050405020304" pitchFamily="18" charset="-78"/>
                <a:cs typeface="Simplified Arabic" panose="02020603050405020304" pitchFamily="18" charset="-78"/>
              </a:rPr>
              <a:t>8. النُصب التذكارية بوصفها شكلاً من التعويضات الرمزية</a:t>
            </a:r>
            <a:endParaRPr sz="3200" b="1" dirty="0">
              <a:latin typeface="Simplified Arabic" panose="02020603050405020304" pitchFamily="18" charset="-78"/>
              <a:cs typeface="Simplified Arabic" panose="02020603050405020304" pitchFamily="18" charset="-78"/>
            </a:endParaRPr>
          </a:p>
        </p:txBody>
      </p:sp>
      <p:sp>
        <p:nvSpPr>
          <p:cNvPr id="345" name="Google Shape;345;p61"/>
          <p:cNvSpPr txBox="1">
            <a:spLocks noGrp="1"/>
          </p:cNvSpPr>
          <p:nvPr>
            <p:ph type="body" idx="1"/>
          </p:nvPr>
        </p:nvSpPr>
        <p:spPr>
          <a:xfrm>
            <a:off x="314722" y="380400"/>
            <a:ext cx="4166400" cy="4382700"/>
          </a:xfrm>
          <a:prstGeom prst="rect">
            <a:avLst/>
          </a:prstGeom>
        </p:spPr>
        <p:txBody>
          <a:bodyPr spcFirstLastPara="1" wrap="square" lIns="91425" tIns="91425" rIns="91425" bIns="91425" anchor="t" anchorCtr="0">
            <a:noAutofit/>
          </a:bodyPr>
          <a:lstStyle/>
          <a:p>
            <a:pPr marL="0" lvl="0" indent="0" algn="r" rtl="1">
              <a:buNone/>
            </a:pPr>
            <a:r>
              <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rPr>
              <a:t>توفّر النصب التذكارية فرصةً لِلَفْتِ الانتباه إلى المظالم التي وقعت والاعتراف بأن الضحايا عانوا نتيجة ذلك.</a:t>
            </a:r>
          </a:p>
          <a:p>
            <a:pPr marL="0" lvl="0" indent="0" algn="r" rtl="1">
              <a:spcBef>
                <a:spcPts val="0"/>
              </a:spcBef>
              <a:spcAft>
                <a:spcPts val="0"/>
              </a:spcAft>
              <a:buNone/>
            </a:pPr>
            <a:endPar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marL="0" lvl="0" indent="0" algn="r" rtl="1">
              <a:spcBef>
                <a:spcPts val="0"/>
              </a:spcBef>
              <a:spcAft>
                <a:spcPts val="0"/>
              </a:spcAft>
              <a:buNone/>
            </a:pPr>
            <a:r>
              <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rPr>
              <a:t>وتُشكِّل النصب نموذجًا </a:t>
            </a:r>
            <a:r>
              <a:rPr lang="ar-LB" sz="18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رمزيًّا وجماعيًّا </a:t>
            </a:r>
            <a:r>
              <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rPr>
              <a:t>للتعويض.</a:t>
            </a:r>
            <a:endParaRPr sz="18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marL="0" lvl="0" indent="0" algn="r" rtl="1">
              <a:spcBef>
                <a:spcPts val="0"/>
              </a:spcBef>
              <a:spcAft>
                <a:spcPts val="0"/>
              </a:spcAft>
              <a:buNone/>
            </a:pPr>
            <a:endPar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marL="0" lvl="0" indent="0" algn="r" rtl="1">
              <a:spcBef>
                <a:spcPts val="0"/>
              </a:spcBef>
              <a:spcAft>
                <a:spcPts val="0"/>
              </a:spcAft>
              <a:buNone/>
            </a:pPr>
            <a:endPar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marL="0" lvl="0" indent="0" algn="r" rtl="1">
              <a:buNone/>
            </a:pPr>
            <a:endPar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marL="0" lvl="0" indent="0" algn="r" rtl="1">
              <a:buNone/>
            </a:pPr>
            <a:r>
              <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rPr>
              <a:t>وتشير النصب التذكارية إلى "مسؤولية الدولة عن الأضرار بالإضافة إلى الالتزام العام بالاستجابة لأثرها الدائم".</a:t>
            </a:r>
            <a:endParaRPr sz="18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4" name="Rectangle 3">
            <a:extLst>
              <a:ext uri="{FF2B5EF4-FFF2-40B4-BE49-F238E27FC236}">
                <a16:creationId xmlns:a16="http://schemas.microsoft.com/office/drawing/2014/main" id="{EDB37592-6942-4431-B7A0-5D5E28BA8C1B}"/>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62"/>
          <p:cNvSpPr txBox="1">
            <a:spLocks noGrp="1"/>
          </p:cNvSpPr>
          <p:nvPr>
            <p:ph type="title"/>
          </p:nvPr>
        </p:nvSpPr>
        <p:spPr>
          <a:xfrm>
            <a:off x="433125" y="3544525"/>
            <a:ext cx="4753800" cy="1515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i="1" dirty="0">
                <a:latin typeface="Simplified Arabic" panose="02020603050405020304" pitchFamily="18" charset="-78"/>
                <a:cs typeface="Simplified Arabic" panose="02020603050405020304" pitchFamily="18" charset="-78"/>
              </a:rPr>
              <a:t>العيــن التي تبكي</a:t>
            </a:r>
            <a:endParaRPr i="1" dirty="0">
              <a:latin typeface="Simplified Arabic" panose="02020603050405020304" pitchFamily="18" charset="-78"/>
              <a:cs typeface="Simplified Arabic" panose="02020603050405020304" pitchFamily="18" charset="-78"/>
            </a:endParaRPr>
          </a:p>
        </p:txBody>
      </p:sp>
      <p:pic>
        <p:nvPicPr>
          <p:cNvPr id="351" name="Google Shape;351;p62"/>
          <p:cNvPicPr preferRelativeResize="0"/>
          <p:nvPr/>
        </p:nvPicPr>
        <p:blipFill rotWithShape="1">
          <a:blip r:embed="rId3">
            <a:alphaModFix/>
          </a:blip>
          <a:srcRect t="16415"/>
          <a:stretch/>
        </p:blipFill>
        <p:spPr>
          <a:xfrm>
            <a:off x="0" y="0"/>
            <a:ext cx="5715000" cy="3477338"/>
          </a:xfrm>
          <a:prstGeom prst="rect">
            <a:avLst/>
          </a:prstGeom>
          <a:noFill/>
          <a:ln>
            <a:noFill/>
          </a:ln>
        </p:spPr>
      </p:pic>
      <p:pic>
        <p:nvPicPr>
          <p:cNvPr id="352" name="Google Shape;352;p62"/>
          <p:cNvPicPr preferRelativeResize="0"/>
          <p:nvPr/>
        </p:nvPicPr>
        <p:blipFill>
          <a:blip r:embed="rId4">
            <a:alphaModFix/>
          </a:blip>
          <a:stretch>
            <a:fillRect/>
          </a:stretch>
        </p:blipFill>
        <p:spPr>
          <a:xfrm>
            <a:off x="5714992" y="2571750"/>
            <a:ext cx="3429008" cy="2571750"/>
          </a:xfrm>
          <a:prstGeom prst="rect">
            <a:avLst/>
          </a:prstGeom>
          <a:noFill/>
          <a:ln>
            <a:noFill/>
          </a:ln>
        </p:spPr>
      </p:pic>
      <p:pic>
        <p:nvPicPr>
          <p:cNvPr id="353" name="Google Shape;353;p62"/>
          <p:cNvPicPr preferRelativeResize="0"/>
          <p:nvPr/>
        </p:nvPicPr>
        <p:blipFill>
          <a:blip r:embed="rId5">
            <a:alphaModFix/>
          </a:blip>
          <a:stretch>
            <a:fillRect/>
          </a:stretch>
        </p:blipFill>
        <p:spPr>
          <a:xfrm>
            <a:off x="5715000" y="0"/>
            <a:ext cx="3429000" cy="2571744"/>
          </a:xfrm>
          <a:prstGeom prst="rect">
            <a:avLst/>
          </a:prstGeom>
          <a:noFill/>
          <a:ln>
            <a:noFill/>
          </a:ln>
        </p:spPr>
      </p:pic>
      <p:sp>
        <p:nvSpPr>
          <p:cNvPr id="6" name="Rectangle 5">
            <a:extLst>
              <a:ext uri="{FF2B5EF4-FFF2-40B4-BE49-F238E27FC236}">
                <a16:creationId xmlns:a16="http://schemas.microsoft.com/office/drawing/2014/main" id="{3B4B7123-BE85-49C9-8D82-6579378DA5BD}"/>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3"/>
          <p:cNvSpPr txBox="1">
            <a:spLocks noGrp="1"/>
          </p:cNvSpPr>
          <p:nvPr>
            <p:ph type="title"/>
          </p:nvPr>
        </p:nvSpPr>
        <p:spPr>
          <a:xfrm>
            <a:off x="5922675" y="231025"/>
            <a:ext cx="2837400" cy="19815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dirty="0">
                <a:latin typeface="Simplified Arabic" panose="02020603050405020304" pitchFamily="18" charset="-78"/>
                <a:cs typeface="Simplified Arabic" panose="02020603050405020304" pitchFamily="18" charset="-78"/>
              </a:rPr>
              <a:t>نصب ماو ماو</a:t>
            </a:r>
            <a:endParaRPr dirty="0">
              <a:latin typeface="Simplified Arabic" panose="02020603050405020304" pitchFamily="18" charset="-78"/>
              <a:cs typeface="Simplified Arabic" panose="02020603050405020304" pitchFamily="18" charset="-78"/>
            </a:endParaRPr>
          </a:p>
        </p:txBody>
      </p:sp>
      <p:pic>
        <p:nvPicPr>
          <p:cNvPr id="359" name="Google Shape;359;p63"/>
          <p:cNvPicPr preferRelativeResize="0"/>
          <p:nvPr/>
        </p:nvPicPr>
        <p:blipFill>
          <a:blip r:embed="rId3">
            <a:alphaModFix/>
          </a:blip>
          <a:stretch>
            <a:fillRect/>
          </a:stretch>
        </p:blipFill>
        <p:spPr>
          <a:xfrm>
            <a:off x="54950" y="76600"/>
            <a:ext cx="5715000" cy="3810000"/>
          </a:xfrm>
          <a:prstGeom prst="rect">
            <a:avLst/>
          </a:prstGeom>
          <a:noFill/>
          <a:ln>
            <a:noFill/>
          </a:ln>
        </p:spPr>
      </p:pic>
      <p:pic>
        <p:nvPicPr>
          <p:cNvPr id="360" name="Google Shape;360;p63"/>
          <p:cNvPicPr preferRelativeResize="0"/>
          <p:nvPr/>
        </p:nvPicPr>
        <p:blipFill>
          <a:blip r:embed="rId4">
            <a:alphaModFix/>
          </a:blip>
          <a:stretch>
            <a:fillRect/>
          </a:stretch>
        </p:blipFill>
        <p:spPr>
          <a:xfrm>
            <a:off x="5193499" y="2509475"/>
            <a:ext cx="3674875" cy="2496850"/>
          </a:xfrm>
          <a:prstGeom prst="rect">
            <a:avLst/>
          </a:prstGeom>
          <a:noFill/>
          <a:ln>
            <a:noFill/>
          </a:ln>
        </p:spPr>
      </p:pic>
      <p:sp>
        <p:nvSpPr>
          <p:cNvPr id="5" name="Rectangle 4">
            <a:extLst>
              <a:ext uri="{FF2B5EF4-FFF2-40B4-BE49-F238E27FC236}">
                <a16:creationId xmlns:a16="http://schemas.microsoft.com/office/drawing/2014/main" id="{23755794-DD58-46A5-889E-D312282F7CCE}"/>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5104575" y="355575"/>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2. لمــاذا تُنشَأ النصب التذكاريّة؟</a:t>
            </a:r>
            <a:endParaRPr dirty="0">
              <a:latin typeface="Simplified Arabic" panose="02020603050405020304" pitchFamily="18" charset="-78"/>
              <a:cs typeface="Simplified Arabic" panose="02020603050405020304" pitchFamily="18" charset="-78"/>
            </a:endParaRPr>
          </a:p>
        </p:txBody>
      </p:sp>
      <p:sp>
        <p:nvSpPr>
          <p:cNvPr id="137" name="Google Shape;137;p28"/>
          <p:cNvSpPr txBox="1">
            <a:spLocks noGrp="1"/>
          </p:cNvSpPr>
          <p:nvPr>
            <p:ph type="body" idx="1"/>
          </p:nvPr>
        </p:nvSpPr>
        <p:spPr>
          <a:xfrm>
            <a:off x="332925" y="516827"/>
            <a:ext cx="4166400" cy="4287000"/>
          </a:xfrm>
          <a:prstGeom prst="rect">
            <a:avLst/>
          </a:prstGeom>
        </p:spPr>
        <p:txBody>
          <a:bodyPr spcFirstLastPara="1" wrap="square" lIns="91425" tIns="91425" rIns="91425" bIns="91425" anchor="t" anchorCtr="0">
            <a:noAutofit/>
          </a:bodyPr>
          <a:lstStyle/>
          <a:p>
            <a:pPr marL="412750" indent="-285750" algn="r" rtl="1">
              <a:buClr>
                <a:schemeClr val="accent1"/>
              </a:buClr>
              <a:buSzPts val="1600"/>
            </a:pPr>
            <a:r>
              <a:rPr lang="ar-LB" sz="1800" dirty="0">
                <a:solidFill>
                  <a:schemeClr val="accent1"/>
                </a:solidFill>
                <a:latin typeface="Simplified Arabic" panose="02020603050405020304" pitchFamily="18" charset="-78"/>
                <a:cs typeface="Simplified Arabic" panose="02020603050405020304" pitchFamily="18" charset="-78"/>
              </a:rPr>
              <a:t>للفت الانتباه إلى الظلم</a:t>
            </a:r>
          </a:p>
          <a:p>
            <a:pPr marL="412750" indent="-285750" algn="r" rtl="1">
              <a:buClr>
                <a:schemeClr val="accent1"/>
              </a:buClr>
              <a:buSzPts val="1600"/>
            </a:pPr>
            <a:r>
              <a:rPr lang="ar-LB" sz="1800" dirty="0">
                <a:solidFill>
                  <a:schemeClr val="accent1"/>
                </a:solidFill>
                <a:latin typeface="Simplified Arabic" panose="02020603050405020304" pitchFamily="18" charset="-78"/>
                <a:cs typeface="Simplified Arabic" panose="02020603050405020304" pitchFamily="18" charset="-78"/>
              </a:rPr>
              <a:t>لإدراك كفاح أولئك الذين قاتلوا ضدّه</a:t>
            </a:r>
          </a:p>
          <a:p>
            <a:pPr marL="412750" indent="-285750" algn="r" rtl="1">
              <a:buClr>
                <a:schemeClr val="accent1"/>
              </a:buClr>
              <a:buSzPts val="1600"/>
            </a:pPr>
            <a:r>
              <a:rPr lang="ar-LB" sz="1800" dirty="0">
                <a:solidFill>
                  <a:schemeClr val="accent1"/>
                </a:solidFill>
                <a:latin typeface="Simplified Arabic" panose="02020603050405020304" pitchFamily="18" charset="-78"/>
                <a:cs typeface="Simplified Arabic" panose="02020603050405020304" pitchFamily="18" charset="-78"/>
              </a:rPr>
              <a:t>للاعتراف - بشكل علني - بالأفراد والجماعات والضحايا والناجين الذين عانوا</a:t>
            </a:r>
          </a:p>
          <a:p>
            <a:pPr marL="412750" indent="-285750" algn="r" rtl="1">
              <a:buClr>
                <a:schemeClr val="accent1"/>
              </a:buClr>
              <a:buSzPts val="1600"/>
            </a:pPr>
            <a:r>
              <a:rPr lang="ar-LB" sz="1800" dirty="0">
                <a:solidFill>
                  <a:schemeClr val="accent1"/>
                </a:solidFill>
                <a:latin typeface="Simplified Arabic" panose="02020603050405020304" pitchFamily="18" charset="-78"/>
                <a:cs typeface="Simplified Arabic" panose="02020603050405020304" pitchFamily="18" charset="-78"/>
              </a:rPr>
              <a:t>للكشف عن أسماء الضحايا وقصصهم ووجوههم أحيانـًا</a:t>
            </a:r>
          </a:p>
          <a:p>
            <a:pPr marL="412750" indent="-285750" algn="r" rtl="1">
              <a:buClr>
                <a:schemeClr val="accent1"/>
              </a:buClr>
              <a:buSzPts val="1600"/>
            </a:pPr>
            <a:r>
              <a:rPr lang="ar-LB" sz="1800" dirty="0">
                <a:solidFill>
                  <a:schemeClr val="accent1"/>
                </a:solidFill>
                <a:latin typeface="Simplified Arabic" panose="02020603050405020304" pitchFamily="18" charset="-78"/>
                <a:cs typeface="Simplified Arabic" panose="02020603050405020304" pitchFamily="18" charset="-78"/>
              </a:rPr>
              <a:t>لتشجيع المجتمعات على تحليل الأحداث وأسبابها على نحو نقدي، والوصول إلى تصوّر مشترك للماضي الذي يمكن أن تبدأ حوله المصالحة.</a:t>
            </a:r>
          </a:p>
          <a:p>
            <a:pPr marL="0" lvl="0" indent="0">
              <a:spcBef>
                <a:spcPts val="0"/>
              </a:spcBef>
              <a:spcAft>
                <a:spcPts val="1600"/>
              </a:spcAft>
              <a:buNone/>
            </a:pPr>
            <a:endParaRPr sz="1400" dirty="0">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52F055B0-BCE6-48B8-BD13-B6F3CAD2AB67}"/>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64"/>
          <p:cNvPicPr preferRelativeResize="0"/>
          <p:nvPr/>
        </p:nvPicPr>
        <p:blipFill>
          <a:blip r:embed="rId3">
            <a:alphaModFix/>
          </a:blip>
          <a:stretch>
            <a:fillRect/>
          </a:stretch>
        </p:blipFill>
        <p:spPr>
          <a:xfrm>
            <a:off x="5286375" y="0"/>
            <a:ext cx="3857626" cy="5143501"/>
          </a:xfrm>
          <a:prstGeom prst="rect">
            <a:avLst/>
          </a:prstGeom>
          <a:noFill/>
          <a:ln>
            <a:noFill/>
          </a:ln>
        </p:spPr>
      </p:pic>
      <p:pic>
        <p:nvPicPr>
          <p:cNvPr id="366" name="Google Shape;366;p64"/>
          <p:cNvPicPr preferRelativeResize="0"/>
          <p:nvPr/>
        </p:nvPicPr>
        <p:blipFill>
          <a:blip r:embed="rId4">
            <a:alphaModFix/>
          </a:blip>
          <a:stretch>
            <a:fillRect/>
          </a:stretch>
        </p:blipFill>
        <p:spPr>
          <a:xfrm>
            <a:off x="0" y="1178700"/>
            <a:ext cx="5286374" cy="3964788"/>
          </a:xfrm>
          <a:prstGeom prst="rect">
            <a:avLst/>
          </a:prstGeom>
          <a:noFill/>
          <a:ln>
            <a:noFill/>
          </a:ln>
        </p:spPr>
      </p:pic>
      <p:sp>
        <p:nvSpPr>
          <p:cNvPr id="367" name="Google Shape;367;p64"/>
          <p:cNvSpPr txBox="1">
            <a:spLocks noGrp="1"/>
          </p:cNvSpPr>
          <p:nvPr>
            <p:ph type="title"/>
          </p:nvPr>
        </p:nvSpPr>
        <p:spPr>
          <a:xfrm>
            <a:off x="387475" y="94500"/>
            <a:ext cx="4604400" cy="1084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sz="2000" dirty="0">
                <a:latin typeface="Simplified Arabic" panose="02020603050405020304" pitchFamily="18" charset="-78"/>
                <a:cs typeface="Simplified Arabic" panose="02020603050405020304" pitchFamily="18" charset="-78"/>
              </a:rPr>
              <a:t>نُصبٌ تذكاري للحقيقة والذاكــرة</a:t>
            </a:r>
            <a:r>
              <a:rPr lang="en" sz="2000" dirty="0">
                <a:latin typeface="Simplified Arabic" panose="02020603050405020304" pitchFamily="18" charset="-78"/>
                <a:cs typeface="Simplified Arabic" panose="02020603050405020304" pitchFamily="18" charset="-78"/>
              </a:rPr>
              <a:t> </a:t>
            </a:r>
            <a:br>
              <a:rPr lang="ar-LB" sz="2000" dirty="0">
                <a:latin typeface="Simplified Arabic" panose="02020603050405020304" pitchFamily="18" charset="-78"/>
                <a:cs typeface="Simplified Arabic" panose="02020603050405020304" pitchFamily="18" charset="-78"/>
              </a:rPr>
            </a:br>
            <a:r>
              <a:rPr lang="en" sz="2000" dirty="0">
                <a:latin typeface="Simplified Arabic" panose="02020603050405020304" pitchFamily="18" charset="-78"/>
                <a:cs typeface="Simplified Arabic" panose="02020603050405020304" pitchFamily="18" charset="-78"/>
              </a:rPr>
              <a:t>(Monumento a la memoria y la verdad) </a:t>
            </a:r>
            <a:endParaRPr sz="2000" dirty="0">
              <a:latin typeface="Simplified Arabic" panose="02020603050405020304" pitchFamily="18" charset="-78"/>
              <a:cs typeface="Simplified Arabic" panose="02020603050405020304" pitchFamily="18" charset="-7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5"/>
          <p:cNvSpPr txBox="1">
            <a:spLocks noGrp="1"/>
          </p:cNvSpPr>
          <p:nvPr>
            <p:ph type="title"/>
          </p:nvPr>
        </p:nvSpPr>
        <p:spPr>
          <a:xfrm>
            <a:off x="5104575" y="420265"/>
            <a:ext cx="3706500" cy="2508900"/>
          </a:xfrm>
          <a:prstGeom prst="rect">
            <a:avLst/>
          </a:prstGeom>
        </p:spPr>
        <p:txBody>
          <a:bodyPr spcFirstLastPara="1" wrap="square" lIns="91425" tIns="91425" rIns="91425" bIns="91425" anchor="t" anchorCtr="0">
            <a:noAutofit/>
          </a:bodyPr>
          <a:lstStyle/>
          <a:p>
            <a:pPr lvl="0" algn="just" rtl="1"/>
            <a:r>
              <a:rPr lang="ar-LB" sz="3200" dirty="0">
                <a:latin typeface="Simplified Arabic" panose="02020603050405020304" pitchFamily="18" charset="-78"/>
                <a:cs typeface="+mn-cs"/>
              </a:rPr>
              <a:t>9. </a:t>
            </a:r>
            <a:r>
              <a:rPr lang="ar-SA" sz="3200" dirty="0">
                <a:cs typeface="+mn-cs"/>
              </a:rPr>
              <a:t>التحديات التي تواجه عمليات تخليد الذكرى الناجحة والتمثيلية </a:t>
            </a:r>
            <a:endParaRPr lang="en-US" sz="3200" dirty="0">
              <a:cs typeface="+mn-cs"/>
            </a:endParaRPr>
          </a:p>
        </p:txBody>
      </p:sp>
      <p:sp>
        <p:nvSpPr>
          <p:cNvPr id="373" name="Google Shape;373;p65"/>
          <p:cNvSpPr txBox="1">
            <a:spLocks noGrp="1"/>
          </p:cNvSpPr>
          <p:nvPr>
            <p:ph type="body" idx="1"/>
          </p:nvPr>
        </p:nvSpPr>
        <p:spPr>
          <a:xfrm>
            <a:off x="405600" y="434250"/>
            <a:ext cx="4166400" cy="4275000"/>
          </a:xfrm>
          <a:prstGeom prst="rect">
            <a:avLst/>
          </a:prstGeom>
        </p:spPr>
        <p:txBody>
          <a:bodyPr spcFirstLastPara="1" wrap="square" lIns="91425" tIns="91425" rIns="91425" bIns="91425" anchor="t" anchorCtr="0">
            <a:noAutofit/>
          </a:bodyPr>
          <a:lstStyle/>
          <a:p>
            <a:pPr marL="0" lvl="0" indent="0" algn="r" rtl="1">
              <a:buNone/>
            </a:pPr>
            <a:r>
              <a:rPr lang="ar-LB" sz="1800" dirty="0">
                <a:solidFill>
                  <a:schemeClr val="accent1"/>
                </a:solidFill>
                <a:latin typeface="Simplified Arabic" panose="02020603050405020304" pitchFamily="18" charset="-78"/>
                <a:cs typeface="Simplified Arabic" panose="02020603050405020304" pitchFamily="18" charset="-78"/>
              </a:rPr>
              <a:t>يُمكِن أن تُساعد المشاركة المجتمعية الواسعة والتشاور - بمشاركة كاملة من النساء والفتيات وغيرهن ممن قد يتعرّضن للتهميش - في تخفيف احتمالات الجدل والتسييس وضمان التمثيل المناسب.</a:t>
            </a:r>
          </a:p>
          <a:p>
            <a:pPr marL="0" lvl="0" indent="0" algn="r" rtl="1">
              <a:buNone/>
            </a:pPr>
            <a:endParaRPr lang="ar-LB" sz="1800" dirty="0">
              <a:solidFill>
                <a:schemeClr val="accent1"/>
              </a:solidFill>
              <a:latin typeface="Simplified Arabic" panose="02020603050405020304" pitchFamily="18" charset="-78"/>
              <a:cs typeface="Simplified Arabic" panose="02020603050405020304" pitchFamily="18" charset="-78"/>
            </a:endParaRPr>
          </a:p>
          <a:p>
            <a:pPr marL="0" lvl="0" indent="0" algn="r" rtl="1">
              <a:buNone/>
            </a:pPr>
            <a:r>
              <a:rPr lang="ar-LB" sz="1800" dirty="0">
                <a:solidFill>
                  <a:schemeClr val="accent1"/>
                </a:solidFill>
                <a:latin typeface="Simplified Arabic" panose="02020603050405020304" pitchFamily="18" charset="-78"/>
                <a:cs typeface="Simplified Arabic" panose="02020603050405020304" pitchFamily="18" charset="-78"/>
              </a:rPr>
              <a:t>مشاورات تؤدّي إلى:</a:t>
            </a:r>
          </a:p>
          <a:p>
            <a:pPr marL="285750" indent="-285750" algn="r" rtl="1"/>
            <a:r>
              <a:rPr lang="ar-LB" sz="1800" dirty="0">
                <a:solidFill>
                  <a:schemeClr val="accent1"/>
                </a:solidFill>
                <a:latin typeface="Simplified Arabic" panose="02020603050405020304" pitchFamily="18" charset="-78"/>
                <a:cs typeface="Simplified Arabic" panose="02020603050405020304" pitchFamily="18" charset="-78"/>
              </a:rPr>
              <a:t>الحصول على معلومات ديموغرافية أساسية؛</a:t>
            </a:r>
          </a:p>
          <a:p>
            <a:pPr marL="285750" indent="-285750" algn="r" rtl="1"/>
            <a:r>
              <a:rPr lang="ar-LB" sz="1800" dirty="0">
                <a:solidFill>
                  <a:schemeClr val="accent1"/>
                </a:solidFill>
                <a:latin typeface="Simplified Arabic" panose="02020603050405020304" pitchFamily="18" charset="-78"/>
                <a:cs typeface="Simplified Arabic" panose="02020603050405020304" pitchFamily="18" charset="-78"/>
              </a:rPr>
              <a:t>تحديد مجموعات الضحايا وتحديد أماكنها؛</a:t>
            </a:r>
          </a:p>
          <a:p>
            <a:pPr marL="285750" indent="-285750" algn="r" rtl="1"/>
            <a:r>
              <a:rPr lang="ar-LB" sz="1800" dirty="0">
                <a:solidFill>
                  <a:schemeClr val="accent1"/>
                </a:solidFill>
                <a:latin typeface="Simplified Arabic" panose="02020603050405020304" pitchFamily="18" charset="-78"/>
                <a:cs typeface="Simplified Arabic" panose="02020603050405020304" pitchFamily="18" charset="-78"/>
              </a:rPr>
              <a:t>فهم العواقب الآنية والمتوسطة والطويلة الأجل؛</a:t>
            </a:r>
          </a:p>
          <a:p>
            <a:pPr marL="285750" indent="-285750" algn="r" rtl="1"/>
            <a:r>
              <a:rPr lang="ar-LB" sz="1800" dirty="0">
                <a:solidFill>
                  <a:schemeClr val="accent1"/>
                </a:solidFill>
                <a:latin typeface="Simplified Arabic" panose="02020603050405020304" pitchFamily="18" charset="-78"/>
                <a:cs typeface="Simplified Arabic" panose="02020603050405020304" pitchFamily="18" charset="-78"/>
              </a:rPr>
              <a:t>فهم احتياجات مجموعة متنوعة من الضحايا وأولوياتها، بما في ذلك النساء والفتيات.</a:t>
            </a:r>
          </a:p>
        </p:txBody>
      </p:sp>
      <p:sp>
        <p:nvSpPr>
          <p:cNvPr id="4" name="Rectangle 3">
            <a:extLst>
              <a:ext uri="{FF2B5EF4-FFF2-40B4-BE49-F238E27FC236}">
                <a16:creationId xmlns:a16="http://schemas.microsoft.com/office/drawing/2014/main" id="{A383EE10-0DD1-4D56-B3D4-C381ED7C2A32}"/>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6"/>
          <p:cNvSpPr txBox="1">
            <a:spLocks noGrp="1"/>
          </p:cNvSpPr>
          <p:nvPr>
            <p:ph type="title"/>
          </p:nvPr>
        </p:nvSpPr>
        <p:spPr>
          <a:xfrm>
            <a:off x="218825" y="514925"/>
            <a:ext cx="8521500" cy="4260900"/>
          </a:xfrm>
          <a:prstGeom prst="rect">
            <a:avLst/>
          </a:prstGeom>
          <a:noFill/>
          <a:ln>
            <a:noFill/>
          </a:ln>
        </p:spPr>
        <p:txBody>
          <a:bodyPr spcFirstLastPara="1" wrap="square" lIns="91425" tIns="91425" rIns="91425" bIns="91425" anchor="t" anchorCtr="0">
            <a:noAutofit/>
          </a:bodyPr>
          <a:lstStyle/>
          <a:p>
            <a:pPr lvl="0" algn="r" rtl="1">
              <a:lnSpc>
                <a:spcPct val="115000"/>
              </a:lnSpc>
              <a:spcBef>
                <a:spcPts val="1200"/>
              </a:spcBef>
              <a:buClr>
                <a:srgbClr val="000000"/>
              </a:buClr>
              <a:buSzPts val="1100"/>
            </a:pPr>
            <a:r>
              <a:rPr lang="ar-LB" sz="2200" dirty="0">
                <a:latin typeface="Simplified Arabic" panose="02020603050405020304" pitchFamily="18" charset="-78"/>
                <a:cs typeface="Simplified Arabic" panose="02020603050405020304" pitchFamily="18" charset="-78"/>
              </a:rPr>
              <a:t>يسهم الاعتراف العام الذي تتيحه النصب التذكاريّة </a:t>
            </a:r>
            <a:r>
              <a:rPr lang="ar-LB" sz="2200" b="1" dirty="0">
                <a:latin typeface="Simplified Arabic" panose="02020603050405020304" pitchFamily="18" charset="-78"/>
                <a:cs typeface="Simplified Arabic" panose="02020603050405020304" pitchFamily="18" charset="-78"/>
              </a:rPr>
              <a:t>في عمليّة الشفاء </a:t>
            </a:r>
            <a:r>
              <a:rPr lang="ar-LB" sz="2200" dirty="0">
                <a:latin typeface="Simplified Arabic" panose="02020603050405020304" pitchFamily="18" charset="-78"/>
                <a:cs typeface="Simplified Arabic" panose="02020603050405020304" pitchFamily="18" charset="-78"/>
              </a:rPr>
              <a:t>وفي </a:t>
            </a:r>
            <a:r>
              <a:rPr lang="ar-LB" sz="2200" b="1" dirty="0">
                <a:latin typeface="Simplified Arabic" panose="02020603050405020304" pitchFamily="18" charset="-78"/>
                <a:cs typeface="Simplified Arabic" panose="02020603050405020304" pitchFamily="18" charset="-78"/>
              </a:rPr>
              <a:t>التخفيف من الصدمة التي عاشها الضحايا ومجتمعاتهم.</a:t>
            </a:r>
            <a:br>
              <a:rPr lang="ar-LB" sz="2200" b="1" dirty="0">
                <a:latin typeface="Simplified Arabic" panose="02020603050405020304" pitchFamily="18" charset="-78"/>
                <a:cs typeface="Simplified Arabic" panose="02020603050405020304" pitchFamily="18" charset="-78"/>
              </a:rPr>
            </a:br>
            <a:br>
              <a:rPr lang="ar-LB" sz="2200" dirty="0">
                <a:latin typeface="Simplified Arabic" panose="02020603050405020304" pitchFamily="18" charset="-78"/>
                <a:cs typeface="Simplified Arabic" panose="02020603050405020304" pitchFamily="18" charset="-78"/>
              </a:rPr>
            </a:br>
            <a:br>
              <a:rPr lang="ar-LB" sz="2200" dirty="0">
                <a:latin typeface="Simplified Arabic" panose="02020603050405020304" pitchFamily="18" charset="-78"/>
                <a:cs typeface="Simplified Arabic" panose="02020603050405020304" pitchFamily="18" charset="-78"/>
              </a:rPr>
            </a:br>
            <a:br>
              <a:rPr lang="ar-LB" sz="2200" dirty="0">
                <a:latin typeface="Simplified Arabic" panose="02020603050405020304" pitchFamily="18" charset="-78"/>
                <a:cs typeface="Simplified Arabic" panose="02020603050405020304" pitchFamily="18" charset="-78"/>
              </a:rPr>
            </a:br>
            <a:r>
              <a:rPr lang="ar-LB" sz="2200" dirty="0">
                <a:latin typeface="Simplified Arabic" panose="02020603050405020304" pitchFamily="18" charset="-78"/>
                <a:cs typeface="Simplified Arabic" panose="02020603050405020304" pitchFamily="18" charset="-78"/>
              </a:rPr>
              <a:t>ومع ذلك، من المُهِمَّ أيضًا أن نَتَذَكَّرَ أنَّه في غياب أشكالٍ أخرى من الحقيقة والعدالة والإنصاف، قد يرفض العديد من الضحايا النصب التذكارية بغض النظر عن عملية التشاور والمشاركة.</a:t>
            </a:r>
            <a:endParaRPr sz="2200" b="1" dirty="0">
              <a:latin typeface="Simplified Arabic" panose="02020603050405020304" pitchFamily="18" charset="-78"/>
              <a:cs typeface="Simplified Arabic" panose="02020603050405020304" pitchFamily="18" charset="-78"/>
            </a:endParaRPr>
          </a:p>
        </p:txBody>
      </p:sp>
      <p:sp>
        <p:nvSpPr>
          <p:cNvPr id="3" name="Rectangle 2">
            <a:extLst>
              <a:ext uri="{FF2B5EF4-FFF2-40B4-BE49-F238E27FC236}">
                <a16:creationId xmlns:a16="http://schemas.microsoft.com/office/drawing/2014/main" id="{1A160E27-F775-4FA5-B123-059F3F50FF37}"/>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7"/>
          <p:cNvSpPr txBox="1">
            <a:spLocks noGrp="1"/>
          </p:cNvSpPr>
          <p:nvPr>
            <p:ph type="title"/>
          </p:nvPr>
        </p:nvSpPr>
        <p:spPr>
          <a:xfrm>
            <a:off x="5152241" y="384384"/>
            <a:ext cx="3704400" cy="20496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b="1" dirty="0">
                <a:latin typeface="Simplified Arabic" panose="02020603050405020304" pitchFamily="18" charset="-78"/>
                <a:cs typeface="Simplified Arabic" panose="02020603050405020304" pitchFamily="18" charset="-78"/>
              </a:rPr>
              <a:t>عوامــل مهمّة أخرى للنظر فيهـا</a:t>
            </a:r>
            <a:endParaRPr b="1" dirty="0">
              <a:latin typeface="Simplified Arabic" panose="02020603050405020304" pitchFamily="18" charset="-78"/>
              <a:cs typeface="Simplified Arabic" panose="02020603050405020304" pitchFamily="18" charset="-78"/>
            </a:endParaRPr>
          </a:p>
        </p:txBody>
      </p:sp>
      <p:sp>
        <p:nvSpPr>
          <p:cNvPr id="384" name="Google Shape;384;p67"/>
          <p:cNvSpPr txBox="1">
            <a:spLocks noGrp="1"/>
          </p:cNvSpPr>
          <p:nvPr>
            <p:ph type="body" idx="2"/>
          </p:nvPr>
        </p:nvSpPr>
        <p:spPr>
          <a:xfrm>
            <a:off x="186500" y="608501"/>
            <a:ext cx="3954000" cy="4111500"/>
          </a:xfrm>
          <a:prstGeom prst="rect">
            <a:avLst/>
          </a:prstGeom>
        </p:spPr>
        <p:txBody>
          <a:bodyPr spcFirstLastPara="1" wrap="square" lIns="91425" tIns="91425" rIns="91425" bIns="91425" anchor="t" anchorCtr="0">
            <a:noAutofit/>
          </a:bodyPr>
          <a:lstStyle/>
          <a:p>
            <a:pPr marL="457200" lvl="0" indent="-342900" algn="r" rtl="1">
              <a:spcBef>
                <a:spcPts val="1200"/>
              </a:spcBef>
              <a:spcAft>
                <a:spcPts val="0"/>
              </a:spcAft>
              <a:buClr>
                <a:schemeClr val="accent1"/>
              </a:buClr>
              <a:buSzPts val="1800"/>
              <a:buFont typeface="Merriweather"/>
              <a:buChar char="●"/>
            </a:pPr>
            <a:r>
              <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rPr>
              <a:t> إدارة التوقّعات واستباق بعض الخلافات</a:t>
            </a:r>
          </a:p>
          <a:p>
            <a:pPr lvl="0" indent="-342900" algn="r" rtl="1">
              <a:spcBef>
                <a:spcPts val="1200"/>
              </a:spcBef>
              <a:buClr>
                <a:schemeClr val="accent1"/>
              </a:buClr>
              <a:buSzPts val="1800"/>
              <a:buFont typeface="Merriweather"/>
              <a:buChar char="●"/>
            </a:pPr>
            <a:endPar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lvl="0" indent="-342900" algn="r" rtl="1">
              <a:spcBef>
                <a:spcPts val="1200"/>
              </a:spcBef>
              <a:buClr>
                <a:schemeClr val="accent1"/>
              </a:buClr>
              <a:buSzPts val="1800"/>
              <a:buFont typeface="Merriweather"/>
              <a:buChar char="●"/>
            </a:pPr>
            <a:r>
              <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rPr>
              <a:t>تعزيز الشفاء والمصالحة وتجنب الضرر أو الاستغلال أو إعادة الصدمة</a:t>
            </a:r>
          </a:p>
          <a:p>
            <a:pPr lvl="0" indent="-342900" algn="r" rtl="1">
              <a:spcBef>
                <a:spcPts val="1200"/>
              </a:spcBef>
              <a:buClr>
                <a:schemeClr val="accent1"/>
              </a:buClr>
              <a:buSzPts val="1800"/>
              <a:buFont typeface="Merriweather"/>
              <a:buChar char="●"/>
            </a:pPr>
            <a:endPar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lvl="0" indent="-342900" algn="r" rtl="1">
              <a:spcBef>
                <a:spcPts val="1200"/>
              </a:spcBef>
              <a:buClr>
                <a:schemeClr val="accent1"/>
              </a:buClr>
              <a:buSzPts val="1800"/>
              <a:buFont typeface="Merriweather"/>
              <a:buChar char="●"/>
            </a:pPr>
            <a:r>
              <a:rPr lang="ar-LB" sz="2000" dirty="0">
                <a:solidFill>
                  <a:schemeClr val="accent1"/>
                </a:solidFill>
                <a:latin typeface="Simplified Arabic" panose="02020603050405020304" pitchFamily="18" charset="-78"/>
                <a:ea typeface="Merriweather"/>
                <a:cs typeface="Simplified Arabic" panose="02020603050405020304" pitchFamily="18" charset="-78"/>
                <a:sym typeface="Merriweather"/>
              </a:rPr>
              <a:t>موارد لبناء النصب التذكارية والحفاظ عليها.</a:t>
            </a:r>
            <a:r>
              <a:rPr lang="en-US" sz="2000" dirty="0">
                <a:solidFill>
                  <a:schemeClr val="accent1"/>
                </a:solidFill>
                <a:latin typeface="Simplified Arabic" panose="02020603050405020304" pitchFamily="18" charset="-78"/>
                <a:ea typeface="Merriweather"/>
                <a:cs typeface="Simplified Arabic" panose="02020603050405020304" pitchFamily="18" charset="-78"/>
                <a:sym typeface="Merriweather"/>
              </a:rPr>
              <a:t> </a:t>
            </a:r>
            <a:endParaRPr sz="1400" dirty="0">
              <a:solidFill>
                <a:srgbClr val="000000"/>
              </a:solidFill>
              <a:latin typeface="Simplified Arabic" panose="02020603050405020304" pitchFamily="18" charset="-78"/>
              <a:cs typeface="Simplified Arabic" panose="02020603050405020304" pitchFamily="18" charset="-78"/>
            </a:endParaRPr>
          </a:p>
          <a:p>
            <a:pPr marL="0" lvl="0" indent="0" rtl="0">
              <a:spcBef>
                <a:spcPts val="0"/>
              </a:spcBef>
              <a:spcAft>
                <a:spcPts val="0"/>
              </a:spcAft>
              <a:buNone/>
            </a:pPr>
            <a:r>
              <a:rPr lang="en" sz="1200" dirty="0">
                <a:solidFill>
                  <a:srgbClr val="2F5496"/>
                </a:solidFill>
                <a:latin typeface="Simplified Arabic" panose="02020603050405020304" pitchFamily="18" charset="-78"/>
                <a:ea typeface="Times New Roman"/>
                <a:cs typeface="Simplified Arabic" panose="02020603050405020304" pitchFamily="18" charset="-78"/>
                <a:sym typeface="Times New Roman"/>
              </a:rPr>
              <a:t> </a:t>
            </a:r>
            <a:endParaRPr sz="1200" dirty="0">
              <a:solidFill>
                <a:srgbClr val="2F5496"/>
              </a:solidFill>
              <a:latin typeface="Simplified Arabic" panose="02020603050405020304" pitchFamily="18" charset="-78"/>
              <a:ea typeface="Times New Roman"/>
              <a:cs typeface="Simplified Arabic" panose="02020603050405020304" pitchFamily="18" charset="-78"/>
              <a:sym typeface="Times New Roman"/>
            </a:endParaRPr>
          </a:p>
          <a:p>
            <a:pPr marL="0" lvl="0" indent="0">
              <a:spcBef>
                <a:spcPts val="1600"/>
              </a:spcBef>
              <a:spcAft>
                <a:spcPts val="1600"/>
              </a:spcAft>
              <a:buNone/>
            </a:pPr>
            <a:endParaRPr sz="1400" dirty="0">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DE96D4EB-7120-45A9-A235-44E54B9C6CF1}"/>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8"/>
          <p:cNvSpPr txBox="1">
            <a:spLocks noGrp="1"/>
          </p:cNvSpPr>
          <p:nvPr>
            <p:ph type="title"/>
          </p:nvPr>
        </p:nvSpPr>
        <p:spPr>
          <a:xfrm>
            <a:off x="4980200" y="211400"/>
            <a:ext cx="3822900" cy="1894200"/>
          </a:xfrm>
          <a:prstGeom prst="rect">
            <a:avLst/>
          </a:prstGeom>
        </p:spPr>
        <p:txBody>
          <a:bodyPr spcFirstLastPara="1" wrap="square" lIns="91425" tIns="91425" rIns="91425" bIns="91425" anchor="ctr" anchorCtr="0">
            <a:noAutofit/>
          </a:bodyPr>
          <a:lstStyle/>
          <a:p>
            <a:pPr lvl="0" algn="ctr" rtl="1"/>
            <a:r>
              <a:rPr lang="ar-LB" dirty="0">
                <a:latin typeface="Simplified Arabic" panose="02020603050405020304" pitchFamily="18" charset="-78"/>
                <a:cs typeface="Simplified Arabic" panose="02020603050405020304" pitchFamily="18" charset="-78"/>
              </a:rPr>
              <a:t>سربرنيتشا</a:t>
            </a:r>
            <a:endParaRPr dirty="0">
              <a:latin typeface="Simplified Arabic" panose="02020603050405020304" pitchFamily="18" charset="-78"/>
              <a:cs typeface="Simplified Arabic" panose="02020603050405020304" pitchFamily="18" charset="-78"/>
            </a:endParaRPr>
          </a:p>
        </p:txBody>
      </p:sp>
      <p:pic>
        <p:nvPicPr>
          <p:cNvPr id="390" name="Google Shape;390;p68"/>
          <p:cNvPicPr preferRelativeResize="0"/>
          <p:nvPr/>
        </p:nvPicPr>
        <p:blipFill>
          <a:blip r:embed="rId3">
            <a:alphaModFix/>
          </a:blip>
          <a:stretch>
            <a:fillRect/>
          </a:stretch>
        </p:blipFill>
        <p:spPr>
          <a:xfrm>
            <a:off x="152400" y="152400"/>
            <a:ext cx="4197602" cy="2491751"/>
          </a:xfrm>
          <a:prstGeom prst="rect">
            <a:avLst/>
          </a:prstGeom>
          <a:noFill/>
          <a:ln>
            <a:noFill/>
          </a:ln>
        </p:spPr>
      </p:pic>
      <p:pic>
        <p:nvPicPr>
          <p:cNvPr id="391" name="Google Shape;391;p68"/>
          <p:cNvPicPr preferRelativeResize="0"/>
          <p:nvPr/>
        </p:nvPicPr>
        <p:blipFill>
          <a:blip r:embed="rId4">
            <a:alphaModFix/>
          </a:blip>
          <a:stretch>
            <a:fillRect/>
          </a:stretch>
        </p:blipFill>
        <p:spPr>
          <a:xfrm>
            <a:off x="4109600" y="2276325"/>
            <a:ext cx="3822890" cy="2867176"/>
          </a:xfrm>
          <a:prstGeom prst="rect">
            <a:avLst/>
          </a:prstGeom>
          <a:noFill/>
          <a:ln>
            <a:noFill/>
          </a:ln>
        </p:spPr>
      </p:pic>
      <p:sp>
        <p:nvSpPr>
          <p:cNvPr id="5" name="Rectangle 4">
            <a:extLst>
              <a:ext uri="{FF2B5EF4-FFF2-40B4-BE49-F238E27FC236}">
                <a16:creationId xmlns:a16="http://schemas.microsoft.com/office/drawing/2014/main" id="{FE0800AF-479D-49FA-8332-7578284C7908}"/>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9"/>
          <p:cNvSpPr txBox="1">
            <a:spLocks noGrp="1"/>
          </p:cNvSpPr>
          <p:nvPr>
            <p:ph type="title"/>
          </p:nvPr>
        </p:nvSpPr>
        <p:spPr>
          <a:xfrm>
            <a:off x="311675" y="798600"/>
            <a:ext cx="3134700" cy="35463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dirty="0">
                <a:latin typeface="Simplified Arabic" panose="02020603050405020304" pitchFamily="18" charset="-78"/>
                <a:cs typeface="Simplified Arabic" panose="02020603050405020304" pitchFamily="18" charset="-78"/>
              </a:rPr>
              <a:t>تمثال النســاء ضحايا الحرب في جنوب كيفو. </a:t>
            </a:r>
            <a:endParaRPr dirty="0">
              <a:latin typeface="Simplified Arabic" panose="02020603050405020304" pitchFamily="18" charset="-78"/>
              <a:cs typeface="Simplified Arabic" panose="02020603050405020304" pitchFamily="18" charset="-78"/>
            </a:endParaRPr>
          </a:p>
        </p:txBody>
      </p:sp>
      <p:pic>
        <p:nvPicPr>
          <p:cNvPr id="397" name="Google Shape;397;p69"/>
          <p:cNvPicPr preferRelativeResize="0"/>
          <p:nvPr/>
        </p:nvPicPr>
        <p:blipFill>
          <a:blip r:embed="rId3">
            <a:alphaModFix/>
          </a:blip>
          <a:stretch>
            <a:fillRect/>
          </a:stretch>
        </p:blipFill>
        <p:spPr>
          <a:xfrm>
            <a:off x="3833425" y="19888"/>
            <a:ext cx="5147546" cy="5103725"/>
          </a:xfrm>
          <a:prstGeom prst="rect">
            <a:avLst/>
          </a:prstGeom>
          <a:noFill/>
          <a:ln>
            <a:noFill/>
          </a:ln>
        </p:spPr>
      </p:pic>
      <p:sp>
        <p:nvSpPr>
          <p:cNvPr id="4" name="Rectangle 3">
            <a:extLst>
              <a:ext uri="{FF2B5EF4-FFF2-40B4-BE49-F238E27FC236}">
                <a16:creationId xmlns:a16="http://schemas.microsoft.com/office/drawing/2014/main" id="{592EBA95-2E56-42E7-9087-0BD443FC5D52}"/>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71"/>
          <p:cNvSpPr txBox="1">
            <a:spLocks noGrp="1"/>
          </p:cNvSpPr>
          <p:nvPr>
            <p:ph type="title"/>
          </p:nvPr>
        </p:nvSpPr>
        <p:spPr>
          <a:xfrm>
            <a:off x="-63875" y="684500"/>
            <a:ext cx="3398700" cy="35463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LB" dirty="0">
                <a:latin typeface="Simplified Arabic" panose="02020603050405020304" pitchFamily="18" charset="-78"/>
                <a:cs typeface="Simplified Arabic" panose="02020603050405020304" pitchFamily="18" charset="-78"/>
              </a:rPr>
              <a:t>النساء في النصب التذكاريّة</a:t>
            </a:r>
            <a:endParaRPr dirty="0">
              <a:latin typeface="Simplified Arabic" panose="02020603050405020304" pitchFamily="18" charset="-78"/>
              <a:cs typeface="Simplified Arabic" panose="02020603050405020304" pitchFamily="18" charset="-78"/>
            </a:endParaRPr>
          </a:p>
        </p:txBody>
      </p:sp>
      <p:pic>
        <p:nvPicPr>
          <p:cNvPr id="409" name="Google Shape;409;p71"/>
          <p:cNvPicPr preferRelativeResize="0"/>
          <p:nvPr/>
        </p:nvPicPr>
        <p:blipFill>
          <a:blip r:embed="rId3">
            <a:alphaModFix/>
          </a:blip>
          <a:stretch>
            <a:fillRect/>
          </a:stretch>
        </p:blipFill>
        <p:spPr>
          <a:xfrm>
            <a:off x="3192500" y="339938"/>
            <a:ext cx="5951499" cy="4463624"/>
          </a:xfrm>
          <a:prstGeom prst="rect">
            <a:avLst/>
          </a:prstGeom>
          <a:noFill/>
          <a:ln>
            <a:noFill/>
          </a:ln>
        </p:spPr>
      </p:pic>
      <p:sp>
        <p:nvSpPr>
          <p:cNvPr id="4" name="Rectangle 3">
            <a:extLst>
              <a:ext uri="{FF2B5EF4-FFF2-40B4-BE49-F238E27FC236}">
                <a16:creationId xmlns:a16="http://schemas.microsoft.com/office/drawing/2014/main" id="{9FB1DB29-1480-4350-A4AD-DB9DB81308A3}"/>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2"/>
          <p:cNvSpPr txBox="1">
            <a:spLocks noGrp="1"/>
          </p:cNvSpPr>
          <p:nvPr>
            <p:ph type="title"/>
          </p:nvPr>
        </p:nvSpPr>
        <p:spPr>
          <a:xfrm>
            <a:off x="5206454" y="447137"/>
            <a:ext cx="3706500" cy="3399600"/>
          </a:xfrm>
          <a:prstGeom prst="rect">
            <a:avLst/>
          </a:prstGeom>
        </p:spPr>
        <p:txBody>
          <a:bodyPr spcFirstLastPara="1" wrap="square" lIns="91425" tIns="91425" rIns="91425" bIns="91425" anchor="t" anchorCtr="0">
            <a:noAutofit/>
          </a:bodyPr>
          <a:lstStyle/>
          <a:p>
            <a:pPr lvl="0" algn="just" rtl="1"/>
            <a:r>
              <a:rPr lang="ar-LB" dirty="0">
                <a:latin typeface="Simplified Arabic" panose="02020603050405020304" pitchFamily="18" charset="-78"/>
                <a:cs typeface="+mn-cs"/>
              </a:rPr>
              <a:t>10. </a:t>
            </a:r>
            <a:r>
              <a:rPr lang="ar-SA" dirty="0">
                <a:cs typeface="+mn-cs"/>
              </a:rPr>
              <a:t>ما يمكن فعله لجعل النُصُب التذكارية ذات صلة وجدوى للضحايا النساء والفتيات؟ </a:t>
            </a:r>
            <a:endParaRPr lang="en-US" dirty="0">
              <a:cs typeface="+mn-cs"/>
            </a:endParaRPr>
          </a:p>
        </p:txBody>
      </p:sp>
      <p:sp>
        <p:nvSpPr>
          <p:cNvPr id="415" name="Google Shape;415;p72"/>
          <p:cNvSpPr txBox="1">
            <a:spLocks noGrp="1"/>
          </p:cNvSpPr>
          <p:nvPr>
            <p:ph type="body" idx="1"/>
          </p:nvPr>
        </p:nvSpPr>
        <p:spPr>
          <a:xfrm>
            <a:off x="311725" y="526721"/>
            <a:ext cx="4166400" cy="4436835"/>
          </a:xfrm>
          <a:prstGeom prst="rect">
            <a:avLst/>
          </a:prstGeom>
        </p:spPr>
        <p:txBody>
          <a:bodyPr spcFirstLastPara="1" wrap="square" lIns="91425" tIns="91425" rIns="91425" bIns="91425" anchor="t" anchorCtr="0">
            <a:noAutofit/>
          </a:bodyPr>
          <a:lstStyle/>
          <a:p>
            <a:pPr marL="0" lvl="0" indent="0" algn="r" rtl="1">
              <a:buNone/>
            </a:pPr>
            <a:r>
              <a:rPr lang="ar-LB" sz="2200" dirty="0">
                <a:solidFill>
                  <a:schemeClr val="accent1"/>
                </a:solidFill>
                <a:latin typeface="Simplified Arabic" panose="02020603050405020304" pitchFamily="18" charset="-78"/>
                <a:ea typeface="Merriweather"/>
                <a:cs typeface="Simplified Arabic" panose="02020603050405020304" pitchFamily="18" charset="-78"/>
                <a:sym typeface="Merriweather"/>
              </a:rPr>
              <a:t>إذا ما أُريدَ أن تكون النصب التذكارية ذات معنًى بالنسبة إلى النساء والفتيات، فيجب بذل جهد في كل فرصة للتأكد من أنها تعكس النطاق الكامل لخبراتهن خلال فترات العنف والقمع والانتقال.</a:t>
            </a:r>
          </a:p>
          <a:p>
            <a:pPr marL="0" lvl="0" indent="0" algn="r" rtl="1">
              <a:buNone/>
            </a:pPr>
            <a:endParaRPr lang="ar-LB" sz="22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marL="0" lvl="0" indent="0" algn="r" rtl="1">
              <a:buNone/>
            </a:pPr>
            <a:r>
              <a:rPr lang="ar-LB" sz="2200" dirty="0">
                <a:solidFill>
                  <a:schemeClr val="accent1"/>
                </a:solidFill>
                <a:latin typeface="Simplified Arabic" panose="02020603050405020304" pitchFamily="18" charset="-78"/>
                <a:ea typeface="Merriweather"/>
                <a:cs typeface="Simplified Arabic" panose="02020603050405020304" pitchFamily="18" charset="-78"/>
                <a:sym typeface="Merriweather"/>
              </a:rPr>
              <a:t>وهذا يعني أنّه ينبغي مراعاة نوع الجنس في كلّ خطوةٍ من مراحل العمليّة.</a:t>
            </a:r>
            <a:endParaRPr sz="2200" dirty="0">
              <a:latin typeface="Simplified Arabic" panose="02020603050405020304" pitchFamily="18" charset="-78"/>
              <a:ea typeface="Merriweather"/>
              <a:cs typeface="Simplified Arabic" panose="02020603050405020304" pitchFamily="18" charset="-78"/>
              <a:sym typeface="Merriweather"/>
            </a:endParaRPr>
          </a:p>
        </p:txBody>
      </p:sp>
      <p:sp>
        <p:nvSpPr>
          <p:cNvPr id="4" name="Rectangle 3">
            <a:extLst>
              <a:ext uri="{FF2B5EF4-FFF2-40B4-BE49-F238E27FC236}">
                <a16:creationId xmlns:a16="http://schemas.microsoft.com/office/drawing/2014/main" id="{8F982789-D592-416A-9B6A-46E73C6C758E}"/>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73"/>
          <p:cNvSpPr txBox="1">
            <a:spLocks noGrp="1"/>
          </p:cNvSpPr>
          <p:nvPr>
            <p:ph type="title"/>
          </p:nvPr>
        </p:nvSpPr>
        <p:spPr>
          <a:xfrm>
            <a:off x="311700" y="2022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LB" b="1" dirty="0">
                <a:latin typeface="Simplified Arabic" panose="02020603050405020304" pitchFamily="18" charset="-78"/>
                <a:cs typeface="Simplified Arabic" panose="02020603050405020304" pitchFamily="18" charset="-78"/>
              </a:rPr>
              <a:t>تـفــادي تهميــش النساء والفتيــات</a:t>
            </a:r>
            <a:endParaRPr b="1" dirty="0">
              <a:latin typeface="Simplified Arabic" panose="02020603050405020304" pitchFamily="18" charset="-78"/>
              <a:cs typeface="Simplified Arabic" panose="02020603050405020304" pitchFamily="18" charset="-78"/>
            </a:endParaRPr>
          </a:p>
        </p:txBody>
      </p:sp>
      <p:sp>
        <p:nvSpPr>
          <p:cNvPr id="421" name="Google Shape;421;p73"/>
          <p:cNvSpPr txBox="1"/>
          <p:nvPr/>
        </p:nvSpPr>
        <p:spPr>
          <a:xfrm>
            <a:off x="203825" y="1526675"/>
            <a:ext cx="4280100" cy="3369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22" name="Google Shape;422;p73"/>
          <p:cNvSpPr txBox="1"/>
          <p:nvPr/>
        </p:nvSpPr>
        <p:spPr>
          <a:xfrm>
            <a:off x="99850" y="1379604"/>
            <a:ext cx="4388100" cy="3569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423" name="Google Shape;423;p73"/>
          <p:cNvSpPr txBox="1"/>
          <p:nvPr/>
        </p:nvSpPr>
        <p:spPr>
          <a:xfrm>
            <a:off x="4767975" y="1406675"/>
            <a:ext cx="4280100" cy="3489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6" name="Google Shape;423;p73">
            <a:extLst>
              <a:ext uri="{FF2B5EF4-FFF2-40B4-BE49-F238E27FC236}">
                <a16:creationId xmlns:a16="http://schemas.microsoft.com/office/drawing/2014/main" id="{FF9DEE38-84EE-4DBC-AE33-8A98B98EE2A8}"/>
              </a:ext>
            </a:extLst>
          </p:cNvPr>
          <p:cNvSpPr txBox="1"/>
          <p:nvPr/>
        </p:nvSpPr>
        <p:spPr>
          <a:xfrm>
            <a:off x="203825" y="1378426"/>
            <a:ext cx="4280100" cy="348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1150" algn="just" rtl="1">
              <a:lnSpc>
                <a:spcPct val="115000"/>
              </a:lnSpc>
              <a:spcBef>
                <a:spcPts val="0"/>
              </a:spcBef>
              <a:spcAft>
                <a:spcPts val="0"/>
              </a:spcAft>
              <a:buClr>
                <a:schemeClr val="accent1"/>
              </a:buClr>
              <a:buSzPts val="1300"/>
              <a:buFont typeface="Roboto"/>
              <a:buChar char="●"/>
            </a:pPr>
            <a:r>
              <a:rPr lang="ar-LB" sz="1500" dirty="0">
                <a:solidFill>
                  <a:schemeClr val="accent1"/>
                </a:solidFill>
                <a:latin typeface="Arial" panose="020B0604020202020204" pitchFamily="34" charset="0"/>
                <a:ea typeface="Roboto"/>
                <a:cs typeface="Arial" panose="020B0604020202020204" pitchFamily="34" charset="0"/>
                <a:sym typeface="Roboto"/>
              </a:rPr>
              <a:t>هل يسهم المشروع في إدامة الأعراف الجنسانية السائدة أو هل يعزّز هياكل القوة القائمة حالياً في المنزل أو المجتمع أو البلاد؟ </a:t>
            </a:r>
          </a:p>
          <a:p>
            <a:pPr marL="457200" lvl="0" indent="-311150" algn="just" rtl="1">
              <a:lnSpc>
                <a:spcPct val="115000"/>
              </a:lnSpc>
              <a:spcBef>
                <a:spcPts val="0"/>
              </a:spcBef>
              <a:spcAft>
                <a:spcPts val="0"/>
              </a:spcAft>
              <a:buClr>
                <a:schemeClr val="accent1"/>
              </a:buClr>
              <a:buSzPts val="1300"/>
              <a:buFont typeface="Roboto"/>
              <a:buChar char="●"/>
            </a:pPr>
            <a:r>
              <a:rPr lang="ar-LB" sz="1500" dirty="0">
                <a:solidFill>
                  <a:schemeClr val="accent1"/>
                </a:solidFill>
                <a:latin typeface="Arial" panose="020B0604020202020204" pitchFamily="34" charset="0"/>
                <a:ea typeface="Roboto"/>
                <a:cs typeface="Arial" panose="020B0604020202020204" pitchFamily="34" charset="0"/>
                <a:sym typeface="Roboto"/>
              </a:rPr>
              <a:t>هل النهج أو الوسيط الموصى به لتخليد الذكرى يسيء إلى المرأة؟ مثلاً، هل سيؤدي إنشاء متحف في مركز سابق لاعتقال الذكور إلى تكريم الضحايا الذكور وما لحق بهم من أضرار فحسب؟</a:t>
            </a:r>
          </a:p>
          <a:p>
            <a:pPr marL="457200" lvl="0" indent="-311150" algn="just" rtl="1">
              <a:lnSpc>
                <a:spcPct val="115000"/>
              </a:lnSpc>
              <a:spcBef>
                <a:spcPts val="0"/>
              </a:spcBef>
              <a:spcAft>
                <a:spcPts val="0"/>
              </a:spcAft>
              <a:buClr>
                <a:schemeClr val="accent1"/>
              </a:buClr>
              <a:buSzPts val="1300"/>
              <a:buFont typeface="Roboto"/>
              <a:buChar char="●"/>
            </a:pPr>
            <a:r>
              <a:rPr lang="ar-LB" sz="1500" dirty="0">
                <a:solidFill>
                  <a:schemeClr val="accent1"/>
                </a:solidFill>
                <a:latin typeface="Arial" panose="020B0604020202020204" pitchFamily="34" charset="0"/>
                <a:ea typeface="Roboto"/>
                <a:cs typeface="Arial" panose="020B0604020202020204" pitchFamily="34" charset="0"/>
                <a:sym typeface="Roboto"/>
              </a:rPr>
              <a:t>هل سيغفل النُصُب التذكاري فوارقَ مهمّة بين الرجال والنساء أو يديم القوالب النمطية؟</a:t>
            </a:r>
          </a:p>
          <a:p>
            <a:pPr marL="457200" lvl="0" indent="-311150" algn="just" rtl="1">
              <a:lnSpc>
                <a:spcPct val="115000"/>
              </a:lnSpc>
              <a:spcBef>
                <a:spcPts val="0"/>
              </a:spcBef>
              <a:spcAft>
                <a:spcPts val="0"/>
              </a:spcAft>
              <a:buClr>
                <a:schemeClr val="accent1"/>
              </a:buClr>
              <a:buSzPts val="1300"/>
              <a:buFont typeface="Roboto"/>
              <a:buChar char="●"/>
            </a:pPr>
            <a:r>
              <a:rPr lang="ar-LB" sz="1500" dirty="0">
                <a:solidFill>
                  <a:schemeClr val="accent1"/>
                </a:solidFill>
                <a:latin typeface="Arial" panose="020B0604020202020204" pitchFamily="34" charset="0"/>
                <a:ea typeface="Roboto"/>
                <a:cs typeface="Arial" panose="020B0604020202020204" pitchFamily="34" charset="0"/>
                <a:sym typeface="Roboto"/>
              </a:rPr>
              <a:t>هل ستتعرّض المرأة للإقصاء في الأنشطة التذكارية؟ ومن سيتولّى إدارة الحدث أو الأحداث، وكيف؟ </a:t>
            </a:r>
          </a:p>
          <a:p>
            <a:pPr marL="457200" lvl="0" indent="-311150" algn="just" rtl="1">
              <a:lnSpc>
                <a:spcPct val="115000"/>
              </a:lnSpc>
              <a:spcBef>
                <a:spcPts val="0"/>
              </a:spcBef>
              <a:spcAft>
                <a:spcPts val="0"/>
              </a:spcAft>
              <a:buClr>
                <a:schemeClr val="accent1"/>
              </a:buClr>
              <a:buSzPts val="1300"/>
              <a:buFont typeface="Roboto"/>
              <a:buChar char="●"/>
            </a:pPr>
            <a:r>
              <a:rPr lang="ar-LB" sz="1500" dirty="0">
                <a:solidFill>
                  <a:schemeClr val="accent1"/>
                </a:solidFill>
                <a:latin typeface="Arial" panose="020B0604020202020204" pitchFamily="34" charset="0"/>
                <a:ea typeface="Roboto"/>
                <a:cs typeface="Arial" panose="020B0604020202020204" pitchFamily="34" charset="0"/>
                <a:sym typeface="Roboto"/>
              </a:rPr>
              <a:t>هل يُفضَّل اعتماد النُهُج الفردية أو الجماعية، وكيف ستؤثر على الضحايا النساء؟ </a:t>
            </a:r>
            <a:endParaRPr dirty="0"/>
          </a:p>
        </p:txBody>
      </p:sp>
      <p:sp>
        <p:nvSpPr>
          <p:cNvPr id="7" name="Google Shape;422;p73">
            <a:extLst>
              <a:ext uri="{FF2B5EF4-FFF2-40B4-BE49-F238E27FC236}">
                <a16:creationId xmlns:a16="http://schemas.microsoft.com/office/drawing/2014/main" id="{30D57AE9-DEFD-4CCB-863A-AB371799082C}"/>
              </a:ext>
            </a:extLst>
          </p:cNvPr>
          <p:cNvSpPr txBox="1"/>
          <p:nvPr/>
        </p:nvSpPr>
        <p:spPr>
          <a:xfrm>
            <a:off x="4713975" y="1371875"/>
            <a:ext cx="4388100" cy="356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1150" algn="just" rtl="1">
              <a:lnSpc>
                <a:spcPct val="115000"/>
              </a:lnSpc>
              <a:spcBef>
                <a:spcPts val="0"/>
              </a:spcBef>
              <a:spcAft>
                <a:spcPts val="0"/>
              </a:spcAft>
              <a:buClr>
                <a:schemeClr val="accent1"/>
              </a:buClr>
              <a:buSzPts val="1300"/>
              <a:buFont typeface="Roboto"/>
              <a:buChar char="●"/>
            </a:pPr>
            <a:r>
              <a:rPr lang="ar-LB" sz="1500" dirty="0">
                <a:solidFill>
                  <a:schemeClr val="accent1"/>
                </a:solidFill>
                <a:latin typeface="Arial" panose="020B0604020202020204" pitchFamily="34" charset="0"/>
                <a:ea typeface="Roboto"/>
                <a:cs typeface="Arial" panose="020B0604020202020204" pitchFamily="34" charset="0"/>
                <a:sym typeface="Roboto"/>
              </a:rPr>
              <a:t>كيف اندرجت قصص النساء وتجاربهنّ في أوقات النزاع والقمع؟ </a:t>
            </a:r>
          </a:p>
          <a:p>
            <a:pPr marL="457200" lvl="0" indent="-311150" algn="just" rtl="1">
              <a:lnSpc>
                <a:spcPct val="115000"/>
              </a:lnSpc>
              <a:spcBef>
                <a:spcPts val="0"/>
              </a:spcBef>
              <a:spcAft>
                <a:spcPts val="0"/>
              </a:spcAft>
              <a:buClr>
                <a:schemeClr val="accent1"/>
              </a:buClr>
              <a:buSzPts val="1300"/>
              <a:buFont typeface="Roboto"/>
              <a:buChar char="●"/>
            </a:pPr>
            <a:r>
              <a:rPr lang="ar-LB" sz="1500" dirty="0">
                <a:solidFill>
                  <a:schemeClr val="accent1"/>
                </a:solidFill>
                <a:latin typeface="Arial" panose="020B0604020202020204" pitchFamily="34" charset="0"/>
                <a:ea typeface="Roboto"/>
                <a:cs typeface="Arial" panose="020B0604020202020204" pitchFamily="34" charset="0"/>
                <a:sym typeface="Roboto"/>
              </a:rPr>
              <a:t>كيف تضرّرت النساء؟ </a:t>
            </a:r>
          </a:p>
          <a:p>
            <a:pPr marL="457200" lvl="0" indent="-311150" algn="just" rtl="1">
              <a:lnSpc>
                <a:spcPct val="115000"/>
              </a:lnSpc>
              <a:spcBef>
                <a:spcPts val="0"/>
              </a:spcBef>
              <a:spcAft>
                <a:spcPts val="0"/>
              </a:spcAft>
              <a:buClr>
                <a:schemeClr val="accent1"/>
              </a:buClr>
              <a:buSzPts val="1300"/>
              <a:buFont typeface="Roboto"/>
              <a:buChar char="●"/>
            </a:pPr>
            <a:r>
              <a:rPr lang="ar-LB" sz="1500" dirty="0">
                <a:solidFill>
                  <a:schemeClr val="accent1"/>
                </a:solidFill>
                <a:latin typeface="Arial" panose="020B0604020202020204" pitchFamily="34" charset="0"/>
                <a:ea typeface="Roboto"/>
                <a:cs typeface="Arial" panose="020B0604020202020204" pitchFamily="34" charset="0"/>
                <a:sym typeface="Roboto"/>
              </a:rPr>
              <a:t>هل من اختلافات بين فئات النساء من حيث أنواع الضرر الذي لحق بهنّ والانتهاكات المرتبكة بحقهنّ؟ </a:t>
            </a:r>
          </a:p>
          <a:p>
            <a:pPr marL="457200" lvl="0" indent="-311150" algn="just" rtl="1">
              <a:lnSpc>
                <a:spcPct val="115000"/>
              </a:lnSpc>
              <a:spcBef>
                <a:spcPts val="0"/>
              </a:spcBef>
              <a:spcAft>
                <a:spcPts val="0"/>
              </a:spcAft>
              <a:buClr>
                <a:schemeClr val="accent1"/>
              </a:buClr>
              <a:buSzPts val="1300"/>
              <a:buFont typeface="Roboto"/>
              <a:buChar char="●"/>
            </a:pPr>
            <a:r>
              <a:rPr lang="ar-LB" sz="1500" dirty="0">
                <a:solidFill>
                  <a:schemeClr val="accent1"/>
                </a:solidFill>
                <a:latin typeface="Arial" panose="020B0604020202020204" pitchFamily="34" charset="0"/>
                <a:ea typeface="Roboto"/>
                <a:cs typeface="Arial" panose="020B0604020202020204" pitchFamily="34" charset="0"/>
                <a:sym typeface="Roboto"/>
              </a:rPr>
              <a:t>هل لدى النساء احتياجات وأولويات وتوقّعات مختلفة في مشروع تخليد الذكرى؟ </a:t>
            </a:r>
          </a:p>
          <a:p>
            <a:pPr marL="457200" lvl="0" indent="-311150" algn="just" rtl="1">
              <a:lnSpc>
                <a:spcPct val="115000"/>
              </a:lnSpc>
              <a:spcBef>
                <a:spcPts val="0"/>
              </a:spcBef>
              <a:spcAft>
                <a:spcPts val="0"/>
              </a:spcAft>
              <a:buClr>
                <a:schemeClr val="accent1"/>
              </a:buClr>
              <a:buSzPts val="1300"/>
              <a:buFont typeface="Roboto"/>
              <a:buChar char="●"/>
            </a:pPr>
            <a:r>
              <a:rPr lang="ar-LB" sz="1500" dirty="0">
                <a:solidFill>
                  <a:schemeClr val="accent1"/>
                </a:solidFill>
                <a:latin typeface="Arial" panose="020B0604020202020204" pitchFamily="34" charset="0"/>
                <a:ea typeface="Roboto"/>
                <a:cs typeface="Arial" panose="020B0604020202020204" pitchFamily="34" charset="0"/>
                <a:sym typeface="Roboto"/>
              </a:rPr>
              <a:t>كيف يعكس النُصُب التذكاري تجارب الضحايا؟</a:t>
            </a:r>
          </a:p>
          <a:p>
            <a:pPr marL="457200" lvl="0" indent="-311150" algn="just" rtl="1">
              <a:lnSpc>
                <a:spcPct val="115000"/>
              </a:lnSpc>
              <a:buClr>
                <a:schemeClr val="accent1"/>
              </a:buClr>
              <a:buSzPts val="1300"/>
              <a:buFont typeface="Roboto"/>
              <a:buChar char="●"/>
            </a:pPr>
            <a:r>
              <a:rPr lang="ar-LB" sz="1500" dirty="0">
                <a:solidFill>
                  <a:schemeClr val="accent1"/>
                </a:solidFill>
                <a:latin typeface="Arial" panose="020B0604020202020204" pitchFamily="34" charset="0"/>
                <a:ea typeface="Roboto"/>
                <a:cs typeface="Arial" panose="020B0604020202020204" pitchFamily="34" charset="0"/>
                <a:sym typeface="Roboto"/>
              </a:rPr>
              <a:t>التصميم أساسي. قد تكون بعض وسائط تخليد الذكرى متحيّزة للضحايا الذكور أو قد تكرّم فقط الأفراد الأكثر نفوذاً والأرفع مكانةً في المجتمع. هل اختيار التصاميم متحيّزٌ للرجال ولتجاربهم وهل يروّج القوالبَ النمطية حول المرأة أو دورها في عملية الانتقال؟ </a:t>
            </a:r>
            <a:endParaRPr sz="1500" dirty="0">
              <a:solidFill>
                <a:schemeClr val="accent1"/>
              </a:solidFill>
              <a:latin typeface="Roboto"/>
              <a:ea typeface="Roboto"/>
              <a:cs typeface="Roboto"/>
              <a:sym typeface="Roboto"/>
            </a:endParaRPr>
          </a:p>
          <a:p>
            <a:pPr marL="0" lvl="0" indent="0" rtl="0">
              <a:spcBef>
                <a:spcPts val="0"/>
              </a:spcBef>
              <a:spcAft>
                <a:spcPts val="0"/>
              </a:spcAft>
              <a:buNone/>
            </a:pPr>
            <a:endParaRPr dirty="0"/>
          </a:p>
        </p:txBody>
      </p:sp>
      <p:sp>
        <p:nvSpPr>
          <p:cNvPr id="8" name="Rectangle 7">
            <a:extLst>
              <a:ext uri="{FF2B5EF4-FFF2-40B4-BE49-F238E27FC236}">
                <a16:creationId xmlns:a16="http://schemas.microsoft.com/office/drawing/2014/main" id="{BB5D6BA7-B9BA-468A-95AD-9F8949411FEB}"/>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9"/>
          <p:cNvSpPr txBox="1">
            <a:spLocks noGrp="1"/>
          </p:cNvSpPr>
          <p:nvPr>
            <p:ph type="title"/>
          </p:nvPr>
        </p:nvSpPr>
        <p:spPr>
          <a:xfrm>
            <a:off x="218825" y="506974"/>
            <a:ext cx="8521500" cy="4260900"/>
          </a:xfrm>
          <a:prstGeom prst="rect">
            <a:avLst/>
          </a:prstGeom>
          <a:noFill/>
          <a:ln>
            <a:noFill/>
          </a:ln>
        </p:spPr>
        <p:txBody>
          <a:bodyPr spcFirstLastPara="1" wrap="square" lIns="91425" tIns="91425" rIns="91425" bIns="91425" anchor="t" anchorCtr="0">
            <a:noAutofit/>
          </a:bodyPr>
          <a:lstStyle/>
          <a:p>
            <a:pPr lvl="0" algn="r" rtl="1">
              <a:lnSpc>
                <a:spcPct val="115000"/>
              </a:lnSpc>
              <a:spcBef>
                <a:spcPts val="1200"/>
              </a:spcBef>
              <a:buClr>
                <a:srgbClr val="000000"/>
              </a:buClr>
              <a:buSzPts val="1100"/>
            </a:pPr>
            <a:r>
              <a:rPr lang="ar-LB" sz="2200" dirty="0">
                <a:latin typeface="Simplified Arabic" panose="02020603050405020304" pitchFamily="18" charset="-78"/>
                <a:cs typeface="Simplified Arabic" panose="02020603050405020304" pitchFamily="18" charset="-78"/>
              </a:rPr>
              <a:t>يُمكِنُ أن تَكُونَ النصب التذكارية </a:t>
            </a:r>
            <a:r>
              <a:rPr lang="ar-LB" sz="2200" b="1" dirty="0">
                <a:latin typeface="Simplified Arabic" panose="02020603050405020304" pitchFamily="18" charset="-78"/>
                <a:cs typeface="Simplified Arabic" panose="02020603050405020304" pitchFamily="18" charset="-78"/>
              </a:rPr>
              <a:t>تشاركية ومتبادلة</a:t>
            </a:r>
            <a:r>
              <a:rPr lang="ar-LB" sz="2200" dirty="0">
                <a:latin typeface="Simplified Arabic" panose="02020603050405020304" pitchFamily="18" charset="-78"/>
                <a:cs typeface="Simplified Arabic" panose="02020603050405020304" pitchFamily="18" charset="-78"/>
              </a:rPr>
              <a:t> أي تجذب الزوّار وتأسرهم وتنتزع استجابة منهم وتدعوهم إلى المساهمة في بعض الأحيان.</a:t>
            </a:r>
            <a:br>
              <a:rPr lang="ar-LB" sz="2200" dirty="0">
                <a:latin typeface="Simplified Arabic" panose="02020603050405020304" pitchFamily="18" charset="-78"/>
                <a:cs typeface="Simplified Arabic" panose="02020603050405020304" pitchFamily="18" charset="-78"/>
              </a:rPr>
            </a:br>
            <a:br>
              <a:rPr lang="ar-LB" sz="2200" dirty="0">
                <a:latin typeface="Simplified Arabic" panose="02020603050405020304" pitchFamily="18" charset="-78"/>
                <a:cs typeface="Simplified Arabic" panose="02020603050405020304" pitchFamily="18" charset="-78"/>
              </a:rPr>
            </a:br>
            <a:br>
              <a:rPr lang="ar-LB" sz="2200" dirty="0">
                <a:latin typeface="Simplified Arabic" panose="02020603050405020304" pitchFamily="18" charset="-78"/>
                <a:cs typeface="Simplified Arabic" panose="02020603050405020304" pitchFamily="18" charset="-78"/>
              </a:rPr>
            </a:br>
            <a:br>
              <a:rPr lang="ar-LB" sz="2200" dirty="0">
                <a:latin typeface="Simplified Arabic" panose="02020603050405020304" pitchFamily="18" charset="-78"/>
                <a:cs typeface="Simplified Arabic" panose="02020603050405020304" pitchFamily="18" charset="-78"/>
              </a:rPr>
            </a:br>
            <a:r>
              <a:rPr lang="ar-LB" sz="2200" dirty="0">
                <a:latin typeface="Simplified Arabic" panose="02020603050405020304" pitchFamily="18" charset="-78"/>
                <a:cs typeface="Simplified Arabic" panose="02020603050405020304" pitchFamily="18" charset="-78"/>
              </a:rPr>
              <a:t>ولدى أنجح النُصُب التذكارية طابعٌ يجمع بين </a:t>
            </a:r>
            <a:r>
              <a:rPr lang="ar-LB" sz="2200" b="1" dirty="0">
                <a:latin typeface="Simplified Arabic" panose="02020603050405020304" pitchFamily="18" charset="-78"/>
                <a:cs typeface="Simplified Arabic" panose="02020603050405020304" pitchFamily="18" charset="-78"/>
              </a:rPr>
              <a:t>المقدس والعلماني، والبحث والتعليم، والاحتجاج والنقد، والحداد والتأمّل.</a:t>
            </a:r>
            <a:br>
              <a:rPr lang="ar-LB" sz="2200" b="1" dirty="0">
                <a:latin typeface="Simplified Arabic" panose="02020603050405020304" pitchFamily="18" charset="-78"/>
                <a:cs typeface="Simplified Arabic" panose="02020603050405020304" pitchFamily="18" charset="-78"/>
              </a:rPr>
            </a:br>
            <a:endParaRPr sz="2200" b="1" dirty="0">
              <a:latin typeface="Simplified Arabic" panose="02020603050405020304" pitchFamily="18" charset="-78"/>
              <a:cs typeface="Simplified Arabic" panose="02020603050405020304" pitchFamily="18" charset="-78"/>
            </a:endParaRPr>
          </a:p>
        </p:txBody>
      </p:sp>
      <p:sp>
        <p:nvSpPr>
          <p:cNvPr id="3" name="Rectangle 2">
            <a:extLst>
              <a:ext uri="{FF2B5EF4-FFF2-40B4-BE49-F238E27FC236}">
                <a16:creationId xmlns:a16="http://schemas.microsoft.com/office/drawing/2014/main" id="{1EAE0CA4-7297-467E-8EDB-F4B11D93DCCA}"/>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0"/>
          <p:cNvSpPr txBox="1">
            <a:spLocks noGrp="1"/>
          </p:cNvSpPr>
          <p:nvPr>
            <p:ph type="title"/>
          </p:nvPr>
        </p:nvSpPr>
        <p:spPr>
          <a:xfrm>
            <a:off x="5129800" y="363675"/>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b="1" dirty="0">
                <a:latin typeface="Simplified Arabic" panose="02020603050405020304" pitchFamily="18" charset="-78"/>
                <a:cs typeface="Simplified Arabic" panose="02020603050405020304" pitchFamily="18" charset="-78"/>
              </a:rPr>
              <a:t>أولويــات الضحايــا وإمكانيــّة التَسـيـيــس</a:t>
            </a:r>
            <a:endParaRPr b="1" dirty="0">
              <a:latin typeface="Simplified Arabic" panose="02020603050405020304" pitchFamily="18" charset="-78"/>
              <a:cs typeface="Simplified Arabic" panose="02020603050405020304" pitchFamily="18" charset="-78"/>
            </a:endParaRPr>
          </a:p>
        </p:txBody>
      </p:sp>
      <p:sp>
        <p:nvSpPr>
          <p:cNvPr id="148" name="Google Shape;148;p30"/>
          <p:cNvSpPr txBox="1"/>
          <p:nvPr/>
        </p:nvSpPr>
        <p:spPr>
          <a:xfrm>
            <a:off x="307700" y="363675"/>
            <a:ext cx="4136400" cy="4556100"/>
          </a:xfrm>
          <a:prstGeom prst="rect">
            <a:avLst/>
          </a:prstGeom>
          <a:noFill/>
          <a:ln>
            <a:noFill/>
          </a:ln>
        </p:spPr>
        <p:txBody>
          <a:bodyPr spcFirstLastPara="1" wrap="square" lIns="91425" tIns="91425" rIns="91425" bIns="91425" anchor="t" anchorCtr="0">
            <a:noAutofit/>
          </a:bodyPr>
          <a:lstStyle/>
          <a:p>
            <a:pPr lvl="0" algn="just" rtl="1">
              <a:lnSpc>
                <a:spcPct val="115000"/>
              </a:lnSpc>
              <a:spcBef>
                <a:spcPts val="1200"/>
              </a:spcBef>
            </a:pPr>
            <a:r>
              <a:rPr lang="ar-LB" sz="2000" dirty="0">
                <a:solidFill>
                  <a:schemeClr val="accent1"/>
                </a:solidFill>
                <a:latin typeface="Playbill" panose="040506030A0602020202" pitchFamily="82" charset="0"/>
                <a:ea typeface="Roboto"/>
                <a:cs typeface="+mn-cs"/>
                <a:sym typeface="Roboto"/>
              </a:rPr>
              <a:t>قد يكون لدى الضحايا ومناصريهم </a:t>
            </a:r>
            <a:r>
              <a:rPr lang="ar-LB" sz="2000" b="1" dirty="0">
                <a:solidFill>
                  <a:schemeClr val="accent1"/>
                </a:solidFill>
                <a:latin typeface="Playbill" panose="040506030A0602020202" pitchFamily="82" charset="0"/>
                <a:ea typeface="Roboto"/>
                <a:cs typeface="+mn-cs"/>
                <a:sym typeface="Roboto"/>
              </a:rPr>
              <a:t>أفكار مختلفة حول ما يأملون تحقيقه وكيفية القيام بذلك</a:t>
            </a:r>
            <a:r>
              <a:rPr lang="ar-LB" sz="2000" dirty="0">
                <a:solidFill>
                  <a:schemeClr val="accent1"/>
                </a:solidFill>
                <a:latin typeface="Playbill" panose="040506030A0602020202" pitchFamily="82" charset="0"/>
                <a:ea typeface="Roboto"/>
                <a:cs typeface="+mn-cs"/>
                <a:sym typeface="Roboto"/>
              </a:rPr>
              <a:t>.</a:t>
            </a:r>
          </a:p>
          <a:p>
            <a:pPr lvl="0" algn="just" rtl="1">
              <a:lnSpc>
                <a:spcPct val="115000"/>
              </a:lnSpc>
              <a:spcBef>
                <a:spcPts val="1200"/>
              </a:spcBef>
            </a:pPr>
            <a:r>
              <a:rPr lang="ar-LB" sz="2000" dirty="0">
                <a:solidFill>
                  <a:schemeClr val="accent1"/>
                </a:solidFill>
                <a:latin typeface="Playbill" panose="040506030A0602020202" pitchFamily="82" charset="0"/>
                <a:ea typeface="Roboto"/>
                <a:cs typeface="+mn-cs"/>
                <a:sym typeface="Roboto"/>
              </a:rPr>
              <a:t>قَدْ تُصبِحَ عمليةُ إنشاءِ نصبٍ تذكاري وإيجــادِه </a:t>
            </a:r>
            <a:r>
              <a:rPr lang="ar-LB" sz="2000" b="1" dirty="0">
                <a:solidFill>
                  <a:schemeClr val="accent1"/>
                </a:solidFill>
                <a:latin typeface="Playbill" panose="040506030A0602020202" pitchFamily="82" charset="0"/>
                <a:ea typeface="Roboto"/>
                <a:cs typeface="+mn-cs"/>
                <a:sym typeface="Roboto"/>
              </a:rPr>
              <a:t>مسيّسة إلى حدّ كبير، </a:t>
            </a:r>
            <a:r>
              <a:rPr lang="ar-LB" sz="2000" dirty="0">
                <a:solidFill>
                  <a:schemeClr val="accent1"/>
                </a:solidFill>
                <a:latin typeface="Playbill" panose="040506030A0602020202" pitchFamily="82" charset="0"/>
                <a:ea typeface="Roboto"/>
                <a:cs typeface="+mn-cs"/>
                <a:sym typeface="Roboto"/>
              </a:rPr>
              <a:t>وقد تؤدي إلى انقسامات في الصفوف.</a:t>
            </a:r>
          </a:p>
          <a:p>
            <a:pPr lvl="0" algn="just" rtl="1">
              <a:lnSpc>
                <a:spcPct val="115000"/>
              </a:lnSpc>
              <a:spcBef>
                <a:spcPts val="1200"/>
              </a:spcBef>
            </a:pPr>
            <a:r>
              <a:rPr lang="ar-LB" sz="2000" dirty="0">
                <a:solidFill>
                  <a:schemeClr val="accent1"/>
                </a:solidFill>
                <a:latin typeface="Playbill" panose="040506030A0602020202" pitchFamily="82" charset="0"/>
                <a:ea typeface="Roboto"/>
                <a:cs typeface="+mn-cs"/>
                <a:sym typeface="Roboto"/>
              </a:rPr>
              <a:t>وللمساعدة في التخفيف من احتمال وقوع المشاكل، </a:t>
            </a:r>
            <a:r>
              <a:rPr lang="ar-LB" sz="2000" b="1" dirty="0">
                <a:solidFill>
                  <a:schemeClr val="accent1"/>
                </a:solidFill>
                <a:latin typeface="Playbill" panose="040506030A0602020202" pitchFamily="82" charset="0"/>
                <a:ea typeface="Roboto"/>
                <a:cs typeface="+mn-cs"/>
                <a:sym typeface="Roboto"/>
              </a:rPr>
              <a:t>يكون الحوار حول جهود تخليد الذكرى أمراً أساسياً </a:t>
            </a:r>
            <a:r>
              <a:rPr lang="ar-LB" sz="2000" dirty="0">
                <a:solidFill>
                  <a:schemeClr val="accent1"/>
                </a:solidFill>
                <a:latin typeface="Playbill" panose="040506030A0602020202" pitchFamily="82" charset="0"/>
                <a:ea typeface="Roboto"/>
                <a:cs typeface="+mn-cs"/>
                <a:sym typeface="Roboto"/>
              </a:rPr>
              <a:t>على ألّا يَقْتَصر على مراحل التخطيط فقط.</a:t>
            </a:r>
            <a:endParaRPr sz="2000" dirty="0">
              <a:solidFill>
                <a:schemeClr val="accent1"/>
              </a:solidFill>
              <a:latin typeface="Playbill" panose="040506030A0602020202" pitchFamily="82" charset="0"/>
              <a:ea typeface="Roboto"/>
              <a:cs typeface="+mn-cs"/>
              <a:sym typeface="Roboto"/>
            </a:endParaRPr>
          </a:p>
        </p:txBody>
      </p:sp>
      <p:sp>
        <p:nvSpPr>
          <p:cNvPr id="4" name="Rectangle 3">
            <a:extLst>
              <a:ext uri="{FF2B5EF4-FFF2-40B4-BE49-F238E27FC236}">
                <a16:creationId xmlns:a16="http://schemas.microsoft.com/office/drawing/2014/main" id="{25F80BCA-160A-4A7E-B955-2AEB2655C093}"/>
              </a:ext>
            </a:extLst>
          </p:cNvPr>
          <p:cNvSpPr/>
          <p:nvPr/>
        </p:nvSpPr>
        <p:spPr>
          <a:xfrm>
            <a:off x="0" y="4888703"/>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1"/>
          <p:cNvSpPr txBox="1">
            <a:spLocks noGrp="1"/>
          </p:cNvSpPr>
          <p:nvPr>
            <p:ph type="title"/>
          </p:nvPr>
        </p:nvSpPr>
        <p:spPr>
          <a:xfrm>
            <a:off x="5233582" y="357801"/>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200" b="1" dirty="0">
                <a:latin typeface="Simplified Arabic" panose="02020603050405020304" pitchFamily="18" charset="-78"/>
                <a:cs typeface="Simplified Arabic" panose="02020603050405020304" pitchFamily="18" charset="-78"/>
              </a:rPr>
              <a:t>3. أشكال تخليــد الذكــرى</a:t>
            </a:r>
            <a:endParaRPr sz="3200" b="1" dirty="0">
              <a:latin typeface="Simplified Arabic" panose="02020603050405020304" pitchFamily="18" charset="-78"/>
              <a:cs typeface="Simplified Arabic" panose="02020603050405020304" pitchFamily="18" charset="-78"/>
            </a:endParaRPr>
          </a:p>
        </p:txBody>
      </p:sp>
      <p:sp>
        <p:nvSpPr>
          <p:cNvPr id="154" name="Google Shape;154;p31"/>
          <p:cNvSpPr txBox="1">
            <a:spLocks noGrp="1"/>
          </p:cNvSpPr>
          <p:nvPr>
            <p:ph type="body" idx="1"/>
          </p:nvPr>
        </p:nvSpPr>
        <p:spPr>
          <a:xfrm>
            <a:off x="295311" y="357801"/>
            <a:ext cx="4166400" cy="4514700"/>
          </a:xfrm>
          <a:prstGeom prst="rect">
            <a:avLst/>
          </a:prstGeom>
        </p:spPr>
        <p:txBody>
          <a:bodyPr spcFirstLastPara="1" wrap="square" lIns="91425" tIns="91425" rIns="91425" bIns="91425" anchor="t" anchorCtr="0">
            <a:noAutofit/>
          </a:bodyPr>
          <a:lstStyle/>
          <a:p>
            <a:pPr marL="0" lvl="0" indent="0" algn="just" rtl="1">
              <a:buNone/>
            </a:pPr>
            <a:r>
              <a:rPr lang="ar-LB" sz="1800" dirty="0">
                <a:solidFill>
                  <a:schemeClr val="accent1"/>
                </a:solidFill>
                <a:latin typeface="Simplified Arabic" panose="02020603050405020304" pitchFamily="18" charset="-78"/>
                <a:cs typeface="Simplified Arabic" panose="02020603050405020304" pitchFamily="18" charset="-78"/>
              </a:rPr>
              <a:t>تَعْتَمِدُ جهودُ تخليدِ الذكرى بشكل كبير على الثقافة المحليّة وعلى حاجات الضحايا ومجتمعاتهم وتفضيلاتهم وأولوياتهم.</a:t>
            </a:r>
          </a:p>
          <a:p>
            <a:pPr marL="0" lvl="0" indent="0" algn="just" rtl="1">
              <a:buNone/>
            </a:pPr>
            <a:endParaRPr lang="ar-LB" sz="1800" dirty="0">
              <a:solidFill>
                <a:schemeClr val="accent1"/>
              </a:solidFill>
              <a:latin typeface="Simplified Arabic" panose="02020603050405020304" pitchFamily="18" charset="-78"/>
              <a:cs typeface="Simplified Arabic" panose="02020603050405020304" pitchFamily="18" charset="-78"/>
            </a:endParaRPr>
          </a:p>
          <a:p>
            <a:pPr marL="0" lvl="0" indent="0" algn="just" rtl="1">
              <a:buNone/>
            </a:pPr>
            <a:r>
              <a:rPr lang="ar-LB" sz="1800" dirty="0">
                <a:solidFill>
                  <a:schemeClr val="accent1"/>
                </a:solidFill>
                <a:latin typeface="Simplified Arabic" panose="02020603050405020304" pitchFamily="18" charset="-78"/>
                <a:cs typeface="Simplified Arabic" panose="02020603050405020304" pitchFamily="18" charset="-78"/>
              </a:rPr>
              <a:t>يمكن للنُّصُب التذكارية:</a:t>
            </a:r>
          </a:p>
          <a:p>
            <a:pPr marL="285750" indent="-285750" algn="just" rtl="1"/>
            <a:r>
              <a:rPr lang="ar-LB" sz="1800" dirty="0">
                <a:solidFill>
                  <a:schemeClr val="accent1"/>
                </a:solidFill>
                <a:latin typeface="Simplified Arabic" panose="02020603050405020304" pitchFamily="18" charset="-78"/>
                <a:cs typeface="Simplified Arabic" panose="02020603050405020304" pitchFamily="18" charset="-78"/>
              </a:rPr>
              <a:t>أن تعتَرفَ بفرد أو مجموعة أو مجتمع أو أعداد كبيرة من الضحايا؛</a:t>
            </a:r>
          </a:p>
          <a:p>
            <a:pPr marL="285750" indent="-285750" algn="just" rtl="1"/>
            <a:r>
              <a:rPr lang="ar-LB" sz="1800" dirty="0">
                <a:solidFill>
                  <a:schemeClr val="accent1"/>
                </a:solidFill>
                <a:latin typeface="Simplified Arabic" panose="02020603050405020304" pitchFamily="18" charset="-78"/>
                <a:cs typeface="Simplified Arabic" panose="02020603050405020304" pitchFamily="18" charset="-78"/>
              </a:rPr>
              <a:t>أن تكون على شكل تركيباتٍ دائمة أو أنشطة مجتمعية أو برامج تفاعلية هدفها تحقيق المصالحة؛</a:t>
            </a:r>
          </a:p>
          <a:p>
            <a:pPr marL="285750" indent="-285750" algn="just" rtl="1"/>
            <a:r>
              <a:rPr lang="ar-LB" sz="1800" dirty="0">
                <a:solidFill>
                  <a:schemeClr val="accent1"/>
                </a:solidFill>
                <a:latin typeface="Simplified Arabic" panose="02020603050405020304" pitchFamily="18" charset="-78"/>
                <a:cs typeface="Simplified Arabic" panose="02020603050405020304" pitchFamily="18" charset="-78"/>
              </a:rPr>
              <a:t>أن تتوسّع أو تتطوّر مع مرور الوقت؛</a:t>
            </a:r>
          </a:p>
          <a:p>
            <a:pPr marL="285750" indent="-285750" algn="just" rtl="1"/>
            <a:r>
              <a:rPr lang="ar-LB" sz="1800" dirty="0">
                <a:solidFill>
                  <a:schemeClr val="accent1"/>
                </a:solidFill>
                <a:latin typeface="Simplified Arabic" panose="02020603050405020304" pitchFamily="18" charset="-78"/>
                <a:cs typeface="Simplified Arabic" panose="02020603050405020304" pitchFamily="18" charset="-78"/>
              </a:rPr>
              <a:t>أن توجَدَ كنصب تَذكارية أو تتخذ شكل أماكن "حَيَّةً" من الذاكرة.</a:t>
            </a:r>
          </a:p>
        </p:txBody>
      </p:sp>
      <p:sp>
        <p:nvSpPr>
          <p:cNvPr id="4" name="Rectangle 3">
            <a:extLst>
              <a:ext uri="{FF2B5EF4-FFF2-40B4-BE49-F238E27FC236}">
                <a16:creationId xmlns:a16="http://schemas.microsoft.com/office/drawing/2014/main" id="{A9339BEE-7E87-48B4-B140-7FBF1B3B585E}"/>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2"/>
          <p:cNvSpPr txBox="1">
            <a:spLocks noGrp="1"/>
          </p:cNvSpPr>
          <p:nvPr>
            <p:ph type="title"/>
          </p:nvPr>
        </p:nvSpPr>
        <p:spPr>
          <a:xfrm>
            <a:off x="321075" y="495575"/>
            <a:ext cx="8287800" cy="4268400"/>
          </a:xfrm>
          <a:prstGeom prst="rect">
            <a:avLst/>
          </a:prstGeom>
          <a:noFill/>
          <a:ln>
            <a:noFill/>
          </a:ln>
        </p:spPr>
        <p:txBody>
          <a:bodyPr spcFirstLastPara="1" wrap="square" lIns="91425" tIns="91425" rIns="91425" bIns="91425" anchor="t" anchorCtr="0">
            <a:noAutofit/>
          </a:bodyPr>
          <a:lstStyle/>
          <a:p>
            <a:pPr algn="r" rtl="1"/>
            <a:r>
              <a:rPr lang="ar-LB" sz="2000" dirty="0">
                <a:latin typeface="Simplified Arabic" panose="02020603050405020304" pitchFamily="18" charset="-78"/>
                <a:cs typeface="Simplified Arabic" panose="02020603050405020304" pitchFamily="18" charset="-78"/>
              </a:rPr>
              <a:t>النصبُ التذكـاريّة عبـارة عن:</a:t>
            </a:r>
            <a:br>
              <a:rPr lang="en-US" sz="2000" dirty="0">
                <a:latin typeface="Simplified Arabic" panose="02020603050405020304" pitchFamily="18" charset="-78"/>
                <a:cs typeface="Simplified Arabic" panose="02020603050405020304" pitchFamily="18" charset="-78"/>
              </a:rPr>
            </a:br>
            <a:r>
              <a:rPr lang="ar-LB" sz="2000" dirty="0">
                <a:latin typeface="Simplified Arabic" panose="02020603050405020304" pitchFamily="18" charset="-78"/>
                <a:cs typeface="Simplified Arabic" panose="02020603050405020304" pitchFamily="18" charset="-78"/>
              </a:rPr>
              <a:t>* نصبٍ تذكارية أو لوحات أو تماثيل أو غيرها من النُصُب المهداة إلى الضحايا</a:t>
            </a:r>
            <a:br>
              <a:rPr lang="en-US" sz="2000" dirty="0">
                <a:latin typeface="Simplified Arabic" panose="02020603050405020304" pitchFamily="18" charset="-78"/>
                <a:cs typeface="Simplified Arabic" panose="02020603050405020304" pitchFamily="18" charset="-78"/>
              </a:rPr>
            </a:br>
            <a:r>
              <a:rPr lang="ar-LB" sz="2000" dirty="0">
                <a:latin typeface="Simplified Arabic" panose="02020603050405020304" pitchFamily="18" charset="-78"/>
                <a:cs typeface="Simplified Arabic" panose="02020603050405020304" pitchFamily="18" charset="-78"/>
              </a:rPr>
              <a:t>* إقامة شواهد أو بناء مقابر جديدة</a:t>
            </a:r>
            <a:br>
              <a:rPr lang="en-US" sz="2000" dirty="0">
                <a:latin typeface="Simplified Arabic" panose="02020603050405020304" pitchFamily="18" charset="-78"/>
                <a:cs typeface="Simplified Arabic" panose="02020603050405020304" pitchFamily="18" charset="-78"/>
              </a:rPr>
            </a:br>
            <a:r>
              <a:rPr lang="ar-LB" sz="2000" dirty="0">
                <a:latin typeface="Simplified Arabic" panose="02020603050405020304" pitchFamily="18" charset="-78"/>
                <a:cs typeface="Simplified Arabic" panose="02020603050405020304" pitchFamily="18" charset="-78"/>
              </a:rPr>
              <a:t>* إعادة تسمية الشوارع والمباني والأماكن العامة</a:t>
            </a:r>
            <a:br>
              <a:rPr lang="en-US" sz="2000" dirty="0">
                <a:latin typeface="Simplified Arabic" panose="02020603050405020304" pitchFamily="18" charset="-78"/>
                <a:cs typeface="Simplified Arabic" panose="02020603050405020304" pitchFamily="18" charset="-78"/>
              </a:rPr>
            </a:br>
            <a:r>
              <a:rPr lang="ar-LB" sz="2000" dirty="0">
                <a:latin typeface="Simplified Arabic" panose="02020603050405020304" pitchFamily="18" charset="-78"/>
                <a:cs typeface="Simplified Arabic" panose="02020603050405020304" pitchFamily="18" charset="-78"/>
              </a:rPr>
              <a:t>* تطوير المرافق التعليمية أو الرعاية الصحية</a:t>
            </a:r>
            <a:br>
              <a:rPr lang="en-US" sz="2000" dirty="0">
                <a:latin typeface="Simplified Arabic" panose="02020603050405020304" pitchFamily="18" charset="-78"/>
                <a:cs typeface="Simplified Arabic" panose="02020603050405020304" pitchFamily="18" charset="-78"/>
              </a:rPr>
            </a:br>
            <a:r>
              <a:rPr lang="ar-LB" sz="2000" dirty="0">
                <a:latin typeface="Simplified Arabic" panose="02020603050405020304" pitchFamily="18" charset="-78"/>
                <a:cs typeface="Simplified Arabic" panose="02020603050405020304" pitchFamily="18" charset="-78"/>
              </a:rPr>
              <a:t>* بناء المتاحف أو الحدائق العامة</a:t>
            </a:r>
            <a:br>
              <a:rPr lang="en-US" sz="2000" dirty="0">
                <a:latin typeface="Simplified Arabic" panose="02020603050405020304" pitchFamily="18" charset="-78"/>
                <a:cs typeface="Simplified Arabic" panose="02020603050405020304" pitchFamily="18" charset="-78"/>
              </a:rPr>
            </a:br>
            <a:r>
              <a:rPr lang="ar-LB" sz="2000" dirty="0">
                <a:latin typeface="Simplified Arabic" panose="02020603050405020304" pitchFamily="18" charset="-78"/>
                <a:cs typeface="Simplified Arabic" panose="02020603050405020304" pitchFamily="18" charset="-78"/>
              </a:rPr>
              <a:t>* إقامة مشاريع فنيّة عامّة أو تصويريّة </a:t>
            </a:r>
            <a:br>
              <a:rPr lang="en-US" sz="2000" dirty="0">
                <a:latin typeface="Simplified Arabic" panose="02020603050405020304" pitchFamily="18" charset="-78"/>
                <a:cs typeface="Simplified Arabic" panose="02020603050405020304" pitchFamily="18" charset="-78"/>
              </a:rPr>
            </a:br>
            <a:r>
              <a:rPr lang="ar-LB" sz="2000" dirty="0">
                <a:latin typeface="Simplified Arabic" panose="02020603050405020304" pitchFamily="18" charset="-78"/>
                <a:cs typeface="Simplified Arabic" panose="02020603050405020304" pitchFamily="18" charset="-78"/>
              </a:rPr>
              <a:t>* تحديد أيام وطنية للذكرى</a:t>
            </a:r>
            <a:br>
              <a:rPr lang="en-US" sz="2000" dirty="0">
                <a:latin typeface="Simplified Arabic" panose="02020603050405020304" pitchFamily="18" charset="-78"/>
                <a:cs typeface="Simplified Arabic" panose="02020603050405020304" pitchFamily="18" charset="-78"/>
              </a:rPr>
            </a:br>
            <a:r>
              <a:rPr lang="ar-LB" sz="2000" dirty="0">
                <a:latin typeface="Simplified Arabic" panose="02020603050405020304" pitchFamily="18" charset="-78"/>
                <a:cs typeface="Simplified Arabic" panose="02020603050405020304" pitchFamily="18" charset="-78"/>
              </a:rPr>
              <a:t>* إقامة احتفالات للتكفير عن أخطاء الماضي وتعزيز المصالحة</a:t>
            </a:r>
            <a:br>
              <a:rPr lang="en-US" sz="2000" dirty="0">
                <a:latin typeface="Simplified Arabic" panose="02020603050405020304" pitchFamily="18" charset="-78"/>
                <a:cs typeface="Simplified Arabic" panose="02020603050405020304" pitchFamily="18" charset="-78"/>
              </a:rPr>
            </a:br>
            <a:r>
              <a:rPr lang="ar-LB" sz="2000" dirty="0">
                <a:latin typeface="Simplified Arabic" panose="02020603050405020304" pitchFamily="18" charset="-78"/>
                <a:cs typeface="Simplified Arabic" panose="02020603050405020304" pitchFamily="18" charset="-78"/>
              </a:rPr>
              <a:t>* إعادة تكريس أماكن الاحتجاز والتعذيب والسجون والمرافق العسكرية</a:t>
            </a:r>
            <a:br>
              <a:rPr lang="en-US" sz="2000" dirty="0">
                <a:latin typeface="Simplified Arabic" panose="02020603050405020304" pitchFamily="18" charset="-78"/>
                <a:cs typeface="Simplified Arabic" panose="02020603050405020304" pitchFamily="18" charset="-78"/>
              </a:rPr>
            </a:br>
            <a:r>
              <a:rPr lang="ar-LB" sz="2000" dirty="0">
                <a:latin typeface="Simplified Arabic" panose="02020603050405020304" pitchFamily="18" charset="-78"/>
                <a:cs typeface="Simplified Arabic" panose="02020603050405020304" pitchFamily="18" charset="-78"/>
              </a:rPr>
              <a:t>* وضع إشارة تكريم عى المقابر الجماعية</a:t>
            </a:r>
            <a:br>
              <a:rPr lang="en-US" sz="2000" dirty="0">
                <a:latin typeface="Simplified Arabic" panose="02020603050405020304" pitchFamily="18" charset="-78"/>
                <a:cs typeface="Simplified Arabic" panose="02020603050405020304" pitchFamily="18" charset="-78"/>
              </a:rPr>
            </a:br>
            <a:r>
              <a:rPr lang="ar-LB" sz="2000" dirty="0">
                <a:latin typeface="Simplified Arabic" panose="02020603050405020304" pitchFamily="18" charset="-78"/>
                <a:cs typeface="Simplified Arabic" panose="02020603050405020304" pitchFamily="18" charset="-78"/>
              </a:rPr>
              <a:t>* تنظيم متاحف متنقّلة أو منشآت للسفر، بما في ذلك معارض الصور الفوتوغرافية وعروض أفلام وصور</a:t>
            </a:r>
            <a:br>
              <a:rPr lang="ar-LB" sz="2000" dirty="0">
                <a:latin typeface="Simplified Arabic" panose="02020603050405020304" pitchFamily="18" charset="-78"/>
                <a:cs typeface="Simplified Arabic" panose="02020603050405020304" pitchFamily="18" charset="-78"/>
              </a:rPr>
            </a:br>
            <a:r>
              <a:rPr lang="ar-LB" sz="2000" dirty="0">
                <a:latin typeface="Simplified Arabic" panose="02020603050405020304" pitchFamily="18" charset="-78"/>
                <a:cs typeface="Simplified Arabic" panose="02020603050405020304" pitchFamily="18" charset="-78"/>
              </a:rPr>
              <a:t>* تسمية بعض التشريعات تكريماً للضحايا</a:t>
            </a:r>
            <a:endParaRPr sz="2200" dirty="0">
              <a:solidFill>
                <a:srgbClr val="000000"/>
              </a:solidFill>
              <a:latin typeface="Simplified Arabic" panose="02020603050405020304" pitchFamily="18" charset="-78"/>
              <a:cs typeface="Simplified Arabic" panose="02020603050405020304" pitchFamily="18" charset="-78"/>
            </a:endParaRPr>
          </a:p>
        </p:txBody>
      </p:sp>
      <p:sp>
        <p:nvSpPr>
          <p:cNvPr id="3" name="Rectangle 2">
            <a:extLst>
              <a:ext uri="{FF2B5EF4-FFF2-40B4-BE49-F238E27FC236}">
                <a16:creationId xmlns:a16="http://schemas.microsoft.com/office/drawing/2014/main" id="{A3AEBBAC-6BAB-4EED-89BC-740FAE402166}"/>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3"/>
          <p:cNvSpPr txBox="1">
            <a:spLocks noGrp="1"/>
          </p:cNvSpPr>
          <p:nvPr>
            <p:ph type="title"/>
          </p:nvPr>
        </p:nvSpPr>
        <p:spPr>
          <a:xfrm>
            <a:off x="5281290" y="341899"/>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200" dirty="0">
                <a:latin typeface="Simplified Arabic" panose="02020603050405020304" pitchFamily="18" charset="-78"/>
                <a:cs typeface="Simplified Arabic" panose="02020603050405020304" pitchFamily="18" charset="-78"/>
              </a:rPr>
              <a:t>4. </a:t>
            </a:r>
            <a:r>
              <a:rPr lang="en-US" sz="3200" dirty="0">
                <a:latin typeface="Simplified Arabic" panose="02020603050405020304" pitchFamily="18" charset="-78"/>
                <a:cs typeface="Simplified Arabic" panose="02020603050405020304" pitchFamily="18" charset="-78"/>
              </a:rPr>
              <a:t> </a:t>
            </a:r>
            <a:r>
              <a:rPr lang="ar-LB" sz="3200" dirty="0">
                <a:latin typeface="Simplified Arabic" panose="02020603050405020304" pitchFamily="18" charset="-78"/>
                <a:cs typeface="Simplified Arabic" panose="02020603050405020304" pitchFamily="18" charset="-78"/>
              </a:rPr>
              <a:t>النُصُب التذكـارية في العالم: أمثلــة تمهيدية</a:t>
            </a:r>
            <a:endParaRPr sz="3200" dirty="0">
              <a:latin typeface="Simplified Arabic" panose="02020603050405020304" pitchFamily="18" charset="-78"/>
              <a:cs typeface="Simplified Arabic" panose="02020603050405020304" pitchFamily="18" charset="-78"/>
            </a:endParaRPr>
          </a:p>
        </p:txBody>
      </p:sp>
      <p:sp>
        <p:nvSpPr>
          <p:cNvPr id="165" name="Google Shape;165;p33"/>
          <p:cNvSpPr txBox="1"/>
          <p:nvPr/>
        </p:nvSpPr>
        <p:spPr>
          <a:xfrm>
            <a:off x="156210" y="165900"/>
            <a:ext cx="4508100" cy="4811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 name="Rectangle 3">
            <a:extLst>
              <a:ext uri="{FF2B5EF4-FFF2-40B4-BE49-F238E27FC236}">
                <a16:creationId xmlns:a16="http://schemas.microsoft.com/office/drawing/2014/main" id="{9BC76311-62FD-4BE6-A5B8-36667253C7F6}"/>
              </a:ext>
            </a:extLst>
          </p:cNvPr>
          <p:cNvSpPr/>
          <p:nvPr/>
        </p:nvSpPr>
        <p:spPr>
          <a:xfrm>
            <a:off x="0" y="4903202"/>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3681</TotalTime>
  <Words>2172</Words>
  <Application>Microsoft Office PowerPoint</Application>
  <PresentationFormat>On-screen Show (16:9)</PresentationFormat>
  <Paragraphs>195</Paragraphs>
  <Slides>48</Slides>
  <Notes>48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SimHei</vt:lpstr>
      <vt:lpstr>Simplified Arabic</vt:lpstr>
      <vt:lpstr>Merriweather</vt:lpstr>
      <vt:lpstr>Calibri</vt:lpstr>
      <vt:lpstr>Playbill</vt:lpstr>
      <vt:lpstr>Times New Roman</vt:lpstr>
      <vt:lpstr>Arial</vt:lpstr>
      <vt:lpstr>Roboto</vt:lpstr>
      <vt:lpstr>Paradigm</vt:lpstr>
      <vt:lpstr>Paradigm</vt:lpstr>
      <vt:lpstr>نوع الجنس والعدالة الانتقاليّة: تخليــد الذكــرى</vt:lpstr>
      <vt:lpstr> مقَــدِّمـــــة</vt:lpstr>
      <vt:lpstr>لا يمكِنُ فهمَ مشاريع الذاكرة بشكلٍ منفصِل عن ديناميّة القوى في مجتمعٍ ما، بما في ذلك  القوى المرتبطة بنوع الجنس. </vt:lpstr>
      <vt:lpstr>2. لمــاذا تُنشَأ النصب التذكاريّة؟</vt:lpstr>
      <vt:lpstr>يُمكِنُ أن تَكُونَ النصب التذكارية تشاركية ومتبادلة أي تجذب الزوّار وتأسرهم وتنتزع استجابة منهم وتدعوهم إلى المساهمة في بعض الأحيان.    ولدى أنجح النُصُب التذكارية طابعٌ يجمع بين المقدس والعلماني، والبحث والتعليم، والاحتجاج والنقد، والحداد والتأمّل. </vt:lpstr>
      <vt:lpstr>أولويــات الضحايــا وإمكانيــّة التَسـيـيــس</vt:lpstr>
      <vt:lpstr>3. أشكال تخليــد الذكــرى</vt:lpstr>
      <vt:lpstr>النصبُ التذكـاريّة عبـارة عن: * نصبٍ تذكارية أو لوحات أو تماثيل أو غيرها من النُصُب المهداة إلى الضحايا * إقامة شواهد أو بناء مقابر جديدة * إعادة تسمية الشوارع والمباني والأماكن العامة * تطوير المرافق التعليمية أو الرعاية الصحية * بناء المتاحف أو الحدائق العامة * إقامة مشاريع فنيّة عامّة أو تصويريّة  * تحديد أيام وطنية للذكرى * إقامة احتفالات للتكفير عن أخطاء الماضي وتعزيز المصالحة * إعادة تكريس أماكن الاحتجاز والتعذيب والسجون والمرافق العسكرية * وضع إشارة تكريم عى المقابر الجماعية * تنظيم متاحف متنقّلة أو منشآت للسفر، بما في ذلك معارض الصور الفوتوغرافية وعروض أفلام وصور * تسمية بعض التشريعات تكريماً للضحايا</vt:lpstr>
      <vt:lpstr>4.  النُصُب التذكـارية في العالم: أمثلــة تمهيدية</vt:lpstr>
      <vt:lpstr>جنوب أفريقيـا: نصب رودس التذكاري</vt:lpstr>
      <vt:lpstr>اليونان: نســاءُ كاســوب ونصب زالونغو (Zalongo)</vt:lpstr>
      <vt:lpstr>النســـاءُ أشخاص!</vt:lpstr>
      <vt:lpstr>نصب تذكاري لضحايا تشيهويو (Chihuio)</vt:lpstr>
      <vt:lpstr>جداريّة سان خوان كومالابا حول العنف في الثمانينات</vt:lpstr>
      <vt:lpstr>متحف الإبادة الجماعيّة في توول سلينغ </vt:lpstr>
      <vt:lpstr>5. ما أهمية تخليد الذكرى للنسـاء والفتيــات؟ </vt:lpstr>
      <vt:lpstr>عندما تشارك المرأة بفعالية في جهود تخليد الذكرى، تستطيع النساء والفتيات القيام بما يلي:  ● مساعدة النساء الأخريات وعائلاتهن في تقدير الفظائع التي ارتُكِبَت في الماضي؛ ● المشاركة في تحديد كيفية تذكُّر الماضي؛ ● زيادة الوعي بشأن انتهاكات حقوق الإنسان المُرتَكَبة ضدَّ النساء والفتيات في الماضي وتلك التي لا تزال مستمرة حتى اليوم؛ ● تشجيع المجتمع على إدراك الطبيعة السياسية لحياة المرأة والأدوار المعقّدة التي تؤديها في أوقات الانتقال من الصراع أو الحكم الاستبدادي؛ ● توفير نقطة محورية يُمكنُ للضحايا وعائلاتهم والمناصرين من خلالها التجمُّع عند المطالبة بالإقرار والتعويض عن الانتهاكات التي وقعت؛ ● التثقيف وتشجيع الحوار حول التمييز بين الجنسين والتسلسل الهرمي الذي يمنع المساواة بين المجموعات، بما في ذلك للنساء.</vt:lpstr>
      <vt:lpstr>التأثيــر التحويلي المُحتَمَل</vt:lpstr>
      <vt:lpstr>تمثــال الســلام  (في سونييوسان)</vt:lpstr>
      <vt:lpstr>PowerPoint Presentation</vt:lpstr>
      <vt:lpstr>جداريّة تكرِّم النساء المفقودات في سيوداد خواريز، المكسيك</vt:lpstr>
      <vt:lpstr>نصب تذكاري للمثليّين المضطهدين في ظلّ النظام الاشتراكي الوطني</vt:lpstr>
      <vt:lpstr>مثلثات زهريّة اللون</vt:lpstr>
      <vt:lpstr>6. تخليد ذكرى تجارب النساء والفتيات</vt:lpstr>
      <vt:lpstr>آن فرانك في هولندا وألمانيــا</vt:lpstr>
      <vt:lpstr>نصب المرأة الوطني في جنوب أفريقيا في بلومفونتاين</vt:lpstr>
      <vt:lpstr>مجموعـة أمّهات(Muttergruppe) </vt:lpstr>
      <vt:lpstr>شخصــيات ضد النسيان في معتقل رافينزبروك للنساء</vt:lpstr>
      <vt:lpstr>نُصب روزينشتراسّيه</vt:lpstr>
      <vt:lpstr>إضــرب المرأة، إضــرب الصخر</vt:lpstr>
      <vt:lpstr>تذكُّــر مسيرة النساء في عام 1956 في جنوب أفريقيا</vt:lpstr>
      <vt:lpstr>نصب تذكاري وطني  لنساء الحرب العالميّة الثانية</vt:lpstr>
      <vt:lpstr>7. النصب التذكاريّة: البحث عن الحقيقة، وقول الحقيقة، ونوع الجنس</vt:lpstr>
      <vt:lpstr>شيلي: تخليد الذكرى بمثابة تعويضات رمزية </vt:lpstr>
      <vt:lpstr>شيلي: تخليد الذكرى بمثابة تعويضات رمزية</vt:lpstr>
      <vt:lpstr>البوابة رقم 8  في ملعب  خوليو مارتينيز برادانوس الوطني </vt:lpstr>
      <vt:lpstr>8. النُصب التذكارية بوصفها شكلاً من التعويضات الرمزية</vt:lpstr>
      <vt:lpstr>العيــن التي تبكي</vt:lpstr>
      <vt:lpstr>نصب ماو ماو</vt:lpstr>
      <vt:lpstr>نُصبٌ تذكاري للحقيقة والذاكــرة  (Monumento a la memoria y la verdad) </vt:lpstr>
      <vt:lpstr>9. التحديات التي تواجه عمليات تخليد الذكرى الناجحة والتمثيلية </vt:lpstr>
      <vt:lpstr>يسهم الاعتراف العام الذي تتيحه النصب التذكاريّة في عمليّة الشفاء وفي التخفيف من الصدمة التي عاشها الضحايا ومجتمعاتهم.    ومع ذلك، من المُهِمَّ أيضًا أن نَتَذَكَّرَ أنَّه في غياب أشكالٍ أخرى من الحقيقة والعدالة والإنصاف، قد يرفض العديد من الضحايا النصب التذكارية بغض النظر عن عملية التشاور والمشاركة.</vt:lpstr>
      <vt:lpstr>عوامــل مهمّة أخرى للنظر فيهـا</vt:lpstr>
      <vt:lpstr>سربرنيتشا</vt:lpstr>
      <vt:lpstr>تمثال النســاء ضحايا الحرب في جنوب كيفو. </vt:lpstr>
      <vt:lpstr>النساء في النصب التذكاريّة</vt:lpstr>
      <vt:lpstr>10. ما يمكن فعله لجعل النُصُب التذكارية ذات صلة وجدوى للضحايا النساء والفتيات؟ </vt:lpstr>
      <vt:lpstr>تـفــادي تهميــش النساء والفتيــات</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TRANSITIONAL JUSTICE: MEMORIALIZATION</dc:title>
  <dc:subject/>
  <dc:creator>User-Pc</dc:creator>
  <cp:keywords/>
  <dc:description/>
  <cp:lastModifiedBy>Sibley Hawkins</cp:lastModifiedBy>
  <cp:revision>102</cp:revision>
  <dcterms:modified xsi:type="dcterms:W3CDTF">2018-11-14T23:04:00Z</dcterms:modified>
  <cp:category/>
</cp:coreProperties>
</file>