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5143500" type="screen16x9"/>
  <p:notesSz cx="6858000" cy="9144000"/>
  <p:embeddedFontLst>
    <p:embeddedFont>
      <p:font typeface="Merriweather" panose="020B060402020202020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Proxima Nova" panose="020B0604020202020204" charset="0"/>
      <p:regular r:id="rId71"/>
      <p:bold r:id="rId72"/>
      <p:italic r:id="rId73"/>
      <p:boldItalic r:id="rId74"/>
    </p:embeddedFont>
    <p:embeddedFont>
      <p:font typeface="Roboto"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34" autoAdjust="0"/>
  </p:normalViewPr>
  <p:slideViewPr>
    <p:cSldViewPr snapToGrid="0">
      <p:cViewPr varScale="1">
        <p:scale>
          <a:sx n="91" d="100"/>
          <a:sy n="91" d="100"/>
        </p:scale>
        <p:origin x="1092"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O" sz="1100" b="0" i="0" u="none" strike="noStrike" cap="none" dirty="0">
                <a:solidFill>
                  <a:srgbClr val="000000"/>
                </a:solidFill>
                <a:effectLst/>
                <a:latin typeface="Arial"/>
                <a:ea typeface="Arial"/>
                <a:cs typeface="Arial"/>
                <a:sym typeface="Arial"/>
              </a:rPr>
              <a:t>Esta presentación fue elaborada como parte de la serie, “</a:t>
            </a:r>
            <a:r>
              <a:rPr lang="es-ES" sz="1100" b="0" i="0" u="none" strike="noStrike" cap="none" dirty="0">
                <a:solidFill>
                  <a:srgbClr val="000000"/>
                </a:solidFill>
                <a:effectLst/>
                <a:latin typeface="Arial"/>
                <a:ea typeface="Arial"/>
                <a:cs typeface="Arial"/>
                <a:sym typeface="Arial"/>
              </a:rPr>
              <a:t>Género</a:t>
            </a:r>
            <a:r>
              <a:rPr lang="es-CO" sz="1100" b="0" i="0" u="none" strike="noStrike" cap="none" dirty="0">
                <a:solidFill>
                  <a:srgbClr val="000000"/>
                </a:solidFill>
                <a:effectLst/>
                <a:latin typeface="Arial"/>
                <a:ea typeface="Arial"/>
                <a:cs typeface="Arial"/>
                <a:sym typeface="Arial"/>
              </a:rPr>
              <a:t> y justicia transicional: Una serie de capacitación,” por el Centro Internacional para la Justicia Transicional (ICTJ). Los módulos se </a:t>
            </a:r>
            <a:r>
              <a:rPr lang="es-UY" sz="1100" b="0" i="0" u="none" strike="noStrike" cap="none" dirty="0">
                <a:solidFill>
                  <a:srgbClr val="000000"/>
                </a:solidFill>
                <a:effectLst/>
                <a:latin typeface="Arial"/>
                <a:ea typeface="Arial"/>
                <a:cs typeface="Arial"/>
                <a:sym typeface="Arial"/>
              </a:rPr>
              <a:t>elaboraron </a:t>
            </a:r>
            <a:r>
              <a:rPr lang="es-CO" sz="1100" b="0" i="0" u="none" strike="noStrike" cap="none" dirty="0">
                <a:solidFill>
                  <a:srgbClr val="000000"/>
                </a:solidFill>
                <a:effectLst/>
                <a:latin typeface="Arial"/>
                <a:ea typeface="Arial"/>
                <a:cs typeface="Arial"/>
                <a:sym typeface="Arial"/>
              </a:rPr>
              <a:t>con el apoyo financiero de la Unión Europea. Su contenido es responsabilidad exclusiva del ICTJ y no refleja necesariamente las opiniones de ONU Mujeres ni de la Unión Europea. Octubre de 2018.</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Logotipo</a:t>
            </a:r>
            <a:r>
              <a:rPr lang="en-US" sz="1100" b="0" i="0" u="none" strike="noStrike" cap="none" dirty="0">
                <a:solidFill>
                  <a:srgbClr val="000000"/>
                </a:solidFill>
                <a:latin typeface="Arial"/>
                <a:ea typeface="Arial"/>
                <a:cs typeface="Arial"/>
                <a:sym typeface="Arial"/>
              </a:rPr>
              <a:t> del TPIY.</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para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Sudáfrica</a:t>
            </a:r>
            <a:r>
              <a:rPr lang="en-US" sz="1100" b="0" i="0" u="none" strike="noStrike" cap="none" dirty="0">
                <a:solidFill>
                  <a:srgbClr val="000000"/>
                </a:solidFill>
                <a:latin typeface="Arial"/>
                <a:ea typeface="Arial"/>
                <a:cs typeface="Arial"/>
                <a:sym typeface="Arial"/>
              </a:rPr>
              <a:t>. (Oryx Media Archive/Gallo Images/Getty Images)</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para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del Perú. (John Riley)</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Manifestantes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marchan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Sierra Leona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apoyo</a:t>
            </a:r>
            <a:r>
              <a:rPr lang="en-US" sz="1000" b="0" i="0" u="none" strike="noStrike" cap="none" dirty="0">
                <a:solidFill>
                  <a:srgbClr val="000000"/>
                </a:solidFill>
                <a:latin typeface="Arial"/>
                <a:ea typeface="Arial"/>
                <a:cs typeface="Arial"/>
                <a:sym typeface="Arial"/>
              </a:rPr>
              <a:t> a la </a:t>
            </a:r>
            <a:r>
              <a:rPr lang="en-US" sz="1000" b="0" i="0" u="none" strike="noStrike" cap="none" dirty="0" err="1">
                <a:solidFill>
                  <a:srgbClr val="000000"/>
                </a:solidFill>
                <a:latin typeface="Arial"/>
                <a:ea typeface="Arial"/>
                <a:cs typeface="Arial"/>
                <a:sym typeface="Arial"/>
              </a:rPr>
              <a:t>audiencia</a:t>
            </a:r>
            <a:r>
              <a:rPr lang="en-US" sz="1000" b="0" i="0" u="none" strike="noStrike" cap="none" dirty="0">
                <a:solidFill>
                  <a:srgbClr val="000000"/>
                </a:solidFill>
                <a:latin typeface="Arial"/>
                <a:ea typeface="Arial"/>
                <a:cs typeface="Arial"/>
                <a:sym typeface="Arial"/>
              </a:rPr>
              <a:t> de la CVR </a:t>
            </a:r>
            <a:r>
              <a:rPr lang="en-US" sz="1000" b="0" i="0" u="none" strike="noStrike" cap="none" dirty="0" err="1">
                <a:solidFill>
                  <a:srgbClr val="000000"/>
                </a:solidFill>
                <a:latin typeface="Arial"/>
                <a:ea typeface="Arial"/>
                <a:cs typeface="Arial"/>
                <a:sym typeface="Arial"/>
              </a:rPr>
              <a:t>sobre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mujeres</a:t>
            </a:r>
            <a:r>
              <a:rPr lang="en-US" sz="1000" b="0" i="0" u="none" strike="noStrike" cap="none" dirty="0">
                <a:solidFill>
                  <a:srgbClr val="000000"/>
                </a:solidFill>
                <a:latin typeface="Arial"/>
                <a:ea typeface="Arial"/>
                <a:cs typeface="Arial"/>
                <a:sym typeface="Arial"/>
              </a:rPr>
              <a:t> y </a:t>
            </a:r>
            <a:r>
              <a:rPr lang="en-US" sz="1000" b="0" i="0" u="none" strike="noStrike" cap="none" dirty="0" err="1">
                <a:solidFill>
                  <a:srgbClr val="000000"/>
                </a:solidFill>
                <a:latin typeface="Arial"/>
                <a:ea typeface="Arial"/>
                <a:cs typeface="Arial"/>
                <a:sym typeface="Arial"/>
              </a:rPr>
              <a:t>niñas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marzo</a:t>
            </a:r>
            <a:r>
              <a:rPr lang="en-US" sz="1000" b="0" i="0" u="none" strike="noStrike" cap="none" dirty="0">
                <a:solidFill>
                  <a:srgbClr val="000000"/>
                </a:solidFill>
                <a:latin typeface="Arial"/>
                <a:ea typeface="Arial"/>
                <a:cs typeface="Arial"/>
                <a:sym typeface="Arial"/>
              </a:rPr>
              <a:t> de 2003. (CVR de Sierra Leona/Sara Tollefson)</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100" b="0" i="0" u="none" strike="noStrike" cap="none" dirty="0">
                <a:solidFill>
                  <a:srgbClr val="000000"/>
                </a:solidFill>
                <a:latin typeface="Arial"/>
                <a:ea typeface="Arial"/>
                <a:cs typeface="Arial"/>
                <a:sym typeface="Arial"/>
              </a:rPr>
              <a:t>Mural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homenaje</a:t>
            </a:r>
            <a:r>
              <a:rPr lang="en-US" sz="1100" b="0" i="0" u="none" strike="noStrike" cap="none" dirty="0">
                <a:solidFill>
                  <a:srgbClr val="000000"/>
                </a:solidFill>
                <a:latin typeface="Arial"/>
                <a:ea typeface="Arial"/>
                <a:cs typeface="Arial"/>
                <a:sym typeface="Arial"/>
              </a:rPr>
              <a:t> a las Madres de Plaza de Mayo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Buenos Aires, pintado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Lucas Quinto y </a:t>
            </a:r>
            <a:r>
              <a:rPr lang="en-US" sz="1100" b="0" i="0" u="none" strike="noStrike" cap="none" dirty="0" err="1">
                <a:solidFill>
                  <a:srgbClr val="000000"/>
                </a:solidFill>
                <a:latin typeface="Arial"/>
                <a:ea typeface="Arial"/>
                <a:cs typeface="Arial"/>
                <a:sym typeface="Arial"/>
              </a:rPr>
              <a:t>estudiantes</a:t>
            </a:r>
            <a:r>
              <a:rPr lang="en-US" sz="1100" b="0" i="0" u="none" strike="noStrike" cap="none" dirty="0">
                <a:solidFill>
                  <a:srgbClr val="000000"/>
                </a:solidFill>
                <a:latin typeface="Arial"/>
                <a:ea typeface="Arial"/>
                <a:cs typeface="Arial"/>
                <a:sym typeface="Arial"/>
              </a:rPr>
              <a:t> de la Escuela de </a:t>
            </a:r>
            <a:r>
              <a:rPr lang="en-US" sz="1100" b="0" i="0" u="none" strike="noStrike" cap="none" dirty="0" err="1">
                <a:solidFill>
                  <a:srgbClr val="000000"/>
                </a:solidFill>
                <a:latin typeface="Arial"/>
                <a:ea typeface="Arial"/>
                <a:cs typeface="Arial"/>
                <a:sym typeface="Arial"/>
              </a:rPr>
              <a:t>Adultos</a:t>
            </a:r>
            <a:r>
              <a:rPr lang="en-US" sz="1100" b="0" i="0" u="none" strike="noStrike" cap="none" dirty="0">
                <a:solidFill>
                  <a:srgbClr val="000000"/>
                </a:solidFill>
                <a:latin typeface="Arial"/>
                <a:ea typeface="Arial"/>
                <a:cs typeface="Arial"/>
                <a:sym typeface="Arial"/>
              </a:rPr>
              <a:t> N.° 29. (Flickr/Carlos </a:t>
            </a:r>
            <a:r>
              <a:rPr lang="en-US" sz="1100" b="0" i="0" u="none" strike="noStrike" cap="none" dirty="0" err="1">
                <a:solidFill>
                  <a:srgbClr val="000000"/>
                </a:solidFill>
                <a:latin typeface="Arial"/>
                <a:ea typeface="Arial"/>
                <a:cs typeface="Arial"/>
                <a:sym typeface="Arial"/>
              </a:rPr>
              <a:t>Reusser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Monsalvez</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La </a:t>
            </a:r>
            <a:r>
              <a:rPr lang="en-US" sz="1100" b="0" i="0" u="none" strike="noStrike" cap="none" dirty="0" err="1">
                <a:solidFill>
                  <a:srgbClr val="000000"/>
                </a:solidFill>
                <a:latin typeface="Arial"/>
                <a:ea typeface="Arial"/>
                <a:cs typeface="Arial"/>
                <a:sym typeface="Arial"/>
              </a:rPr>
              <a:t>nueva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sede</a:t>
            </a:r>
            <a:r>
              <a:rPr lang="en-US" sz="1100" b="0" i="0" u="none" strike="noStrike" cap="none" dirty="0">
                <a:solidFill>
                  <a:srgbClr val="000000"/>
                </a:solidFill>
                <a:latin typeface="Arial"/>
                <a:ea typeface="Arial"/>
                <a:cs typeface="Arial"/>
                <a:sym typeface="Arial"/>
              </a:rPr>
              <a:t> de la Corte Penal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(CPI)</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err="1">
                <a:solidFill>
                  <a:srgbClr val="000000"/>
                </a:solidFill>
                <a:latin typeface="Arial"/>
                <a:ea typeface="Arial"/>
                <a:cs typeface="Arial"/>
                <a:sym typeface="Arial"/>
              </a:rPr>
              <a:t>Mostrar</a:t>
            </a:r>
            <a:r>
              <a:rPr lang="en-US" sz="1000" b="0" i="0" u="none" strike="noStrike" cap="none" dirty="0">
                <a:solidFill>
                  <a:srgbClr val="000000"/>
                </a:solidFill>
                <a:latin typeface="Arial"/>
                <a:ea typeface="Arial"/>
                <a:cs typeface="Arial"/>
                <a:sym typeface="Arial"/>
              </a:rPr>
              <a:t> video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inglés</a:t>
            </a:r>
            <a:r>
              <a:rPr lang="en-US" sz="1000" b="0" i="0" u="none" strike="noStrike" cap="none" dirty="0">
                <a:solidFill>
                  <a:srgbClr val="000000"/>
                </a:solidFill>
                <a:latin typeface="Arial"/>
                <a:ea typeface="Arial"/>
                <a:cs typeface="Arial"/>
                <a:sym typeface="Arial"/>
              </a:rPr>
              <a:t> con </a:t>
            </a:r>
            <a:r>
              <a:rPr lang="en-US" sz="1000" b="0" i="0" u="none" strike="noStrike" cap="none" dirty="0" err="1">
                <a:solidFill>
                  <a:srgbClr val="000000"/>
                </a:solidFill>
                <a:latin typeface="Arial"/>
                <a:ea typeface="Arial"/>
                <a:cs typeface="Arial"/>
                <a:sym typeface="Arial"/>
              </a:rPr>
              <a:t>subtítulos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español</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Prender</a:t>
            </a:r>
            <a:r>
              <a:rPr lang="en-US" sz="1000" b="0" i="0" u="none" strike="noStrike" cap="none" dirty="0">
                <a:solidFill>
                  <a:srgbClr val="000000"/>
                </a:solidFill>
                <a:latin typeface="Arial"/>
                <a:ea typeface="Arial"/>
                <a:cs typeface="Arial"/>
                <a:sym typeface="Arial"/>
              </a:rPr>
              <a:t> “CC” y </a:t>
            </a:r>
            <a:r>
              <a:rPr lang="en-US" sz="1000" b="0" i="0" u="none" strike="noStrike" cap="none" dirty="0" err="1">
                <a:solidFill>
                  <a:srgbClr val="000000"/>
                </a:solidFill>
                <a:latin typeface="Arial"/>
                <a:ea typeface="Arial"/>
                <a:cs typeface="Arial"/>
                <a:sym typeface="Arial"/>
              </a:rPr>
              <a:t>cambiar</a:t>
            </a:r>
            <a:r>
              <a:rPr lang="en-US" sz="1000" b="0" i="0" u="none" strike="noStrike" cap="none" dirty="0">
                <a:solidFill>
                  <a:srgbClr val="000000"/>
                </a:solidFill>
                <a:latin typeface="Arial"/>
                <a:ea typeface="Arial"/>
                <a:cs typeface="Arial"/>
                <a:sym typeface="Arial"/>
              </a:rPr>
              <a:t> el </a:t>
            </a:r>
            <a:r>
              <a:rPr lang="en-US" sz="1000" b="0" i="0" u="none" strike="noStrike" cap="none" dirty="0" err="1">
                <a:solidFill>
                  <a:srgbClr val="000000"/>
                </a:solidFill>
                <a:latin typeface="Arial"/>
                <a:ea typeface="Arial"/>
                <a:cs typeface="Arial"/>
                <a:sym typeface="Arial"/>
              </a:rPr>
              <a:t>idioma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los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ajustes</a:t>
            </a:r>
            <a:r>
              <a:rPr lang="en-US" sz="1000" b="0" i="0" u="none" strike="noStrike" cap="none" dirty="0">
                <a:solidFill>
                  <a:srgbClr val="000000"/>
                </a:solidFill>
                <a:latin typeface="Arial"/>
                <a:ea typeface="Arial"/>
                <a:cs typeface="Arial"/>
                <a:sym typeface="Arial"/>
              </a:rPr>
              <a:t> al </a:t>
            </a:r>
            <a:r>
              <a:rPr lang="en-US" sz="1000" b="0" i="0" u="none" strike="noStrike" cap="none" dirty="0" err="1">
                <a:solidFill>
                  <a:srgbClr val="000000"/>
                </a:solidFill>
                <a:latin typeface="Arial"/>
                <a:ea typeface="Arial"/>
                <a:cs typeface="Arial"/>
                <a:sym typeface="Arial"/>
              </a:rPr>
              <a:t>español</a:t>
            </a:r>
            <a:r>
              <a:rPr lang="en-US" sz="10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exige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desaparecidos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dictadura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Brasil</a:t>
            </a:r>
            <a:r>
              <a:rPr lang="en-US" sz="1100" b="0" i="0" u="none" strike="noStrike" cap="none" dirty="0">
                <a:solidFill>
                  <a:srgbClr val="000000"/>
                </a:solidFill>
                <a:latin typeface="Arial"/>
                <a:ea typeface="Arial"/>
                <a:cs typeface="Arial"/>
                <a:sym typeface="Arial"/>
              </a:rPr>
              <a:t>. (Fora do </a:t>
            </a:r>
            <a:r>
              <a:rPr lang="en-US" sz="1100" b="0" i="0" u="none" strike="noStrike" cap="none" dirty="0" err="1">
                <a:solidFill>
                  <a:srgbClr val="000000"/>
                </a:solidFill>
                <a:latin typeface="Arial"/>
                <a:ea typeface="Arial"/>
                <a:cs typeface="Arial"/>
                <a:sym typeface="Arial"/>
              </a:rPr>
              <a:t>Eixo</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Clausura del </a:t>
            </a:r>
            <a:r>
              <a:rPr lang="en-US" sz="1100" b="0" i="0" u="none" strike="noStrike" cap="none" dirty="0" err="1">
                <a:solidFill>
                  <a:srgbClr val="000000"/>
                </a:solidFill>
                <a:latin typeface="Arial"/>
                <a:ea typeface="Arial"/>
                <a:cs typeface="Arial"/>
                <a:sym typeface="Arial"/>
              </a:rPr>
              <a:t>encuentro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nacional</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para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Canadá</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Edmonton. (ICTJ/Marta Martinez)</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Mostrar video [en inglés]</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Niños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Mampuján</a:t>
            </a:r>
            <a:r>
              <a:rPr lang="en-US" sz="1100" b="0" i="0" u="none" strike="noStrike" cap="none" dirty="0">
                <a:solidFill>
                  <a:srgbClr val="000000"/>
                </a:solidFill>
                <a:latin typeface="Arial"/>
                <a:ea typeface="Arial"/>
                <a:cs typeface="Arial"/>
                <a:sym typeface="Arial"/>
              </a:rPr>
              <a:t>, Colombia, </a:t>
            </a:r>
            <a:r>
              <a:rPr lang="en-US" sz="1100" b="0" i="0" u="none" strike="noStrike" cap="none" dirty="0" err="1">
                <a:solidFill>
                  <a:srgbClr val="000000"/>
                </a:solidFill>
                <a:latin typeface="Arial"/>
                <a:ea typeface="Arial"/>
                <a:cs typeface="Arial"/>
                <a:sym typeface="Arial"/>
              </a:rPr>
              <a:t>sostienen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rosas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después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regresar</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pueblo </a:t>
            </a:r>
            <a:r>
              <a:rPr lang="en-US" sz="1100" b="0" i="0" u="none" strike="noStrike" cap="none" dirty="0" err="1">
                <a:solidFill>
                  <a:srgbClr val="000000"/>
                </a:solidFill>
                <a:latin typeface="Arial"/>
                <a:ea typeface="Arial"/>
                <a:cs typeface="Arial"/>
                <a:sym typeface="Arial"/>
              </a:rPr>
              <a:t>tras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años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desplazamiento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armado</a:t>
            </a:r>
            <a:r>
              <a:rPr lang="en-US" sz="1100" b="0" i="0" u="none" strike="noStrike" cap="none" dirty="0">
                <a:solidFill>
                  <a:srgbClr val="000000"/>
                </a:solidFill>
                <a:latin typeface="Arial"/>
                <a:ea typeface="Arial"/>
                <a:cs typeface="Arial"/>
                <a:sym typeface="Arial"/>
              </a:rPr>
              <a:t> entre las guerrillas y el </a:t>
            </a:r>
            <a:r>
              <a:rPr lang="en-US" sz="1100" b="0" i="0" u="none" strike="noStrike" cap="none" dirty="0" err="1">
                <a:solidFill>
                  <a:srgbClr val="000000"/>
                </a:solidFill>
                <a:latin typeface="Arial"/>
                <a:ea typeface="Arial"/>
                <a:cs typeface="Arial"/>
                <a:sym typeface="Arial"/>
              </a:rPr>
              <a:t>Gobierno</a:t>
            </a:r>
            <a:r>
              <a:rPr lang="en-US" sz="1100" b="0" i="0" u="none" strike="noStrike" cap="none" dirty="0">
                <a:solidFill>
                  <a:srgbClr val="000000"/>
                </a:solidFill>
                <a:latin typeface="Arial"/>
                <a:ea typeface="Arial"/>
                <a:cs typeface="Arial"/>
                <a:sym typeface="Arial"/>
              </a:rPr>
              <a:t>. (ICTJ/</a:t>
            </a:r>
            <a:r>
              <a:rPr lang="en-US" sz="1100" b="0" i="0" u="none" strike="noStrike" cap="none" dirty="0" err="1">
                <a:solidFill>
                  <a:srgbClr val="000000"/>
                </a:solidFill>
                <a:latin typeface="Arial"/>
                <a:ea typeface="Arial"/>
                <a:cs typeface="Arial"/>
                <a:sym typeface="Arial"/>
              </a:rPr>
              <a:t>Rosángela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Roncallo</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Mostrar video [en árabe e inglés]</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Sede</a:t>
            </a:r>
            <a:r>
              <a:rPr lang="en-US" sz="1000" b="0" i="0" u="none" strike="noStrike" cap="none" dirty="0">
                <a:solidFill>
                  <a:srgbClr val="000000"/>
                </a:solidFill>
                <a:latin typeface="Arial"/>
                <a:ea typeface="Arial"/>
                <a:cs typeface="Arial"/>
                <a:sym typeface="Arial"/>
              </a:rPr>
              <a:t> de la </a:t>
            </a:r>
            <a:r>
              <a:rPr lang="en-US" sz="1000" b="0" i="0" u="none" strike="noStrike" cap="none" dirty="0" err="1">
                <a:solidFill>
                  <a:srgbClr val="000000"/>
                </a:solidFill>
                <a:latin typeface="Arial"/>
                <a:ea typeface="Arial"/>
                <a:cs typeface="Arial"/>
                <a:sym typeface="Arial"/>
              </a:rPr>
              <a:t>Comisión</a:t>
            </a:r>
            <a:r>
              <a:rPr lang="en-US" sz="1000" b="0" i="0" u="none" strike="noStrike" cap="none" dirty="0">
                <a:solidFill>
                  <a:srgbClr val="000000"/>
                </a:solidFill>
                <a:latin typeface="Arial"/>
                <a:ea typeface="Arial"/>
                <a:cs typeface="Arial"/>
                <a:sym typeface="Arial"/>
              </a:rPr>
              <a:t> para la </a:t>
            </a:r>
            <a:r>
              <a:rPr lang="en-US" sz="1000" b="0" i="0" u="none" strike="noStrike" cap="none" dirty="0" err="1">
                <a:solidFill>
                  <a:srgbClr val="000000"/>
                </a:solidFill>
                <a:latin typeface="Arial"/>
                <a:ea typeface="Arial"/>
                <a:cs typeface="Arial"/>
                <a:sym typeface="Arial"/>
              </a:rPr>
              <a:t>Igualdad</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Género</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Sudáfrica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una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antigua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prisión</a:t>
            </a:r>
            <a:r>
              <a:rPr lang="en-US" sz="1000" b="0" i="0" u="none" strike="noStrike" cap="none" dirty="0">
                <a:solidFill>
                  <a:srgbClr val="000000"/>
                </a:solidFill>
                <a:latin typeface="Arial"/>
                <a:ea typeface="Arial"/>
                <a:cs typeface="Arial"/>
                <a:sym typeface="Arial"/>
              </a:rPr>
              <a:t> para </a:t>
            </a:r>
            <a:r>
              <a:rPr lang="en-US" sz="1000" b="0" i="0" u="none" strike="noStrike" cap="none" dirty="0" err="1">
                <a:solidFill>
                  <a:srgbClr val="000000"/>
                </a:solidFill>
                <a:latin typeface="Arial"/>
                <a:ea typeface="Arial"/>
                <a:cs typeface="Arial"/>
                <a:sym typeface="Arial"/>
              </a:rPr>
              <a:t>mujeres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Johannesburgo</a:t>
            </a:r>
            <a:r>
              <a:rPr lang="en-US" sz="1000" b="0" i="0" u="none" strike="noStrike" cap="none" dirty="0">
                <a:solidFill>
                  <a:srgbClr val="000000"/>
                </a:solidFill>
                <a:latin typeface="Arial"/>
                <a:ea typeface="Arial"/>
                <a:cs typeface="Arial"/>
                <a:sym typeface="Arial"/>
              </a:rPr>
              <a:t>. (Google Maps)</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Arial"/>
                <a:ea typeface="Arial"/>
                <a:cs typeface="Arial"/>
                <a:sym typeface="Arial"/>
              </a:rPr>
              <a:t>Imagen: Mural basado en una foto de una rebelde sandinista armada amamantando, “Miliciana de Waswalito”, Matagalpa, Nicaragua, 1984, de Orlando Valenzuela.</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Portada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Constitución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Sudáfrica</a:t>
            </a:r>
            <a:r>
              <a:rPr lang="en-US" sz="1100" b="0" i="0" u="none" strike="noStrike" cap="none" dirty="0">
                <a:solidFill>
                  <a:srgbClr val="000000"/>
                </a:solidFill>
                <a:latin typeface="Arial"/>
                <a:ea typeface="Arial"/>
                <a:cs typeface="Arial"/>
                <a:sym typeface="Arial"/>
              </a:rPr>
              <a:t> de 1996.</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huye</a:t>
            </a:r>
            <a:r>
              <a:rPr lang="en-US" sz="1000" b="0" i="0" u="none" strike="noStrike" cap="none" dirty="0">
                <a:solidFill>
                  <a:srgbClr val="000000"/>
                </a:solidFill>
                <a:latin typeface="Arial"/>
                <a:ea typeface="Arial"/>
                <a:cs typeface="Arial"/>
                <a:sym typeface="Arial"/>
              </a:rPr>
              <a:t> de la </a:t>
            </a:r>
            <a:r>
              <a:rPr lang="en-US" sz="1000" b="0" i="0" u="none" strike="noStrike" cap="none" dirty="0" err="1">
                <a:solidFill>
                  <a:srgbClr val="000000"/>
                </a:solidFill>
                <a:latin typeface="Arial"/>
                <a:ea typeface="Arial"/>
                <a:cs typeface="Arial"/>
                <a:sym typeface="Arial"/>
              </a:rPr>
              <a:t>policía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durante</a:t>
            </a:r>
            <a:r>
              <a:rPr lang="en-US" sz="1000" b="0" i="0" u="none" strike="noStrike" cap="none" dirty="0">
                <a:solidFill>
                  <a:srgbClr val="000000"/>
                </a:solidFill>
                <a:latin typeface="Arial"/>
                <a:ea typeface="Arial"/>
                <a:cs typeface="Arial"/>
                <a:sym typeface="Arial"/>
              </a:rPr>
              <a:t> la </a:t>
            </a:r>
            <a:r>
              <a:rPr lang="en-US" sz="1000" b="0" i="0" u="none" strike="noStrike" cap="none" dirty="0" err="1">
                <a:solidFill>
                  <a:srgbClr val="000000"/>
                </a:solidFill>
                <a:latin typeface="Arial"/>
                <a:ea typeface="Arial"/>
                <a:cs typeface="Arial"/>
                <a:sym typeface="Arial"/>
              </a:rPr>
              <a:t>violencia</a:t>
            </a:r>
            <a:r>
              <a:rPr lang="en-US" sz="1000" b="0" i="0" u="none" strike="noStrike" cap="none" dirty="0">
                <a:solidFill>
                  <a:srgbClr val="000000"/>
                </a:solidFill>
                <a:latin typeface="Arial"/>
                <a:ea typeface="Arial"/>
                <a:cs typeface="Arial"/>
                <a:sym typeface="Arial"/>
              </a:rPr>
              <a:t> electoral de 2008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Kenia (IRIN/Julius </a:t>
            </a:r>
            <a:r>
              <a:rPr lang="en-US" sz="1000" b="0" i="0" u="none" strike="noStrike" cap="none" dirty="0" err="1">
                <a:solidFill>
                  <a:srgbClr val="000000"/>
                </a:solidFill>
                <a:latin typeface="Arial"/>
                <a:ea typeface="Arial"/>
                <a:cs typeface="Arial"/>
                <a:sym typeface="Arial"/>
              </a:rPr>
              <a:t>Mwele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Miembros</a:t>
            </a:r>
            <a:r>
              <a:rPr lang="en-US" sz="1000" b="0" i="0" u="none" strike="noStrike" cap="none" dirty="0">
                <a:solidFill>
                  <a:srgbClr val="000000"/>
                </a:solidFill>
                <a:latin typeface="Arial"/>
                <a:ea typeface="Arial"/>
                <a:cs typeface="Arial"/>
                <a:sym typeface="Arial"/>
              </a:rPr>
              <a:t> del </a:t>
            </a:r>
            <a:r>
              <a:rPr lang="en-US" sz="1000" b="0" i="0" u="none" strike="noStrike" cap="none" dirty="0" err="1">
                <a:solidFill>
                  <a:srgbClr val="000000"/>
                </a:solidFill>
                <a:latin typeface="Arial"/>
                <a:ea typeface="Arial"/>
                <a:cs typeface="Arial"/>
                <a:sym typeface="Arial"/>
              </a:rPr>
              <a:t>cuerpo</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policía</a:t>
            </a:r>
            <a:r>
              <a:rPr lang="en-US" sz="1000" b="0" i="0" u="none" strike="noStrike" cap="none" dirty="0">
                <a:solidFill>
                  <a:srgbClr val="000000"/>
                </a:solidFill>
                <a:latin typeface="Arial"/>
                <a:ea typeface="Arial"/>
                <a:cs typeface="Arial"/>
                <a:sym typeface="Arial"/>
              </a:rPr>
              <a:t> de Kenia </a:t>
            </a:r>
            <a:r>
              <a:rPr lang="en-US" sz="1000" b="0" i="0" u="none" strike="noStrike" cap="none" dirty="0" err="1">
                <a:solidFill>
                  <a:srgbClr val="000000"/>
                </a:solidFill>
                <a:latin typeface="Arial"/>
                <a:ea typeface="Arial"/>
                <a:cs typeface="Arial"/>
                <a:sym typeface="Arial"/>
              </a:rPr>
              <a:t>durante</a:t>
            </a:r>
            <a:r>
              <a:rPr lang="en-US" sz="1000" b="0" i="0" u="none" strike="noStrike" cap="none" dirty="0">
                <a:solidFill>
                  <a:srgbClr val="000000"/>
                </a:solidFill>
                <a:latin typeface="Arial"/>
                <a:ea typeface="Arial"/>
                <a:cs typeface="Arial"/>
                <a:sym typeface="Arial"/>
              </a:rPr>
              <a:t> un </a:t>
            </a:r>
            <a:r>
              <a:rPr lang="en-US" sz="1000" b="0" i="0" u="none" strike="noStrike" cap="none" dirty="0" err="1">
                <a:solidFill>
                  <a:srgbClr val="000000"/>
                </a:solidFill>
                <a:latin typeface="Arial"/>
                <a:ea typeface="Arial"/>
                <a:cs typeface="Arial"/>
                <a:sym typeface="Arial"/>
              </a:rPr>
              <a:t>acto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público</a:t>
            </a:r>
            <a:r>
              <a:rPr lang="en-US" sz="1000" b="0" i="0" u="none" strike="noStrike" cap="none" dirty="0">
                <a:solidFill>
                  <a:srgbClr val="000000"/>
                </a:solidFill>
                <a:latin typeface="Arial"/>
                <a:ea typeface="Arial"/>
                <a:cs typeface="Arial"/>
                <a:sym typeface="Arial"/>
              </a:rPr>
              <a:t>. (ICTJ)</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congoleña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defiende</a:t>
            </a:r>
            <a:r>
              <a:rPr lang="en-US" sz="1000" b="0" i="0" u="none" strike="noStrike" cap="none" dirty="0">
                <a:solidFill>
                  <a:srgbClr val="000000"/>
                </a:solidFill>
                <a:latin typeface="Arial"/>
                <a:ea typeface="Arial"/>
                <a:cs typeface="Arial"/>
                <a:sym typeface="Arial"/>
              </a:rPr>
              <a:t> y </a:t>
            </a:r>
            <a:r>
              <a:rPr lang="en-US" sz="1000" b="0" i="0" u="none" strike="noStrike" cap="none" dirty="0" err="1">
                <a:solidFill>
                  <a:srgbClr val="000000"/>
                </a:solidFill>
                <a:latin typeface="Arial"/>
                <a:ea typeface="Arial"/>
                <a:cs typeface="Arial"/>
                <a:sym typeface="Arial"/>
              </a:rPr>
              <a:t>promueve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los</a:t>
            </a:r>
            <a:r>
              <a:rPr lang="en-US" sz="1000" b="0" i="0" u="none" strike="noStrike" cap="none" dirty="0">
                <a:solidFill>
                  <a:srgbClr val="000000"/>
                </a:solidFill>
                <a:latin typeface="Arial"/>
                <a:ea typeface="Arial"/>
                <a:cs typeface="Arial"/>
                <a:sym typeface="Arial"/>
              </a:rPr>
              <a:t> derechos de la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con un </a:t>
            </a:r>
            <a:r>
              <a:rPr lang="en-US" sz="1000" b="0" i="0" u="none" strike="noStrike" cap="none" dirty="0" err="1">
                <a:solidFill>
                  <a:srgbClr val="000000"/>
                </a:solidFill>
                <a:latin typeface="Arial"/>
                <a:ea typeface="Arial"/>
                <a:cs typeface="Arial"/>
                <a:sym typeface="Arial"/>
              </a:rPr>
              <a:t>mensaje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impreso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su</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pagne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vestido</a:t>
            </a:r>
            <a:r>
              <a:rPr lang="en-US" sz="1000" b="0" i="0" u="none" strike="noStrike" cap="none" dirty="0">
                <a:solidFill>
                  <a:srgbClr val="000000"/>
                </a:solidFill>
                <a:latin typeface="Arial"/>
                <a:ea typeface="Arial"/>
                <a:cs typeface="Arial"/>
                <a:sym typeface="Arial"/>
              </a:rPr>
              <a:t> largo con un </a:t>
            </a:r>
            <a:r>
              <a:rPr lang="en-US" sz="1000" b="0" i="0" u="none" strike="noStrike" cap="none" dirty="0" err="1">
                <a:solidFill>
                  <a:srgbClr val="000000"/>
                </a:solidFill>
                <a:latin typeface="Arial"/>
                <a:ea typeface="Arial"/>
                <a:cs typeface="Arial"/>
                <a:sym typeface="Arial"/>
              </a:rPr>
              <a:t>pañuelo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haciendo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juego</a:t>
            </a:r>
            <a:r>
              <a:rPr lang="en-US" sz="1000" b="0" i="0" u="none" strike="noStrike" cap="none" dirty="0">
                <a:solidFill>
                  <a:srgbClr val="000000"/>
                </a:solidFill>
                <a:latin typeface="Arial"/>
                <a:ea typeface="Arial"/>
                <a:cs typeface="Arial"/>
                <a:sym typeface="Arial"/>
              </a:rPr>
              <a:t>). (MONUSCO/Abel Kavanagh)</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Cartel con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inscripción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kiñaruanda</a:t>
            </a:r>
            <a:r>
              <a:rPr lang="en-US" sz="1100" b="0" i="0" u="none" strike="noStrike" cap="none" dirty="0">
                <a:solidFill>
                  <a:srgbClr val="000000"/>
                </a:solidFill>
                <a:latin typeface="Arial"/>
                <a:ea typeface="Arial"/>
                <a:cs typeface="Arial"/>
                <a:sym typeface="Arial"/>
              </a:rPr>
              <a:t>, “Tribunal </a:t>
            </a:r>
            <a:r>
              <a:rPr lang="en-US" sz="1100" b="0" i="0" u="none" strike="noStrike" cap="none" dirty="0" err="1">
                <a:solidFill>
                  <a:srgbClr val="000000"/>
                </a:solidFill>
                <a:latin typeface="Arial"/>
                <a:ea typeface="Arial"/>
                <a:cs typeface="Arial"/>
                <a:sym typeface="Arial"/>
              </a:rPr>
              <a:t>comunitario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tradicional</a:t>
            </a:r>
            <a:r>
              <a:rPr lang="en-US" sz="1100" b="0" i="0" u="none" strike="noStrike" cap="none" dirty="0">
                <a:solidFill>
                  <a:srgbClr val="000000"/>
                </a:solidFill>
                <a:latin typeface="Arial"/>
                <a:ea typeface="Arial"/>
                <a:cs typeface="Arial"/>
                <a:sym typeface="Arial"/>
              </a:rPr>
              <a:t> Gacaca”,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Ruanda. (Flickr/Dave Proffer)</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Mostrar video [en inglés y acholi con subtítulos en inglés]</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Mujeres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colombianas</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Ruta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Pacífica</a:t>
            </a:r>
            <a:r>
              <a:rPr lang="en-US" sz="1000" b="0" i="0" u="none" strike="noStrike" cap="none" dirty="0">
                <a:solidFill>
                  <a:srgbClr val="000000"/>
                </a:solidFill>
                <a:latin typeface="Arial"/>
                <a:ea typeface="Arial"/>
                <a:cs typeface="Arial"/>
                <a:sym typeface="Arial"/>
              </a:rPr>
              <a:t> de las </a:t>
            </a:r>
            <a:r>
              <a:rPr lang="en-US" sz="1000" b="0" i="0" u="none" strike="noStrike" cap="none" dirty="0" err="1">
                <a:solidFill>
                  <a:srgbClr val="000000"/>
                </a:solidFill>
                <a:latin typeface="Arial"/>
                <a:ea typeface="Arial"/>
                <a:cs typeface="Arial"/>
                <a:sym typeface="Arial"/>
              </a:rPr>
              <a:t>Mujeres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documentan</a:t>
            </a:r>
            <a:r>
              <a:rPr lang="en-US" sz="1000" b="0" i="0" u="none" strike="noStrike" cap="none" dirty="0">
                <a:solidFill>
                  <a:srgbClr val="000000"/>
                </a:solidFill>
                <a:latin typeface="Arial"/>
                <a:ea typeface="Arial"/>
                <a:cs typeface="Arial"/>
                <a:sym typeface="Arial"/>
              </a:rPr>
              <a:t> e </a:t>
            </a:r>
            <a:r>
              <a:rPr lang="en-US" sz="1000" b="0" i="0" u="none" strike="noStrike" cap="none" dirty="0" err="1">
                <a:solidFill>
                  <a:srgbClr val="000000"/>
                </a:solidFill>
                <a:latin typeface="Arial"/>
                <a:ea typeface="Arial"/>
                <a:cs typeface="Arial"/>
                <a:sym typeface="Arial"/>
              </a:rPr>
              <a:t>investigan</a:t>
            </a:r>
            <a:r>
              <a:rPr lang="en-US" sz="1000" b="0" i="0" u="none" strike="noStrike" cap="none" dirty="0">
                <a:solidFill>
                  <a:srgbClr val="000000"/>
                </a:solidFill>
                <a:latin typeface="Arial"/>
                <a:ea typeface="Arial"/>
                <a:cs typeface="Arial"/>
                <a:sym typeface="Arial"/>
              </a:rPr>
              <a:t> las </a:t>
            </a:r>
            <a:r>
              <a:rPr lang="en-US" sz="1000" b="0" i="0" u="none" strike="noStrike" cap="none" dirty="0" err="1">
                <a:solidFill>
                  <a:srgbClr val="000000"/>
                </a:solidFill>
                <a:latin typeface="Arial"/>
                <a:ea typeface="Arial"/>
                <a:cs typeface="Arial"/>
                <a:sym typeface="Arial"/>
              </a:rPr>
              <a:t>violaciones</a:t>
            </a:r>
            <a:r>
              <a:rPr lang="en-US" sz="1000" b="0" i="0" u="none" strike="noStrike" cap="none" dirty="0">
                <a:solidFill>
                  <a:srgbClr val="000000"/>
                </a:solidFill>
                <a:latin typeface="Arial"/>
                <a:ea typeface="Arial"/>
                <a:cs typeface="Arial"/>
                <a:sym typeface="Arial"/>
              </a:rPr>
              <a:t> de derechos </a:t>
            </a:r>
            <a:r>
              <a:rPr lang="en-US" sz="1000" b="0" i="0" u="none" strike="noStrike" cap="none" dirty="0" err="1">
                <a:solidFill>
                  <a:srgbClr val="000000"/>
                </a:solidFill>
                <a:latin typeface="Arial"/>
                <a:ea typeface="Arial"/>
                <a:cs typeface="Arial"/>
                <a:sym typeface="Arial"/>
              </a:rPr>
              <a:t>humanos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sufridas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por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mujeres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durante</a:t>
            </a:r>
            <a:r>
              <a:rPr lang="en-US" sz="1000" b="0" i="0" u="none" strike="noStrike" cap="none" dirty="0">
                <a:solidFill>
                  <a:srgbClr val="000000"/>
                </a:solidFill>
                <a:latin typeface="Arial"/>
                <a:ea typeface="Arial"/>
                <a:cs typeface="Arial"/>
                <a:sym typeface="Arial"/>
              </a:rPr>
              <a:t> el </a:t>
            </a:r>
            <a:r>
              <a:rPr lang="en-US" sz="1000" b="0" i="0" u="none" strike="noStrike" cap="none" dirty="0" err="1">
                <a:solidFill>
                  <a:srgbClr val="000000"/>
                </a:solidFill>
                <a:latin typeface="Arial"/>
                <a:ea typeface="Arial"/>
                <a:cs typeface="Arial"/>
                <a:sym typeface="Arial"/>
              </a:rPr>
              <a:t>conflicto</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armado</a:t>
            </a:r>
            <a:r>
              <a:rPr lang="en-US" sz="1000" b="0" i="0" u="none" strike="noStrike" cap="none" dirty="0">
                <a:solidFill>
                  <a:srgbClr val="000000"/>
                </a:solidFill>
                <a:latin typeface="Arial"/>
                <a:ea typeface="Arial"/>
                <a:cs typeface="Arial"/>
                <a:sym typeface="Arial"/>
              </a:rPr>
              <a:t>. (ICTJ/Camilo Aldana </a:t>
            </a:r>
            <a:r>
              <a:rPr lang="en-US" sz="1000" b="0" i="0" u="none" strike="noStrike" cap="none" dirty="0" err="1">
                <a:solidFill>
                  <a:srgbClr val="000000"/>
                </a:solidFill>
                <a:latin typeface="Arial"/>
                <a:ea typeface="Arial"/>
                <a:cs typeface="Arial"/>
                <a:sym typeface="Arial"/>
              </a:rPr>
              <a:t>Sanín</a:t>
            </a:r>
            <a:r>
              <a:rPr lang="en-US" sz="10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050" b="0" i="0" u="none" strike="noStrike" cap="none" dirty="0" err="1">
                <a:solidFill>
                  <a:srgbClr val="212124"/>
                </a:solidFill>
                <a:latin typeface="Proxima Nova"/>
                <a:ea typeface="Proxima Nova"/>
                <a:cs typeface="Proxima Nova"/>
                <a:sym typeface="Proxima Nova"/>
              </a:rPr>
              <a:t>Equipo</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femenino</a:t>
            </a:r>
            <a:r>
              <a:rPr lang="en-US" sz="1050" b="0" i="0" u="none" strike="noStrike" cap="none" dirty="0">
                <a:solidFill>
                  <a:srgbClr val="212124"/>
                </a:solidFill>
                <a:latin typeface="Proxima Nova"/>
                <a:ea typeface="Proxima Nova"/>
                <a:cs typeface="Proxima Nova"/>
                <a:sym typeface="Proxima Nova"/>
              </a:rPr>
              <a:t> de </a:t>
            </a:r>
            <a:r>
              <a:rPr lang="en-US" sz="1050" b="0" i="0" u="none" strike="noStrike" cap="none" dirty="0" err="1">
                <a:solidFill>
                  <a:srgbClr val="212124"/>
                </a:solidFill>
                <a:latin typeface="Proxima Nova"/>
                <a:ea typeface="Proxima Nova"/>
                <a:cs typeface="Proxima Nova"/>
                <a:sym typeface="Proxima Nova"/>
              </a:rPr>
              <a:t>fútbol</a:t>
            </a:r>
            <a:r>
              <a:rPr lang="en-US" sz="1050" b="0" i="0" u="none" strike="noStrike" cap="none" dirty="0">
                <a:solidFill>
                  <a:srgbClr val="212124"/>
                </a:solidFill>
                <a:latin typeface="Proxima Nova"/>
                <a:ea typeface="Proxima Nova"/>
                <a:cs typeface="Proxima Nova"/>
                <a:sym typeface="Proxima Nova"/>
              </a:rPr>
              <a:t> de </a:t>
            </a:r>
            <a:r>
              <a:rPr lang="en-US" sz="1050" b="0" i="0" u="none" strike="noStrike" cap="none" dirty="0" err="1">
                <a:solidFill>
                  <a:srgbClr val="212124"/>
                </a:solidFill>
                <a:latin typeface="Proxima Nova"/>
                <a:ea typeface="Proxima Nova"/>
                <a:cs typeface="Proxima Nova"/>
                <a:sym typeface="Proxima Nova"/>
              </a:rPr>
              <a:t>Lukavac</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entrena</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en</a:t>
            </a:r>
            <a:r>
              <a:rPr lang="en-US" sz="1050" b="0" i="0" u="none" strike="noStrike" cap="none" dirty="0">
                <a:solidFill>
                  <a:srgbClr val="212124"/>
                </a:solidFill>
                <a:latin typeface="Proxima Nova"/>
                <a:ea typeface="Proxima Nova"/>
                <a:cs typeface="Proxima Nova"/>
                <a:sym typeface="Proxima Nova"/>
              </a:rPr>
              <a:t> el </a:t>
            </a:r>
            <a:r>
              <a:rPr lang="en-US" sz="1050" b="0" i="0" u="none" strike="noStrike" cap="none" dirty="0" err="1">
                <a:solidFill>
                  <a:srgbClr val="212124"/>
                </a:solidFill>
                <a:latin typeface="Proxima Nova"/>
                <a:ea typeface="Proxima Nova"/>
                <a:cs typeface="Proxima Nova"/>
                <a:sym typeface="Proxima Nova"/>
              </a:rPr>
              <a:t>estadio</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en</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diciembre</a:t>
            </a:r>
            <a:r>
              <a:rPr lang="en-US" sz="1050" b="0" i="0" u="none" strike="noStrike" cap="none" dirty="0">
                <a:solidFill>
                  <a:srgbClr val="212124"/>
                </a:solidFill>
                <a:latin typeface="Proxima Nova"/>
                <a:ea typeface="Proxima Nova"/>
                <a:cs typeface="Proxima Nova"/>
                <a:sym typeface="Proxima Nova"/>
              </a:rPr>
              <a:t> de 2016. ONU </a:t>
            </a:r>
            <a:r>
              <a:rPr lang="en-US" sz="1050" b="0" i="0" u="none" strike="noStrike" cap="none" dirty="0" err="1">
                <a:solidFill>
                  <a:srgbClr val="212124"/>
                </a:solidFill>
                <a:latin typeface="Proxima Nova"/>
                <a:ea typeface="Proxima Nova"/>
                <a:cs typeface="Proxima Nova"/>
                <a:sym typeface="Proxima Nova"/>
              </a:rPr>
              <a:t>Mujeres</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otorgó</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una</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subvención</a:t>
            </a:r>
            <a:r>
              <a:rPr lang="en-US" sz="1050" b="0" i="0" u="none" strike="noStrike" cap="none" dirty="0">
                <a:solidFill>
                  <a:srgbClr val="212124"/>
                </a:solidFill>
                <a:latin typeface="Proxima Nova"/>
                <a:ea typeface="Proxima Nova"/>
                <a:cs typeface="Proxima Nova"/>
                <a:sym typeface="Proxima Nova"/>
              </a:rPr>
              <a:t> a la </a:t>
            </a:r>
            <a:r>
              <a:rPr lang="en-US" sz="1050" b="0" i="0" u="none" strike="noStrike" cap="none" dirty="0" err="1">
                <a:solidFill>
                  <a:srgbClr val="212124"/>
                </a:solidFill>
                <a:latin typeface="Proxima Nova"/>
                <a:ea typeface="Proxima Nova"/>
                <a:cs typeface="Proxima Nova"/>
                <a:sym typeface="Proxima Nova"/>
              </a:rPr>
              <a:t>municipalidad</a:t>
            </a:r>
            <a:r>
              <a:rPr lang="en-US" sz="1050" b="0" i="0" u="none" strike="noStrike" cap="none" dirty="0">
                <a:solidFill>
                  <a:srgbClr val="212124"/>
                </a:solidFill>
                <a:latin typeface="Proxima Nova"/>
                <a:ea typeface="Proxima Nova"/>
                <a:cs typeface="Proxima Nova"/>
                <a:sym typeface="Proxima Nova"/>
              </a:rPr>
              <a:t> local para la </a:t>
            </a:r>
            <a:r>
              <a:rPr lang="en-US" sz="1050" b="0" i="0" u="none" strike="noStrike" cap="none" dirty="0" err="1">
                <a:solidFill>
                  <a:srgbClr val="212124"/>
                </a:solidFill>
                <a:latin typeface="Proxima Nova"/>
                <a:ea typeface="Proxima Nova"/>
                <a:cs typeface="Proxima Nova"/>
                <a:sym typeface="Proxima Nova"/>
              </a:rPr>
              <a:t>presupuestación</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responsable</a:t>
            </a:r>
            <a:r>
              <a:rPr lang="en-US" sz="1050" b="0" i="0" u="none" strike="noStrike" cap="none" dirty="0">
                <a:solidFill>
                  <a:srgbClr val="212124"/>
                </a:solidFill>
                <a:latin typeface="Proxima Nova"/>
                <a:ea typeface="Proxima Nova"/>
                <a:cs typeface="Proxima Nova"/>
                <a:sym typeface="Proxima Nova"/>
              </a:rPr>
              <a:t> con </a:t>
            </a:r>
            <a:r>
              <a:rPr lang="en-US" sz="1050" b="0" i="0" u="none" strike="noStrike" cap="none" dirty="0" err="1">
                <a:solidFill>
                  <a:srgbClr val="212124"/>
                </a:solidFill>
                <a:latin typeface="Proxima Nova"/>
                <a:ea typeface="Proxima Nova"/>
                <a:cs typeface="Proxima Nova"/>
                <a:sym typeface="Proxima Nova"/>
              </a:rPr>
              <a:t>perspectiva</a:t>
            </a:r>
            <a:r>
              <a:rPr lang="en-US" sz="1050" b="0" i="0" u="none" strike="noStrike" cap="none" dirty="0">
                <a:solidFill>
                  <a:srgbClr val="212124"/>
                </a:solidFill>
                <a:latin typeface="Proxima Nova"/>
                <a:ea typeface="Proxima Nova"/>
                <a:cs typeface="Proxima Nova"/>
                <a:sym typeface="Proxima Nova"/>
              </a:rPr>
              <a:t> de </a:t>
            </a:r>
            <a:r>
              <a:rPr lang="en-US" sz="1050" b="0" i="0" u="none" strike="noStrike" cap="none" dirty="0" err="1">
                <a:solidFill>
                  <a:srgbClr val="212124"/>
                </a:solidFill>
                <a:latin typeface="Proxima Nova"/>
                <a:ea typeface="Proxima Nova"/>
                <a:cs typeface="Proxima Nova"/>
                <a:sym typeface="Proxima Nova"/>
              </a:rPr>
              <a:t>género</a:t>
            </a:r>
            <a:r>
              <a:rPr lang="en-US" sz="1050" b="0" i="0" u="none" strike="noStrike" cap="none" dirty="0">
                <a:solidFill>
                  <a:srgbClr val="212124"/>
                </a:solidFill>
                <a:latin typeface="Proxima Nova"/>
                <a:ea typeface="Proxima Nova"/>
                <a:cs typeface="Proxima Nova"/>
                <a:sym typeface="Proxima Nova"/>
              </a:rPr>
              <a:t>, lo que </a:t>
            </a:r>
            <a:r>
              <a:rPr lang="en-US" sz="1050" b="0" i="0" u="none" strike="noStrike" cap="none" dirty="0" err="1">
                <a:solidFill>
                  <a:srgbClr val="212124"/>
                </a:solidFill>
                <a:latin typeface="Proxima Nova"/>
                <a:ea typeface="Proxima Nova"/>
                <a:cs typeface="Proxima Nova"/>
                <a:sym typeface="Proxima Nova"/>
              </a:rPr>
              <a:t>derivó</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en</a:t>
            </a:r>
            <a:r>
              <a:rPr lang="en-US" sz="1050" b="0" i="0" u="none" strike="noStrike" cap="none" dirty="0">
                <a:solidFill>
                  <a:srgbClr val="212124"/>
                </a:solidFill>
                <a:latin typeface="Proxima Nova"/>
                <a:ea typeface="Proxima Nova"/>
                <a:cs typeface="Proxima Nova"/>
                <a:sym typeface="Proxima Nova"/>
              </a:rPr>
              <a:t> la </a:t>
            </a:r>
            <a:r>
              <a:rPr lang="en-US" sz="1050" b="0" i="0" u="none" strike="noStrike" cap="none" dirty="0" err="1">
                <a:solidFill>
                  <a:srgbClr val="212124"/>
                </a:solidFill>
                <a:latin typeface="Proxima Nova"/>
                <a:ea typeface="Proxima Nova"/>
                <a:cs typeface="Proxima Nova"/>
                <a:sym typeface="Proxima Nova"/>
              </a:rPr>
              <a:t>formación</a:t>
            </a:r>
            <a:r>
              <a:rPr lang="en-US" sz="1050" b="0" i="0" u="none" strike="noStrike" cap="none" dirty="0">
                <a:solidFill>
                  <a:srgbClr val="212124"/>
                </a:solidFill>
                <a:latin typeface="Proxima Nova"/>
                <a:ea typeface="Proxima Nova"/>
                <a:cs typeface="Proxima Nova"/>
                <a:sym typeface="Proxima Nova"/>
              </a:rPr>
              <a:t> del </a:t>
            </a:r>
            <a:r>
              <a:rPr lang="en-US" sz="1050" b="0" i="0" u="none" strike="noStrike" cap="none" dirty="0" err="1">
                <a:solidFill>
                  <a:srgbClr val="212124"/>
                </a:solidFill>
                <a:latin typeface="Proxima Nova"/>
                <a:ea typeface="Proxima Nova"/>
                <a:cs typeface="Proxima Nova"/>
                <a:sym typeface="Proxima Nova"/>
              </a:rPr>
              <a:t>equipo</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femenino</a:t>
            </a:r>
            <a:r>
              <a:rPr lang="en-US" sz="1050" b="0" i="0" u="none" strike="noStrike" cap="none" dirty="0">
                <a:solidFill>
                  <a:srgbClr val="212124"/>
                </a:solidFill>
                <a:latin typeface="Proxima Nova"/>
                <a:ea typeface="Proxima Nova"/>
                <a:cs typeface="Proxima Nova"/>
                <a:sym typeface="Proxima Nova"/>
              </a:rPr>
              <a:t> </a:t>
            </a:r>
            <a:r>
              <a:rPr lang="en-US" sz="1050" b="0" i="0" u="none" strike="noStrike" cap="none" dirty="0" err="1">
                <a:solidFill>
                  <a:srgbClr val="212124"/>
                </a:solidFill>
                <a:latin typeface="Proxima Nova"/>
                <a:ea typeface="Proxima Nova"/>
                <a:cs typeface="Proxima Nova"/>
                <a:sym typeface="Proxima Nova"/>
              </a:rPr>
              <a:t>juvenil</a:t>
            </a:r>
            <a:r>
              <a:rPr lang="en-US" sz="1050" b="0" i="0" u="none" strike="noStrike" cap="none" dirty="0">
                <a:solidFill>
                  <a:srgbClr val="212124"/>
                </a:solidFill>
                <a:latin typeface="Proxima Nova"/>
                <a:ea typeface="Proxima Nova"/>
                <a:cs typeface="Proxima Nova"/>
                <a:sym typeface="Proxima Nova"/>
              </a:rPr>
              <a:t> de </a:t>
            </a:r>
            <a:r>
              <a:rPr lang="en-US" sz="1050" b="0" i="0" u="none" strike="noStrike" cap="none" dirty="0" err="1">
                <a:solidFill>
                  <a:srgbClr val="212124"/>
                </a:solidFill>
                <a:latin typeface="Proxima Nova"/>
                <a:ea typeface="Proxima Nova"/>
                <a:cs typeface="Proxima Nova"/>
                <a:sym typeface="Proxima Nova"/>
              </a:rPr>
              <a:t>fútbol</a:t>
            </a:r>
            <a:r>
              <a:rPr lang="en-US" sz="1050" b="0" i="0" u="none" strike="noStrike" cap="none" dirty="0">
                <a:solidFill>
                  <a:srgbClr val="212124"/>
                </a:solidFill>
                <a:latin typeface="Proxima Nova"/>
                <a:ea typeface="Proxima Nova"/>
                <a:cs typeface="Proxima Nova"/>
                <a:sym typeface="Proxima Nova"/>
              </a:rPr>
              <a:t> de </a:t>
            </a:r>
            <a:r>
              <a:rPr lang="en-US" sz="1050" b="0" i="0" u="none" strike="noStrike" cap="none" dirty="0" err="1">
                <a:solidFill>
                  <a:srgbClr val="212124"/>
                </a:solidFill>
                <a:latin typeface="Proxima Nova"/>
                <a:ea typeface="Proxima Nova"/>
                <a:cs typeface="Proxima Nova"/>
                <a:sym typeface="Proxima Nova"/>
              </a:rPr>
              <a:t>Lukavac</a:t>
            </a:r>
            <a:r>
              <a:rPr lang="en-US" sz="1050" b="0" i="0" u="none" strike="noStrike" cap="none" dirty="0">
                <a:solidFill>
                  <a:srgbClr val="212124"/>
                </a:solidFill>
                <a:latin typeface="Proxima Nova"/>
                <a:ea typeface="Proxima Nova"/>
                <a:cs typeface="Proxima Nova"/>
                <a:sym typeface="Proxima Nova"/>
              </a:rPr>
              <a:t>, Bosnia-Herzegovina. (ONU </a:t>
            </a:r>
            <a:r>
              <a:rPr lang="en-US" sz="1050" b="0" i="0" u="none" strike="noStrike" cap="none" dirty="0" err="1">
                <a:solidFill>
                  <a:srgbClr val="212124"/>
                </a:solidFill>
                <a:latin typeface="Proxima Nova"/>
                <a:ea typeface="Proxima Nova"/>
                <a:cs typeface="Proxima Nova"/>
                <a:sym typeface="Proxima Nova"/>
              </a:rPr>
              <a:t>Mujeres</a:t>
            </a:r>
            <a:r>
              <a:rPr lang="en-US" sz="1050" b="0" i="0" u="none" strike="noStrike" cap="none" dirty="0">
                <a:solidFill>
                  <a:srgbClr val="212124"/>
                </a:solidFill>
                <a:latin typeface="Proxima Nova"/>
                <a:ea typeface="Proxima Nova"/>
                <a:cs typeface="Proxima Nova"/>
                <a:sym typeface="Proxima Nova"/>
              </a:rPr>
              <a:t> de Europa y Asia Central/Rena Effendi)</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Nepal </a:t>
            </a:r>
            <a:r>
              <a:rPr lang="en-US" sz="1100" b="0" i="0" u="none" strike="noStrike" cap="none" dirty="0" err="1">
                <a:solidFill>
                  <a:srgbClr val="000000"/>
                </a:solidFill>
                <a:latin typeface="Arial"/>
                <a:ea typeface="Arial"/>
                <a:cs typeface="Arial"/>
                <a:sym typeface="Arial"/>
              </a:rPr>
              <a:t>mira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Ventana.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ONU/John Isaac)</a:t>
            </a:r>
            <a:endParaRPr dirty="0"/>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Mostrar video [en inglés]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Casi</a:t>
            </a:r>
            <a:r>
              <a:rPr lang="en-US" sz="1100" b="0" i="0" u="none" strike="noStrike" cap="none" dirty="0">
                <a:solidFill>
                  <a:srgbClr val="000000"/>
                </a:solidFill>
                <a:latin typeface="Arial"/>
                <a:ea typeface="Arial"/>
                <a:cs typeface="Arial"/>
                <a:sym typeface="Arial"/>
              </a:rPr>
              <a:t> 150 </a:t>
            </a:r>
            <a:r>
              <a:rPr lang="en-US" sz="1100" b="0" i="0" u="none" strike="noStrike" cap="none" dirty="0" err="1">
                <a:solidFill>
                  <a:srgbClr val="000000"/>
                </a:solidFill>
                <a:latin typeface="Arial"/>
                <a:ea typeface="Arial"/>
                <a:cs typeface="Arial"/>
                <a:sym typeface="Arial"/>
              </a:rPr>
              <a:t>defensores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derechos de la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integrantes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grupos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asesores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sociedad</a:t>
            </a:r>
            <a:r>
              <a:rPr lang="en-US" sz="1100" b="0" i="0" u="none" strike="noStrike" cap="none" dirty="0">
                <a:solidFill>
                  <a:srgbClr val="000000"/>
                </a:solidFill>
                <a:latin typeface="Arial"/>
                <a:ea typeface="Arial"/>
                <a:cs typeface="Arial"/>
                <a:sym typeface="Arial"/>
              </a:rPr>
              <a:t> civil de ONU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todo</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mundo</a:t>
            </a:r>
            <a:r>
              <a:rPr lang="en-US" sz="1100" b="0" i="0" u="none" strike="noStrike" cap="none" dirty="0">
                <a:solidFill>
                  <a:srgbClr val="000000"/>
                </a:solidFill>
                <a:latin typeface="Arial"/>
                <a:ea typeface="Arial"/>
                <a:cs typeface="Arial"/>
                <a:sym typeface="Arial"/>
              </a:rPr>
              <a:t>, se </a:t>
            </a:r>
            <a:r>
              <a:rPr lang="en-US" sz="1100" b="0" i="0" u="none" strike="noStrike" cap="none" dirty="0" err="1">
                <a:solidFill>
                  <a:srgbClr val="000000"/>
                </a:solidFill>
                <a:latin typeface="Arial"/>
                <a:ea typeface="Arial"/>
                <a:cs typeface="Arial"/>
                <a:sym typeface="Arial"/>
              </a:rPr>
              <a:t>reunieron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ciudad de Nueva York el 23 y 24 de </a:t>
            </a:r>
            <a:r>
              <a:rPr lang="en-US" sz="1100" b="0" i="0" u="none" strike="noStrike" cap="none" dirty="0" err="1">
                <a:solidFill>
                  <a:srgbClr val="000000"/>
                </a:solidFill>
                <a:latin typeface="Arial"/>
                <a:ea typeface="Arial"/>
                <a:cs typeface="Arial"/>
                <a:sym typeface="Arial"/>
              </a:rPr>
              <a:t>noviembre</a:t>
            </a:r>
            <a:r>
              <a:rPr lang="en-US" sz="1100" b="0" i="0" u="none" strike="noStrike" cap="none" dirty="0">
                <a:solidFill>
                  <a:srgbClr val="000000"/>
                </a:solidFill>
                <a:latin typeface="Arial"/>
                <a:ea typeface="Arial"/>
                <a:cs typeface="Arial"/>
                <a:sym typeface="Arial"/>
              </a:rPr>
              <a:t> de 2015 para </a:t>
            </a:r>
            <a:r>
              <a:rPr lang="en-US" sz="1100" b="0" i="0" u="none" strike="noStrike" cap="none" dirty="0" err="1">
                <a:solidFill>
                  <a:srgbClr val="000000"/>
                </a:solidFill>
                <a:latin typeface="Arial"/>
                <a:ea typeface="Arial"/>
                <a:cs typeface="Arial"/>
                <a:sym typeface="Arial"/>
              </a:rPr>
              <a:t>debatir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conferencia</a:t>
            </a:r>
            <a:r>
              <a:rPr lang="en-US" sz="1100" b="0" i="0" u="none" strike="noStrike" cap="none" dirty="0">
                <a:solidFill>
                  <a:srgbClr val="000000"/>
                </a:solidFill>
                <a:latin typeface="Arial"/>
                <a:ea typeface="Arial"/>
                <a:cs typeface="Arial"/>
                <a:sym typeface="Arial"/>
              </a:rPr>
              <a:t> de dos </a:t>
            </a:r>
            <a:r>
              <a:rPr lang="en-US" sz="1100" b="0" i="0" u="none" strike="noStrike" cap="none" dirty="0" err="1">
                <a:solidFill>
                  <a:srgbClr val="000000"/>
                </a:solidFill>
                <a:latin typeface="Arial"/>
                <a:ea typeface="Arial"/>
                <a:cs typeface="Arial"/>
                <a:sym typeface="Arial"/>
              </a:rPr>
              <a:t>días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estrategias</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alcanzar</a:t>
            </a:r>
            <a:r>
              <a:rPr lang="en-US" sz="1100" b="0" i="0" u="none" strike="noStrike" cap="none" dirty="0">
                <a:solidFill>
                  <a:srgbClr val="000000"/>
                </a:solidFill>
                <a:latin typeface="Arial"/>
                <a:ea typeface="Arial"/>
                <a:cs typeface="Arial"/>
                <a:sym typeface="Arial"/>
              </a:rPr>
              <a:t> un </a:t>
            </a:r>
            <a:r>
              <a:rPr lang="en-US" sz="1100" b="0" i="0" u="none" strike="noStrike" cap="none" dirty="0" err="1">
                <a:solidFill>
                  <a:srgbClr val="000000"/>
                </a:solidFill>
                <a:latin typeface="Arial"/>
                <a:ea typeface="Arial"/>
                <a:cs typeface="Arial"/>
                <a:sym typeface="Arial"/>
              </a:rPr>
              <a:t>planeta</a:t>
            </a:r>
            <a:r>
              <a:rPr lang="en-US" sz="1100" b="0" i="0" u="none" strike="noStrike" cap="none" dirty="0">
                <a:solidFill>
                  <a:srgbClr val="000000"/>
                </a:solidFill>
                <a:latin typeface="Arial"/>
                <a:ea typeface="Arial"/>
                <a:cs typeface="Arial"/>
                <a:sym typeface="Arial"/>
              </a:rPr>
              <a:t> 50-50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2030. El </a:t>
            </a:r>
            <a:r>
              <a:rPr lang="en-US" sz="1100" b="0" i="0" u="none" strike="noStrike" cap="none" dirty="0" err="1">
                <a:solidFill>
                  <a:srgbClr val="000000"/>
                </a:solidFill>
                <a:latin typeface="Arial"/>
                <a:ea typeface="Arial"/>
                <a:cs typeface="Arial"/>
                <a:sym typeface="Arial"/>
              </a:rPr>
              <a:t>Diálogo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mundial</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sociedad</a:t>
            </a:r>
            <a:r>
              <a:rPr lang="en-US" sz="1100" b="0" i="0" u="none" strike="noStrike" cap="none" dirty="0">
                <a:solidFill>
                  <a:srgbClr val="000000"/>
                </a:solidFill>
                <a:latin typeface="Arial"/>
                <a:ea typeface="Arial"/>
                <a:cs typeface="Arial"/>
                <a:sym typeface="Arial"/>
              </a:rPr>
              <a:t> civil </a:t>
            </a:r>
            <a:r>
              <a:rPr lang="en-US" sz="1100" b="0" i="0" u="none" strike="noStrike" cap="none" dirty="0" err="1">
                <a:solidFill>
                  <a:srgbClr val="000000"/>
                </a:solidFill>
                <a:latin typeface="Arial"/>
                <a:ea typeface="Arial"/>
                <a:cs typeface="Arial"/>
                <a:sym typeface="Arial"/>
              </a:rPr>
              <a:t>unió</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diversos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orígenes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compartieron</a:t>
            </a:r>
            <a:r>
              <a:rPr lang="en-US" sz="1100" b="0" i="0" u="none" strike="noStrike" cap="none" dirty="0">
                <a:solidFill>
                  <a:srgbClr val="000000"/>
                </a:solidFill>
                <a:latin typeface="Arial"/>
                <a:ea typeface="Arial"/>
                <a:cs typeface="Arial"/>
                <a:sym typeface="Arial"/>
              </a:rPr>
              <a:t> ideas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aplicación</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nivel</a:t>
            </a:r>
            <a:r>
              <a:rPr lang="en-US" sz="1100" b="0" i="0" u="none" strike="noStrike" cap="none" dirty="0">
                <a:solidFill>
                  <a:srgbClr val="000000"/>
                </a:solidFill>
                <a:latin typeface="Arial"/>
                <a:ea typeface="Arial"/>
                <a:cs typeface="Arial"/>
                <a:sym typeface="Arial"/>
              </a:rPr>
              <a:t> regional y </a:t>
            </a:r>
            <a:r>
              <a:rPr lang="en-US" sz="1100" b="0" i="0" u="none" strike="noStrike" cap="none" dirty="0" err="1">
                <a:solidFill>
                  <a:srgbClr val="000000"/>
                </a:solidFill>
                <a:latin typeface="Arial"/>
                <a:ea typeface="Arial"/>
                <a:cs typeface="Arial"/>
                <a:sym typeface="Arial"/>
              </a:rPr>
              <a:t>mundial</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Objetivos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Desarrollo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Sostenible</a:t>
            </a:r>
            <a:r>
              <a:rPr lang="en-US" sz="1100" b="0" i="0" u="none" strike="noStrike" cap="none" dirty="0">
                <a:solidFill>
                  <a:srgbClr val="000000"/>
                </a:solidFill>
                <a:latin typeface="Arial"/>
                <a:ea typeface="Arial"/>
                <a:cs typeface="Arial"/>
                <a:sym typeface="Arial"/>
              </a:rPr>
              <a:t> (ODS)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colaboración</a:t>
            </a:r>
            <a:r>
              <a:rPr lang="en-US" sz="1100" b="0" i="0" u="none" strike="noStrike" cap="none" dirty="0">
                <a:solidFill>
                  <a:srgbClr val="000000"/>
                </a:solidFill>
                <a:latin typeface="Arial"/>
                <a:ea typeface="Arial"/>
                <a:cs typeface="Arial"/>
                <a:sym typeface="Arial"/>
              </a:rPr>
              <a:t> con ONU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(ONU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/Ryan Brown)</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sentadas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afuera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residencia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Centro </a:t>
            </a:r>
            <a:r>
              <a:rPr lang="en-US" sz="1100" b="0" i="0" u="none" strike="noStrike" cap="none" dirty="0" err="1">
                <a:solidFill>
                  <a:srgbClr val="000000"/>
                </a:solidFill>
                <a:latin typeface="Arial"/>
                <a:ea typeface="Arial"/>
                <a:cs typeface="Arial"/>
                <a:sym typeface="Arial"/>
              </a:rPr>
              <a:t>Transitorio</a:t>
            </a:r>
            <a:r>
              <a:rPr lang="en-US" sz="1100" b="0" i="0" u="none" strike="noStrike" cap="none" dirty="0">
                <a:solidFill>
                  <a:srgbClr val="000000"/>
                </a:solidFill>
                <a:latin typeface="Arial"/>
                <a:ea typeface="Arial"/>
                <a:cs typeface="Arial"/>
                <a:sym typeface="Arial"/>
              </a:rPr>
              <a:t> Heal Africa para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sexual. (IRIN/</a:t>
            </a:r>
            <a:r>
              <a:rPr lang="en-US" sz="1050" b="0" i="0" u="none" strike="noStrike" cap="none" dirty="0">
                <a:solidFill>
                  <a:srgbClr val="000000"/>
                </a:solidFill>
                <a:highlight>
                  <a:srgbClr val="FFFFFF"/>
                </a:highlight>
                <a:latin typeface="Roboto"/>
                <a:ea typeface="Roboto"/>
                <a:cs typeface="Roboto"/>
                <a:sym typeface="Roboto"/>
              </a:rPr>
              <a:t>Aubrey Graham)</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Ezakheni</a:t>
            </a:r>
            <a:r>
              <a:rPr lang="en-US" sz="1100" b="0" i="0" u="none" strike="noStrike" cap="none" dirty="0">
                <a:solidFill>
                  <a:srgbClr val="000000"/>
                </a:solidFill>
                <a:latin typeface="Arial"/>
                <a:ea typeface="Arial"/>
                <a:cs typeface="Arial"/>
                <a:sym typeface="Arial"/>
              </a:rPr>
              <a:t>, un </a:t>
            </a:r>
            <a:r>
              <a:rPr lang="en-US" sz="1100" b="0" i="0" u="none" strike="noStrike" cap="none" dirty="0" err="1">
                <a:solidFill>
                  <a:srgbClr val="000000"/>
                </a:solidFill>
                <a:latin typeface="Arial"/>
                <a:ea typeface="Arial"/>
                <a:cs typeface="Arial"/>
                <a:sym typeface="Arial"/>
              </a:rPr>
              <a:t>poblado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reasentamiento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bantustán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KwaZulu</a:t>
            </a:r>
            <a:r>
              <a:rPr lang="en-US" sz="1100" b="0" i="0" u="none" strike="noStrike" cap="none" dirty="0">
                <a:solidFill>
                  <a:srgbClr val="000000"/>
                </a:solidFill>
                <a:latin typeface="Arial"/>
                <a:ea typeface="Arial"/>
                <a:cs typeface="Arial"/>
                <a:sym typeface="Arial"/>
              </a:rPr>
              <a:t>, Natal, </a:t>
            </a:r>
            <a:r>
              <a:rPr lang="en-US" sz="1100" b="0" i="0" u="none" strike="noStrike" cap="none" dirty="0" err="1">
                <a:solidFill>
                  <a:srgbClr val="000000"/>
                </a:solidFill>
                <a:latin typeface="Arial"/>
                <a:ea typeface="Arial"/>
                <a:cs typeface="Arial"/>
                <a:sym typeface="Arial"/>
              </a:rPr>
              <a:t>Sudáfrica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1984.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ONU/DB)</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usan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velo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presentaron</a:t>
            </a:r>
            <a:r>
              <a:rPr lang="en-US" sz="1100" b="0" i="0" u="none" strike="noStrike" cap="none" dirty="0">
                <a:solidFill>
                  <a:srgbClr val="000000"/>
                </a:solidFill>
                <a:latin typeface="Arial"/>
                <a:ea typeface="Arial"/>
                <a:cs typeface="Arial"/>
                <a:sym typeface="Arial"/>
              </a:rPr>
              <a:t> un </a:t>
            </a:r>
            <a:r>
              <a:rPr lang="en-US" sz="1100" b="0" i="0" u="none" strike="noStrike" cap="none" dirty="0" err="1">
                <a:solidFill>
                  <a:srgbClr val="000000"/>
                </a:solidFill>
                <a:latin typeface="Arial"/>
                <a:ea typeface="Arial"/>
                <a:cs typeface="Arial"/>
                <a:sym typeface="Arial"/>
              </a:rPr>
              <a:t>documento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colectivo</a:t>
            </a:r>
            <a:r>
              <a:rPr lang="en-US" sz="1100" b="0" i="0" u="none" strike="noStrike" cap="none" dirty="0">
                <a:solidFill>
                  <a:srgbClr val="000000"/>
                </a:solidFill>
                <a:latin typeface="Arial"/>
                <a:ea typeface="Arial"/>
                <a:cs typeface="Arial"/>
                <a:sym typeface="Arial"/>
              </a:rPr>
              <a:t> a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que </a:t>
            </a:r>
            <a:r>
              <a:rPr lang="en-US" sz="1100" b="0" i="0" u="none" strike="noStrike" cap="none" dirty="0" err="1">
                <a:solidFill>
                  <a:srgbClr val="000000"/>
                </a:solidFill>
                <a:latin typeface="Arial"/>
                <a:ea typeface="Arial"/>
                <a:cs typeface="Arial"/>
                <a:sym typeface="Arial"/>
              </a:rPr>
              <a:t>denunciaron</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violaciones</a:t>
            </a:r>
            <a:r>
              <a:rPr lang="en-US" sz="1100" b="0" i="0" u="none" strike="noStrike" cap="none" dirty="0">
                <a:solidFill>
                  <a:srgbClr val="000000"/>
                </a:solidFill>
                <a:latin typeface="Arial"/>
                <a:ea typeface="Arial"/>
                <a:cs typeface="Arial"/>
                <a:sym typeface="Arial"/>
              </a:rPr>
              <a:t> de derechos </a:t>
            </a:r>
            <a:r>
              <a:rPr lang="en-US" sz="1100" b="0" i="0" u="none" strike="noStrike" cap="none" dirty="0" err="1">
                <a:solidFill>
                  <a:srgbClr val="000000"/>
                </a:solidFill>
                <a:latin typeface="Arial"/>
                <a:ea typeface="Arial"/>
                <a:cs typeface="Arial"/>
                <a:sym typeface="Arial"/>
              </a:rPr>
              <a:t>humanos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sufrieron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dictadura</a:t>
            </a:r>
            <a:r>
              <a:rPr lang="en-US" sz="1100" b="0" i="0" u="none" strike="noStrike" cap="none" dirty="0">
                <a:solidFill>
                  <a:srgbClr val="000000"/>
                </a:solidFill>
                <a:latin typeface="Arial"/>
                <a:ea typeface="Arial"/>
                <a:cs typeface="Arial"/>
                <a:sym typeface="Arial"/>
              </a:rPr>
              <a:t>. (IVD)</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Amineh</a:t>
            </a:r>
            <a:r>
              <a:rPr lang="en-US" sz="1100" b="0" i="0" u="none" strike="noStrike" cap="none" dirty="0">
                <a:solidFill>
                  <a:srgbClr val="000000"/>
                </a:solidFill>
                <a:latin typeface="Arial"/>
                <a:ea typeface="Arial"/>
                <a:cs typeface="Arial"/>
                <a:sym typeface="Arial"/>
              </a:rPr>
              <a:t> Hassan Banat (</a:t>
            </a:r>
            <a:r>
              <a:rPr lang="en-US" sz="1100" b="0" i="0" u="none" strike="noStrike" cap="none" dirty="0" err="1">
                <a:solidFill>
                  <a:srgbClr val="000000"/>
                </a:solidFill>
                <a:latin typeface="Arial"/>
                <a:ea typeface="Arial"/>
                <a:cs typeface="Arial"/>
                <a:sym typeface="Arial"/>
              </a:rPr>
              <a:t>Imm</a:t>
            </a:r>
            <a:r>
              <a:rPr lang="en-US" sz="1100" b="0" i="0" u="none" strike="noStrike" cap="none" dirty="0">
                <a:solidFill>
                  <a:srgbClr val="000000"/>
                </a:solidFill>
                <a:latin typeface="Arial"/>
                <a:ea typeface="Arial"/>
                <a:cs typeface="Arial"/>
                <a:sym typeface="Arial"/>
              </a:rPr>
              <a:t> Aziz) </a:t>
            </a:r>
            <a:r>
              <a:rPr lang="en-US" sz="1100" b="0" i="0" u="none" strike="noStrike" cap="none" dirty="0" err="1">
                <a:solidFill>
                  <a:srgbClr val="000000"/>
                </a:solidFill>
                <a:latin typeface="Arial"/>
                <a:ea typeface="Arial"/>
                <a:cs typeface="Arial"/>
                <a:sym typeface="Arial"/>
              </a:rPr>
              <a:t>sentada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debajo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retratos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enmarcados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cuatro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hijos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campamento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refugiados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palestinos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Bourj</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Barajneh</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Beirut, </a:t>
            </a:r>
            <a:r>
              <a:rPr lang="en-US" sz="1100" b="0" i="0" u="none" strike="noStrike" cap="none" dirty="0" err="1">
                <a:solidFill>
                  <a:srgbClr val="000000"/>
                </a:solidFill>
                <a:latin typeface="Arial"/>
                <a:ea typeface="Arial"/>
                <a:cs typeface="Arial"/>
                <a:sym typeface="Arial"/>
              </a:rPr>
              <a:t>Líbano</a:t>
            </a:r>
            <a:r>
              <a:rPr lang="en-US" sz="1100" b="0" i="0" u="none" strike="noStrike" cap="none" dirty="0">
                <a:solidFill>
                  <a:srgbClr val="000000"/>
                </a:solidFill>
                <a:latin typeface="Arial"/>
                <a:ea typeface="Arial"/>
                <a:cs typeface="Arial"/>
                <a:sym typeface="Arial"/>
              </a:rPr>
              <a:t>, 2010. De </a:t>
            </a:r>
            <a:r>
              <a:rPr lang="en-US" sz="1100" b="0" i="0" u="none" strike="noStrike" cap="none" dirty="0" err="1">
                <a:solidFill>
                  <a:srgbClr val="000000"/>
                </a:solidFill>
                <a:latin typeface="Arial"/>
                <a:ea typeface="Arial"/>
                <a:cs typeface="Arial"/>
                <a:sym typeface="Arial"/>
              </a:rPr>
              <a:t>izquierda</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derecha</a:t>
            </a:r>
            <a:r>
              <a:rPr lang="en-US" sz="1100" b="0" i="0" u="none" strike="noStrike" cap="none" dirty="0">
                <a:solidFill>
                  <a:srgbClr val="000000"/>
                </a:solidFill>
                <a:latin typeface="Arial"/>
                <a:ea typeface="Arial"/>
                <a:cs typeface="Arial"/>
                <a:sym typeface="Arial"/>
              </a:rPr>
              <a:t>: Ahmad (13), Mansour (22), Ibrahim (25) y Aziz (31). A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cuatro</a:t>
            </a:r>
            <a:r>
              <a:rPr lang="en-US" sz="1100" b="0" i="0" u="none" strike="noStrike" cap="none" dirty="0">
                <a:solidFill>
                  <a:srgbClr val="000000"/>
                </a:solidFill>
                <a:latin typeface="Arial"/>
                <a:ea typeface="Arial"/>
                <a:cs typeface="Arial"/>
                <a:sym typeface="Arial"/>
              </a:rPr>
              <a:t> se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llevaron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casa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fuerza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integrantes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milicia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1982. </a:t>
            </a:r>
            <a:r>
              <a:rPr lang="en-US" sz="1100" b="0" i="0" u="none" strike="noStrike" cap="none" dirty="0" err="1">
                <a:solidFill>
                  <a:srgbClr val="000000"/>
                </a:solidFill>
                <a:latin typeface="Arial"/>
                <a:ea typeface="Arial"/>
                <a:cs typeface="Arial"/>
                <a:sym typeface="Arial"/>
              </a:rPr>
              <a:t>Nunca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volvió</a:t>
            </a:r>
            <a:r>
              <a:rPr lang="en-US" sz="1100" b="0" i="0" u="none" strike="noStrike" cap="none" dirty="0">
                <a:solidFill>
                  <a:srgbClr val="000000"/>
                </a:solidFill>
                <a:latin typeface="Arial"/>
                <a:ea typeface="Arial"/>
                <a:cs typeface="Arial"/>
                <a:sym typeface="Arial"/>
              </a:rPr>
              <a:t> a ver. La </a:t>
            </a:r>
            <a:r>
              <a:rPr lang="en-US" sz="1100" b="0" i="0" u="none" strike="noStrike" cap="none" dirty="0" err="1">
                <a:solidFill>
                  <a:srgbClr val="000000"/>
                </a:solidFill>
                <a:latin typeface="Arial"/>
                <a:ea typeface="Arial"/>
                <a:cs typeface="Arial"/>
                <a:sym typeface="Arial"/>
              </a:rPr>
              <a:t>guerra</a:t>
            </a:r>
            <a:r>
              <a:rPr lang="en-US" sz="1100" b="0" i="0" u="none" strike="noStrike" cap="none" dirty="0">
                <a:solidFill>
                  <a:srgbClr val="000000"/>
                </a:solidFill>
                <a:latin typeface="Arial"/>
                <a:ea typeface="Arial"/>
                <a:cs typeface="Arial"/>
                <a:sym typeface="Arial"/>
              </a:rPr>
              <a:t> civil </a:t>
            </a:r>
            <a:r>
              <a:rPr lang="en-US" sz="1100" b="0" i="0" u="none" strike="noStrike" cap="none" dirty="0" err="1">
                <a:solidFill>
                  <a:srgbClr val="000000"/>
                </a:solidFill>
                <a:latin typeface="Arial"/>
                <a:ea typeface="Arial"/>
                <a:cs typeface="Arial"/>
                <a:sym typeface="Arial"/>
              </a:rPr>
              <a:t>libanesa</a:t>
            </a:r>
            <a:r>
              <a:rPr lang="en-US" sz="1100" b="0" i="0" u="none" strike="noStrike" cap="none" dirty="0">
                <a:solidFill>
                  <a:srgbClr val="000000"/>
                </a:solidFill>
                <a:latin typeface="Arial"/>
                <a:ea typeface="Arial"/>
                <a:cs typeface="Arial"/>
                <a:sym typeface="Arial"/>
              </a:rPr>
              <a:t> de 15 </a:t>
            </a:r>
            <a:r>
              <a:rPr lang="en-US" sz="1100" b="0" i="0" u="none" strike="noStrike" cap="none" dirty="0" err="1">
                <a:solidFill>
                  <a:srgbClr val="000000"/>
                </a:solidFill>
                <a:latin typeface="Arial"/>
                <a:ea typeface="Arial"/>
                <a:cs typeface="Arial"/>
                <a:sym typeface="Arial"/>
              </a:rPr>
              <a:t>años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comenzó</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1975, </a:t>
            </a:r>
            <a:r>
              <a:rPr lang="en-US" sz="1100" b="0" i="0" u="none" strike="noStrike" cap="none" dirty="0" err="1">
                <a:solidFill>
                  <a:srgbClr val="000000"/>
                </a:solidFill>
                <a:latin typeface="Arial"/>
                <a:ea typeface="Arial"/>
                <a:cs typeface="Arial"/>
                <a:sym typeface="Arial"/>
              </a:rPr>
              <a:t>derivó</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desaparición</a:t>
            </a:r>
            <a:r>
              <a:rPr lang="en-US" sz="1100" b="0" i="0" u="none" strike="noStrike" cap="none" dirty="0">
                <a:solidFill>
                  <a:srgbClr val="000000"/>
                </a:solidFill>
                <a:latin typeface="Arial"/>
                <a:ea typeface="Arial"/>
                <a:cs typeface="Arial"/>
                <a:sym typeface="Arial"/>
              </a:rPr>
              <a:t> de 17.000 personas. Las </a:t>
            </a:r>
            <a:r>
              <a:rPr lang="en-US" sz="1100" b="0" i="0" u="none" strike="noStrike" cap="none" dirty="0" err="1">
                <a:solidFill>
                  <a:srgbClr val="000000"/>
                </a:solidFill>
                <a:latin typeface="Arial"/>
                <a:ea typeface="Arial"/>
                <a:cs typeface="Arial"/>
                <a:sym typeface="Arial"/>
              </a:rPr>
              <a:t>familias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creen</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algunos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desaparecidos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aún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están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vivos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pero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están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detenidos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prisiones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sirias</a:t>
            </a:r>
            <a:r>
              <a:rPr lang="en-US" sz="1100" b="0" i="0" u="none" strike="noStrike" cap="none" dirty="0">
                <a:solidFill>
                  <a:srgbClr val="000000"/>
                </a:solidFill>
                <a:latin typeface="Arial"/>
                <a:ea typeface="Arial"/>
                <a:cs typeface="Arial"/>
                <a:sym typeface="Arial"/>
              </a:rPr>
              <a:t>. (Dalia </a:t>
            </a:r>
            <a:r>
              <a:rPr lang="en-US" sz="1100" b="0" i="0" u="none" strike="noStrike" cap="none" dirty="0" err="1">
                <a:solidFill>
                  <a:srgbClr val="000000"/>
                </a:solidFill>
                <a:latin typeface="Arial"/>
                <a:ea typeface="Arial"/>
                <a:cs typeface="Arial"/>
                <a:sym typeface="Arial"/>
              </a:rPr>
              <a:t>Khamissy</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desplazada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dentro</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país</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hija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asentamientos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informales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poblados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mayoría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por</a:t>
            </a:r>
            <a:r>
              <a:rPr lang="en-US" sz="1100" b="0" i="0" u="none" strike="noStrike" cap="none" dirty="0">
                <a:solidFill>
                  <a:srgbClr val="000000"/>
                </a:solidFill>
                <a:latin typeface="Arial"/>
                <a:ea typeface="Arial"/>
                <a:cs typeface="Arial"/>
                <a:sym typeface="Arial"/>
              </a:rPr>
              <a:t> personas </a:t>
            </a:r>
            <a:r>
              <a:rPr lang="en-US" sz="1100" b="0" i="0" u="none" strike="noStrike" cap="none" dirty="0" err="1">
                <a:solidFill>
                  <a:srgbClr val="000000"/>
                </a:solidFill>
                <a:latin typeface="Arial"/>
                <a:ea typeface="Arial"/>
                <a:cs typeface="Arial"/>
                <a:sym typeface="Arial"/>
              </a:rPr>
              <a:t>desplazadas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Barranquilla, Colombia,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2011. (ICTJ/Camilo Aldana </a:t>
            </a:r>
            <a:r>
              <a:rPr lang="en-US" sz="1100" b="0" i="0" u="none" strike="noStrike" cap="none" dirty="0" err="1">
                <a:solidFill>
                  <a:srgbClr val="000000"/>
                </a:solidFill>
                <a:latin typeface="Arial"/>
                <a:ea typeface="Arial"/>
                <a:cs typeface="Arial"/>
                <a:sym typeface="Arial"/>
              </a:rPr>
              <a:t>Sanín</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Mostrar video [en inglés]</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Arial"/>
                <a:ea typeface="Arial"/>
                <a:cs typeface="Arial"/>
                <a:sym typeface="Arial"/>
              </a:rPr>
              <a:t>Imagen: Refugiada siria de Idlib y su hijo con discapacidades, viviendo en el valle de la Becá, en el Líbano, 30 de enero de 2017 (DFID).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Phumzile</a:t>
            </a:r>
            <a:r>
              <a:rPr lang="en-US" sz="1100" b="0" i="0" u="none" strike="noStrike" cap="none" dirty="0">
                <a:solidFill>
                  <a:srgbClr val="000000"/>
                </a:solidFill>
                <a:latin typeface="Arial"/>
                <a:ea typeface="Arial"/>
                <a:cs typeface="Arial"/>
                <a:sym typeface="Arial"/>
              </a:rPr>
              <a:t> Mlambo-</a:t>
            </a:r>
            <a:r>
              <a:rPr lang="en-US" sz="1100" b="0" i="0" u="none" strike="noStrike" cap="none" dirty="0" err="1">
                <a:solidFill>
                  <a:srgbClr val="000000"/>
                </a:solidFill>
                <a:latin typeface="Arial"/>
                <a:ea typeface="Arial"/>
                <a:cs typeface="Arial"/>
                <a:sym typeface="Arial"/>
              </a:rPr>
              <a:t>Ngcuka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Ddirectora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Ejecutiva</a:t>
            </a:r>
            <a:r>
              <a:rPr lang="en-US" sz="1100" b="0" i="0" u="none" strike="noStrike" cap="none" dirty="0">
                <a:solidFill>
                  <a:srgbClr val="000000"/>
                </a:solidFill>
                <a:latin typeface="Arial"/>
                <a:ea typeface="Arial"/>
                <a:cs typeface="Arial"/>
                <a:sym typeface="Arial"/>
              </a:rPr>
              <a:t> de ONU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informa</a:t>
            </a:r>
            <a:r>
              <a:rPr lang="en-US" sz="1100" b="0" i="0" u="none" strike="noStrike" cap="none" dirty="0">
                <a:solidFill>
                  <a:srgbClr val="000000"/>
                </a:solidFill>
                <a:latin typeface="Arial"/>
                <a:ea typeface="Arial"/>
                <a:cs typeface="Arial"/>
                <a:sym typeface="Arial"/>
              </a:rPr>
              <a:t> al </a:t>
            </a:r>
            <a:r>
              <a:rPr lang="en-US" sz="1100" b="0" i="0" u="none" strike="noStrike" cap="none" dirty="0" err="1">
                <a:solidFill>
                  <a:srgbClr val="000000"/>
                </a:solidFill>
                <a:latin typeface="Arial"/>
                <a:ea typeface="Arial"/>
                <a:cs typeface="Arial"/>
                <a:sym typeface="Arial"/>
              </a:rPr>
              <a:t>Consejo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Seguridad</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Naciones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Unidas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el Examen de alto </a:t>
            </a:r>
            <a:r>
              <a:rPr lang="en-US" sz="1100" b="0" i="0" u="none" strike="noStrike" cap="none" dirty="0" err="1">
                <a:solidFill>
                  <a:srgbClr val="000000"/>
                </a:solidFill>
                <a:latin typeface="Arial"/>
                <a:ea typeface="Arial"/>
                <a:cs typeface="Arial"/>
                <a:sym typeface="Arial"/>
              </a:rPr>
              <a:t>nivel</a:t>
            </a:r>
            <a:r>
              <a:rPr lang="en-US" sz="1100" b="0" i="0" u="none" strike="noStrike" cap="none" dirty="0">
                <a:solidFill>
                  <a:srgbClr val="000000"/>
                </a:solidFill>
                <a:latin typeface="Arial"/>
                <a:ea typeface="Arial"/>
                <a:cs typeface="Arial"/>
                <a:sym typeface="Arial"/>
              </a:rPr>
              <a:t> a 15 </a:t>
            </a:r>
            <a:r>
              <a:rPr lang="en-US" sz="1100" b="0" i="0" u="none" strike="noStrike" cap="none" dirty="0" err="1">
                <a:solidFill>
                  <a:srgbClr val="000000"/>
                </a:solidFill>
                <a:latin typeface="Arial"/>
                <a:ea typeface="Arial"/>
                <a:cs typeface="Arial"/>
                <a:sym typeface="Arial"/>
              </a:rPr>
              <a:t>años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resolución</a:t>
            </a:r>
            <a:r>
              <a:rPr lang="en-US" sz="1100" b="0" i="0" u="none" strike="noStrike" cap="none" dirty="0">
                <a:solidFill>
                  <a:srgbClr val="000000"/>
                </a:solidFill>
                <a:latin typeface="Arial"/>
                <a:ea typeface="Arial"/>
                <a:cs typeface="Arial"/>
                <a:sym typeface="Arial"/>
              </a:rPr>
              <a:t> 1325 </a:t>
            </a:r>
            <a:r>
              <a:rPr lang="en-US" sz="1100" b="0" i="0" u="none" strike="noStrike" cap="none" dirty="0" err="1">
                <a:solidFill>
                  <a:srgbClr val="000000"/>
                </a:solidFill>
                <a:latin typeface="Arial"/>
                <a:ea typeface="Arial"/>
                <a:cs typeface="Arial"/>
                <a:sym typeface="Arial"/>
              </a:rPr>
              <a:t>aprobada</a:t>
            </a:r>
            <a:r>
              <a:rPr lang="en-US" sz="1100" b="0" i="0" u="none" strike="noStrike" cap="none" dirty="0">
                <a:solidFill>
                  <a:srgbClr val="000000"/>
                </a:solidFill>
                <a:latin typeface="Arial"/>
                <a:ea typeface="Arial"/>
                <a:cs typeface="Arial"/>
                <a:sym typeface="Arial"/>
              </a:rPr>
              <a:t> el 13 de </a:t>
            </a:r>
            <a:r>
              <a:rPr lang="en-US" sz="1100" b="0" i="0" u="none" strike="noStrike" cap="none" dirty="0" err="1">
                <a:solidFill>
                  <a:srgbClr val="000000"/>
                </a:solidFill>
                <a:latin typeface="Arial"/>
                <a:ea typeface="Arial"/>
                <a:cs typeface="Arial"/>
                <a:sym typeface="Arial"/>
              </a:rPr>
              <a:t>octubre</a:t>
            </a:r>
            <a:r>
              <a:rPr lang="en-US" sz="1100" b="0" i="0" u="none" strike="noStrike" cap="none" dirty="0">
                <a:solidFill>
                  <a:srgbClr val="000000"/>
                </a:solidFill>
                <a:latin typeface="Arial"/>
                <a:ea typeface="Arial"/>
                <a:cs typeface="Arial"/>
                <a:sym typeface="Arial"/>
              </a:rPr>
              <a:t> de 2015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sede</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Naciones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Unidas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Nueva York. (ONU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/Ryan Brown)</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Mostrar</a:t>
            </a:r>
            <a:r>
              <a:rPr lang="en-US" sz="1100" b="0" i="0" u="none" strike="noStrike" cap="none" dirty="0">
                <a:solidFill>
                  <a:srgbClr val="000000"/>
                </a:solidFill>
                <a:latin typeface="Arial"/>
                <a:ea typeface="Arial"/>
                <a:cs typeface="Arial"/>
                <a:sym typeface="Arial"/>
              </a:rPr>
              <a:t> video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inglés</a:t>
            </a:r>
            <a:r>
              <a:rPr lang="en-US" sz="1100" b="0" i="0" u="none" strike="noStrike" cap="none" dirty="0">
                <a:solidFill>
                  <a:srgbClr val="000000"/>
                </a:solidFill>
                <a:latin typeface="Arial"/>
                <a:ea typeface="Arial"/>
                <a:cs typeface="Arial"/>
                <a:sym typeface="Arial"/>
              </a:rPr>
              <a:t> con </a:t>
            </a:r>
            <a:r>
              <a:rPr lang="en-US" sz="1100" b="0" i="0" u="none" strike="noStrike" cap="none" dirty="0" err="1">
                <a:solidFill>
                  <a:srgbClr val="000000"/>
                </a:solidFill>
                <a:latin typeface="Arial"/>
                <a:ea typeface="Arial"/>
                <a:cs typeface="Arial"/>
                <a:sym typeface="Arial"/>
              </a:rPr>
              <a:t>subtítulos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español</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Prender</a:t>
            </a:r>
            <a:r>
              <a:rPr lang="en-US" sz="1100" b="0" i="0" u="none" strike="noStrike" cap="none" dirty="0">
                <a:solidFill>
                  <a:srgbClr val="000000"/>
                </a:solidFill>
                <a:latin typeface="Arial"/>
                <a:ea typeface="Arial"/>
                <a:cs typeface="Arial"/>
                <a:sym typeface="Arial"/>
              </a:rPr>
              <a:t> “CC” y </a:t>
            </a:r>
            <a:r>
              <a:rPr lang="en-US" sz="1100" b="0" i="0" u="none" strike="noStrike" cap="none" dirty="0" err="1">
                <a:solidFill>
                  <a:srgbClr val="000000"/>
                </a:solidFill>
                <a:latin typeface="Arial"/>
                <a:ea typeface="Arial"/>
                <a:cs typeface="Arial"/>
                <a:sym typeface="Arial"/>
              </a:rPr>
              <a:t>cambiar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idioma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ajustes</a:t>
            </a:r>
            <a:r>
              <a:rPr lang="en-US" sz="1100" b="0" i="0" u="none" strike="noStrike" cap="none" dirty="0">
                <a:solidFill>
                  <a:srgbClr val="000000"/>
                </a:solidFill>
                <a:latin typeface="Arial"/>
                <a:ea typeface="Arial"/>
                <a:cs typeface="Arial"/>
                <a:sym typeface="Arial"/>
              </a:rPr>
              <a:t> al </a:t>
            </a:r>
            <a:r>
              <a:rPr lang="en-US" sz="1100" b="0" i="0" u="none" strike="noStrike" cap="none" dirty="0" err="1">
                <a:solidFill>
                  <a:srgbClr val="000000"/>
                </a:solidFill>
                <a:latin typeface="Arial"/>
                <a:ea typeface="Arial"/>
                <a:cs typeface="Arial"/>
                <a:sym typeface="Arial"/>
              </a:rPr>
              <a:t>español</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La </a:t>
            </a:r>
            <a:r>
              <a:rPr lang="en-US" sz="1100" b="0" i="0" u="none" strike="noStrike" cap="none" dirty="0" err="1">
                <a:solidFill>
                  <a:srgbClr val="000000"/>
                </a:solidFill>
                <a:latin typeface="Arial"/>
                <a:ea typeface="Arial"/>
                <a:cs typeface="Arial"/>
                <a:sym typeface="Arial"/>
              </a:rPr>
              <a:t>pobreza</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atención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salud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falta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acceso</a:t>
            </a:r>
            <a:r>
              <a:rPr lang="en-US" sz="1100" b="0" i="0" u="none" strike="noStrike" cap="none" dirty="0">
                <a:solidFill>
                  <a:srgbClr val="000000"/>
                </a:solidFill>
                <a:latin typeface="Arial"/>
                <a:ea typeface="Arial"/>
                <a:cs typeface="Arial"/>
                <a:sym typeface="Arial"/>
              </a:rPr>
              <a:t> a la </a:t>
            </a:r>
            <a:r>
              <a:rPr lang="en-US" sz="1100" b="0" i="0" u="none" strike="noStrike" cap="none" dirty="0" err="1">
                <a:solidFill>
                  <a:srgbClr val="000000"/>
                </a:solidFill>
                <a:latin typeface="Arial"/>
                <a:ea typeface="Arial"/>
                <a:cs typeface="Arial"/>
                <a:sym typeface="Arial"/>
              </a:rPr>
              <a:t>educación</a:t>
            </a:r>
            <a:r>
              <a:rPr lang="en-US" sz="1100" b="0" i="0" u="none" strike="noStrike" cap="none" dirty="0">
                <a:solidFill>
                  <a:srgbClr val="000000"/>
                </a:solidFill>
                <a:latin typeface="Arial"/>
                <a:ea typeface="Arial"/>
                <a:cs typeface="Arial"/>
                <a:sym typeface="Arial"/>
              </a:rPr>
              <a:t> son </a:t>
            </a:r>
            <a:r>
              <a:rPr lang="en-US" sz="1100" b="0" i="0" u="none" strike="noStrike" cap="none" dirty="0" err="1">
                <a:solidFill>
                  <a:srgbClr val="000000"/>
                </a:solidFill>
                <a:latin typeface="Arial"/>
                <a:ea typeface="Arial"/>
                <a:cs typeface="Arial"/>
                <a:sym typeface="Arial"/>
              </a:rPr>
              <a:t>temas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importantes</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enfrentan</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Bouaké</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centro</a:t>
            </a:r>
            <a:r>
              <a:rPr lang="en-US" sz="1100" b="0" i="0" u="none" strike="noStrike" cap="none" dirty="0">
                <a:solidFill>
                  <a:srgbClr val="000000"/>
                </a:solidFill>
                <a:latin typeface="Arial"/>
                <a:ea typeface="Arial"/>
                <a:cs typeface="Arial"/>
                <a:sym typeface="Arial"/>
              </a:rPr>
              <a:t> de Côte d'Ivoire, dice la Sra. </a:t>
            </a:r>
            <a:r>
              <a:rPr lang="en-US" sz="1100" b="0" i="0" u="none" strike="noStrike" cap="none" dirty="0" err="1">
                <a:solidFill>
                  <a:srgbClr val="000000"/>
                </a:solidFill>
                <a:latin typeface="Arial"/>
                <a:ea typeface="Arial"/>
                <a:cs typeface="Arial"/>
                <a:sym typeface="Arial"/>
              </a:rPr>
              <a:t>Sanogo</a:t>
            </a:r>
            <a:r>
              <a:rPr lang="en-US" sz="1100" b="0" i="0" u="none" strike="noStrike" cap="none" dirty="0">
                <a:solidFill>
                  <a:srgbClr val="000000"/>
                </a:solidFill>
                <a:latin typeface="Arial"/>
                <a:ea typeface="Arial"/>
                <a:cs typeface="Arial"/>
                <a:sym typeface="Arial"/>
              </a:rPr>
              <a:t> Mariam.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un </a:t>
            </a:r>
            <a:r>
              <a:rPr lang="en-US" sz="1100" b="0" i="0" u="none" strike="noStrike" cap="none" dirty="0" err="1">
                <a:solidFill>
                  <a:srgbClr val="000000"/>
                </a:solidFill>
                <a:latin typeface="Arial"/>
                <a:ea typeface="Arial"/>
                <a:cs typeface="Arial"/>
                <a:sym typeface="Arial"/>
              </a:rPr>
              <a:t>foro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explicó</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cómo</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afectó</a:t>
            </a:r>
            <a:r>
              <a:rPr lang="en-US" sz="1100" b="0" i="0" u="none" strike="noStrike" cap="none" dirty="0">
                <a:solidFill>
                  <a:srgbClr val="000000"/>
                </a:solidFill>
                <a:latin typeface="Arial"/>
                <a:ea typeface="Arial"/>
                <a:cs typeface="Arial"/>
                <a:sym typeface="Arial"/>
              </a:rPr>
              <a:t> a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qué</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obstáculos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deben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superar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ahora</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qué</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políticas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específicas</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ayudarían</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lograrlo</a:t>
            </a:r>
            <a:r>
              <a:rPr lang="en-US" sz="1100" b="0" i="0" u="none" strike="noStrike" cap="none" dirty="0">
                <a:solidFill>
                  <a:srgbClr val="000000"/>
                </a:solidFill>
                <a:latin typeface="Arial"/>
                <a:ea typeface="Arial"/>
                <a:cs typeface="Arial"/>
                <a:sym typeface="Arial"/>
              </a:rPr>
              <a:t>. (ICTJ/Cristian Correa)</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Ganta</a:t>
            </a:r>
            <a:r>
              <a:rPr lang="en-US" sz="1100" b="0" i="0" u="none" strike="noStrike" cap="none" dirty="0">
                <a:solidFill>
                  <a:srgbClr val="000000"/>
                </a:solidFill>
                <a:latin typeface="Arial"/>
                <a:ea typeface="Arial"/>
                <a:cs typeface="Arial"/>
                <a:sym typeface="Arial"/>
              </a:rPr>
              <a:t>, Liberia, 30 de </a:t>
            </a:r>
            <a:r>
              <a:rPr lang="en-US" sz="1100" b="0" i="0" u="none" strike="noStrike" cap="none" dirty="0" err="1">
                <a:solidFill>
                  <a:srgbClr val="000000"/>
                </a:solidFill>
                <a:latin typeface="Arial"/>
                <a:ea typeface="Arial"/>
                <a:cs typeface="Arial"/>
                <a:sym typeface="Arial"/>
              </a:rPr>
              <a:t>julio</a:t>
            </a:r>
            <a:r>
              <a:rPr lang="en-US" sz="1100" b="0" i="0" u="none" strike="noStrike" cap="none" dirty="0">
                <a:solidFill>
                  <a:srgbClr val="000000"/>
                </a:solidFill>
                <a:latin typeface="Arial"/>
                <a:ea typeface="Arial"/>
                <a:cs typeface="Arial"/>
                <a:sym typeface="Arial"/>
              </a:rPr>
              <a:t> de 2008: El </a:t>
            </a:r>
            <a:r>
              <a:rPr lang="en-US" sz="1100" b="0" i="0" u="none" strike="noStrike" cap="none" dirty="0" err="1">
                <a:solidFill>
                  <a:srgbClr val="000000"/>
                </a:solidFill>
                <a:latin typeface="Arial"/>
                <a:ea typeface="Arial"/>
                <a:cs typeface="Arial"/>
                <a:sym typeface="Arial"/>
              </a:rPr>
              <a:t>grupo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preocupadas</a:t>
            </a:r>
            <a:r>
              <a:rPr lang="en-US" sz="1100" b="0" i="0" u="none" strike="noStrike" cap="none" dirty="0">
                <a:solidFill>
                  <a:srgbClr val="000000"/>
                </a:solidFill>
                <a:latin typeface="Arial"/>
                <a:ea typeface="Arial"/>
                <a:cs typeface="Arial"/>
                <a:sym typeface="Arial"/>
              </a:rPr>
              <a:t> (Concerned Women’s Group) de </a:t>
            </a:r>
            <a:r>
              <a:rPr lang="en-US" sz="1100" b="0" i="0" u="none" strike="noStrike" cap="none" dirty="0" err="1">
                <a:solidFill>
                  <a:srgbClr val="000000"/>
                </a:solidFill>
                <a:latin typeface="Arial"/>
                <a:ea typeface="Arial"/>
                <a:cs typeface="Arial"/>
                <a:sym typeface="Arial"/>
              </a:rPr>
              <a:t>Ganta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cuenta</a:t>
            </a:r>
            <a:r>
              <a:rPr lang="en-US" sz="1100" b="0" i="0" u="none" strike="noStrike" cap="none" dirty="0">
                <a:solidFill>
                  <a:srgbClr val="000000"/>
                </a:solidFill>
                <a:latin typeface="Arial"/>
                <a:ea typeface="Arial"/>
                <a:cs typeface="Arial"/>
                <a:sym typeface="Arial"/>
              </a:rPr>
              <a:t> con 526 </a:t>
            </a:r>
            <a:r>
              <a:rPr lang="en-US" sz="1100" b="0" i="0" u="none" strike="noStrike" cap="none" dirty="0" err="1">
                <a:solidFill>
                  <a:srgbClr val="000000"/>
                </a:solidFill>
                <a:latin typeface="Arial"/>
                <a:ea typeface="Arial"/>
                <a:cs typeface="Arial"/>
                <a:sym typeface="Arial"/>
              </a:rPr>
              <a:t>integrantes</a:t>
            </a:r>
            <a:r>
              <a:rPr lang="en-US" sz="1100" b="0" i="0" u="none" strike="noStrike" cap="none" dirty="0">
                <a:solidFill>
                  <a:srgbClr val="000000"/>
                </a:solidFill>
                <a:latin typeface="Arial"/>
                <a:ea typeface="Arial"/>
                <a:cs typeface="Arial"/>
                <a:sym typeface="Arial"/>
              </a:rPr>
              <a:t> que se </a:t>
            </a:r>
            <a:r>
              <a:rPr lang="en-US" sz="1100" b="0" i="0" u="none" strike="noStrike" cap="none" dirty="0" err="1">
                <a:solidFill>
                  <a:srgbClr val="000000"/>
                </a:solidFill>
                <a:latin typeface="Arial"/>
                <a:ea typeface="Arial"/>
                <a:cs typeface="Arial"/>
                <a:sym typeface="Arial"/>
              </a:rPr>
              <a:t>reunieron</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apoyarse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mutuamente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después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guerra</a:t>
            </a:r>
            <a:r>
              <a:rPr lang="en-US" sz="1100" b="0" i="0" u="none" strike="noStrike" cap="none" dirty="0">
                <a:solidFill>
                  <a:srgbClr val="000000"/>
                </a:solidFill>
                <a:latin typeface="Arial"/>
                <a:ea typeface="Arial"/>
                <a:cs typeface="Arial"/>
                <a:sym typeface="Arial"/>
              </a:rPr>
              <a:t>, que les </a:t>
            </a:r>
            <a:r>
              <a:rPr lang="en-US" sz="1100" b="0" i="0" u="none" strike="noStrike" cap="none" dirty="0" err="1">
                <a:solidFill>
                  <a:srgbClr val="000000"/>
                </a:solidFill>
                <a:latin typeface="Arial"/>
                <a:ea typeface="Arial"/>
                <a:cs typeface="Arial"/>
                <a:sym typeface="Arial"/>
              </a:rPr>
              <a:t>había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dejado</a:t>
            </a:r>
            <a:r>
              <a:rPr lang="en-US" sz="1100" b="0" i="0" u="none" strike="noStrike" cap="none" dirty="0">
                <a:solidFill>
                  <a:srgbClr val="000000"/>
                </a:solidFill>
                <a:latin typeface="Arial"/>
                <a:ea typeface="Arial"/>
                <a:cs typeface="Arial"/>
                <a:sym typeface="Arial"/>
              </a:rPr>
              <a:t> cicatrices </a:t>
            </a:r>
            <a:r>
              <a:rPr lang="en-US" sz="1100" b="0" i="0" u="none" strike="noStrike" cap="none" dirty="0" err="1">
                <a:solidFill>
                  <a:srgbClr val="000000"/>
                </a:solidFill>
                <a:latin typeface="Arial"/>
                <a:ea typeface="Arial"/>
                <a:cs typeface="Arial"/>
                <a:sym typeface="Arial"/>
              </a:rPr>
              <a:t>físicas</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psicológicas</a:t>
            </a:r>
            <a:r>
              <a:rPr lang="en-US" sz="1100" b="0" i="0" u="none" strike="noStrike" cap="none" dirty="0">
                <a:solidFill>
                  <a:srgbClr val="000000"/>
                </a:solidFill>
                <a:latin typeface="Arial"/>
                <a:ea typeface="Arial"/>
                <a:cs typeface="Arial"/>
                <a:sym typeface="Arial"/>
              </a:rPr>
              <a:t>. (UNMIL/Christophe Herwig)</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Carolina </a:t>
            </a:r>
            <a:r>
              <a:rPr lang="en-US" sz="1100" b="0" i="0" u="none" strike="noStrike" cap="none" dirty="0" err="1">
                <a:solidFill>
                  <a:srgbClr val="000000"/>
                </a:solidFill>
                <a:latin typeface="Arial"/>
                <a:ea typeface="Arial"/>
                <a:cs typeface="Arial"/>
                <a:sym typeface="Arial"/>
              </a:rPr>
              <a:t>Oyague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rinde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homenaje</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hermana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quien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desapareció</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manos</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fuerzas</a:t>
            </a:r>
            <a:r>
              <a:rPr lang="en-US" sz="1100" b="0" i="0" u="none" strike="noStrike" cap="none" dirty="0">
                <a:solidFill>
                  <a:srgbClr val="000000"/>
                </a:solidFill>
                <a:latin typeface="Arial"/>
                <a:ea typeface="Arial"/>
                <a:cs typeface="Arial"/>
                <a:sym typeface="Arial"/>
              </a:rPr>
              <a:t> de Fujimori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conflicto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armado</a:t>
            </a:r>
            <a:r>
              <a:rPr lang="en-US" sz="1100" b="0" i="0" u="none" strike="noStrike" cap="none" dirty="0">
                <a:solidFill>
                  <a:srgbClr val="000000"/>
                </a:solidFill>
                <a:latin typeface="Arial"/>
                <a:ea typeface="Arial"/>
                <a:cs typeface="Arial"/>
                <a:sym typeface="Arial"/>
              </a:rPr>
              <a:t> de Perú (ICTJ/Marta Martinez)</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Archivo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documentación</a:t>
            </a:r>
            <a:r>
              <a:rPr lang="en-US" sz="1100" b="0" i="0" u="none" strike="noStrike" cap="none" dirty="0">
                <a:solidFill>
                  <a:srgbClr val="000000"/>
                </a:solidFill>
                <a:latin typeface="Arial"/>
                <a:ea typeface="Arial"/>
                <a:cs typeface="Arial"/>
                <a:sym typeface="Arial"/>
              </a:rPr>
              <a:t> de la CAVR de Timor Oriental.</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Mostrar</a:t>
            </a:r>
            <a:r>
              <a:rPr lang="en-US" sz="1100" b="0" i="0" u="none" strike="noStrike" cap="none" dirty="0">
                <a:solidFill>
                  <a:srgbClr val="000000"/>
                </a:solidFill>
                <a:latin typeface="Arial"/>
                <a:ea typeface="Arial"/>
                <a:cs typeface="Arial"/>
                <a:sym typeface="Arial"/>
              </a:rPr>
              <a:t> video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español</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Imágenes</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Comparecencia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inicial</a:t>
            </a:r>
            <a:r>
              <a:rPr lang="en-US" sz="1100" b="0" i="0" u="none" strike="noStrike" cap="none" dirty="0">
                <a:solidFill>
                  <a:srgbClr val="000000"/>
                </a:solidFill>
                <a:latin typeface="Arial"/>
                <a:ea typeface="Arial"/>
                <a:cs typeface="Arial"/>
                <a:sym typeface="Arial"/>
              </a:rPr>
              <a:t> de Mathieu </a:t>
            </a:r>
            <a:r>
              <a:rPr lang="en-US" sz="1100" b="0" i="0" u="none" strike="noStrike" cap="none" dirty="0" err="1">
                <a:solidFill>
                  <a:srgbClr val="000000"/>
                </a:solidFill>
                <a:latin typeface="Arial"/>
                <a:ea typeface="Arial"/>
                <a:cs typeface="Arial"/>
                <a:sym typeface="Arial"/>
              </a:rPr>
              <a:t>Ngudjolo</a:t>
            </a:r>
            <a:r>
              <a:rPr lang="en-US" sz="1100" b="0" i="0" u="none" strike="noStrike" cap="none" dirty="0">
                <a:solidFill>
                  <a:srgbClr val="000000"/>
                </a:solidFill>
                <a:latin typeface="Arial"/>
                <a:ea typeface="Arial"/>
                <a:cs typeface="Arial"/>
                <a:sym typeface="Arial"/>
              </a:rPr>
              <a:t> Chui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Corte Penal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La Haya, 11 de </a:t>
            </a:r>
            <a:r>
              <a:rPr lang="en-US" sz="1100" b="0" i="0" u="none" strike="noStrike" cap="none" dirty="0" err="1">
                <a:solidFill>
                  <a:srgbClr val="000000"/>
                </a:solidFill>
                <a:latin typeface="Arial"/>
                <a:ea typeface="Arial"/>
                <a:cs typeface="Arial"/>
                <a:sym typeface="Arial"/>
              </a:rPr>
              <a:t>febrero</a:t>
            </a:r>
            <a:r>
              <a:rPr lang="en-US" sz="1100" b="0" i="0" u="none" strike="noStrike" cap="none" dirty="0">
                <a:solidFill>
                  <a:srgbClr val="000000"/>
                </a:solidFill>
                <a:latin typeface="Arial"/>
                <a:ea typeface="Arial"/>
                <a:cs typeface="Arial"/>
                <a:sym typeface="Arial"/>
              </a:rPr>
              <a:t> de 2008 (CPI / Marco </a:t>
            </a:r>
            <a:r>
              <a:rPr lang="en-US" sz="1100" b="0" i="0" u="none" strike="noStrike" cap="none" dirty="0" err="1">
                <a:solidFill>
                  <a:srgbClr val="000000"/>
                </a:solidFill>
                <a:latin typeface="Arial"/>
                <a:ea typeface="Arial"/>
                <a:cs typeface="Arial"/>
                <a:sym typeface="Arial"/>
              </a:rPr>
              <a:t>Okhuizen</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Programa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reparaciones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colectivas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Perú (ICTJ/Cristian Correa)</a:t>
            </a:r>
            <a:endParaRPr dirty="0"/>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Reunión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comunitaria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Recepción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(CAVR)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Timor Oriental (ICTJ)</a:t>
            </a:r>
            <a:endParaRPr dirty="0"/>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oficiales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Dirección</a:t>
            </a:r>
            <a:r>
              <a:rPr lang="en-US" sz="1100" b="0" i="0" u="none" strike="noStrike" cap="none" dirty="0">
                <a:solidFill>
                  <a:srgbClr val="000000"/>
                </a:solidFill>
                <a:latin typeface="Arial"/>
                <a:ea typeface="Arial"/>
                <a:cs typeface="Arial"/>
                <a:sym typeface="Arial"/>
              </a:rPr>
              <a:t> General de </a:t>
            </a:r>
            <a:r>
              <a:rPr lang="en-US" sz="1100" b="0" i="0" u="none" strike="noStrike" cap="none" dirty="0" err="1">
                <a:solidFill>
                  <a:srgbClr val="000000"/>
                </a:solidFill>
                <a:latin typeface="Arial"/>
                <a:ea typeface="Arial"/>
                <a:cs typeface="Arial"/>
                <a:sym typeface="Arial"/>
              </a:rPr>
              <a:t>Migraciones</a:t>
            </a:r>
            <a:r>
              <a:rPr lang="en-US" sz="1100" b="0" i="0" u="none" strike="noStrike" cap="none" dirty="0">
                <a:solidFill>
                  <a:srgbClr val="000000"/>
                </a:solidFill>
                <a:latin typeface="Arial"/>
                <a:ea typeface="Arial"/>
                <a:cs typeface="Arial"/>
                <a:sym typeface="Arial"/>
              </a:rPr>
              <a:t> (DGM)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desfile</a:t>
            </a:r>
            <a:r>
              <a:rPr lang="en-US" sz="1100" b="0" i="0" u="none" strike="noStrike" cap="none" dirty="0">
                <a:solidFill>
                  <a:srgbClr val="000000"/>
                </a:solidFill>
                <a:latin typeface="Arial"/>
                <a:ea typeface="Arial"/>
                <a:cs typeface="Arial"/>
                <a:sym typeface="Arial"/>
              </a:rPr>
              <a:t> del Día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Goma, el 8 de </a:t>
            </a:r>
            <a:r>
              <a:rPr lang="en-US" sz="1100" b="0" i="0" u="none" strike="noStrike" cap="none" dirty="0" err="1">
                <a:solidFill>
                  <a:srgbClr val="000000"/>
                </a:solidFill>
                <a:latin typeface="Arial"/>
                <a:ea typeface="Arial"/>
                <a:cs typeface="Arial"/>
                <a:sym typeface="Arial"/>
              </a:rPr>
              <a:t>marzo</a:t>
            </a:r>
            <a:r>
              <a:rPr lang="en-US" sz="1100" b="0" i="0" u="none" strike="noStrike" cap="none" dirty="0">
                <a:solidFill>
                  <a:srgbClr val="000000"/>
                </a:solidFill>
                <a:latin typeface="Arial"/>
                <a:ea typeface="Arial"/>
                <a:cs typeface="Arial"/>
                <a:sym typeface="Arial"/>
              </a:rPr>
              <a:t> de 2012 (MONUSCO/Sylvain </a:t>
            </a:r>
            <a:r>
              <a:rPr lang="en-US" sz="1100" b="0" i="0" u="none" strike="noStrike" cap="none" dirty="0" err="1">
                <a:solidFill>
                  <a:srgbClr val="000000"/>
                </a:solidFill>
                <a:latin typeface="Arial"/>
                <a:ea typeface="Arial"/>
                <a:cs typeface="Arial"/>
                <a:sym typeface="Arial"/>
              </a:rPr>
              <a:t>Liechti</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Memorial </a:t>
            </a:r>
            <a:r>
              <a:rPr lang="en-US" sz="1100" b="0" i="0" u="none" strike="noStrike" cap="none" dirty="0" err="1">
                <a:solidFill>
                  <a:srgbClr val="000000"/>
                </a:solidFill>
                <a:latin typeface="Arial"/>
                <a:ea typeface="Arial"/>
                <a:cs typeface="Arial"/>
                <a:sym typeface="Arial"/>
              </a:rPr>
              <a:t>dedicado</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desaparecidos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Manila, Filipinas (Ivan </a:t>
            </a:r>
            <a:r>
              <a:rPr lang="en-US" sz="1100" b="0" i="0" u="none" strike="noStrike" cap="none" dirty="0" err="1">
                <a:solidFill>
                  <a:srgbClr val="000000"/>
                </a:solidFill>
                <a:latin typeface="Arial"/>
                <a:ea typeface="Arial"/>
                <a:cs typeface="Arial"/>
                <a:sym typeface="Arial"/>
              </a:rPr>
              <a:t>Sarenas</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Madre e </a:t>
            </a:r>
            <a:r>
              <a:rPr lang="en-US" sz="1000" b="0" i="0" u="none" strike="noStrike" cap="none" dirty="0" err="1">
                <a:solidFill>
                  <a:srgbClr val="000000"/>
                </a:solidFill>
                <a:latin typeface="Arial"/>
                <a:ea typeface="Arial"/>
                <a:cs typeface="Arial"/>
                <a:sym typeface="Arial"/>
              </a:rPr>
              <a:t>hija</a:t>
            </a:r>
            <a:r>
              <a:rPr lang="en-US" sz="1000" b="0" i="0" u="none" strike="noStrike" cap="none" dirty="0">
                <a:solidFill>
                  <a:srgbClr val="000000"/>
                </a:solidFill>
                <a:latin typeface="Arial"/>
                <a:ea typeface="Arial"/>
                <a:cs typeface="Arial"/>
                <a:sym typeface="Arial"/>
              </a:rPr>
              <a:t> se </a:t>
            </a:r>
            <a:r>
              <a:rPr lang="en-US" sz="1000" b="0" i="0" u="none" strike="noStrike" cap="none" dirty="0" err="1">
                <a:solidFill>
                  <a:srgbClr val="000000"/>
                </a:solidFill>
                <a:latin typeface="Arial"/>
                <a:ea typeface="Arial"/>
                <a:cs typeface="Arial"/>
                <a:sym typeface="Arial"/>
              </a:rPr>
              <a:t>manifiestan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Buenos Aires, Argentina, </a:t>
            </a:r>
            <a:r>
              <a:rPr lang="en-US" sz="1000" b="0" i="0" u="none" strike="noStrike" cap="none" dirty="0" err="1">
                <a:solidFill>
                  <a:srgbClr val="000000"/>
                </a:solidFill>
                <a:latin typeface="Arial"/>
                <a:ea typeface="Arial"/>
                <a:cs typeface="Arial"/>
                <a:sym typeface="Arial"/>
              </a:rPr>
              <a:t>exigiendo</a:t>
            </a:r>
            <a:r>
              <a:rPr lang="en-US" sz="1000" b="0" i="0" u="none" strike="noStrike" cap="none" dirty="0">
                <a:solidFill>
                  <a:srgbClr val="000000"/>
                </a:solidFill>
                <a:latin typeface="Arial"/>
                <a:ea typeface="Arial"/>
                <a:cs typeface="Arial"/>
                <a:sym typeface="Arial"/>
              </a:rPr>
              <a:t> la </a:t>
            </a:r>
            <a:r>
              <a:rPr lang="en-US" sz="1000" b="0" i="0" u="none" strike="noStrike" cap="none" dirty="0" err="1">
                <a:solidFill>
                  <a:srgbClr val="000000"/>
                </a:solidFill>
                <a:latin typeface="Arial"/>
                <a:ea typeface="Arial"/>
                <a:cs typeface="Arial"/>
                <a:sym typeface="Arial"/>
              </a:rPr>
              <a:t>verdad</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sobre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los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desaparecidos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1982. (Wikimedia Commons/Adriana </a:t>
            </a:r>
            <a:r>
              <a:rPr lang="en-US" sz="1000" b="0" i="0" u="none" strike="noStrike" cap="none" dirty="0" err="1">
                <a:solidFill>
                  <a:srgbClr val="000000"/>
                </a:solidFill>
                <a:latin typeface="Arial"/>
                <a:ea typeface="Arial"/>
                <a:cs typeface="Arial"/>
                <a:sym typeface="Arial"/>
              </a:rPr>
              <a:t>Lestido</a:t>
            </a:r>
            <a:r>
              <a:rPr lang="en-US" sz="10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Placa</a:t>
            </a:r>
            <a:r>
              <a:rPr lang="en-US" sz="1100" b="0" i="0" u="none" strike="noStrike" cap="none" dirty="0">
                <a:solidFill>
                  <a:srgbClr val="000000"/>
                </a:solidFill>
                <a:latin typeface="Arial"/>
                <a:ea typeface="Arial"/>
                <a:cs typeface="Arial"/>
                <a:sym typeface="Arial"/>
              </a:rPr>
              <a:t> del Tribunal Penal </a:t>
            </a:r>
            <a:r>
              <a:rPr lang="en-US" sz="1100" b="0" i="0" u="none" strike="noStrike" cap="none" dirty="0" err="1">
                <a:solidFill>
                  <a:srgbClr val="000000"/>
                </a:solidFill>
                <a:latin typeface="Arial"/>
                <a:ea typeface="Arial"/>
                <a:cs typeface="Arial"/>
                <a:sym typeface="Arial"/>
              </a:rPr>
              <a:t>Internacional</a:t>
            </a:r>
            <a:r>
              <a:rPr lang="en-US" sz="1100" b="0" i="0" u="none" strike="noStrike" cap="none" dirty="0">
                <a:solidFill>
                  <a:srgbClr val="000000"/>
                </a:solidFill>
                <a:latin typeface="Arial"/>
                <a:ea typeface="Arial"/>
                <a:cs typeface="Arial"/>
                <a:sym typeface="Arial"/>
              </a:rPr>
              <a:t> para Ruanda (TPIR), Distrito de </a:t>
            </a:r>
            <a:r>
              <a:rPr lang="en-US" sz="1100" b="0" i="0" u="none" strike="noStrike" cap="none" dirty="0" err="1">
                <a:solidFill>
                  <a:srgbClr val="000000"/>
                </a:solidFill>
                <a:latin typeface="Arial"/>
                <a:ea typeface="Arial"/>
                <a:cs typeface="Arial"/>
                <a:sym typeface="Arial"/>
              </a:rPr>
              <a:t>Kimironko</a:t>
            </a:r>
            <a:r>
              <a:rPr lang="en-US" sz="1100" b="0" i="0" u="none" strike="noStrike" cap="none" dirty="0">
                <a:solidFill>
                  <a:srgbClr val="000000"/>
                </a:solidFill>
                <a:latin typeface="Arial"/>
                <a:ea typeface="Arial"/>
                <a:cs typeface="Arial"/>
                <a:sym typeface="Arial"/>
              </a:rPr>
              <a:t>, Kigali, Ruanda. (Wikimedia Commons/Adam Jones)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2" name="Google Shape;12;p2"/>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3"/>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9" name="Google Shape;19;p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24"/>
        <p:cNvGrpSpPr/>
        <p:nvPr/>
      </p:nvGrpSpPr>
      <p:grpSpPr>
        <a:xfrm>
          <a:off x="0" y="0"/>
          <a:ext cx="0" cy="0"/>
          <a:chOff x="0" y="0"/>
          <a:chExt cx="0" cy="0"/>
        </a:xfrm>
      </p:grpSpPr>
      <p:sp>
        <p:nvSpPr>
          <p:cNvPr id="25" name="Google Shape;25;p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6" name="Google Shape;26;p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7" name="Google Shape;27;p5"/>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8" name="Google Shape;2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2" name="Google Shape;32;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3" name="Google Shape;33;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4" name="Google Shape;34;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7"/>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8" name="Google Shape;38;p7"/>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39" name="Google Shape;39;p7"/>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8" name="Google Shape;48;p9"/>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0"/>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WUF6RmlKky8"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hLlE7kpOavI"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EJXtRMyhtvo"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oPYXdTL-j_I"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GZz9TUVvnVk"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KB_lTKZm1T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aemo1KDebW0"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EQOpqkimrgk"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1038140"/>
            <a:ext cx="8520600" cy="1282500"/>
          </a:xfrm>
          <a:prstGeom prst="rect">
            <a:avLst/>
          </a:prstGeom>
          <a:noFill/>
          <a:ln>
            <a:noFill/>
          </a:ln>
        </p:spPr>
        <p:txBody>
          <a:bodyPr spcFirstLastPara="1" wrap="square" lIns="91425" tIns="91425" rIns="91425" bIns="91425" anchor="t" anchorCtr="0">
            <a:noAutofit/>
          </a:bodyPr>
          <a:lstStyle/>
          <a:p>
            <a:pPr marL="0" marR="0" lvl="0" indent="28575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GÉNERO Y JUSTICIA TRANSICIONAL:</a:t>
            </a:r>
            <a:endParaRPr dirty="0"/>
          </a:p>
          <a:p>
            <a:pPr marL="0" marR="0" lvl="0" indent="28575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GENERALIDADES</a:t>
            </a:r>
            <a:endParaRPr dirty="0"/>
          </a:p>
        </p:txBody>
      </p:sp>
      <p:pic>
        <p:nvPicPr>
          <p:cNvPr id="3" name="Picture 2">
            <a:extLst>
              <a:ext uri="{FF2B5EF4-FFF2-40B4-BE49-F238E27FC236}">
                <a16:creationId xmlns:a16="http://schemas.microsoft.com/office/drawing/2014/main" id="{C5955B10-404A-4364-8995-46A4CFABD4F6}"/>
              </a:ext>
            </a:extLst>
          </p:cNvPr>
          <p:cNvPicPr>
            <a:picLocks noChangeAspect="1"/>
          </p:cNvPicPr>
          <p:nvPr/>
        </p:nvPicPr>
        <p:blipFill>
          <a:blip r:embed="rId3"/>
          <a:stretch>
            <a:fillRect/>
          </a:stretch>
        </p:blipFill>
        <p:spPr>
          <a:xfrm>
            <a:off x="311700" y="177741"/>
            <a:ext cx="1150883" cy="449275"/>
          </a:xfrm>
          <a:prstGeom prst="rect">
            <a:avLst/>
          </a:prstGeom>
        </p:spPr>
      </p:pic>
      <p:pic>
        <p:nvPicPr>
          <p:cNvPr id="4" name="Picture 3">
            <a:extLst>
              <a:ext uri="{FF2B5EF4-FFF2-40B4-BE49-F238E27FC236}">
                <a16:creationId xmlns:a16="http://schemas.microsoft.com/office/drawing/2014/main" id="{9A598219-3EE2-4BA3-A207-811AB8100EAB}"/>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CF8D63D4-1783-42F9-B130-9A72956F1F1E}"/>
              </a:ext>
            </a:extLst>
          </p:cNvPr>
          <p:cNvPicPr>
            <a:picLocks noChangeAspect="1"/>
          </p:cNvPicPr>
          <p:nvPr/>
        </p:nvPicPr>
        <p:blipFill>
          <a:blip r:embed="rId5"/>
          <a:stretch>
            <a:fillRect/>
          </a:stretch>
        </p:blipFill>
        <p:spPr>
          <a:xfrm>
            <a:off x="1801857" y="200009"/>
            <a:ext cx="1031688" cy="404739"/>
          </a:xfrm>
          <a:prstGeom prst="rect">
            <a:avLst/>
          </a:prstGeom>
        </p:spPr>
      </p:pic>
      <p:sp>
        <p:nvSpPr>
          <p:cNvPr id="6" name="TextBox 5">
            <a:extLst>
              <a:ext uri="{FF2B5EF4-FFF2-40B4-BE49-F238E27FC236}">
                <a16:creationId xmlns:a16="http://schemas.microsoft.com/office/drawing/2014/main" id="{39786211-6715-4DAD-A77E-760B77071158}"/>
              </a:ext>
            </a:extLst>
          </p:cNvPr>
          <p:cNvSpPr txBox="1"/>
          <p:nvPr/>
        </p:nvSpPr>
        <p:spPr>
          <a:xfrm>
            <a:off x="3996445" y="175030"/>
            <a:ext cx="847725" cy="461665"/>
          </a:xfrm>
          <a:prstGeom prst="rect">
            <a:avLst/>
          </a:prstGeom>
          <a:noFill/>
        </p:spPr>
        <p:txBody>
          <a:bodyPr wrap="square" rtlCol="0">
            <a:spAutoFit/>
          </a:bodyPr>
          <a:lstStyle/>
          <a:p>
            <a:r>
              <a:rPr lang="en-US" sz="800" dirty="0" err="1">
                <a:solidFill>
                  <a:srgbClr val="003399"/>
                </a:solidFill>
                <a:latin typeface="+mj-lt"/>
                <a:sym typeface="Merriweather"/>
              </a:rPr>
              <a:t>Financiado</a:t>
            </a:r>
            <a:r>
              <a:rPr lang="en-US" sz="800" dirty="0">
                <a:solidFill>
                  <a:srgbClr val="003399"/>
                </a:solidFill>
                <a:latin typeface="+mj-lt"/>
                <a:sym typeface="Merriweather"/>
              </a:rPr>
              <a:t> </a:t>
            </a:r>
            <a:r>
              <a:rPr lang="en-US" sz="800" dirty="0" err="1">
                <a:solidFill>
                  <a:srgbClr val="003399"/>
                </a:solidFill>
                <a:latin typeface="+mj-lt"/>
                <a:sym typeface="Merriweather"/>
              </a:rPr>
              <a:t>por</a:t>
            </a:r>
            <a:r>
              <a:rPr lang="en-US" sz="800" dirty="0">
                <a:solidFill>
                  <a:srgbClr val="003399"/>
                </a:solidFill>
                <a:latin typeface="+mj-lt"/>
                <a:sym typeface="Merriweather"/>
              </a:rPr>
              <a:t> la </a:t>
            </a:r>
            <a:r>
              <a:rPr lang="es-CO" sz="800" dirty="0">
                <a:solidFill>
                  <a:srgbClr val="003399"/>
                </a:solidFill>
                <a:latin typeface="+mj-lt"/>
              </a:rPr>
              <a:t>Unión Europea</a:t>
            </a:r>
            <a:endParaRPr lang="en-US" sz="8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Los años noventa: Antigua Yugoslavia </a:t>
            </a:r>
            <a:endParaRPr/>
          </a:p>
        </p:txBody>
      </p:sp>
      <p:sp>
        <p:nvSpPr>
          <p:cNvPr id="124" name="Google Shape;124;p22"/>
          <p:cNvSpPr txBox="1"/>
          <p:nvPr/>
        </p:nvSpPr>
        <p:spPr>
          <a:xfrm>
            <a:off x="4657325" y="205375"/>
            <a:ext cx="4124400" cy="4649100"/>
          </a:xfrm>
          <a:prstGeom prst="rect">
            <a:avLst/>
          </a:prstGeom>
          <a:noFill/>
          <a:ln>
            <a:noFill/>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“La violación de cualquier persona es un acto repudiable que atenta contra la esencia misma de la integridad física y la dignidad humana. </a:t>
            </a:r>
            <a:endParaRPr/>
          </a:p>
          <a:p>
            <a:pPr marL="457200" marR="0" lvl="0" indent="-304800" algn="l" rtl="0">
              <a:lnSpc>
                <a:spcPct val="100000"/>
              </a:lnSpc>
              <a:spcBef>
                <a:spcPts val="0"/>
              </a:spcBef>
              <a:spcAft>
                <a:spcPts val="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La condena y el castigo de las violaciones son tanto más urgentes cuando los comete o instiga un funcionario público, o terceros con su consentimiento o beneplácito. </a:t>
            </a:r>
            <a:endParaRPr/>
          </a:p>
          <a:p>
            <a:pPr marL="457200" marR="0" lvl="0" indent="-304800" algn="l" rtl="0">
              <a:lnSpc>
                <a:spcPct val="100000"/>
              </a:lnSpc>
              <a:spcBef>
                <a:spcPts val="0"/>
              </a:spcBef>
              <a:spcAft>
                <a:spcPts val="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La violación ocasiona dolor y sufrimiento graves, tanto de carácter físico como psicológico. El sufrimiento psicológico de las personas que han sido víctimas de violación puede agravarse como consecuencia de las condiciones sociales y culturales, y puede ser especialmente agudo y duradero. </a:t>
            </a:r>
            <a:endParaRPr/>
          </a:p>
          <a:p>
            <a:pPr marL="457200" marR="0" lvl="0" indent="-304800" algn="l" rtl="0">
              <a:lnSpc>
                <a:spcPct val="100000"/>
              </a:lnSpc>
              <a:spcBef>
                <a:spcPts val="0"/>
              </a:spcBef>
              <a:spcAft>
                <a:spcPts val="0"/>
              </a:spcAft>
              <a:buClr>
                <a:schemeClr val="dk2"/>
              </a:buClr>
              <a:buSzPts val="1200"/>
              <a:buFont typeface="Roboto"/>
              <a:buChar char="●"/>
            </a:pPr>
            <a:r>
              <a:rPr lang="en-US" sz="1200" b="0" i="0" u="none" strike="noStrike" cap="none">
                <a:solidFill>
                  <a:schemeClr val="dk2"/>
                </a:solidFill>
                <a:latin typeface="Roboto"/>
                <a:ea typeface="Roboto"/>
                <a:cs typeface="Roboto"/>
                <a:sym typeface="Roboto"/>
              </a:rPr>
              <a:t>Es difícil concebir una circunstancia en la que la violación, cometida por un funcionario público o a instigación suya o con su consentimiento o beneplácito, pueda ocurrir con un propósito que no implique, de alguna manera, castigo, coerción, discriminación o intimidación".</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accent4"/>
                </a:solidFill>
                <a:latin typeface="Arial"/>
                <a:ea typeface="Arial"/>
                <a:cs typeface="Arial"/>
                <a:sym typeface="Arial"/>
              </a:rPr>
              <a:t>Caso del TPIY del Fiscal contra Delalic et al., también conocido como el tristemente célebre caso Celebici</a:t>
            </a:r>
            <a:endParaRPr/>
          </a:p>
        </p:txBody>
      </p:sp>
      <p:pic>
        <p:nvPicPr>
          <p:cNvPr id="125" name="Google Shape;125;p22"/>
          <p:cNvPicPr preferRelativeResize="0"/>
          <p:nvPr/>
        </p:nvPicPr>
        <p:blipFill rotWithShape="1">
          <a:blip r:embed="rId3">
            <a:alphaModFix/>
          </a:blip>
          <a:srcRect/>
          <a:stretch/>
        </p:blipFill>
        <p:spPr>
          <a:xfrm>
            <a:off x="493900" y="1299525"/>
            <a:ext cx="3391899" cy="3391899"/>
          </a:xfrm>
          <a:prstGeom prst="rect">
            <a:avLst/>
          </a:prstGeom>
          <a:noFill/>
          <a:ln>
            <a:noFill/>
          </a:ln>
        </p:spPr>
      </p:pic>
      <p:sp>
        <p:nvSpPr>
          <p:cNvPr id="5" name="Rectangle 4">
            <a:extLst>
              <a:ext uri="{FF2B5EF4-FFF2-40B4-BE49-F238E27FC236}">
                <a16:creationId xmlns:a16="http://schemas.microsoft.com/office/drawing/2014/main" id="{AD51A758-CDC8-4B83-A6F9-D981F490FFE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Los años noventa: Sudáfrica </a:t>
            </a:r>
            <a:endParaRPr/>
          </a:p>
        </p:txBody>
      </p:sp>
      <p:sp>
        <p:nvSpPr>
          <p:cNvPr id="131" name="Google Shape;131;p23"/>
          <p:cNvSpPr txBox="1"/>
          <p:nvPr/>
        </p:nvSpPr>
        <p:spPr>
          <a:xfrm>
            <a:off x="4733975" y="909450"/>
            <a:ext cx="4124400" cy="323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Roboto"/>
                <a:ea typeface="Roboto"/>
                <a:cs typeface="Roboto"/>
                <a:sym typeface="Roboto"/>
              </a:rPr>
              <a:t>Estrategias que contemplaban el tema de género:</a:t>
            </a:r>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9144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audiencias especiales para las mujeres; </a:t>
            </a:r>
            <a:endParaRPr/>
          </a:p>
          <a:p>
            <a:pPr marL="9144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protocolos para la toma de declaraciones que tengan en cuenta el género; </a:t>
            </a:r>
            <a:endParaRPr/>
          </a:p>
          <a:p>
            <a:pPr marL="9144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realización de investigaciones sobre género;</a:t>
            </a:r>
            <a:endParaRPr/>
          </a:p>
          <a:p>
            <a:pPr marL="9144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capítulo sobre las mujeres en el informe final.</a:t>
            </a:r>
            <a:endParaRPr/>
          </a:p>
        </p:txBody>
      </p:sp>
      <p:pic>
        <p:nvPicPr>
          <p:cNvPr id="132" name="Google Shape;132;p23"/>
          <p:cNvPicPr preferRelativeResize="0"/>
          <p:nvPr/>
        </p:nvPicPr>
        <p:blipFill rotWithShape="1">
          <a:blip r:embed="rId3">
            <a:alphaModFix/>
          </a:blip>
          <a:srcRect/>
          <a:stretch/>
        </p:blipFill>
        <p:spPr>
          <a:xfrm>
            <a:off x="152400" y="1446800"/>
            <a:ext cx="4193475" cy="2746225"/>
          </a:xfrm>
          <a:prstGeom prst="rect">
            <a:avLst/>
          </a:prstGeom>
          <a:noFill/>
          <a:ln>
            <a:noFill/>
          </a:ln>
        </p:spPr>
      </p:pic>
      <p:sp>
        <p:nvSpPr>
          <p:cNvPr id="5" name="Rectangle 4">
            <a:extLst>
              <a:ext uri="{FF2B5EF4-FFF2-40B4-BE49-F238E27FC236}">
                <a16:creationId xmlns:a16="http://schemas.microsoft.com/office/drawing/2014/main" id="{A38585AC-3997-4863-8CB6-E83794F20C5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Los años 2000</a:t>
            </a:r>
            <a:endParaRPr/>
          </a:p>
        </p:txBody>
      </p:sp>
      <p:sp>
        <p:nvSpPr>
          <p:cNvPr id="138" name="Google Shape;138;p24"/>
          <p:cNvSpPr txBox="1"/>
          <p:nvPr/>
        </p:nvSpPr>
        <p:spPr>
          <a:xfrm>
            <a:off x="4740950" y="1223075"/>
            <a:ext cx="4124400" cy="25716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Arial"/>
                <a:ea typeface="Arial"/>
                <a:cs typeface="Arial"/>
                <a:sym typeface="Arial"/>
              </a:rPr>
              <a:t>Oficina del Alto Comisionado de las Naciones Unidas para los Derechos Humanos: </a:t>
            </a:r>
            <a:r>
              <a:rPr lang="en-US" sz="1400" b="0" i="1" u="none" strike="noStrike" cap="none">
                <a:solidFill>
                  <a:schemeClr val="dk2"/>
                </a:solidFill>
                <a:latin typeface="Arial"/>
                <a:ea typeface="Arial"/>
                <a:cs typeface="Arial"/>
                <a:sym typeface="Arial"/>
              </a:rPr>
              <a:t>Instrumentos del Estado de derecho para sociedades que han salido de un conflicto</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sz="1400" b="0" i="1" u="none" strike="noStrike" cap="none">
                <a:solidFill>
                  <a:schemeClr val="dk2"/>
                </a:solidFill>
                <a:latin typeface="Arial"/>
                <a:ea typeface="Arial"/>
                <a:cs typeface="Arial"/>
                <a:sym typeface="Arial"/>
              </a:rPr>
              <a:t>Nota orientativa del Secretario General sobre el enfoque de las Naciones Unidas a la justicia de transición</a:t>
            </a:r>
            <a:endParaRPr sz="1400" b="0" i="1"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US" sz="1400" b="0" i="0" u="none" strike="noStrike" cap="none">
                <a:solidFill>
                  <a:schemeClr val="dk2"/>
                </a:solidFill>
                <a:latin typeface="Arial"/>
                <a:ea typeface="Arial"/>
                <a:cs typeface="Arial"/>
                <a:sym typeface="Arial"/>
              </a:rPr>
              <a:t>Ejemplo: Comisión para la Verdad y la Reconciliación del Perú</a:t>
            </a:r>
            <a:endParaRPr/>
          </a:p>
        </p:txBody>
      </p:sp>
      <p:pic>
        <p:nvPicPr>
          <p:cNvPr id="139" name="Google Shape;139;p24"/>
          <p:cNvPicPr preferRelativeResize="0"/>
          <p:nvPr/>
        </p:nvPicPr>
        <p:blipFill rotWithShape="1">
          <a:blip r:embed="rId3">
            <a:alphaModFix/>
          </a:blip>
          <a:srcRect/>
          <a:stretch/>
        </p:blipFill>
        <p:spPr>
          <a:xfrm>
            <a:off x="305725" y="1634050"/>
            <a:ext cx="4004901" cy="2669553"/>
          </a:xfrm>
          <a:prstGeom prst="rect">
            <a:avLst/>
          </a:prstGeom>
          <a:noFill/>
          <a:ln>
            <a:noFill/>
          </a:ln>
        </p:spPr>
      </p:pic>
      <p:sp>
        <p:nvSpPr>
          <p:cNvPr id="5" name="Rectangle 4">
            <a:extLst>
              <a:ext uri="{FF2B5EF4-FFF2-40B4-BE49-F238E27FC236}">
                <a16:creationId xmlns:a16="http://schemas.microsoft.com/office/drawing/2014/main" id="{A0D566D9-56CA-415F-AA5F-560D79C6548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240850" y="686075"/>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200" b="0" i="0" u="none" strike="noStrike" cap="none" dirty="0" err="1">
                <a:solidFill>
                  <a:schemeClr val="accent1"/>
                </a:solidFill>
                <a:latin typeface="Merriweather"/>
                <a:ea typeface="Merriweather"/>
                <a:cs typeface="Merriweather"/>
                <a:sym typeface="Merriweather"/>
              </a:rPr>
              <a:t>Identificación</a:t>
            </a:r>
            <a:r>
              <a:rPr lang="en-US" sz="3200" b="0" i="0" u="none" strike="noStrike" cap="none" dirty="0">
                <a:solidFill>
                  <a:schemeClr val="accent1"/>
                </a:solidFill>
                <a:latin typeface="Merriweather"/>
                <a:ea typeface="Merriweather"/>
                <a:cs typeface="Merriweather"/>
                <a:sym typeface="Merriweather"/>
              </a:rPr>
              <a:t> de las </a:t>
            </a:r>
            <a:r>
              <a:rPr lang="en-US" sz="3200" b="0" i="0" u="none" strike="noStrike" cap="none" dirty="0" err="1">
                <a:solidFill>
                  <a:schemeClr val="accent1"/>
                </a:solidFill>
                <a:latin typeface="Merriweather"/>
                <a:ea typeface="Merriweather"/>
                <a:cs typeface="Merriweather"/>
                <a:sym typeface="Merriweather"/>
              </a:rPr>
              <a:t>violaciones</a:t>
            </a:r>
            <a:r>
              <a:rPr lang="en-US" sz="3200" b="0" i="0" u="none" strike="noStrike" cap="none" dirty="0">
                <a:solidFill>
                  <a:schemeClr val="accent1"/>
                </a:solidFill>
                <a:latin typeface="Merriweather"/>
                <a:ea typeface="Merriweather"/>
                <a:cs typeface="Merriweather"/>
                <a:sym typeface="Merriweather"/>
              </a:rPr>
              <a:t> a </a:t>
            </a:r>
            <a:r>
              <a:rPr lang="en-US" sz="3200" b="0" i="0" u="none" strike="noStrike" cap="none" dirty="0" err="1">
                <a:solidFill>
                  <a:schemeClr val="accent1"/>
                </a:solidFill>
                <a:latin typeface="Merriweather"/>
                <a:ea typeface="Merriweather"/>
                <a:cs typeface="Merriweather"/>
                <a:sym typeface="Merriweather"/>
              </a:rPr>
              <a:t>los</a:t>
            </a:r>
            <a:r>
              <a:rPr lang="en-US" sz="3200" b="0" i="0" u="none" strike="noStrike" cap="none" dirty="0">
                <a:solidFill>
                  <a:schemeClr val="accent1"/>
                </a:solidFill>
                <a:latin typeface="Merriweather"/>
                <a:ea typeface="Merriweather"/>
                <a:cs typeface="Merriweather"/>
                <a:sym typeface="Merriweather"/>
              </a:rPr>
              <a:t> derechos </a:t>
            </a:r>
            <a:r>
              <a:rPr lang="en-US" sz="3200" b="0" i="0" u="none" strike="noStrike" cap="none" dirty="0" err="1">
                <a:solidFill>
                  <a:schemeClr val="accent1"/>
                </a:solidFill>
                <a:latin typeface="Merriweather"/>
                <a:ea typeface="Merriweather"/>
                <a:cs typeface="Merriweather"/>
                <a:sym typeface="Merriweather"/>
              </a:rPr>
              <a:t>humanos</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sufridas</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por</a:t>
            </a:r>
            <a:r>
              <a:rPr lang="en-US" sz="3200" b="0" i="0" u="none" strike="noStrike" cap="none" dirty="0">
                <a:solidFill>
                  <a:schemeClr val="accent1"/>
                </a:solidFill>
                <a:latin typeface="Merriweather"/>
                <a:ea typeface="Merriweather"/>
                <a:cs typeface="Merriweather"/>
                <a:sym typeface="Merriweather"/>
              </a:rPr>
              <a:t> las </a:t>
            </a:r>
            <a:r>
              <a:rPr lang="en-US" sz="3200" b="0" i="0" u="none" strike="noStrike" cap="none" dirty="0" err="1">
                <a:solidFill>
                  <a:schemeClr val="accent1"/>
                </a:solidFill>
                <a:latin typeface="Merriweather"/>
                <a:ea typeface="Merriweather"/>
                <a:cs typeface="Merriweather"/>
                <a:sym typeface="Merriweather"/>
              </a:rPr>
              <a:t>mujeres</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únicamente</a:t>
            </a:r>
            <a:r>
              <a:rPr lang="en-US" sz="3200" b="0" i="0" u="none" strike="noStrike" cap="none" dirty="0">
                <a:solidFill>
                  <a:schemeClr val="accent1"/>
                </a:solidFill>
                <a:latin typeface="Merriweather"/>
                <a:ea typeface="Merriweather"/>
                <a:cs typeface="Merriweather"/>
                <a:sym typeface="Merriweather"/>
              </a:rPr>
              <a:t> con </a:t>
            </a:r>
            <a:r>
              <a:rPr lang="en-US" sz="3200" b="0" i="0" u="none" strike="noStrike" cap="none" dirty="0" err="1">
                <a:solidFill>
                  <a:schemeClr val="accent1"/>
                </a:solidFill>
                <a:latin typeface="Merriweather"/>
                <a:ea typeface="Merriweather"/>
                <a:cs typeface="Merriweather"/>
                <a:sym typeface="Merriweather"/>
              </a:rPr>
              <a:t>violencia</a:t>
            </a:r>
            <a:r>
              <a:rPr lang="en-US" sz="3200" b="0" i="0" u="none" strike="noStrike" cap="none" dirty="0">
                <a:solidFill>
                  <a:schemeClr val="accent1"/>
                </a:solidFill>
                <a:latin typeface="Merriweather"/>
                <a:ea typeface="Merriweather"/>
                <a:cs typeface="Merriweather"/>
                <a:sym typeface="Merriweather"/>
              </a:rPr>
              <a:t> sexual</a:t>
            </a:r>
            <a:endParaRPr dirty="0"/>
          </a:p>
        </p:txBody>
      </p:sp>
      <p:sp>
        <p:nvSpPr>
          <p:cNvPr id="145" name="Google Shape;145;p25"/>
          <p:cNvSpPr txBox="1"/>
          <p:nvPr/>
        </p:nvSpPr>
        <p:spPr>
          <a:xfrm>
            <a:off x="627300" y="2892695"/>
            <a:ext cx="8384400" cy="1393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dirty="0">
                <a:solidFill>
                  <a:schemeClr val="accent1"/>
                </a:solidFill>
                <a:latin typeface="Merriweather"/>
                <a:ea typeface="Merriweather"/>
                <a:cs typeface="Merriweather"/>
                <a:sym typeface="Merriweather"/>
              </a:rPr>
              <a:t>La </a:t>
            </a:r>
            <a:r>
              <a:rPr lang="en-US" sz="3200" b="0" i="0" u="none" strike="noStrike" cap="none" dirty="0" err="1">
                <a:solidFill>
                  <a:schemeClr val="accent1"/>
                </a:solidFill>
                <a:latin typeface="Merriweather"/>
                <a:ea typeface="Merriweather"/>
                <a:cs typeface="Merriweather"/>
                <a:sym typeface="Merriweather"/>
              </a:rPr>
              <a:t>violencia</a:t>
            </a:r>
            <a:r>
              <a:rPr lang="en-US" sz="3200" b="0" i="0" u="none" strike="noStrike" cap="none" dirty="0">
                <a:solidFill>
                  <a:schemeClr val="accent1"/>
                </a:solidFill>
                <a:latin typeface="Merriweather"/>
                <a:ea typeface="Merriweather"/>
                <a:cs typeface="Merriweather"/>
                <a:sym typeface="Merriweather"/>
              </a:rPr>
              <a:t> sexual </a:t>
            </a:r>
            <a:r>
              <a:rPr lang="en-US" sz="3200" b="0" i="0" u="none" strike="noStrike" cap="none" dirty="0" err="1">
                <a:solidFill>
                  <a:schemeClr val="accent1"/>
                </a:solidFill>
                <a:latin typeface="Merriweather"/>
                <a:ea typeface="Merriweather"/>
                <a:cs typeface="Merriweather"/>
                <a:sym typeface="Merriweather"/>
              </a:rPr>
              <a:t>sufrida</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por</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los</a:t>
            </a:r>
            <a:r>
              <a:rPr lang="en-US" sz="3200" b="0" i="0" u="none" strike="noStrike" cap="none" dirty="0">
                <a:solidFill>
                  <a:schemeClr val="accent1"/>
                </a:solidFill>
                <a:latin typeface="Merriweather"/>
                <a:ea typeface="Merriweather"/>
                <a:cs typeface="Merriweather"/>
                <a:sym typeface="Merriweather"/>
              </a:rPr>
              <a:t> hombres no se </a:t>
            </a:r>
            <a:r>
              <a:rPr lang="en-US" sz="3200" b="0" i="0" u="none" strike="noStrike" cap="none" dirty="0" err="1">
                <a:solidFill>
                  <a:schemeClr val="accent1"/>
                </a:solidFill>
                <a:latin typeface="Merriweather"/>
                <a:ea typeface="Merriweather"/>
                <a:cs typeface="Merriweather"/>
                <a:sym typeface="Merriweather"/>
              </a:rPr>
              <a:t>documentaba</a:t>
            </a:r>
            <a:r>
              <a:rPr lang="en-US" sz="3200" b="0" i="0" u="none" strike="noStrike" cap="none" dirty="0">
                <a:solidFill>
                  <a:schemeClr val="accent1"/>
                </a:solidFill>
                <a:latin typeface="Merriweather"/>
                <a:ea typeface="Merriweather"/>
                <a:cs typeface="Merriweather"/>
                <a:sym typeface="Merriweather"/>
              </a:rPr>
              <a:t> o no se </a:t>
            </a:r>
            <a:r>
              <a:rPr lang="en-US" sz="3200" b="0" i="0" u="none" strike="noStrike" cap="none" dirty="0" err="1">
                <a:solidFill>
                  <a:schemeClr val="accent1"/>
                </a:solidFill>
                <a:latin typeface="Merriweather"/>
                <a:ea typeface="Merriweather"/>
                <a:cs typeface="Merriweather"/>
                <a:sym typeface="Merriweather"/>
              </a:rPr>
              <a:t>analizaba</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desde</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una</a:t>
            </a:r>
            <a:r>
              <a:rPr lang="en-US" sz="3200" b="0" i="0" u="none" strike="noStrike" cap="none" dirty="0">
                <a:solidFill>
                  <a:schemeClr val="accent1"/>
                </a:solidFill>
                <a:latin typeface="Merriweather"/>
                <a:ea typeface="Merriweather"/>
                <a:cs typeface="Merriweather"/>
                <a:sym typeface="Merriweather"/>
              </a:rPr>
              <a:t> </a:t>
            </a:r>
            <a:r>
              <a:rPr lang="en-US" sz="3200" b="0" i="0" u="none" strike="noStrike" cap="none" dirty="0" err="1">
                <a:solidFill>
                  <a:schemeClr val="accent1"/>
                </a:solidFill>
                <a:latin typeface="Merriweather"/>
                <a:ea typeface="Merriweather"/>
                <a:cs typeface="Merriweather"/>
                <a:sym typeface="Merriweather"/>
              </a:rPr>
              <a:t>perspectiva</a:t>
            </a:r>
            <a:r>
              <a:rPr lang="en-US" sz="3200" b="0" i="0" u="none" strike="noStrike" cap="none" dirty="0">
                <a:solidFill>
                  <a:schemeClr val="accent1"/>
                </a:solidFill>
                <a:latin typeface="Merriweather"/>
                <a:ea typeface="Merriweather"/>
                <a:cs typeface="Merriweather"/>
                <a:sym typeface="Merriweather"/>
              </a:rPr>
              <a:t> </a:t>
            </a:r>
          </a:p>
          <a:p>
            <a:pPr marL="0" marR="0" lvl="0" indent="0" algn="r" rtl="0">
              <a:lnSpc>
                <a:spcPct val="100000"/>
              </a:lnSpc>
              <a:spcBef>
                <a:spcPts val="0"/>
              </a:spcBef>
              <a:spcAft>
                <a:spcPts val="0"/>
              </a:spcAft>
              <a:buClr>
                <a:srgbClr val="000000"/>
              </a:buClr>
              <a:buSzPts val="3200"/>
              <a:buFont typeface="Arial"/>
              <a:buNone/>
            </a:pPr>
            <a:r>
              <a:rPr lang="en-US" sz="3200" b="0" i="0" u="none" strike="noStrike" cap="none" dirty="0">
                <a:solidFill>
                  <a:schemeClr val="accent1"/>
                </a:solidFill>
                <a:latin typeface="Merriweather"/>
                <a:ea typeface="Merriweather"/>
                <a:cs typeface="Merriweather"/>
                <a:sym typeface="Merriweather"/>
              </a:rPr>
              <a:t>de </a:t>
            </a:r>
            <a:r>
              <a:rPr lang="en-US" sz="3200" b="0" i="0" u="none" strike="noStrike" cap="none" dirty="0" err="1">
                <a:solidFill>
                  <a:schemeClr val="accent1"/>
                </a:solidFill>
                <a:latin typeface="Merriweather"/>
                <a:ea typeface="Merriweather"/>
                <a:cs typeface="Merriweather"/>
                <a:sym typeface="Merriweather"/>
              </a:rPr>
              <a:t>género</a:t>
            </a:r>
            <a:endParaRPr lang="en-US" dirty="0"/>
          </a:p>
        </p:txBody>
      </p:sp>
      <p:sp>
        <p:nvSpPr>
          <p:cNvPr id="4" name="Rectangle 3">
            <a:extLst>
              <a:ext uri="{FF2B5EF4-FFF2-40B4-BE49-F238E27FC236}">
                <a16:creationId xmlns:a16="http://schemas.microsoft.com/office/drawing/2014/main" id="{224510AC-49FC-4FE1-9C82-162E4FF4DA60}"/>
              </a:ext>
            </a:extLst>
          </p:cNvPr>
          <p:cNvSpPr/>
          <p:nvPr/>
        </p:nvSpPr>
        <p:spPr>
          <a:xfrm>
            <a:off x="103854"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151" name="Google Shape;151;p26"/>
          <p:cNvSpPr txBox="1"/>
          <p:nvPr/>
        </p:nvSpPr>
        <p:spPr>
          <a:xfrm>
            <a:off x="271825" y="393675"/>
            <a:ext cx="1867800" cy="13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Sierra </a:t>
            </a:r>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Leona</a:t>
            </a:r>
            <a:endParaRPr/>
          </a:p>
        </p:txBody>
      </p:sp>
      <p:pic>
        <p:nvPicPr>
          <p:cNvPr id="152" name="Google Shape;152;p26"/>
          <p:cNvPicPr preferRelativeResize="0"/>
          <p:nvPr/>
        </p:nvPicPr>
        <p:blipFill rotWithShape="1">
          <a:blip r:embed="rId3">
            <a:alphaModFix/>
          </a:blip>
          <a:srcRect t="1311"/>
          <a:stretch/>
        </p:blipFill>
        <p:spPr>
          <a:xfrm>
            <a:off x="2195375" y="0"/>
            <a:ext cx="6948626" cy="5143500"/>
          </a:xfrm>
          <a:prstGeom prst="rect">
            <a:avLst/>
          </a:prstGeom>
          <a:noFill/>
          <a:ln>
            <a:noFill/>
          </a:ln>
        </p:spPr>
      </p:pic>
      <p:sp>
        <p:nvSpPr>
          <p:cNvPr id="5" name="Rectangle 4">
            <a:extLst>
              <a:ext uri="{FF2B5EF4-FFF2-40B4-BE49-F238E27FC236}">
                <a16:creationId xmlns:a16="http://schemas.microsoft.com/office/drawing/2014/main" id="{EC392562-FBEF-4B95-91BC-9FD00A79871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215600" y="4534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2007: Declaración de Nairobi sobre el derecho de las mujeres y las niñas a interponer recursos y obtener reparaciones</a:t>
            </a:r>
            <a:endParaRPr/>
          </a:p>
        </p:txBody>
      </p:sp>
      <p:sp>
        <p:nvSpPr>
          <p:cNvPr id="158" name="Google Shape;158;p27"/>
          <p:cNvSpPr txBox="1"/>
          <p:nvPr/>
        </p:nvSpPr>
        <p:spPr>
          <a:xfrm>
            <a:off x="4788300" y="1560425"/>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Roboto"/>
                <a:ea typeface="Roboto"/>
                <a:cs typeface="Roboto"/>
                <a:sym typeface="Roboto"/>
              </a:rPr>
              <a:t>“Las reparaciones deben ir más allá de las razones y consecuencias inmediatas de los delitos y las violaciones; deben apuntar a la transformación de las desigualdades políticas y estructurales que influyen negativamente en la vida de las mujeres y las niñas”.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sp>
        <p:nvSpPr>
          <p:cNvPr id="4" name="Rectangle 3">
            <a:extLst>
              <a:ext uri="{FF2B5EF4-FFF2-40B4-BE49-F238E27FC236}">
                <a16:creationId xmlns:a16="http://schemas.microsoft.com/office/drawing/2014/main" id="{3C6831E3-B56B-4A12-9AD2-FCC15936A48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p:nvPr/>
        </p:nvSpPr>
        <p:spPr>
          <a:xfrm>
            <a:off x="640850" y="3734875"/>
            <a:ext cx="8168700" cy="859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US" sz="1800" b="0" i="0" u="none" strike="noStrike" cap="none">
                <a:solidFill>
                  <a:schemeClr val="accent4"/>
                </a:solidFill>
                <a:latin typeface="Merriweather"/>
                <a:ea typeface="Merriweather"/>
                <a:cs typeface="Merriweather"/>
                <a:sym typeface="Merriweather"/>
              </a:rPr>
              <a:t>Ruth Rubio Marín, </a:t>
            </a:r>
            <a:r>
              <a:rPr lang="en-US" sz="1800" b="0" i="1" u="none" strike="noStrike" cap="none">
                <a:solidFill>
                  <a:schemeClr val="accent4"/>
                </a:solidFill>
                <a:latin typeface="Merriweather"/>
                <a:ea typeface="Merriweather"/>
                <a:cs typeface="Merriweather"/>
                <a:sym typeface="Merriweather"/>
              </a:rPr>
              <a:t>The Gender of Reparations: Unsettling Sexual Hierarchies While Addressing Human Rights Violations</a:t>
            </a:r>
            <a:endParaRPr/>
          </a:p>
        </p:txBody>
      </p:sp>
      <p:sp>
        <p:nvSpPr>
          <p:cNvPr id="164" name="Google Shape;164;p28"/>
          <p:cNvSpPr txBox="1"/>
          <p:nvPr/>
        </p:nvSpPr>
        <p:spPr>
          <a:xfrm>
            <a:off x="325100" y="583075"/>
            <a:ext cx="8203500" cy="315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accent1"/>
                </a:solidFill>
                <a:latin typeface="Merriweather"/>
                <a:ea typeface="Merriweather"/>
                <a:cs typeface="Merriweather"/>
                <a:sym typeface="Merriweather"/>
              </a:rPr>
              <a:t>“Se [debe] generar un nuevo espacio que permita apoyar reparaciones transformadoras, es decir, formas de reparación que también busquen desestabilizar las jerarquías de género preexistentes que son el origen de la subordinación de las mujeres y dan cuenta de muchos de los motivos, formas y efectos de dicha violencia”.</a:t>
            </a:r>
            <a:endParaRPr/>
          </a:p>
        </p:txBody>
      </p:sp>
      <p:sp>
        <p:nvSpPr>
          <p:cNvPr id="4" name="Rectangle 3">
            <a:extLst>
              <a:ext uri="{FF2B5EF4-FFF2-40B4-BE49-F238E27FC236}">
                <a16:creationId xmlns:a16="http://schemas.microsoft.com/office/drawing/2014/main" id="{0FCDB4A6-A0E5-44F3-837C-4C3D89C1A8B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215600" y="4534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1" u="none" strike="noStrike" cap="none" dirty="0">
                <a:solidFill>
                  <a:schemeClr val="lt1"/>
                </a:solidFill>
                <a:latin typeface="Merriweather"/>
                <a:ea typeface="Merriweather"/>
                <a:cs typeface="Merriweather"/>
                <a:sym typeface="Merriweather"/>
              </a:rPr>
              <a:t>Marco </a:t>
            </a:r>
            <a:r>
              <a:rPr lang="en-US" sz="2400" b="0" i="1" u="none" strike="noStrike" cap="none" dirty="0" err="1">
                <a:solidFill>
                  <a:schemeClr val="lt1"/>
                </a:solidFill>
                <a:latin typeface="Merriweather"/>
                <a:ea typeface="Merriweather"/>
                <a:cs typeface="Merriweather"/>
                <a:sym typeface="Merriweather"/>
              </a:rPr>
              <a:t>normativo</a:t>
            </a:r>
            <a:r>
              <a:rPr lang="en-US" sz="2400" b="0" i="1" u="none" strike="noStrike" cap="none" dirty="0">
                <a:solidFill>
                  <a:schemeClr val="lt1"/>
                </a:solidFill>
                <a:latin typeface="Merriweather"/>
                <a:ea typeface="Merriweather"/>
                <a:cs typeface="Merriweather"/>
                <a:sym typeface="Merriweather"/>
              </a:rPr>
              <a:t> </a:t>
            </a:r>
            <a:r>
              <a:rPr lang="en-US" sz="2400" b="0" i="1" u="none" strike="noStrike" cap="none" dirty="0" err="1">
                <a:solidFill>
                  <a:schemeClr val="lt1"/>
                </a:solidFill>
                <a:latin typeface="Merriweather"/>
                <a:ea typeface="Merriweather"/>
                <a:cs typeface="Merriweather"/>
                <a:sym typeface="Merriweather"/>
              </a:rPr>
              <a:t>en</a:t>
            </a:r>
            <a:r>
              <a:rPr lang="en-US" sz="2400" b="0" i="1" u="none" strike="noStrike" cap="none" dirty="0">
                <a:solidFill>
                  <a:schemeClr val="lt1"/>
                </a:solidFill>
                <a:latin typeface="Merriweather"/>
                <a:ea typeface="Merriweather"/>
                <a:cs typeface="Merriweather"/>
                <a:sym typeface="Merriweather"/>
              </a:rPr>
              <a:t> </a:t>
            </a:r>
            <a:r>
              <a:rPr lang="en-US" sz="2400" b="0" i="1" u="none" strike="noStrike" cap="none" dirty="0" err="1">
                <a:solidFill>
                  <a:schemeClr val="lt1"/>
                </a:solidFill>
                <a:latin typeface="Merriweather"/>
                <a:ea typeface="Merriweather"/>
                <a:cs typeface="Merriweather"/>
                <a:sym typeface="Merriweather"/>
              </a:rPr>
              <a:t>apoyo</a:t>
            </a:r>
            <a:r>
              <a:rPr lang="en-US" sz="2400" b="0" i="1" u="none" strike="noStrike" cap="none" dirty="0">
                <a:solidFill>
                  <a:schemeClr val="lt1"/>
                </a:solidFill>
                <a:latin typeface="Merriweather"/>
                <a:ea typeface="Merriweather"/>
                <a:cs typeface="Merriweather"/>
                <a:sym typeface="Merriweather"/>
              </a:rPr>
              <a:t> a la </a:t>
            </a:r>
            <a:r>
              <a:rPr lang="en-US" sz="2400" b="0" i="1" u="none" strike="noStrike" cap="none" dirty="0" err="1">
                <a:solidFill>
                  <a:schemeClr val="lt1"/>
                </a:solidFill>
                <a:latin typeface="Merriweather"/>
                <a:ea typeface="Merriweather"/>
                <a:cs typeface="Merriweather"/>
                <a:sym typeface="Merriweather"/>
              </a:rPr>
              <a:t>justicia</a:t>
            </a:r>
            <a:r>
              <a:rPr lang="en-US" sz="2400" b="0" i="1" u="none" strike="noStrike" cap="none" dirty="0">
                <a:solidFill>
                  <a:schemeClr val="lt1"/>
                </a:solidFill>
                <a:latin typeface="Merriweather"/>
                <a:ea typeface="Merriweather"/>
                <a:cs typeface="Merriweather"/>
                <a:sym typeface="Merriweather"/>
              </a:rPr>
              <a:t> </a:t>
            </a:r>
            <a:r>
              <a:rPr lang="en-US" sz="2400" b="0" i="1" u="none" strike="noStrike" cap="none" dirty="0" err="1">
                <a:solidFill>
                  <a:schemeClr val="lt1"/>
                </a:solidFill>
                <a:latin typeface="Merriweather"/>
                <a:ea typeface="Merriweather"/>
                <a:cs typeface="Merriweather"/>
                <a:sym typeface="Merriweather"/>
              </a:rPr>
              <a:t>transicional</a:t>
            </a:r>
            <a:r>
              <a:rPr lang="en-US" sz="2400" b="0" i="0" u="none" strike="noStrike" cap="none" dirty="0">
                <a:solidFill>
                  <a:schemeClr val="lt1"/>
                </a:solidFill>
                <a:latin typeface="Merriweather"/>
                <a:ea typeface="Merriweather"/>
                <a:cs typeface="Merriweather"/>
                <a:sym typeface="Merriweather"/>
              </a:rPr>
              <a:t> de la Unión </a:t>
            </a:r>
            <a:r>
              <a:rPr lang="en-US" sz="2400" b="0" i="0" u="none" strike="noStrike" cap="none" dirty="0" err="1">
                <a:solidFill>
                  <a:schemeClr val="lt1"/>
                </a:solidFill>
                <a:latin typeface="Merriweather"/>
                <a:ea typeface="Merriweather"/>
                <a:cs typeface="Merriweather"/>
                <a:sym typeface="Merriweather"/>
              </a:rPr>
              <a:t>Europea</a:t>
            </a:r>
            <a:endParaRPr dirty="0"/>
          </a:p>
        </p:txBody>
      </p:sp>
      <p:sp>
        <p:nvSpPr>
          <p:cNvPr id="170" name="Google Shape;170;p29"/>
          <p:cNvSpPr txBox="1"/>
          <p:nvPr/>
        </p:nvSpPr>
        <p:spPr>
          <a:xfrm>
            <a:off x="4800125" y="1260925"/>
            <a:ext cx="4124400" cy="311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“Es crucial que los mecanismos de justicia transicional reconozcan y ofrezcan respuestas para todo el espectro de violaciones de los derechos humanos que las mujeres y niñas experimentan durante los conflictos así como a las diferentes necesidades de hombres y mujeres en relación con el acceso y los beneficios de los procesos de justicia transicional”.</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“La UE, por tanto, apoya los procesos de justicia transicional con miras a futuro, que tengan como meta la transformación de la sociedad mediante la identificación y el abordaje de las causas de los conflictos y la violencia que pueden encontrarse en la discriminación, marginalización o violación de los derechos sociales, económicos y culturales”.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sp>
        <p:nvSpPr>
          <p:cNvPr id="4" name="Rectangle 3">
            <a:extLst>
              <a:ext uri="{FF2B5EF4-FFF2-40B4-BE49-F238E27FC236}">
                <a16:creationId xmlns:a16="http://schemas.microsoft.com/office/drawing/2014/main" id="{571E55A5-CF36-4E80-94C2-07D1C589073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176" name="Google Shape;176;p30"/>
          <p:cNvPicPr preferRelativeResize="0"/>
          <p:nvPr/>
        </p:nvPicPr>
        <p:blipFill rotWithShape="1">
          <a:blip r:embed="rId3">
            <a:alphaModFix/>
          </a:blip>
          <a:srcRect/>
          <a:stretch/>
        </p:blipFill>
        <p:spPr>
          <a:xfrm>
            <a:off x="307776" y="1"/>
            <a:ext cx="6857999" cy="5143500"/>
          </a:xfrm>
          <a:prstGeom prst="rect">
            <a:avLst/>
          </a:prstGeom>
          <a:noFill/>
          <a:ln>
            <a:noFill/>
          </a:ln>
        </p:spPr>
      </p:pic>
      <p:sp>
        <p:nvSpPr>
          <p:cNvPr id="177" name="Google Shape;177;p30"/>
          <p:cNvSpPr txBox="1">
            <a:spLocks noGrp="1"/>
          </p:cNvSpPr>
          <p:nvPr>
            <p:ph type="title"/>
          </p:nvPr>
        </p:nvSpPr>
        <p:spPr>
          <a:xfrm>
            <a:off x="3736775" y="150535"/>
            <a:ext cx="5366700" cy="99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000" b="0" i="0" u="none" strike="noStrike" cap="none">
                <a:solidFill>
                  <a:schemeClr val="lt1"/>
                </a:solidFill>
                <a:latin typeface="Merriweather"/>
                <a:ea typeface="Merriweather"/>
                <a:cs typeface="Merriweather"/>
                <a:sym typeface="Merriweather"/>
              </a:rPr>
              <a:t>Manejo de las expectativas </a:t>
            </a:r>
            <a:endParaRPr/>
          </a:p>
          <a:p>
            <a:pPr marL="0" marR="0" lvl="0" indent="0" algn="l" rtl="0">
              <a:lnSpc>
                <a:spcPct val="100000"/>
              </a:lnSpc>
              <a:spcBef>
                <a:spcPts val="0"/>
              </a:spcBef>
              <a:spcAft>
                <a:spcPts val="0"/>
              </a:spcAft>
              <a:buClr>
                <a:schemeClr val="accent1"/>
              </a:buClr>
              <a:buSzPts val="3600"/>
              <a:buFont typeface="Merriweather"/>
              <a:buNone/>
            </a:pPr>
            <a:r>
              <a:rPr lang="en-US" sz="3000" b="0" i="0" u="none" strike="noStrike" cap="none">
                <a:solidFill>
                  <a:schemeClr val="lt1"/>
                </a:solidFill>
                <a:latin typeface="Merriweather"/>
                <a:ea typeface="Merriweather"/>
                <a:cs typeface="Merriweather"/>
                <a:sym typeface="Merriweather"/>
              </a:rPr>
              <a:t>de las víctimas</a:t>
            </a:r>
            <a:endParaRPr/>
          </a:p>
        </p:txBody>
      </p:sp>
      <p:sp>
        <p:nvSpPr>
          <p:cNvPr id="5" name="Rectangle 4">
            <a:extLst>
              <a:ext uri="{FF2B5EF4-FFF2-40B4-BE49-F238E27FC236}">
                <a16:creationId xmlns:a16="http://schemas.microsoft.com/office/drawing/2014/main" id="{498CA7AF-7EF7-4497-8E3E-6A51676C750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4. ¿Qué respuestas puede brindar? </a:t>
            </a:r>
            <a:endParaRPr/>
          </a:p>
        </p:txBody>
      </p:sp>
      <p:sp>
        <p:nvSpPr>
          <p:cNvPr id="183" name="Google Shape;183;p31"/>
          <p:cNvSpPr txBox="1">
            <a:spLocks noGrp="1"/>
          </p:cNvSpPr>
          <p:nvPr>
            <p:ph type="body" idx="1"/>
          </p:nvPr>
        </p:nvSpPr>
        <p:spPr>
          <a:xfrm>
            <a:off x="4628425" y="500925"/>
            <a:ext cx="4166400" cy="677100"/>
          </a:xfrm>
          <a:prstGeom prst="rect">
            <a:avLst/>
          </a:prstGeom>
          <a:noFill/>
          <a:ln>
            <a:noFill/>
          </a:ln>
        </p:spPr>
        <p:txBody>
          <a:bodyPr spcFirstLastPara="1" wrap="square" lIns="91425" tIns="91425" rIns="91425" bIns="91425" anchor="t" anchorCtr="0">
            <a:noAutofit/>
          </a:bodyPr>
          <a:lstStyle/>
          <a:p>
            <a:pPr marL="76200" marR="0" lvl="0" indent="0" algn="l" rtl="0">
              <a:lnSpc>
                <a:spcPct val="115000"/>
              </a:lnSpc>
              <a:spcBef>
                <a:spcPts val="0"/>
              </a:spcBef>
              <a:spcAft>
                <a:spcPts val="0"/>
              </a:spcAft>
              <a:buClr>
                <a:schemeClr val="dk2"/>
              </a:buClr>
              <a:buSzPts val="2400"/>
              <a:buNone/>
            </a:pPr>
            <a:r>
              <a:rPr lang="en-US" sz="2400" b="1" i="0" u="none" strike="noStrike" cap="none" dirty="0">
                <a:solidFill>
                  <a:schemeClr val="dk2"/>
                </a:solidFill>
                <a:latin typeface="Merriweather"/>
                <a:ea typeface="Merriweather"/>
                <a:cs typeface="Merriweather"/>
                <a:sym typeface="Merriweather"/>
              </a:rPr>
              <a:t>La </a:t>
            </a:r>
            <a:r>
              <a:rPr lang="en-US" sz="2400" b="1" i="0" u="none" strike="noStrike" cap="none" dirty="0" err="1">
                <a:solidFill>
                  <a:schemeClr val="dk2"/>
                </a:solidFill>
                <a:latin typeface="Merriweather"/>
                <a:ea typeface="Merriweather"/>
                <a:cs typeface="Merriweather"/>
                <a:sym typeface="Merriweather"/>
              </a:rPr>
              <a:t>justicia</a:t>
            </a:r>
            <a:r>
              <a:rPr lang="en-US" sz="2400" b="1" i="0" u="none" strike="noStrike" cap="none" dirty="0">
                <a:solidFill>
                  <a:schemeClr val="dk2"/>
                </a:solidFill>
                <a:latin typeface="Merriweather"/>
                <a:ea typeface="Merriweather"/>
                <a:cs typeface="Merriweather"/>
                <a:sym typeface="Merriweather"/>
              </a:rPr>
              <a:t> penal</a:t>
            </a:r>
            <a:endParaRPr dirty="0"/>
          </a:p>
        </p:txBody>
      </p:sp>
      <p:sp>
        <p:nvSpPr>
          <p:cNvPr id="184" name="Google Shape;184;p31"/>
          <p:cNvSpPr txBox="1"/>
          <p:nvPr/>
        </p:nvSpPr>
        <p:spPr>
          <a:xfrm>
            <a:off x="4669825" y="1198650"/>
            <a:ext cx="4083600" cy="27462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Los </a:t>
            </a:r>
            <a:r>
              <a:rPr lang="en-US" sz="1600" b="0" i="0" u="none" strike="noStrike" cap="none" dirty="0" err="1">
                <a:solidFill>
                  <a:schemeClr val="dk2"/>
                </a:solidFill>
                <a:latin typeface="Roboto"/>
                <a:ea typeface="Roboto"/>
                <a:cs typeface="Roboto"/>
                <a:sym typeface="Roboto"/>
              </a:rPr>
              <a:t>juicios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Núremberg</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Estatuto</a:t>
            </a:r>
            <a:r>
              <a:rPr lang="en-US" sz="1600" b="0" i="0" u="none" strike="noStrike" cap="none" dirty="0">
                <a:solidFill>
                  <a:schemeClr val="dk2"/>
                </a:solidFill>
                <a:latin typeface="Roboto"/>
                <a:ea typeface="Roboto"/>
                <a:cs typeface="Roboto"/>
                <a:sym typeface="Roboto"/>
              </a:rPr>
              <a:t> de Roma de la Corte Penal </a:t>
            </a:r>
            <a:r>
              <a:rPr lang="en-US" sz="1600" b="0" i="0" u="none" strike="noStrike" cap="none" dirty="0" err="1">
                <a:solidFill>
                  <a:schemeClr val="dk2"/>
                </a:solidFill>
                <a:latin typeface="Roboto"/>
                <a:ea typeface="Roboto"/>
                <a:cs typeface="Roboto"/>
                <a:sym typeface="Roboto"/>
              </a:rPr>
              <a:t>Internacional</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Tribunales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mixtos</a:t>
            </a:r>
            <a:endParaRPr dirty="0"/>
          </a:p>
        </p:txBody>
      </p:sp>
      <p:pic>
        <p:nvPicPr>
          <p:cNvPr id="185" name="Google Shape;185;p31"/>
          <p:cNvPicPr preferRelativeResize="0"/>
          <p:nvPr/>
        </p:nvPicPr>
        <p:blipFill rotWithShape="1">
          <a:blip r:embed="rId3">
            <a:alphaModFix/>
          </a:blip>
          <a:srcRect/>
          <a:stretch/>
        </p:blipFill>
        <p:spPr>
          <a:xfrm>
            <a:off x="5884550" y="2946100"/>
            <a:ext cx="3170675" cy="2108625"/>
          </a:xfrm>
          <a:prstGeom prst="rect">
            <a:avLst/>
          </a:prstGeom>
          <a:noFill/>
          <a:ln>
            <a:noFill/>
          </a:ln>
        </p:spPr>
      </p:pic>
      <p:sp>
        <p:nvSpPr>
          <p:cNvPr id="6" name="Rectangle 5">
            <a:extLst>
              <a:ext uri="{FF2B5EF4-FFF2-40B4-BE49-F238E27FC236}">
                <a16:creationId xmlns:a16="http://schemas.microsoft.com/office/drawing/2014/main" id="{2E1AB4F4-23DA-4471-BA87-31943365FCB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Merriweather"/>
              <a:buAutoNum type="arabicPeriod"/>
            </a:pPr>
            <a:r>
              <a:rPr lang="en-US" sz="2800" b="0" i="0" u="none" strike="noStrike" cap="none">
                <a:solidFill>
                  <a:schemeClr val="lt1"/>
                </a:solidFill>
                <a:latin typeface="Merriweather"/>
                <a:ea typeface="Merriweather"/>
                <a:cs typeface="Merriweather"/>
                <a:sym typeface="Merriweather"/>
              </a:rPr>
              <a:t>Introducción</a:t>
            </a:r>
            <a:endParaRPr/>
          </a:p>
        </p:txBody>
      </p:sp>
      <p:sp>
        <p:nvSpPr>
          <p:cNvPr id="70" name="Google Shape;70;p14"/>
          <p:cNvSpPr txBox="1">
            <a:spLocks noGrp="1"/>
          </p:cNvSpPr>
          <p:nvPr>
            <p:ph type="body" idx="1"/>
          </p:nvPr>
        </p:nvSpPr>
        <p:spPr>
          <a:xfrm>
            <a:off x="4628425" y="500925"/>
            <a:ext cx="4166400" cy="425223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300" b="0" i="0" u="none" strike="noStrike" cap="none" dirty="0">
                <a:solidFill>
                  <a:schemeClr val="dk2"/>
                </a:solidFill>
                <a:latin typeface="Roboto"/>
                <a:ea typeface="Roboto"/>
                <a:cs typeface="Roboto"/>
                <a:sym typeface="Roboto"/>
              </a:rPr>
              <a:t>Las </a:t>
            </a:r>
            <a:r>
              <a:rPr lang="en-US" sz="1300" b="0" i="0" u="none" strike="noStrike" cap="none" dirty="0" err="1">
                <a:solidFill>
                  <a:schemeClr val="dk2"/>
                </a:solidFill>
                <a:latin typeface="Roboto"/>
                <a:ea typeface="Roboto"/>
                <a:cs typeface="Roboto"/>
                <a:sym typeface="Roboto"/>
              </a:rPr>
              <a:t>experiencias</a:t>
            </a:r>
            <a:r>
              <a:rPr lang="en-US" sz="1300" b="0" i="0" u="none" strike="noStrike" cap="none" dirty="0">
                <a:solidFill>
                  <a:schemeClr val="dk2"/>
                </a:solidFill>
                <a:latin typeface="Roboto"/>
                <a:ea typeface="Roboto"/>
                <a:cs typeface="Roboto"/>
                <a:sym typeface="Roboto"/>
              </a:rPr>
              <a:t> de las </a:t>
            </a:r>
            <a:r>
              <a:rPr lang="en-US" sz="1300" b="0" i="0" u="none" strike="noStrike" cap="none" dirty="0" err="1">
                <a:solidFill>
                  <a:schemeClr val="dk2"/>
                </a:solidFill>
                <a:latin typeface="Roboto"/>
                <a:ea typeface="Roboto"/>
                <a:cs typeface="Roboto"/>
                <a:sym typeface="Roboto"/>
              </a:rPr>
              <a:t>mujeres</a:t>
            </a:r>
            <a:r>
              <a:rPr lang="en-US" sz="1300" b="0" i="0" u="none" strike="noStrike" cap="none" dirty="0">
                <a:solidFill>
                  <a:schemeClr val="dk2"/>
                </a:solidFill>
                <a:latin typeface="Roboto"/>
                <a:ea typeface="Roboto"/>
                <a:cs typeface="Roboto"/>
                <a:sym typeface="Roboto"/>
              </a:rPr>
              <a:t> y </a:t>
            </a:r>
            <a:r>
              <a:rPr lang="en-US" sz="1300" b="0" i="0" u="none" strike="noStrike" cap="none" dirty="0" err="1">
                <a:solidFill>
                  <a:schemeClr val="dk2"/>
                </a:solidFill>
                <a:latin typeface="Roboto"/>
                <a:ea typeface="Roboto"/>
                <a:cs typeface="Roboto"/>
                <a:sym typeface="Roboto"/>
              </a:rPr>
              <a:t>víctimas</a:t>
            </a:r>
            <a:r>
              <a:rPr lang="en-US" sz="1300" b="0" i="0" u="none" strike="noStrike" cap="none" dirty="0">
                <a:solidFill>
                  <a:schemeClr val="dk2"/>
                </a:solidFill>
                <a:latin typeface="Roboto"/>
                <a:ea typeface="Roboto"/>
                <a:cs typeface="Roboto"/>
                <a:sym typeface="Roboto"/>
              </a:rPr>
              <a:t> de las </a:t>
            </a:r>
            <a:r>
              <a:rPr lang="en-US" sz="1300" b="0" i="0" u="none" strike="noStrike" cap="none" dirty="0" err="1">
                <a:solidFill>
                  <a:schemeClr val="dk2"/>
                </a:solidFill>
                <a:latin typeface="Roboto"/>
                <a:ea typeface="Roboto"/>
                <a:cs typeface="Roboto"/>
                <a:sym typeface="Roboto"/>
              </a:rPr>
              <a:t>violaciones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basadas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en</a:t>
            </a:r>
            <a:r>
              <a:rPr lang="en-US" sz="1300" b="0" i="0" u="none" strike="noStrike" cap="none" dirty="0">
                <a:solidFill>
                  <a:schemeClr val="dk2"/>
                </a:solidFill>
                <a:latin typeface="Roboto"/>
                <a:ea typeface="Roboto"/>
                <a:cs typeface="Roboto"/>
                <a:sym typeface="Roboto"/>
              </a:rPr>
              <a:t> el </a:t>
            </a:r>
            <a:r>
              <a:rPr lang="en-US" sz="1300" b="0" i="0" u="none" strike="noStrike" cap="none" dirty="0" err="1">
                <a:solidFill>
                  <a:schemeClr val="dk2"/>
                </a:solidFill>
                <a:latin typeface="Roboto"/>
                <a:ea typeface="Roboto"/>
                <a:cs typeface="Roboto"/>
                <a:sym typeface="Roboto"/>
              </a:rPr>
              <a:t>género</a:t>
            </a:r>
            <a:r>
              <a:rPr lang="en-US" sz="1300" b="0" i="0" u="none" strike="noStrike" cap="none" dirty="0">
                <a:solidFill>
                  <a:schemeClr val="dk2"/>
                </a:solidFill>
                <a:latin typeface="Roboto"/>
                <a:ea typeface="Roboto"/>
                <a:cs typeface="Roboto"/>
                <a:sym typeface="Roboto"/>
              </a:rPr>
              <a:t> </a:t>
            </a:r>
            <a:r>
              <a:rPr lang="en-US" sz="1300" b="1" i="0" u="none" strike="noStrike" cap="none" dirty="0">
                <a:solidFill>
                  <a:schemeClr val="dk2"/>
                </a:solidFill>
                <a:latin typeface="Roboto"/>
                <a:ea typeface="Roboto"/>
                <a:cs typeface="Roboto"/>
                <a:sym typeface="Roboto"/>
              </a:rPr>
              <a:t>no se </a:t>
            </a:r>
            <a:r>
              <a:rPr lang="en-US" sz="1300" b="1" i="0" u="none" strike="noStrike" cap="none" dirty="0" err="1">
                <a:solidFill>
                  <a:schemeClr val="dk2"/>
                </a:solidFill>
                <a:latin typeface="Roboto"/>
                <a:ea typeface="Roboto"/>
                <a:cs typeface="Roboto"/>
                <a:sym typeface="Roboto"/>
              </a:rPr>
              <a:t>abordaron</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adecuadamente</a:t>
            </a:r>
            <a:r>
              <a:rPr lang="en-US" sz="1300" b="1" i="0" u="none" strike="noStrike" cap="none" dirty="0">
                <a:solidFill>
                  <a:schemeClr val="dk2"/>
                </a:solidFill>
                <a:latin typeface="Roboto"/>
                <a:ea typeface="Roboto"/>
                <a:cs typeface="Roboto"/>
                <a:sym typeface="Roboto"/>
              </a:rPr>
              <a:t>,</a:t>
            </a:r>
            <a:r>
              <a:rPr lang="en-US" sz="1300" b="0"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ni</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han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tenido</a:t>
            </a:r>
            <a:r>
              <a:rPr lang="en-US" sz="1300" b="0" i="0" u="none" strike="noStrike" cap="none" dirty="0">
                <a:solidFill>
                  <a:schemeClr val="dk2"/>
                </a:solidFill>
                <a:latin typeface="Roboto"/>
                <a:ea typeface="Roboto"/>
                <a:cs typeface="Roboto"/>
                <a:sym typeface="Roboto"/>
              </a:rPr>
              <a:t> las </a:t>
            </a:r>
            <a:r>
              <a:rPr lang="en-US" sz="1300" b="0" i="0" u="none" strike="noStrike" cap="none" dirty="0" err="1">
                <a:solidFill>
                  <a:schemeClr val="dk2"/>
                </a:solidFill>
                <a:latin typeface="Roboto"/>
                <a:ea typeface="Roboto"/>
                <a:cs typeface="Roboto"/>
                <a:sym typeface="Roboto"/>
              </a:rPr>
              <a:t>mujeres</a:t>
            </a:r>
            <a:r>
              <a:rPr lang="en-US" sz="1300" b="0"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suficiente</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representación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en</a:t>
            </a:r>
            <a:r>
              <a:rPr lang="en-US" sz="1300" b="0" i="0" u="none" strike="noStrike" cap="none" dirty="0">
                <a:solidFill>
                  <a:schemeClr val="dk2"/>
                </a:solidFill>
                <a:latin typeface="Roboto"/>
                <a:ea typeface="Roboto"/>
                <a:cs typeface="Roboto"/>
                <a:sym typeface="Roboto"/>
              </a:rPr>
              <a:t> las </a:t>
            </a:r>
            <a:r>
              <a:rPr lang="en-US" sz="1300" b="0" i="0" u="none" strike="noStrike" cap="none" dirty="0" err="1">
                <a:solidFill>
                  <a:schemeClr val="dk2"/>
                </a:solidFill>
                <a:latin typeface="Roboto"/>
                <a:ea typeface="Roboto"/>
                <a:cs typeface="Roboto"/>
                <a:sym typeface="Roboto"/>
              </a:rPr>
              <a:t>medidas</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rendición</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cuentas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reconocimiento</a:t>
            </a:r>
            <a:r>
              <a:rPr lang="en-US" sz="1300" b="0" i="0" u="none" strike="noStrike" cap="none" dirty="0">
                <a:solidFill>
                  <a:schemeClr val="dk2"/>
                </a:solidFill>
                <a:latin typeface="Roboto"/>
                <a:ea typeface="Roboto"/>
                <a:cs typeface="Roboto"/>
                <a:sym typeface="Roboto"/>
              </a:rPr>
              <a:t> y </a:t>
            </a:r>
            <a:r>
              <a:rPr lang="en-US" sz="1300" b="0" i="0" u="none" strike="noStrike" cap="none" dirty="0" err="1">
                <a:solidFill>
                  <a:schemeClr val="dk2"/>
                </a:solidFill>
                <a:latin typeface="Roboto"/>
                <a:ea typeface="Roboto"/>
                <a:cs typeface="Roboto"/>
                <a:sym typeface="Roboto"/>
              </a:rPr>
              <a:t>reforma</a:t>
            </a:r>
            <a:r>
              <a:rPr lang="en-US" sz="1300" b="0" i="0" u="none" strike="noStrike" cap="none" dirty="0">
                <a:solidFill>
                  <a:schemeClr val="dk2"/>
                </a:solidFill>
                <a:latin typeface="Roboto"/>
                <a:ea typeface="Roboto"/>
                <a:cs typeface="Roboto"/>
                <a:sym typeface="Roboto"/>
              </a:rPr>
              <a:t>.</a:t>
            </a:r>
            <a:endParaRPr dirty="0"/>
          </a:p>
          <a:p>
            <a:pPr marL="0" marR="0" lvl="0" indent="0" algn="l" rtl="0">
              <a:lnSpc>
                <a:spcPct val="115000"/>
              </a:lnSpc>
              <a:spcBef>
                <a:spcPts val="1600"/>
              </a:spcBef>
              <a:spcAft>
                <a:spcPts val="0"/>
              </a:spcAft>
              <a:buClr>
                <a:schemeClr val="dk2"/>
              </a:buClr>
              <a:buSzPts val="1300"/>
              <a:buFont typeface="Roboto"/>
              <a:buNone/>
            </a:pPr>
            <a:r>
              <a:rPr lang="en-US" sz="1300" b="0" i="0" u="none" strike="noStrike" cap="none" dirty="0" err="1">
                <a:solidFill>
                  <a:schemeClr val="dk2"/>
                </a:solidFill>
                <a:latin typeface="Roboto"/>
                <a:ea typeface="Roboto"/>
                <a:cs typeface="Roboto"/>
                <a:sym typeface="Roboto"/>
              </a:rPr>
              <a:t>Deficiencias</a:t>
            </a:r>
            <a:r>
              <a:rPr lang="en-US" sz="1300" b="0" i="0" u="none" strike="noStrike" cap="none" dirty="0">
                <a:solidFill>
                  <a:schemeClr val="dk2"/>
                </a:solidFill>
                <a:latin typeface="Roboto"/>
                <a:ea typeface="Roboto"/>
                <a:cs typeface="Roboto"/>
                <a:sym typeface="Roboto"/>
              </a:rPr>
              <a:t>:</a:t>
            </a:r>
            <a:endParaRPr dirty="0"/>
          </a:p>
          <a:p>
            <a:pPr marL="457200" marR="0" lvl="0" indent="-311150" algn="l" rtl="0">
              <a:lnSpc>
                <a:spcPct val="115000"/>
              </a:lnSpc>
              <a:spcBef>
                <a:spcPts val="160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subregistro</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ciertas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violaciones</a:t>
            </a:r>
            <a:r>
              <a:rPr lang="en-US" sz="1300" b="0" i="0" u="none" strike="noStrike" cap="none" dirty="0">
                <a:solidFill>
                  <a:schemeClr val="dk2"/>
                </a:solidFill>
                <a:latin typeface="Roboto"/>
                <a:ea typeface="Roboto"/>
                <a:cs typeface="Roboto"/>
                <a:sym typeface="Roboto"/>
              </a:rPr>
              <a:t>; </a:t>
            </a:r>
            <a:endParaRPr dirty="0"/>
          </a:p>
          <a:p>
            <a:pPr marL="457200" marR="0" lvl="0" indent="-311150" algn="l" rtl="0">
              <a:lnSpc>
                <a:spcPct val="115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políticas</a:t>
            </a:r>
            <a:r>
              <a:rPr lang="en-US" sz="1300" b="0" i="0" u="none" strike="noStrike" cap="none" dirty="0">
                <a:solidFill>
                  <a:schemeClr val="dk2"/>
                </a:solidFill>
                <a:latin typeface="Roboto"/>
                <a:ea typeface="Roboto"/>
                <a:cs typeface="Roboto"/>
                <a:sym typeface="Roboto"/>
              </a:rPr>
              <a:t> y </a:t>
            </a:r>
            <a:r>
              <a:rPr lang="en-US" sz="1300" b="0" i="0" u="none" strike="noStrike" cap="none" dirty="0" err="1">
                <a:solidFill>
                  <a:schemeClr val="dk2"/>
                </a:solidFill>
                <a:latin typeface="Roboto"/>
                <a:ea typeface="Roboto"/>
                <a:cs typeface="Roboto"/>
                <a:sym typeface="Roboto"/>
              </a:rPr>
              <a:t>procedimientos</a:t>
            </a:r>
            <a:r>
              <a:rPr lang="en-US" sz="1300" b="0" i="0" u="none" strike="noStrike" cap="none" dirty="0">
                <a:solidFill>
                  <a:schemeClr val="dk2"/>
                </a:solidFill>
                <a:latin typeface="Roboto"/>
                <a:ea typeface="Roboto"/>
                <a:cs typeface="Roboto"/>
                <a:sym typeface="Roboto"/>
              </a:rPr>
              <a:t> que </a:t>
            </a:r>
            <a:r>
              <a:rPr lang="en-US" sz="1300" b="0" i="0" u="none" strike="noStrike" cap="none" dirty="0" err="1">
                <a:solidFill>
                  <a:schemeClr val="dk2"/>
                </a:solidFill>
                <a:latin typeface="Roboto"/>
                <a:ea typeface="Roboto"/>
                <a:cs typeface="Roboto"/>
                <a:sym typeface="Roboto"/>
              </a:rPr>
              <a:t>dificultan</a:t>
            </a:r>
            <a:r>
              <a:rPr lang="en-US" sz="1300" b="0" i="0" u="none" strike="noStrike" cap="none" dirty="0">
                <a:solidFill>
                  <a:schemeClr val="dk2"/>
                </a:solidFill>
                <a:latin typeface="Roboto"/>
                <a:ea typeface="Roboto"/>
                <a:cs typeface="Roboto"/>
                <a:sym typeface="Roboto"/>
              </a:rPr>
              <a:t> la </a:t>
            </a:r>
            <a:r>
              <a:rPr lang="en-US" sz="1300" b="0" i="0" u="none" strike="noStrike" cap="none" dirty="0" err="1">
                <a:solidFill>
                  <a:schemeClr val="dk2"/>
                </a:solidFill>
                <a:latin typeface="Roboto"/>
                <a:ea typeface="Roboto"/>
                <a:cs typeface="Roboto"/>
                <a:sym typeface="Roboto"/>
              </a:rPr>
              <a:t>participación</a:t>
            </a:r>
            <a:r>
              <a:rPr lang="en-US" sz="1300" b="0" i="0" u="none" strike="noStrike" cap="none" dirty="0">
                <a:solidFill>
                  <a:schemeClr val="dk2"/>
                </a:solidFill>
                <a:latin typeface="Roboto"/>
                <a:ea typeface="Roboto"/>
                <a:cs typeface="Roboto"/>
                <a:sym typeface="Roboto"/>
              </a:rPr>
              <a:t> de las </a:t>
            </a:r>
            <a:r>
              <a:rPr lang="en-US" sz="1300" b="0" i="0" u="none" strike="noStrike" cap="none" dirty="0" err="1">
                <a:solidFill>
                  <a:schemeClr val="dk2"/>
                </a:solidFill>
                <a:latin typeface="Roboto"/>
                <a:ea typeface="Roboto"/>
                <a:cs typeface="Roboto"/>
                <a:sym typeface="Roboto"/>
              </a:rPr>
              <a:t>mujeres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procesos</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justicia</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transicional</a:t>
            </a:r>
            <a:r>
              <a:rPr lang="en-US" sz="1300" b="0" i="0" u="none" strike="noStrike" cap="none" dirty="0">
                <a:solidFill>
                  <a:schemeClr val="dk2"/>
                </a:solidFill>
                <a:latin typeface="Roboto"/>
                <a:ea typeface="Roboto"/>
                <a:cs typeface="Roboto"/>
                <a:sym typeface="Roboto"/>
              </a:rPr>
              <a:t> o el </a:t>
            </a:r>
            <a:r>
              <a:rPr lang="en-US" sz="1300" b="0" i="0" u="none" strike="noStrike" cap="none" dirty="0" err="1">
                <a:solidFill>
                  <a:schemeClr val="dk2"/>
                </a:solidFill>
                <a:latin typeface="Roboto"/>
                <a:ea typeface="Roboto"/>
                <a:cs typeface="Roboto"/>
                <a:sym typeface="Roboto"/>
              </a:rPr>
              <a:t>acceso</a:t>
            </a:r>
            <a:r>
              <a:rPr lang="en-US" sz="1300" b="0" i="0" u="none" strike="noStrike" cap="none" dirty="0">
                <a:solidFill>
                  <a:schemeClr val="dk2"/>
                </a:solidFill>
                <a:latin typeface="Roboto"/>
                <a:ea typeface="Roboto"/>
                <a:cs typeface="Roboto"/>
                <a:sym typeface="Roboto"/>
              </a:rPr>
              <a:t> a </a:t>
            </a:r>
            <a:r>
              <a:rPr lang="en-US" sz="1300" b="0" i="0" u="none" strike="noStrike" cap="none" dirty="0" err="1">
                <a:solidFill>
                  <a:schemeClr val="dk2"/>
                </a:solidFill>
                <a:latin typeface="Roboto"/>
                <a:ea typeface="Roboto"/>
                <a:cs typeface="Roboto"/>
                <a:sym typeface="Roboto"/>
              </a:rPr>
              <a:t>sus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beneficios</a:t>
            </a:r>
            <a:r>
              <a:rPr lang="en-US" sz="1300" b="0" i="0" u="none" strike="noStrike" cap="none" dirty="0">
                <a:solidFill>
                  <a:schemeClr val="dk2"/>
                </a:solidFill>
                <a:latin typeface="Roboto"/>
                <a:ea typeface="Roboto"/>
                <a:cs typeface="Roboto"/>
                <a:sym typeface="Roboto"/>
              </a:rPr>
              <a:t>; </a:t>
            </a:r>
            <a:endParaRPr dirty="0"/>
          </a:p>
          <a:p>
            <a:pPr marL="457200" marR="0" lvl="0" indent="-311150" algn="l" rtl="0">
              <a:lnSpc>
                <a:spcPct val="115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hallazgos</a:t>
            </a:r>
            <a:r>
              <a:rPr lang="en-US" sz="1300" b="0" i="0" u="none" strike="noStrike" cap="none" dirty="0">
                <a:solidFill>
                  <a:schemeClr val="dk2"/>
                </a:solidFill>
                <a:latin typeface="Roboto"/>
                <a:ea typeface="Roboto"/>
                <a:cs typeface="Roboto"/>
                <a:sym typeface="Roboto"/>
              </a:rPr>
              <a:t> que </a:t>
            </a:r>
            <a:r>
              <a:rPr lang="en-US" sz="1300" b="0" i="0" u="none" strike="noStrike" cap="none" dirty="0" err="1">
                <a:solidFill>
                  <a:schemeClr val="dk2"/>
                </a:solidFill>
                <a:latin typeface="Roboto"/>
                <a:ea typeface="Roboto"/>
                <a:cs typeface="Roboto"/>
                <a:sym typeface="Roboto"/>
              </a:rPr>
              <a:t>reflejan</a:t>
            </a:r>
            <a:r>
              <a:rPr lang="en-US" sz="1300" b="0" i="0" u="none" strike="noStrike" cap="none" dirty="0">
                <a:solidFill>
                  <a:schemeClr val="dk2"/>
                </a:solidFill>
                <a:latin typeface="Roboto"/>
                <a:ea typeface="Roboto"/>
                <a:cs typeface="Roboto"/>
                <a:sym typeface="Roboto"/>
              </a:rPr>
              <a:t> solo </a:t>
            </a:r>
            <a:r>
              <a:rPr lang="en-US" sz="1300" b="0" i="0" u="none" strike="noStrike" cap="none" dirty="0" err="1">
                <a:solidFill>
                  <a:schemeClr val="dk2"/>
                </a:solidFill>
                <a:latin typeface="Roboto"/>
                <a:ea typeface="Roboto"/>
                <a:cs typeface="Roboto"/>
                <a:sym typeface="Roboto"/>
              </a:rPr>
              <a:t>una</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comprensión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parcial</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todas</a:t>
            </a:r>
            <a:r>
              <a:rPr lang="en-US" sz="1300" b="0" i="0" u="none" strike="noStrike" cap="none" dirty="0">
                <a:solidFill>
                  <a:schemeClr val="dk2"/>
                </a:solidFill>
                <a:latin typeface="Roboto"/>
                <a:ea typeface="Roboto"/>
                <a:cs typeface="Roboto"/>
                <a:sym typeface="Roboto"/>
              </a:rPr>
              <a:t> las </a:t>
            </a:r>
            <a:r>
              <a:rPr lang="en-US" sz="1300" b="0" i="0" u="none" strike="noStrike" cap="none" dirty="0" err="1">
                <a:solidFill>
                  <a:schemeClr val="dk2"/>
                </a:solidFill>
                <a:latin typeface="Roboto"/>
                <a:ea typeface="Roboto"/>
                <a:cs typeface="Roboto"/>
                <a:sym typeface="Roboto"/>
              </a:rPr>
              <a:t>consecuencias</a:t>
            </a:r>
            <a:r>
              <a:rPr lang="en-US" sz="1300" b="0" i="0" u="none" strike="noStrike" cap="none" dirty="0">
                <a:solidFill>
                  <a:schemeClr val="dk2"/>
                </a:solidFill>
                <a:latin typeface="Roboto"/>
                <a:ea typeface="Roboto"/>
                <a:cs typeface="Roboto"/>
                <a:sym typeface="Roboto"/>
              </a:rPr>
              <a:t> de las </a:t>
            </a:r>
            <a:r>
              <a:rPr lang="en-US" sz="1300" b="0" i="0" u="none" strike="noStrike" cap="none" dirty="0" err="1">
                <a:solidFill>
                  <a:schemeClr val="dk2"/>
                </a:solidFill>
                <a:latin typeface="Roboto"/>
                <a:ea typeface="Roboto"/>
                <a:cs typeface="Roboto"/>
                <a:sym typeface="Roboto"/>
              </a:rPr>
              <a:t>violaciones</a:t>
            </a:r>
            <a:r>
              <a:rPr lang="en-US" sz="1300" b="0" i="0" u="none" strike="noStrike" cap="none" dirty="0">
                <a:solidFill>
                  <a:schemeClr val="dk2"/>
                </a:solidFill>
                <a:latin typeface="Roboto"/>
                <a:ea typeface="Roboto"/>
                <a:cs typeface="Roboto"/>
                <a:sym typeface="Roboto"/>
              </a:rPr>
              <a:t>; </a:t>
            </a:r>
            <a:endParaRPr dirty="0"/>
          </a:p>
          <a:p>
            <a:pPr marL="457200" marR="0" lvl="0" indent="-311150" algn="l" rtl="0">
              <a:lnSpc>
                <a:spcPct val="115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subrepresentación</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delitos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sexuales</a:t>
            </a:r>
            <a:r>
              <a:rPr lang="en-US" sz="1300" b="0" i="0" u="none" strike="noStrike" cap="none" dirty="0">
                <a:solidFill>
                  <a:schemeClr val="dk2"/>
                </a:solidFill>
                <a:latin typeface="Roboto"/>
                <a:ea typeface="Roboto"/>
                <a:cs typeface="Roboto"/>
                <a:sym typeface="Roboto"/>
              </a:rPr>
              <a:t> y de </a:t>
            </a:r>
            <a:r>
              <a:rPr lang="en-US" sz="1300" b="0" i="0" u="none" strike="noStrike" cap="none" dirty="0" err="1">
                <a:solidFill>
                  <a:schemeClr val="dk2"/>
                </a:solidFill>
                <a:latin typeface="Roboto"/>
                <a:ea typeface="Roboto"/>
                <a:cs typeface="Roboto"/>
                <a:sym typeface="Roboto"/>
              </a:rPr>
              <a:t>género</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en</a:t>
            </a:r>
            <a:r>
              <a:rPr lang="en-US" sz="1300" b="0" i="0" u="none" strike="noStrike" cap="none" dirty="0">
                <a:solidFill>
                  <a:schemeClr val="dk2"/>
                </a:solidFill>
                <a:latin typeface="Roboto"/>
                <a:ea typeface="Roboto"/>
                <a:cs typeface="Roboto"/>
                <a:sym typeface="Roboto"/>
              </a:rPr>
              <a:t> el </a:t>
            </a:r>
            <a:r>
              <a:rPr lang="en-US" sz="1300" b="0" i="0" u="none" strike="noStrike" cap="none" dirty="0" err="1">
                <a:solidFill>
                  <a:schemeClr val="dk2"/>
                </a:solidFill>
                <a:latin typeface="Roboto"/>
                <a:ea typeface="Roboto"/>
                <a:cs typeface="Roboto"/>
                <a:sym typeface="Roboto"/>
              </a:rPr>
              <a:t>marco</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los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procesos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penales</a:t>
            </a:r>
            <a:r>
              <a:rPr lang="en-US" dirty="0"/>
              <a:t>.</a:t>
            </a:r>
            <a:endParaRPr dirty="0"/>
          </a:p>
        </p:txBody>
      </p:sp>
      <p:sp>
        <p:nvSpPr>
          <p:cNvPr id="4" name="Rectangle 3">
            <a:extLst>
              <a:ext uri="{FF2B5EF4-FFF2-40B4-BE49-F238E27FC236}">
                <a16:creationId xmlns:a16="http://schemas.microsoft.com/office/drawing/2014/main" id="{83C263DB-934F-4E8B-8309-11550261FF0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191" name="Google Shape;191;p32"/>
          <p:cNvSpPr txBox="1"/>
          <p:nvPr/>
        </p:nvSpPr>
        <p:spPr>
          <a:xfrm>
            <a:off x="266325" y="195650"/>
            <a:ext cx="85740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Tribunal Especial para Sierra Leona</a:t>
            </a:r>
            <a:endParaRPr/>
          </a:p>
        </p:txBody>
      </p:sp>
      <p:pic>
        <p:nvPicPr>
          <p:cNvPr id="192" name="Google Shape;192;p32" descr="Claire Carlton Hanciles' job is not an easy one: she is the chief of the defense office at the Special Court for Sierra Leone. It is her obligation to ensure that the rights of the accused persons are respected --in this case, she protects the rights of due process for the same people who forced her to flee her country and live as a refugee for over a year. &quot;I hated the rebels,&quot; she says. &quot;I hated people who were not in favor of rule of law, and I saw rule of law turned upside down.&quot; &#10;Claire, her husband, and two children live in Freetown in a house they designed themselves. &quot;When it's a crazy job, a crazy world, and you come back, you have a little place of comfort which you can call home.&quot;&#10;&#10;She defines the legacy of the court as life-changing &quot;for the whole world, not only for Sierra Leone.&quot; For the chief of defense, the court had a double impact in her life -as a Sierra Leonean, seeing how rule of law was established in her country, and as a lawyer, being able to put it into practice.&#10;&#10;Seeds of Justice: Sierra Leone is part of the Sierra Leone Special Court Legacy project.&#10;&#10;For similar videos and texts, visit ICTJ.org&#10;&#10;-----&#10;CREDITS&#10;Producer, Editor, Live Sound: Marta Martinez&#10;Executive Producer: Refik Hodzic&#10;Photography: Glenna Gordon&#10;Original Music: Alex Minott&#10;Archive photos from SCSL: Peter Andersen" title="Seeds of Justice: Claire Carlton-Hanciles">
            <a:hlinkClick r:id="rId3"/>
          </p:cNvPr>
          <p:cNvPicPr preferRelativeResize="0"/>
          <p:nvPr/>
        </p:nvPicPr>
        <p:blipFill rotWithShape="1">
          <a:blip r:embed="rId4">
            <a:alphaModFix/>
          </a:blip>
          <a:srcRect/>
          <a:stretch/>
        </p:blipFill>
        <p:spPr>
          <a:xfrm>
            <a:off x="2050537" y="1046500"/>
            <a:ext cx="5112625" cy="3834475"/>
          </a:xfrm>
          <a:prstGeom prst="rect">
            <a:avLst/>
          </a:prstGeom>
          <a:noFill/>
          <a:ln>
            <a:noFill/>
          </a:ln>
        </p:spPr>
      </p:pic>
      <p:sp>
        <p:nvSpPr>
          <p:cNvPr id="5" name="Rectangle 4">
            <a:extLst>
              <a:ext uri="{FF2B5EF4-FFF2-40B4-BE49-F238E27FC236}">
                <a16:creationId xmlns:a16="http://schemas.microsoft.com/office/drawing/2014/main" id="{7EAC8713-A6EB-4094-BBA8-8630C755B35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209675" y="2818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dirty="0">
                <a:solidFill>
                  <a:schemeClr val="lt1"/>
                </a:solidFill>
                <a:latin typeface="Merriweather"/>
                <a:ea typeface="Merriweather"/>
                <a:cs typeface="Merriweather"/>
                <a:sym typeface="Merriweather"/>
              </a:rPr>
              <a:t>El </a:t>
            </a:r>
            <a:r>
              <a:rPr lang="en-US" sz="2400" b="0" i="0" u="none" strike="noStrike" cap="none" dirty="0" err="1">
                <a:solidFill>
                  <a:schemeClr val="lt1"/>
                </a:solidFill>
                <a:latin typeface="Merriweather"/>
                <a:ea typeface="Merriweather"/>
                <a:cs typeface="Merriweather"/>
                <a:sym typeface="Merriweather"/>
              </a:rPr>
              <a:t>esclarecimiento</a:t>
            </a:r>
            <a:r>
              <a:rPr lang="en-US" sz="2400" b="0" i="0" u="none" strike="noStrike" cap="none" dirty="0">
                <a:solidFill>
                  <a:schemeClr val="lt1"/>
                </a:solidFill>
                <a:latin typeface="Merriweather"/>
                <a:ea typeface="Merriweather"/>
                <a:cs typeface="Merriweather"/>
                <a:sym typeface="Merriweather"/>
              </a:rPr>
              <a:t> de la </a:t>
            </a:r>
            <a:r>
              <a:rPr lang="en-US" sz="2400" b="0" i="0" u="none" strike="noStrike" cap="none" dirty="0" err="1">
                <a:solidFill>
                  <a:schemeClr val="lt1"/>
                </a:solidFill>
                <a:latin typeface="Merriweather"/>
                <a:ea typeface="Merriweather"/>
                <a:cs typeface="Merriweather"/>
                <a:sym typeface="Merriweather"/>
              </a:rPr>
              <a:t>verdad</a:t>
            </a:r>
            <a:endParaRPr dirty="0"/>
          </a:p>
        </p:txBody>
      </p:sp>
      <p:sp>
        <p:nvSpPr>
          <p:cNvPr id="198" name="Google Shape;198;p33"/>
          <p:cNvSpPr txBox="1"/>
          <p:nvPr/>
        </p:nvSpPr>
        <p:spPr>
          <a:xfrm>
            <a:off x="4782600" y="1220025"/>
            <a:ext cx="4124400" cy="23496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Contribuye a la creación de un registro histórico.</a:t>
            </a:r>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Ayuda a las víctimas a encontrar un cierre.</a:t>
            </a:r>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Permite hacer el duelo de manera adecuada.</a:t>
            </a:r>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Ayuda a la sanación individual y de toda la comunidad.</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2"/>
              </a:solidFill>
              <a:latin typeface="Roboto"/>
              <a:ea typeface="Roboto"/>
              <a:cs typeface="Roboto"/>
              <a:sym typeface="Roboto"/>
            </a:endParaRPr>
          </a:p>
        </p:txBody>
      </p:sp>
      <p:pic>
        <p:nvPicPr>
          <p:cNvPr id="199" name="Google Shape;199;p33"/>
          <p:cNvPicPr preferRelativeResize="0"/>
          <p:nvPr/>
        </p:nvPicPr>
        <p:blipFill rotWithShape="1">
          <a:blip r:embed="rId3">
            <a:alphaModFix/>
          </a:blip>
          <a:srcRect/>
          <a:stretch/>
        </p:blipFill>
        <p:spPr>
          <a:xfrm>
            <a:off x="209675" y="1514075"/>
            <a:ext cx="4205199" cy="2800725"/>
          </a:xfrm>
          <a:prstGeom prst="rect">
            <a:avLst/>
          </a:prstGeom>
          <a:noFill/>
          <a:ln>
            <a:noFill/>
          </a:ln>
        </p:spPr>
      </p:pic>
      <p:sp>
        <p:nvSpPr>
          <p:cNvPr id="5" name="Rectangle 4">
            <a:extLst>
              <a:ext uri="{FF2B5EF4-FFF2-40B4-BE49-F238E27FC236}">
                <a16:creationId xmlns:a16="http://schemas.microsoft.com/office/drawing/2014/main" id="{54943B54-776D-4177-A659-EA26DDE3A7E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280700" y="170525"/>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Objetivos de una </a:t>
            </a:r>
            <a:endParaRPr/>
          </a:p>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comisión de la verdad</a:t>
            </a:r>
            <a:endParaRPr/>
          </a:p>
        </p:txBody>
      </p:sp>
      <p:sp>
        <p:nvSpPr>
          <p:cNvPr id="205" name="Google Shape;205;p34"/>
          <p:cNvSpPr txBox="1"/>
          <p:nvPr/>
        </p:nvSpPr>
        <p:spPr>
          <a:xfrm>
            <a:off x="4788300" y="1560425"/>
            <a:ext cx="4124400" cy="25716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Establecer los hechos acerca de eventos violentos que permanecen en disputa o son negados.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Proteger, reconocer y empoderar a víctimas y sobrevivientes.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a:solidFill>
                  <a:schemeClr val="dk2"/>
                </a:solidFill>
                <a:latin typeface="Roboto"/>
                <a:ea typeface="Roboto"/>
                <a:cs typeface="Roboto"/>
                <a:sym typeface="Roboto"/>
              </a:rPr>
              <a:t>Servir para la elaboración de políticas y fomentar el cambio en las conductas de los colectivos e instituciones.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2"/>
              </a:solidFill>
              <a:latin typeface="Roboto"/>
              <a:ea typeface="Roboto"/>
              <a:cs typeface="Roboto"/>
              <a:sym typeface="Roboto"/>
            </a:endParaRPr>
          </a:p>
        </p:txBody>
      </p:sp>
      <p:pic>
        <p:nvPicPr>
          <p:cNvPr id="206" name="Google Shape;206;p34"/>
          <p:cNvPicPr preferRelativeResize="0"/>
          <p:nvPr/>
        </p:nvPicPr>
        <p:blipFill rotWithShape="1">
          <a:blip r:embed="rId3">
            <a:alphaModFix/>
          </a:blip>
          <a:srcRect/>
          <a:stretch/>
        </p:blipFill>
        <p:spPr>
          <a:xfrm>
            <a:off x="181975" y="1753100"/>
            <a:ext cx="4179925" cy="2786625"/>
          </a:xfrm>
          <a:prstGeom prst="rect">
            <a:avLst/>
          </a:prstGeom>
          <a:noFill/>
          <a:ln>
            <a:noFill/>
          </a:ln>
        </p:spPr>
      </p:pic>
      <p:sp>
        <p:nvSpPr>
          <p:cNvPr id="5" name="Rectangle 4">
            <a:extLst>
              <a:ext uri="{FF2B5EF4-FFF2-40B4-BE49-F238E27FC236}">
                <a16:creationId xmlns:a16="http://schemas.microsoft.com/office/drawing/2014/main" id="{F90BBBE9-5EDD-47A9-B5C3-01E6AD935EA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12" name="Google Shape;212;p35"/>
          <p:cNvSpPr txBox="1"/>
          <p:nvPr/>
        </p:nvSpPr>
        <p:spPr>
          <a:xfrm>
            <a:off x="266324" y="138500"/>
            <a:ext cx="8751945" cy="13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Merriweather"/>
                <a:ea typeface="Merriweather"/>
                <a:cs typeface="Merriweather"/>
                <a:sym typeface="Merriweather"/>
              </a:rPr>
              <a:t>Tribunal Internacional de Mujeres sobre Crímenes de Guerra para el Enjuiciamiento de la Esclavitud Sexual a manos del Ejército Japonés</a:t>
            </a:r>
            <a:endParaRPr/>
          </a:p>
        </p:txBody>
      </p:sp>
      <p:pic>
        <p:nvPicPr>
          <p:cNvPr id="213" name="Google Shape;213;p35" descr="Japanese/Nat &#10; &#10;A mock tribunal on Tuesday found Japan's late Emperor Hirohito guilty for his army's policy of systematically forcing women into sexual slavery during the Second World War. &#10; &#10;At the close of the symbolic trial of Japan's World War II leaders, the judges ruled superiors can be responsible for the acts of their subordinates if they'd known or should have known that these acts had been committed &#10; &#10;The Women's International War Crimes Tribunal in Tokyo was organised by non-governmental organisations to draw attention to the plight of women who were forced into sexual slavery by the Japanese military during the war. &#10; &#10;More than 80 former comfort women from nine countries attended the tribunal, which began in Tokyo last Friday. &#10; &#10;Four judges presided over the trial, which broke the history of silence over the issue of &quot;comfort women&quot;, an issue which was not raised at the Tokyo Tribunal Court in 1946. &#10; &#10;Amongst those giving evidence were women from North and South Korea, the Philippines, China, Taiwan, Indonesia, East Timor and the Netherlands. &#10; &#10;Now in their 70s or 80s, they talked of their experiences as a so-called comfort woman during the Second World War. &#10; &#10;Also giving evidence were a number of former Japanese soldiers. &#10; &#10;The accused included former emperor Hirohito, military leaders and cabinet ministers who led Japan's wartime aggression in Asia.  &#10; &#10;And after four days of testimony, the judges announced their ruling on Tuesday. &#10; &#10;SOUNDBITE: (English) &#10;&quot;The judges find that the emperor had command responsibility for the crimes of sexual violence committed by the Japanese military. The emperor was the de facto and the de jour head of the state of Japan, and as such had ultimate command over the authority over the government and military.&quot; &#10;SUPER CAPTION: Gabrielle Kirk McDonald, Judge, women's International War Crimes Tribunal 2000 &#10; &#10;The judges said Hirohito knew or should have known about the establishment of the system of so-called comfort stations where the women were held as used for sex. &#10; &#10;Historians say Japan forced about 200-thousand women to work in military brothels.  &#10; &#10;Tokyo has acknowledged the policy but refused to provide compensation or an official apology to individuals. &#10; &#10;Tuesday's ruling has no legal force. &#10; &#10;And although the former comfort women welcomed the trial's outcome, they want Japan to acknowledge its past. &#10; &#10;SOUNDBITE: (Tagalog) &#10;&quot;Although the (late) Emperor has been pronounced guilty, still, I feel that there can only be justice if an apology is given to me. That is the only justice that I can say. That is the only time that I think the justice is given.&quot; &#10;SUPER CAPTION: Thomasa Saling, Philippine Comfort Woman &#10; &#10;SOUNDBITE: (English) &#10;&quot;But this has given me hope. This has given me hope. And as I say, I cherish the Japanese honourable government this time to listen to the voices of the women.&quot;     &#10;SUPER CAPTION: Jan Ruff-O'Hearn, Dutch Comfort Woman &#10; &#10;Despite the absent of the representative from the government of Japan and the legal binding of the ruling, the participants recognise the historical significance of the result. &#10; &#10;SOUNDBITE: (English) &#10;&quot;The purpose for us to do, is to restore the dignity of the survivors. Not only for Taiwanese survivors, but also for all the other victims in the other countries.&quot;          &#10;SUPER CAPTION: Chuang Kuo-ming, Taiwan Prosecutor &#10; &#10;SOUNDBITE: (Japanese) &#10;&quot;This is to mark the huge leap in the improvement of the relationship of South and North Korea. This established the bridge between the nation by people's hand and I hope that we will keep building this sort of the bridges.&quot;     &#10;SUPER CAPTION: Kim Chung Rok, South Korean Prosecutor &#10; &#10; &#10; &#10;You can license this story through AP Archive: http://www.aparchive.com/metadata/youtube/682b896a22abc58cba8667b562e2d79c  &#10;Find out more about AP Archive: http://www.aparchive.com/HowWeWork" title="JAPAN: CRIMES TRIBUNAL RULES ON COMFORT WOMEN">
            <a:hlinkClick r:id="rId3"/>
          </p:cNvPr>
          <p:cNvPicPr preferRelativeResize="0"/>
          <p:nvPr/>
        </p:nvPicPr>
        <p:blipFill rotWithShape="1">
          <a:blip r:embed="rId4">
            <a:alphaModFix/>
          </a:blip>
          <a:srcRect/>
          <a:stretch/>
        </p:blipFill>
        <p:spPr>
          <a:xfrm>
            <a:off x="2297013" y="1580565"/>
            <a:ext cx="4619675" cy="3464775"/>
          </a:xfrm>
          <a:prstGeom prst="rect">
            <a:avLst/>
          </a:prstGeom>
          <a:noFill/>
          <a:ln>
            <a:noFill/>
          </a:ln>
        </p:spPr>
      </p:pic>
      <p:sp>
        <p:nvSpPr>
          <p:cNvPr id="5" name="Rectangle 4">
            <a:extLst>
              <a:ext uri="{FF2B5EF4-FFF2-40B4-BE49-F238E27FC236}">
                <a16:creationId xmlns:a16="http://schemas.microsoft.com/office/drawing/2014/main" id="{30745763-3292-470F-93A6-35EBAC41A19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209675" y="2818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dirty="0" err="1">
                <a:solidFill>
                  <a:schemeClr val="lt1"/>
                </a:solidFill>
                <a:latin typeface="Merriweather"/>
                <a:ea typeface="Merriweather"/>
                <a:cs typeface="Merriweather"/>
                <a:sym typeface="Merriweather"/>
              </a:rPr>
              <a:t>Reparaciones</a:t>
            </a:r>
            <a:endParaRPr dirty="0"/>
          </a:p>
        </p:txBody>
      </p:sp>
      <p:sp>
        <p:nvSpPr>
          <p:cNvPr id="219" name="Google Shape;219;p36"/>
          <p:cNvSpPr txBox="1"/>
          <p:nvPr/>
        </p:nvSpPr>
        <p:spPr>
          <a:xfrm>
            <a:off x="4774000" y="573050"/>
            <a:ext cx="4124400" cy="45231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400" b="1" i="0" u="none" strike="noStrike" cap="none" dirty="0" err="1">
                <a:solidFill>
                  <a:schemeClr val="dk2"/>
                </a:solidFill>
                <a:latin typeface="Roboto"/>
                <a:ea typeface="Roboto"/>
                <a:cs typeface="Roboto"/>
                <a:sym typeface="Roboto"/>
              </a:rPr>
              <a:t>Obligación</a:t>
            </a:r>
            <a:r>
              <a:rPr lang="en-US" sz="1400" b="1" i="0" u="none" strike="noStrike" cap="none" dirty="0">
                <a:solidFill>
                  <a:schemeClr val="dk2"/>
                </a:solidFill>
                <a:latin typeface="Roboto"/>
                <a:ea typeface="Roboto"/>
                <a:cs typeface="Roboto"/>
                <a:sym typeface="Roboto"/>
              </a:rPr>
              <a:t> </a:t>
            </a:r>
            <a:r>
              <a:rPr lang="en-US" sz="1400" b="1" i="0" u="none" strike="noStrike" cap="none" dirty="0" err="1">
                <a:solidFill>
                  <a:schemeClr val="dk2"/>
                </a:solidFill>
                <a:latin typeface="Roboto"/>
                <a:ea typeface="Roboto"/>
                <a:cs typeface="Roboto"/>
                <a:sym typeface="Roboto"/>
              </a:rPr>
              <a:t>jurídica</a:t>
            </a:r>
            <a:r>
              <a:rPr lang="en-US" sz="1400" b="0" i="0" u="none" strike="noStrike" cap="none" dirty="0">
                <a:solidFill>
                  <a:schemeClr val="dk2"/>
                </a:solidFill>
                <a:latin typeface="Roboto"/>
                <a:ea typeface="Roboto"/>
                <a:cs typeface="Roboto"/>
                <a:sym typeface="Roboto"/>
              </a:rPr>
              <a:t> de un Estado,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persona o un </a:t>
            </a:r>
            <a:r>
              <a:rPr lang="en-US" sz="1400" b="0" i="0" u="none" strike="noStrike" cap="none" dirty="0" err="1">
                <a:solidFill>
                  <a:schemeClr val="dk2"/>
                </a:solidFill>
                <a:latin typeface="Roboto"/>
                <a:ea typeface="Roboto"/>
                <a:cs typeface="Roboto"/>
                <a:sym typeface="Roboto"/>
              </a:rPr>
              <a:t>grupo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reconocer</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remediar</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infracciones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ocurrieron</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reparar</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consecuencias</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Se </a:t>
            </a:r>
            <a:r>
              <a:rPr lang="en-US" sz="1400" b="0" i="0" u="none" strike="noStrike" cap="none" dirty="0" err="1">
                <a:solidFill>
                  <a:schemeClr val="dk2"/>
                </a:solidFill>
                <a:latin typeface="Roboto"/>
                <a:ea typeface="Roboto"/>
                <a:cs typeface="Roboto"/>
                <a:sym typeface="Roboto"/>
              </a:rPr>
              <a:t>ocupa</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pérdidas</a:t>
            </a:r>
            <a:r>
              <a:rPr lang="en-US" sz="1400" b="0" i="0" u="none" strike="noStrike" cap="none" dirty="0">
                <a:solidFill>
                  <a:schemeClr val="dk2"/>
                </a:solidFill>
                <a:latin typeface="Roboto"/>
                <a:ea typeface="Roboto"/>
                <a:cs typeface="Roboto"/>
                <a:sym typeface="Roboto"/>
              </a:rPr>
              <a:t> tangibles e intangibles (</a:t>
            </a:r>
            <a:r>
              <a:rPr lang="en-US" sz="1400" b="1" i="0" u="none" strike="noStrike" cap="none" dirty="0" err="1">
                <a:solidFill>
                  <a:schemeClr val="dk2"/>
                </a:solidFill>
                <a:latin typeface="Roboto"/>
                <a:ea typeface="Roboto"/>
                <a:cs typeface="Roboto"/>
                <a:sym typeface="Roboto"/>
              </a:rPr>
              <a:t>daños</a:t>
            </a:r>
            <a:r>
              <a:rPr lang="en-US" sz="1400" b="1" i="0" u="none" strike="noStrike" cap="none" dirty="0">
                <a:solidFill>
                  <a:schemeClr val="dk2"/>
                </a:solidFill>
                <a:latin typeface="Roboto"/>
                <a:ea typeface="Roboto"/>
                <a:cs typeface="Roboto"/>
                <a:sym typeface="Roboto"/>
              </a:rPr>
              <a:t> </a:t>
            </a:r>
            <a:r>
              <a:rPr lang="en-US" sz="1400" b="1" i="0" u="none" strike="noStrike" cap="none" dirty="0" err="1">
                <a:solidFill>
                  <a:schemeClr val="dk2"/>
                </a:solidFill>
                <a:latin typeface="Roboto"/>
                <a:ea typeface="Roboto"/>
                <a:cs typeface="Roboto"/>
                <a:sym typeface="Roboto"/>
              </a:rPr>
              <a:t>materiales</a:t>
            </a:r>
            <a:r>
              <a:rPr lang="en-US" sz="1400" b="0" i="0" u="none" strike="noStrike" cap="none" dirty="0">
                <a:solidFill>
                  <a:schemeClr val="dk2"/>
                </a:solidFill>
                <a:latin typeface="Roboto"/>
                <a:ea typeface="Roboto"/>
                <a:cs typeface="Roboto"/>
                <a:sym typeface="Roboto"/>
              </a:rPr>
              <a:t> y </a:t>
            </a:r>
            <a:r>
              <a:rPr lang="en-US" sz="1400" b="1" i="0" u="none" strike="noStrike" cap="none" dirty="0" err="1">
                <a:solidFill>
                  <a:schemeClr val="dk2"/>
                </a:solidFill>
                <a:latin typeface="Roboto"/>
                <a:ea typeface="Roboto"/>
                <a:cs typeface="Roboto"/>
                <a:sym typeface="Roboto"/>
              </a:rPr>
              <a:t>morales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daños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urgentes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aquellos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sufridos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transcurso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años</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veces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incluso</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través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generaciones</a:t>
            </a:r>
            <a:r>
              <a:rPr lang="en-US" sz="1400" b="0" i="0" u="none" strike="noStrike" cap="none" dirty="0">
                <a:solidFill>
                  <a:schemeClr val="dk2"/>
                </a:solidFill>
                <a:latin typeface="Roboto"/>
                <a:ea typeface="Roboto"/>
                <a:cs typeface="Roboto"/>
                <a:sym typeface="Roboto"/>
              </a:rPr>
              <a:t>.</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Pueden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medidas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carácter</a:t>
            </a:r>
            <a:r>
              <a:rPr lang="en-US" sz="1400" b="0" i="0" u="none" strike="noStrike" cap="none" dirty="0">
                <a:solidFill>
                  <a:schemeClr val="dk2"/>
                </a:solidFill>
                <a:latin typeface="Roboto"/>
                <a:ea typeface="Roboto"/>
                <a:cs typeface="Roboto"/>
                <a:sym typeface="Roboto"/>
              </a:rPr>
              <a:t> </a:t>
            </a:r>
            <a:r>
              <a:rPr lang="en-US" sz="1400" b="1" i="0" u="none" strike="noStrike" cap="none" dirty="0">
                <a:solidFill>
                  <a:schemeClr val="dk2"/>
                </a:solidFill>
                <a:latin typeface="Roboto"/>
                <a:ea typeface="Roboto"/>
                <a:cs typeface="Roboto"/>
                <a:sym typeface="Roboto"/>
              </a:rPr>
              <a:t>material</a:t>
            </a:r>
            <a:r>
              <a:rPr lang="en-US" sz="1400" b="0" i="0" u="none" strike="noStrike" cap="none" dirty="0">
                <a:solidFill>
                  <a:schemeClr val="dk2"/>
                </a:solidFill>
                <a:latin typeface="Roboto"/>
                <a:ea typeface="Roboto"/>
                <a:cs typeface="Roboto"/>
                <a:sym typeface="Roboto"/>
              </a:rPr>
              <a:t> o </a:t>
            </a:r>
            <a:r>
              <a:rPr lang="en-US" sz="1400" b="1" i="0" u="none" strike="noStrike" cap="none" dirty="0" err="1">
                <a:solidFill>
                  <a:schemeClr val="dk2"/>
                </a:solidFill>
                <a:latin typeface="Roboto"/>
                <a:ea typeface="Roboto"/>
                <a:cs typeface="Roboto"/>
                <a:sym typeface="Roboto"/>
              </a:rPr>
              <a:t>simbólico</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pueden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estar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dirigidas</a:t>
            </a:r>
            <a:r>
              <a:rPr lang="en-US" sz="1400" b="0" i="0" u="none" strike="noStrike" cap="none" dirty="0">
                <a:solidFill>
                  <a:schemeClr val="dk2"/>
                </a:solidFill>
                <a:latin typeface="Roboto"/>
                <a:ea typeface="Roboto"/>
                <a:cs typeface="Roboto"/>
                <a:sym typeface="Roboto"/>
              </a:rPr>
              <a:t> a personas o </a:t>
            </a:r>
            <a:r>
              <a:rPr lang="en-US" sz="1400" b="0" i="0" u="none" strike="noStrike" cap="none" dirty="0" err="1">
                <a:solidFill>
                  <a:schemeClr val="dk2"/>
                </a:solidFill>
                <a:latin typeface="Roboto"/>
                <a:ea typeface="Roboto"/>
                <a:cs typeface="Roboto"/>
                <a:sym typeface="Roboto"/>
              </a:rPr>
              <a:t>colectivos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comunidades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grupos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regiones</a:t>
            </a:r>
            <a:r>
              <a:rPr lang="en-US" sz="1400" b="0" i="0" u="none" strike="noStrike" cap="none" dirty="0">
                <a:solidFill>
                  <a:schemeClr val="dk2"/>
                </a:solidFill>
                <a:latin typeface="Roboto"/>
                <a:ea typeface="Roboto"/>
                <a:cs typeface="Roboto"/>
                <a:sym typeface="Roboto"/>
              </a:rPr>
              <a:t>.</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Surgen</a:t>
            </a:r>
            <a:r>
              <a:rPr lang="en-US" sz="1400" b="0" i="0" u="none" strike="noStrike" cap="none" dirty="0">
                <a:solidFill>
                  <a:schemeClr val="dk2"/>
                </a:solidFill>
                <a:latin typeface="Roboto"/>
                <a:ea typeface="Roboto"/>
                <a:cs typeface="Roboto"/>
                <a:sym typeface="Roboto"/>
              </a:rPr>
              <a:t> de un dictamen judicial o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1" i="0" u="none" strike="noStrike" cap="none" dirty="0" err="1">
                <a:solidFill>
                  <a:schemeClr val="dk2"/>
                </a:solidFill>
                <a:latin typeface="Roboto"/>
                <a:ea typeface="Roboto"/>
                <a:cs typeface="Roboto"/>
                <a:sym typeface="Roboto"/>
              </a:rPr>
              <a:t>decreto</a:t>
            </a:r>
            <a:r>
              <a:rPr lang="en-US" sz="1400" b="0" i="0" u="none" strike="noStrike" cap="none" dirty="0">
                <a:solidFill>
                  <a:schemeClr val="dk2"/>
                </a:solidFill>
                <a:latin typeface="Roboto"/>
                <a:ea typeface="Roboto"/>
                <a:cs typeface="Roboto"/>
                <a:sym typeface="Roboto"/>
              </a:rPr>
              <a:t> de un </a:t>
            </a:r>
            <a:r>
              <a:rPr lang="en-US" sz="1400" b="0" i="0" u="none" strike="noStrike" cap="none" dirty="0" err="1">
                <a:solidFill>
                  <a:schemeClr val="dk2"/>
                </a:solidFill>
                <a:latin typeface="Roboto"/>
                <a:ea typeface="Roboto"/>
                <a:cs typeface="Roboto"/>
                <a:sym typeface="Roboto"/>
              </a:rPr>
              <a:t>Gobierno</a:t>
            </a:r>
            <a:r>
              <a:rPr lang="en-US" sz="1400" b="0" i="0" u="none" strike="noStrike" cap="none" dirty="0">
                <a:solidFill>
                  <a:schemeClr val="dk2"/>
                </a:solidFill>
                <a:latin typeface="Roboto"/>
                <a:ea typeface="Roboto"/>
                <a:cs typeface="Roboto"/>
                <a:sym typeface="Roboto"/>
              </a:rPr>
              <a:t> o de </a:t>
            </a:r>
            <a:r>
              <a:rPr lang="en-US" sz="1400" b="0" i="0" u="none" strike="noStrike" cap="none" dirty="0" err="1">
                <a:solidFill>
                  <a:schemeClr val="dk2"/>
                </a:solidFill>
                <a:latin typeface="Roboto"/>
                <a:ea typeface="Roboto"/>
                <a:cs typeface="Roboto"/>
                <a:sym typeface="Roboto"/>
              </a:rPr>
              <a:t>conformidad</a:t>
            </a:r>
            <a:r>
              <a:rPr lang="en-US" sz="1400" b="0" i="0" u="none" strike="noStrike" cap="none" dirty="0">
                <a:solidFill>
                  <a:schemeClr val="dk2"/>
                </a:solidFill>
                <a:latin typeface="Roboto"/>
                <a:ea typeface="Roboto"/>
                <a:cs typeface="Roboto"/>
                <a:sym typeface="Roboto"/>
              </a:rPr>
              <a:t> con la </a:t>
            </a:r>
            <a:r>
              <a:rPr lang="en-US" sz="1400" b="1" i="0" u="none" strike="noStrike" cap="none" dirty="0" err="1">
                <a:solidFill>
                  <a:schemeClr val="dk2"/>
                </a:solidFill>
                <a:latin typeface="Roboto"/>
                <a:ea typeface="Roboto"/>
                <a:cs typeface="Roboto"/>
                <a:sym typeface="Roboto"/>
              </a:rPr>
              <a:t>legislación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vigente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reparaciones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vía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administrativa</a:t>
            </a:r>
            <a:r>
              <a:rPr lang="en-US" sz="1400" b="0" i="0" u="none" strike="noStrike" cap="none" dirty="0">
                <a:solidFill>
                  <a:schemeClr val="dk2"/>
                </a:solidFill>
                <a:latin typeface="Roboto"/>
                <a:ea typeface="Roboto"/>
                <a:cs typeface="Roboto"/>
                <a:sym typeface="Roboto"/>
              </a:rPr>
              <a:t>).</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Deben </a:t>
            </a:r>
            <a:r>
              <a:rPr lang="en-US" sz="1400" b="0" i="0" u="none" strike="noStrike" cap="none" dirty="0" err="1">
                <a:solidFill>
                  <a:schemeClr val="dk2"/>
                </a:solidFill>
                <a:latin typeface="Roboto"/>
                <a:ea typeface="Roboto"/>
                <a:cs typeface="Roboto"/>
                <a:sym typeface="Roboto"/>
              </a:rPr>
              <a:t>contemplar</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consecuencias</a:t>
            </a:r>
            <a:r>
              <a:rPr lang="en-US" sz="1400" b="0" i="0" u="none" strike="noStrike" cap="none" dirty="0">
                <a:solidFill>
                  <a:schemeClr val="dk2"/>
                </a:solidFill>
                <a:latin typeface="Roboto"/>
                <a:ea typeface="Roboto"/>
                <a:cs typeface="Roboto"/>
                <a:sym typeface="Roboto"/>
              </a:rPr>
              <a:t> </a:t>
            </a:r>
            <a:r>
              <a:rPr lang="en-US" sz="1400" b="1" i="0" u="none" strike="noStrike" cap="none" dirty="0" err="1">
                <a:solidFill>
                  <a:schemeClr val="dk2"/>
                </a:solidFill>
                <a:latin typeface="Roboto"/>
                <a:ea typeface="Roboto"/>
                <a:cs typeface="Roboto"/>
                <a:sym typeface="Roboto"/>
              </a:rPr>
              <a:t>diferenciadas</a:t>
            </a:r>
            <a:r>
              <a:rPr lang="en-US" sz="1400" b="1" i="0" u="none" strike="noStrike" cap="none" dirty="0">
                <a:solidFill>
                  <a:schemeClr val="dk2"/>
                </a:solidFill>
                <a:latin typeface="Roboto"/>
                <a:ea typeface="Roboto"/>
                <a:cs typeface="Roboto"/>
                <a:sym typeface="Roboto"/>
              </a:rPr>
              <a:t> </a:t>
            </a:r>
            <a:r>
              <a:rPr lang="en-US" sz="1400" b="0" i="0" u="none" strike="noStrike" cap="none" dirty="0">
                <a:solidFill>
                  <a:schemeClr val="dk2"/>
                </a:solidFill>
                <a:latin typeface="Roboto"/>
                <a:ea typeface="Roboto"/>
                <a:cs typeface="Roboto"/>
                <a:sym typeface="Roboto"/>
              </a:rPr>
              <a:t>de las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derechos </a:t>
            </a:r>
            <a:r>
              <a:rPr lang="en-US" sz="1400" b="0" i="0" u="none" strike="noStrike" cap="none" dirty="0" err="1">
                <a:solidFill>
                  <a:schemeClr val="dk2"/>
                </a:solidFill>
                <a:latin typeface="Roboto"/>
                <a:ea typeface="Roboto"/>
                <a:cs typeface="Roboto"/>
                <a:sym typeface="Roboto"/>
              </a:rPr>
              <a:t>humanos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sobre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y hombres, </a:t>
            </a:r>
            <a:r>
              <a:rPr lang="en-US" sz="1400" b="0" i="0" u="none" strike="noStrike" cap="none" dirty="0" err="1">
                <a:solidFill>
                  <a:schemeClr val="dk2"/>
                </a:solidFill>
                <a:latin typeface="Roboto"/>
                <a:ea typeface="Roboto"/>
                <a:cs typeface="Roboto"/>
                <a:sym typeface="Roboto"/>
              </a:rPr>
              <a:t>así</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daños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necesidades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prioridades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específicos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cada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grupo</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220" name="Google Shape;220;p36"/>
          <p:cNvPicPr preferRelativeResize="0"/>
          <p:nvPr/>
        </p:nvPicPr>
        <p:blipFill rotWithShape="1">
          <a:blip r:embed="rId3">
            <a:alphaModFix/>
          </a:blip>
          <a:srcRect/>
          <a:stretch/>
        </p:blipFill>
        <p:spPr>
          <a:xfrm>
            <a:off x="109463" y="1469950"/>
            <a:ext cx="4281626" cy="32112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7"/>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26" name="Google Shape;226;p37"/>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Túnez</a:t>
            </a:r>
            <a:endParaRPr/>
          </a:p>
        </p:txBody>
      </p:sp>
      <p:pic>
        <p:nvPicPr>
          <p:cNvPr id="227" name="Google Shape;227;p37" descr="In 2013, ICTJ’s Reparative Justice Program convened a series of dialogues in Tunis and in two cities in the interior, Tozeur and Tataouine (with the participation of people from all the nearby governorates in the region, including Kasserine, Sidi Bouzid, Sfax, Gafsa, Medenine, and Gabes), to facilitate discussions between government, civil society (including the Tunisian trade union UGTT) and representatives of communities in the region that see themselves as both victims of political repression and economic and social marginalization.  Some existing individualized measures clearly respond to violations experienced by those who were detained, tortured, forced into exile or otherwise suffered religious or political persecution. However, the communities of Tunisia’s interior regions whose historical economic and social marginalization and the young, unemployed citizens across the country who sought jobs, dignity and the dictatorship’s overthrow in 2011 are still waiting for the kind of reparations measures that will address these larger grievances. In between sessions of these dialogues, we talked with Tunisians from the interior regions, who shared their experiences during the dictatorship, their reflections on marginalization, and their expectations about reparations." title="The Right to Reparations in Tunisia's Marginalized South (Part 1) | ICTJ">
            <a:hlinkClick r:id="rId3"/>
          </p:cNvPr>
          <p:cNvPicPr preferRelativeResize="0"/>
          <p:nvPr/>
        </p:nvPicPr>
        <p:blipFill rotWithShape="1">
          <a:blip r:embed="rId4">
            <a:alphaModFix/>
          </a:blip>
          <a:srcRect/>
          <a:stretch/>
        </p:blipFill>
        <p:spPr>
          <a:xfrm>
            <a:off x="2073788" y="906700"/>
            <a:ext cx="4996433" cy="3747325"/>
          </a:xfrm>
          <a:prstGeom prst="rect">
            <a:avLst/>
          </a:prstGeom>
          <a:noFill/>
          <a:ln>
            <a:noFill/>
          </a:ln>
        </p:spPr>
      </p:pic>
      <p:sp>
        <p:nvSpPr>
          <p:cNvPr id="5" name="Rectangle 4">
            <a:extLst>
              <a:ext uri="{FF2B5EF4-FFF2-40B4-BE49-F238E27FC236}">
                <a16:creationId xmlns:a16="http://schemas.microsoft.com/office/drawing/2014/main" id="{7791D479-617D-4C15-8750-3740FEA8C60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33" name="Google Shape;233;p38"/>
          <p:cNvSpPr txBox="1"/>
          <p:nvPr/>
        </p:nvSpPr>
        <p:spPr>
          <a:xfrm>
            <a:off x="108500" y="201500"/>
            <a:ext cx="25860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Sudáfrica</a:t>
            </a:r>
            <a:endParaRPr/>
          </a:p>
        </p:txBody>
      </p:sp>
      <p:pic>
        <p:nvPicPr>
          <p:cNvPr id="234" name="Google Shape;234;p38"/>
          <p:cNvPicPr preferRelativeResize="0"/>
          <p:nvPr/>
        </p:nvPicPr>
        <p:blipFill rotWithShape="1">
          <a:blip r:embed="rId3">
            <a:alphaModFix/>
          </a:blip>
          <a:srcRect/>
          <a:stretch/>
        </p:blipFill>
        <p:spPr>
          <a:xfrm>
            <a:off x="2651591" y="0"/>
            <a:ext cx="6492408" cy="51435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221375" y="1649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dirty="0" err="1">
                <a:solidFill>
                  <a:schemeClr val="lt1"/>
                </a:solidFill>
                <a:latin typeface="Merriweather"/>
                <a:ea typeface="Merriweather"/>
                <a:cs typeface="Merriweather"/>
                <a:sym typeface="Merriweather"/>
              </a:rPr>
              <a:t>Memoriales</a:t>
            </a:r>
            <a:endParaRPr dirty="0"/>
          </a:p>
        </p:txBody>
      </p:sp>
      <p:sp>
        <p:nvSpPr>
          <p:cNvPr id="240" name="Google Shape;240;p39"/>
          <p:cNvSpPr txBox="1"/>
          <p:nvPr/>
        </p:nvSpPr>
        <p:spPr>
          <a:xfrm>
            <a:off x="4765075" y="1681750"/>
            <a:ext cx="4124400" cy="23496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Lugares para </a:t>
            </a:r>
            <a:r>
              <a:rPr lang="en-US" sz="1400" b="1" i="0" u="none" strike="noStrike" cap="none">
                <a:solidFill>
                  <a:schemeClr val="dk2"/>
                </a:solidFill>
                <a:latin typeface="Roboto"/>
                <a:ea typeface="Roboto"/>
                <a:cs typeface="Roboto"/>
                <a:sym typeface="Roboto"/>
              </a:rPr>
              <a:t>llorar, reflexionar, recordar</a:t>
            </a:r>
            <a:r>
              <a:rPr lang="en-US" sz="1400" b="0" i="0" u="none" strike="noStrike" cap="none">
                <a:solidFill>
                  <a:schemeClr val="dk2"/>
                </a:solidFill>
                <a:latin typeface="Roboto"/>
                <a:ea typeface="Roboto"/>
                <a:cs typeface="Roboto"/>
                <a:sym typeface="Roboto"/>
              </a:rPr>
              <a:t> y </a:t>
            </a:r>
            <a:r>
              <a:rPr lang="en-US" sz="1400" b="1" i="0" u="none" strike="noStrike" cap="none">
                <a:solidFill>
                  <a:schemeClr val="dk2"/>
                </a:solidFill>
                <a:latin typeface="Roboto"/>
                <a:ea typeface="Roboto"/>
                <a:cs typeface="Roboto"/>
                <a:sym typeface="Roboto"/>
              </a:rPr>
              <a:t>honrar </a:t>
            </a:r>
            <a:r>
              <a:rPr lang="en-US" sz="1400" b="0" i="0" u="none" strike="noStrike" cap="none">
                <a:solidFill>
                  <a:schemeClr val="dk2"/>
                </a:solidFill>
                <a:latin typeface="Roboto"/>
                <a:ea typeface="Roboto"/>
                <a:cs typeface="Roboto"/>
                <a:sym typeface="Roboto"/>
              </a:rPr>
              <a:t>a las personas afectadas por la violencia, tanto vivas como muertas.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Promover el </a:t>
            </a:r>
            <a:r>
              <a:rPr lang="en-US" sz="1400" b="1" i="0" u="none" strike="noStrike" cap="none">
                <a:solidFill>
                  <a:schemeClr val="dk2"/>
                </a:solidFill>
                <a:latin typeface="Roboto"/>
                <a:ea typeface="Roboto"/>
                <a:cs typeface="Roboto"/>
                <a:sym typeface="Roboto"/>
              </a:rPr>
              <a:t>debate</a:t>
            </a:r>
            <a:r>
              <a:rPr lang="en-US" sz="1400" b="0" i="0" u="none" strike="noStrike" cap="none">
                <a:solidFill>
                  <a:schemeClr val="dk2"/>
                </a:solidFill>
                <a:latin typeface="Roboto"/>
                <a:ea typeface="Roboto"/>
                <a:cs typeface="Roboto"/>
                <a:sym typeface="Roboto"/>
              </a:rPr>
              <a:t>, </a:t>
            </a:r>
            <a:r>
              <a:rPr lang="en-US" sz="1400" b="1" i="0" u="none" strike="noStrike" cap="none">
                <a:solidFill>
                  <a:schemeClr val="dk2"/>
                </a:solidFill>
                <a:latin typeface="Roboto"/>
                <a:ea typeface="Roboto"/>
                <a:cs typeface="Roboto"/>
                <a:sym typeface="Roboto"/>
              </a:rPr>
              <a:t>educar</a:t>
            </a:r>
            <a:r>
              <a:rPr lang="en-US" sz="1400" b="0" i="0" u="none" strike="noStrike" cap="none">
                <a:solidFill>
                  <a:schemeClr val="dk2"/>
                </a:solidFill>
                <a:latin typeface="Roboto"/>
                <a:ea typeface="Roboto"/>
                <a:cs typeface="Roboto"/>
                <a:sym typeface="Roboto"/>
              </a:rPr>
              <a:t> y proporcionar </a:t>
            </a:r>
            <a:r>
              <a:rPr lang="en-US" sz="1400" b="1" i="0" u="none" strike="noStrike" cap="none">
                <a:solidFill>
                  <a:schemeClr val="dk2"/>
                </a:solidFill>
                <a:latin typeface="Roboto"/>
                <a:ea typeface="Roboto"/>
                <a:cs typeface="Roboto"/>
                <a:sym typeface="Roboto"/>
              </a:rPr>
              <a:t>resarcimiento</a:t>
            </a:r>
            <a:r>
              <a:rPr lang="en-US" sz="1400" b="0" i="0" u="none" strike="noStrike" cap="none">
                <a:solidFill>
                  <a:schemeClr val="dk2"/>
                </a:solidFill>
                <a:latin typeface="Roboto"/>
                <a:ea typeface="Roboto"/>
                <a:cs typeface="Roboto"/>
                <a:sym typeface="Roboto"/>
              </a:rPr>
              <a:t> por las injusticias cometidas.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Las iniciativas de conmemoración pueden ser </a:t>
            </a:r>
            <a:r>
              <a:rPr lang="en-US" sz="1400" b="1" i="0" u="none" strike="noStrike" cap="none">
                <a:solidFill>
                  <a:schemeClr val="dk2"/>
                </a:solidFill>
                <a:latin typeface="Roboto"/>
                <a:ea typeface="Roboto"/>
                <a:cs typeface="Roboto"/>
                <a:sym typeface="Roboto"/>
              </a:rPr>
              <a:t>eventos, servicios, acontecimientos anuales, recreaciones dramáticas</a:t>
            </a:r>
            <a:r>
              <a:rPr lang="en-US" sz="1400" b="0" i="0" u="none" strike="noStrike" cap="none">
                <a:solidFill>
                  <a:schemeClr val="dk2"/>
                </a:solidFill>
                <a:latin typeface="Roboto"/>
                <a:ea typeface="Roboto"/>
                <a:cs typeface="Roboto"/>
                <a:sym typeface="Roboto"/>
              </a:rPr>
              <a:t> y otras reuniones sociales dinámicas e interactivas diseñadas para recordar a las víctimas.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Deben reconocer y apreciar las </a:t>
            </a:r>
            <a:r>
              <a:rPr lang="en-US" sz="1400" b="1" i="0" u="none" strike="noStrike" cap="none">
                <a:solidFill>
                  <a:schemeClr val="dk2"/>
                </a:solidFill>
                <a:latin typeface="Roboto"/>
                <a:ea typeface="Roboto"/>
                <a:cs typeface="Roboto"/>
                <a:sym typeface="Roboto"/>
              </a:rPr>
              <a:t>contribuciones de las mujeres</a:t>
            </a:r>
            <a:r>
              <a:rPr lang="en-US" sz="1400" b="0" i="0" u="none" strike="noStrike" cap="none">
                <a:solidFill>
                  <a:schemeClr val="dk2"/>
                </a:solidFill>
                <a:latin typeface="Roboto"/>
                <a:ea typeface="Roboto"/>
                <a:cs typeface="Roboto"/>
                <a:sym typeface="Roboto"/>
              </a:rPr>
              <a:t> en momentos de guerra y a la economía de guerra incluyendo representaciones de mujeres, llevando el nombre de mujeres y preservando lugares que han afectado a las mujeres.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241" name="Google Shape;241;p39"/>
          <p:cNvPicPr preferRelativeResize="0"/>
          <p:nvPr/>
        </p:nvPicPr>
        <p:blipFill rotWithShape="1">
          <a:blip r:embed="rId3">
            <a:alphaModFix/>
          </a:blip>
          <a:srcRect/>
          <a:stretch/>
        </p:blipFill>
        <p:spPr>
          <a:xfrm>
            <a:off x="836250" y="1285775"/>
            <a:ext cx="2629950" cy="3506600"/>
          </a:xfrm>
          <a:prstGeom prst="rect">
            <a:avLst/>
          </a:prstGeom>
          <a:noFill/>
          <a:ln>
            <a:noFill/>
          </a:ln>
        </p:spPr>
      </p:pic>
      <p:sp>
        <p:nvSpPr>
          <p:cNvPr id="5" name="Rectangle 4">
            <a:extLst>
              <a:ext uri="{FF2B5EF4-FFF2-40B4-BE49-F238E27FC236}">
                <a16:creationId xmlns:a16="http://schemas.microsoft.com/office/drawing/2014/main" id="{DD4C34E3-E53E-47FE-9ACD-44EF6567BF7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209675" y="2818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dirty="0" err="1">
                <a:solidFill>
                  <a:schemeClr val="lt1"/>
                </a:solidFill>
                <a:latin typeface="Merriweather"/>
                <a:ea typeface="Merriweather"/>
                <a:cs typeface="Merriweather"/>
                <a:sym typeface="Merriweather"/>
              </a:rPr>
              <a:t>Reforma</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institucional</a:t>
            </a:r>
            <a:endParaRPr dirty="0"/>
          </a:p>
        </p:txBody>
      </p:sp>
      <p:sp>
        <p:nvSpPr>
          <p:cNvPr id="247" name="Google Shape;247;p40"/>
          <p:cNvSpPr txBox="1"/>
          <p:nvPr/>
        </p:nvSpPr>
        <p:spPr>
          <a:xfrm>
            <a:off x="4788450" y="1535625"/>
            <a:ext cx="4124400" cy="23496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I</a:t>
            </a:r>
            <a:r>
              <a:rPr lang="en-US" sz="1800" b="0" i="0" u="none" strike="noStrike" cap="none" dirty="0" err="1">
                <a:solidFill>
                  <a:schemeClr val="dk2"/>
                </a:solidFill>
                <a:latin typeface="Roboto"/>
                <a:ea typeface="Roboto"/>
                <a:cs typeface="Roboto"/>
                <a:sym typeface="Roboto"/>
              </a:rPr>
              <a:t>nvestigación</a:t>
            </a:r>
            <a:r>
              <a:rPr lang="en-US" sz="1800" b="0" i="0" u="none" strike="noStrike" cap="none" dirty="0">
                <a:solidFill>
                  <a:schemeClr val="dk2"/>
                </a:solidFill>
                <a:latin typeface="Roboto"/>
                <a:ea typeface="Roboto"/>
                <a:cs typeface="Roboto"/>
                <a:sym typeface="Roboto"/>
              </a:rPr>
              <a:t> </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R</a:t>
            </a:r>
            <a:r>
              <a:rPr lang="en-US" sz="1800" b="0" i="0" u="none" strike="noStrike" cap="none" dirty="0" err="1">
                <a:solidFill>
                  <a:schemeClr val="dk2"/>
                </a:solidFill>
                <a:latin typeface="Roboto"/>
                <a:ea typeface="Roboto"/>
                <a:cs typeface="Roboto"/>
                <a:sym typeface="Roboto"/>
              </a:rPr>
              <a:t>eforma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estructural</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S</a:t>
            </a:r>
            <a:r>
              <a:rPr lang="en-US" sz="1800" b="0" i="0" u="none" strike="noStrike" cap="none" dirty="0" err="1">
                <a:solidFill>
                  <a:schemeClr val="dk2"/>
                </a:solidFill>
                <a:latin typeface="Roboto"/>
                <a:ea typeface="Roboto"/>
                <a:cs typeface="Roboto"/>
                <a:sym typeface="Roboto"/>
              </a:rPr>
              <a:t>upervisión</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T</a:t>
            </a:r>
            <a:r>
              <a:rPr lang="en-US" sz="1800" b="0" i="0" u="none" strike="noStrike" cap="none" dirty="0" err="1">
                <a:solidFill>
                  <a:schemeClr val="dk2"/>
                </a:solidFill>
                <a:latin typeface="Roboto"/>
                <a:ea typeface="Roboto"/>
                <a:cs typeface="Roboto"/>
                <a:sym typeface="Roboto"/>
              </a:rPr>
              <a:t>ransformación</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marcos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jurídicos</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D</a:t>
            </a:r>
            <a:r>
              <a:rPr lang="en-US" sz="1800" b="0" i="0" u="none" strike="noStrike" cap="none" dirty="0" err="1">
                <a:solidFill>
                  <a:schemeClr val="dk2"/>
                </a:solidFill>
                <a:latin typeface="Roboto"/>
                <a:ea typeface="Roboto"/>
                <a:cs typeface="Roboto"/>
                <a:sym typeface="Roboto"/>
              </a:rPr>
              <a:t>esarme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desmovilización</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reinserción</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E</a:t>
            </a:r>
            <a:r>
              <a:rPr lang="en-US" sz="1800" b="0" i="0" u="none" strike="noStrike" cap="none" dirty="0" err="1">
                <a:solidFill>
                  <a:schemeClr val="dk2"/>
                </a:solidFill>
                <a:latin typeface="Roboto"/>
                <a:ea typeface="Roboto"/>
                <a:cs typeface="Roboto"/>
                <a:sym typeface="Roboto"/>
              </a:rPr>
              <a:t>ducación</a:t>
            </a:r>
            <a:endParaRPr sz="1800" b="0" i="0" u="none" strike="noStrike" cap="none" dirty="0">
              <a:solidFill>
                <a:schemeClr val="dk2"/>
              </a:solidFill>
              <a:latin typeface="Roboto"/>
              <a:ea typeface="Roboto"/>
              <a:cs typeface="Roboto"/>
              <a:sym typeface="Roboto"/>
            </a:endParaRPr>
          </a:p>
        </p:txBody>
      </p:sp>
      <p:pic>
        <p:nvPicPr>
          <p:cNvPr id="248" name="Google Shape;248;p40"/>
          <p:cNvPicPr preferRelativeResize="0"/>
          <p:nvPr/>
        </p:nvPicPr>
        <p:blipFill rotWithShape="1">
          <a:blip r:embed="rId3">
            <a:alphaModFix/>
          </a:blip>
          <a:srcRect l="30494" r="30526"/>
          <a:stretch/>
        </p:blipFill>
        <p:spPr>
          <a:xfrm>
            <a:off x="935275" y="1332100"/>
            <a:ext cx="2273648" cy="3387600"/>
          </a:xfrm>
          <a:prstGeom prst="rect">
            <a:avLst/>
          </a:prstGeom>
          <a:noFill/>
          <a:ln>
            <a:noFill/>
          </a:ln>
        </p:spPr>
      </p:pic>
      <p:sp>
        <p:nvSpPr>
          <p:cNvPr id="5" name="Rectangle 4">
            <a:extLst>
              <a:ext uri="{FF2B5EF4-FFF2-40B4-BE49-F238E27FC236}">
                <a16:creationId xmlns:a16="http://schemas.microsoft.com/office/drawing/2014/main" id="{7963D790-3839-4273-9D37-34BB527FBFC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54" name="Google Shape;254;p41"/>
          <p:cNvSpPr txBox="1"/>
          <p:nvPr/>
        </p:nvSpPr>
        <p:spPr>
          <a:xfrm>
            <a:off x="290050" y="201500"/>
            <a:ext cx="25860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Kenia</a:t>
            </a:r>
            <a:endParaRPr/>
          </a:p>
        </p:txBody>
      </p:sp>
      <p:pic>
        <p:nvPicPr>
          <p:cNvPr id="255" name="Google Shape;255;p41"/>
          <p:cNvPicPr preferRelativeResize="0"/>
          <p:nvPr/>
        </p:nvPicPr>
        <p:blipFill rotWithShape="1">
          <a:blip r:embed="rId3">
            <a:alphaModFix/>
          </a:blip>
          <a:srcRect/>
          <a:stretch/>
        </p:blipFill>
        <p:spPr>
          <a:xfrm>
            <a:off x="3922351" y="0"/>
            <a:ext cx="5221650" cy="2932076"/>
          </a:xfrm>
          <a:prstGeom prst="rect">
            <a:avLst/>
          </a:prstGeom>
          <a:noFill/>
          <a:ln>
            <a:noFill/>
          </a:ln>
        </p:spPr>
      </p:pic>
      <p:pic>
        <p:nvPicPr>
          <p:cNvPr id="256" name="Google Shape;256;p41"/>
          <p:cNvPicPr preferRelativeResize="0"/>
          <p:nvPr/>
        </p:nvPicPr>
        <p:blipFill rotWithShape="1">
          <a:blip r:embed="rId4">
            <a:alphaModFix/>
          </a:blip>
          <a:srcRect/>
          <a:stretch/>
        </p:blipFill>
        <p:spPr>
          <a:xfrm>
            <a:off x="0" y="2261200"/>
            <a:ext cx="4323450" cy="2882300"/>
          </a:xfrm>
          <a:prstGeom prst="rect">
            <a:avLst/>
          </a:prstGeom>
          <a:noFill/>
          <a:ln>
            <a:noFill/>
          </a:ln>
        </p:spPr>
      </p:pic>
      <p:sp>
        <p:nvSpPr>
          <p:cNvPr id="6" name="Rectangle 5">
            <a:extLst>
              <a:ext uri="{FF2B5EF4-FFF2-40B4-BE49-F238E27FC236}">
                <a16:creationId xmlns:a16="http://schemas.microsoft.com/office/drawing/2014/main" id="{60F580FA-F379-4CD8-9B57-53239EE45F8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a:alphaModFix amt="71000"/>
          </a:blip>
          <a:srcRect/>
          <a:stretch/>
        </p:blipFill>
        <p:spPr>
          <a:xfrm>
            <a:off x="1428750" y="0"/>
            <a:ext cx="7715246" cy="5143498"/>
          </a:xfrm>
          <a:prstGeom prst="rect">
            <a:avLst/>
          </a:prstGeom>
          <a:noFill/>
          <a:ln>
            <a:noFill/>
          </a:ln>
        </p:spPr>
      </p:pic>
      <p:sp>
        <p:nvSpPr>
          <p:cNvPr id="76" name="Google Shape;76;p15"/>
          <p:cNvSpPr txBox="1">
            <a:spLocks noGrp="1"/>
          </p:cNvSpPr>
          <p:nvPr>
            <p:ph type="title"/>
          </p:nvPr>
        </p:nvSpPr>
        <p:spPr>
          <a:xfrm>
            <a:off x="172625" y="713975"/>
            <a:ext cx="4527300" cy="351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300" b="0" i="0" u="none" strike="noStrike" cap="none">
                <a:solidFill>
                  <a:schemeClr val="accent1"/>
                </a:solidFill>
                <a:latin typeface="Merriweather"/>
                <a:ea typeface="Merriweather"/>
                <a:cs typeface="Merriweather"/>
                <a:sym typeface="Merriweather"/>
              </a:rPr>
              <a:t>Insuficiente </a:t>
            </a:r>
            <a:r>
              <a:rPr lang="en-US" sz="2300" b="1" i="0" u="none" strike="noStrike" cap="none">
                <a:solidFill>
                  <a:schemeClr val="accent1"/>
                </a:solidFill>
                <a:latin typeface="Merriweather"/>
                <a:ea typeface="Merriweather"/>
                <a:cs typeface="Merriweather"/>
                <a:sym typeface="Merriweather"/>
              </a:rPr>
              <a:t>comprensión y conocimiento</a:t>
            </a:r>
            <a:r>
              <a:rPr lang="en-US" sz="2300" b="0" i="0" u="none" strike="noStrike" cap="none">
                <a:solidFill>
                  <a:schemeClr val="accent1"/>
                </a:solidFill>
                <a:latin typeface="Merriweather"/>
                <a:ea typeface="Merriweather"/>
                <a:cs typeface="Merriweather"/>
                <a:sym typeface="Merriweather"/>
              </a:rPr>
              <a:t> para ejecutar las medidas de justicia transicional de forma que fomenten la participación de las mujeres y aborden adecuadamente las violaciones basadas en género y las consecuencias de las violaciones a los derechos humanos según el género.</a:t>
            </a:r>
            <a:endParaRPr/>
          </a:p>
        </p:txBody>
      </p:sp>
      <p:sp>
        <p:nvSpPr>
          <p:cNvPr id="77" name="Google Shape;77;p15"/>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5" name="Rectangle 4">
            <a:extLst>
              <a:ext uri="{FF2B5EF4-FFF2-40B4-BE49-F238E27FC236}">
                <a16:creationId xmlns:a16="http://schemas.microsoft.com/office/drawing/2014/main" id="{EA98FD5E-D332-4AD8-9B93-0DC2A643443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209675" y="2818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300" b="0" i="0" u="none" strike="noStrike" cap="none" dirty="0" err="1">
                <a:solidFill>
                  <a:schemeClr val="lt1"/>
                </a:solidFill>
                <a:latin typeface="Merriweather"/>
                <a:ea typeface="Merriweather"/>
                <a:cs typeface="Merriweather"/>
                <a:sym typeface="Merriweather"/>
              </a:rPr>
              <a:t>Enfoques</a:t>
            </a:r>
            <a:r>
              <a:rPr lang="en-US" sz="2300" b="0" i="0" u="none" strike="noStrike" cap="none" dirty="0">
                <a:solidFill>
                  <a:schemeClr val="lt1"/>
                </a:solidFill>
                <a:latin typeface="Merriweather"/>
                <a:ea typeface="Merriweather"/>
                <a:cs typeface="Merriweather"/>
                <a:sym typeface="Merriweather"/>
              </a:rPr>
              <a:t> locales o </a:t>
            </a:r>
            <a:r>
              <a:rPr lang="en-US" sz="2300" b="0" i="0" u="none" strike="noStrike" cap="none" dirty="0" err="1">
                <a:solidFill>
                  <a:schemeClr val="lt1"/>
                </a:solidFill>
                <a:latin typeface="Merriweather"/>
                <a:ea typeface="Merriweather"/>
                <a:cs typeface="Merriweather"/>
                <a:sym typeface="Merriweather"/>
              </a:rPr>
              <a:t>tradicionales</a:t>
            </a:r>
            <a:r>
              <a:rPr lang="en-US" sz="2300" b="0" i="0" u="none" strike="noStrike" cap="none" dirty="0">
                <a:solidFill>
                  <a:schemeClr val="lt1"/>
                </a:solidFill>
                <a:latin typeface="Merriweather"/>
                <a:ea typeface="Merriweather"/>
                <a:cs typeface="Merriweather"/>
                <a:sym typeface="Merriweather"/>
              </a:rPr>
              <a:t> para </a:t>
            </a:r>
            <a:r>
              <a:rPr lang="en-US" sz="2300" b="0" i="0" u="none" strike="noStrike" cap="none" dirty="0" err="1">
                <a:solidFill>
                  <a:schemeClr val="lt1"/>
                </a:solidFill>
                <a:latin typeface="Merriweather"/>
                <a:ea typeface="Merriweather"/>
                <a:cs typeface="Merriweather"/>
                <a:sym typeface="Merriweather"/>
              </a:rPr>
              <a:t>abordar</a:t>
            </a:r>
            <a:r>
              <a:rPr lang="en-US" sz="2300" b="0" i="0" u="none" strike="noStrike" cap="none" dirty="0">
                <a:solidFill>
                  <a:schemeClr val="lt1"/>
                </a:solidFill>
                <a:latin typeface="Merriweather"/>
                <a:ea typeface="Merriweather"/>
                <a:cs typeface="Merriweather"/>
                <a:sym typeface="Merriweather"/>
              </a:rPr>
              <a:t> el </a:t>
            </a:r>
            <a:r>
              <a:rPr lang="en-US" sz="2300" b="0" i="0" u="none" strike="noStrike" cap="none" dirty="0" err="1">
                <a:solidFill>
                  <a:schemeClr val="lt1"/>
                </a:solidFill>
                <a:latin typeface="Merriweather"/>
                <a:ea typeface="Merriweather"/>
                <a:cs typeface="Merriweather"/>
                <a:sym typeface="Merriweather"/>
              </a:rPr>
              <a:t>tema</a:t>
            </a:r>
            <a:r>
              <a:rPr lang="en-US" sz="2300" b="0" i="0" u="none" strike="noStrike" cap="none" dirty="0">
                <a:solidFill>
                  <a:schemeClr val="lt1"/>
                </a:solidFill>
                <a:latin typeface="Merriweather"/>
                <a:ea typeface="Merriweather"/>
                <a:cs typeface="Merriweather"/>
                <a:sym typeface="Merriweather"/>
              </a:rPr>
              <a:t> de la </a:t>
            </a:r>
            <a:r>
              <a:rPr lang="en-US" sz="2300" b="0" i="0" u="none" strike="noStrike" cap="none" dirty="0" err="1">
                <a:solidFill>
                  <a:schemeClr val="lt1"/>
                </a:solidFill>
                <a:latin typeface="Merriweather"/>
                <a:ea typeface="Merriweather"/>
                <a:cs typeface="Merriweather"/>
                <a:sym typeface="Merriweather"/>
              </a:rPr>
              <a:t>justicia</a:t>
            </a:r>
            <a:endParaRPr dirty="0"/>
          </a:p>
          <a:p>
            <a:pPr marL="0" marR="0" lvl="0" indent="0" algn="l" rtl="0">
              <a:lnSpc>
                <a:spcPct val="100000"/>
              </a:lnSpc>
              <a:spcBef>
                <a:spcPts val="0"/>
              </a:spcBef>
              <a:spcAft>
                <a:spcPts val="0"/>
              </a:spcAft>
              <a:buClr>
                <a:schemeClr val="lt1"/>
              </a:buClr>
              <a:buSzPts val="2800"/>
              <a:buFont typeface="Merriweather"/>
              <a:buNone/>
            </a:pPr>
            <a:endParaRPr sz="2400" b="0" i="0" u="none" strike="noStrike" cap="none" dirty="0">
              <a:solidFill>
                <a:schemeClr val="lt1"/>
              </a:solidFill>
              <a:latin typeface="Merriweather"/>
              <a:ea typeface="Merriweather"/>
              <a:cs typeface="Merriweather"/>
              <a:sym typeface="Merriweather"/>
            </a:endParaRPr>
          </a:p>
        </p:txBody>
      </p:sp>
      <p:sp>
        <p:nvSpPr>
          <p:cNvPr id="262" name="Google Shape;262;p42"/>
          <p:cNvSpPr txBox="1"/>
          <p:nvPr/>
        </p:nvSpPr>
        <p:spPr>
          <a:xfrm>
            <a:off x="4788450" y="1535625"/>
            <a:ext cx="4124400" cy="234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Integrar tales prácticas a un marco de justicia transicional puede ser de gran valor, tanto por la </a:t>
            </a:r>
            <a:r>
              <a:rPr lang="en-US" sz="1400" b="1" i="0" u="none" strike="noStrike" cap="none">
                <a:solidFill>
                  <a:schemeClr val="dk2"/>
                </a:solidFill>
                <a:latin typeface="Roboto"/>
                <a:ea typeface="Roboto"/>
                <a:cs typeface="Roboto"/>
                <a:sym typeface="Roboto"/>
              </a:rPr>
              <a:t>sinergia cultural</a:t>
            </a:r>
            <a:r>
              <a:rPr lang="en-US" sz="1400" b="0" i="0" u="none" strike="noStrike" cap="none">
                <a:solidFill>
                  <a:schemeClr val="dk2"/>
                </a:solidFill>
                <a:latin typeface="Roboto"/>
                <a:ea typeface="Roboto"/>
                <a:cs typeface="Roboto"/>
                <a:sym typeface="Roboto"/>
              </a:rPr>
              <a:t> que ya existe y porque puede constituir una </a:t>
            </a:r>
            <a:r>
              <a:rPr lang="en-US" sz="1400" b="1" i="0" u="none" strike="noStrike" cap="none">
                <a:solidFill>
                  <a:schemeClr val="dk2"/>
                </a:solidFill>
                <a:latin typeface="Roboto"/>
                <a:ea typeface="Roboto"/>
                <a:cs typeface="Roboto"/>
                <a:sym typeface="Roboto"/>
              </a:rPr>
              <a:t>oportunidad para hacer justicia</a:t>
            </a:r>
            <a:r>
              <a:rPr lang="en-US" sz="1400" b="0" i="0" u="none" strike="noStrike" cap="none">
                <a:solidFill>
                  <a:schemeClr val="dk2"/>
                </a:solidFill>
                <a:latin typeface="Roboto"/>
                <a:ea typeface="Roboto"/>
                <a:cs typeface="Roboto"/>
                <a:sym typeface="Roboto"/>
              </a:rPr>
              <a:t> en ciertos tipos de casos.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A su vez, esto puede tanto </a:t>
            </a:r>
            <a:r>
              <a:rPr lang="en-US" sz="1400" b="1" i="0" u="none" strike="noStrike" cap="none">
                <a:solidFill>
                  <a:schemeClr val="dk2"/>
                </a:solidFill>
                <a:latin typeface="Roboto"/>
                <a:ea typeface="Roboto"/>
                <a:cs typeface="Roboto"/>
                <a:sym typeface="Roboto"/>
              </a:rPr>
              <a:t>empoderar como debilitar</a:t>
            </a:r>
            <a:r>
              <a:rPr lang="en-US" sz="1400" b="0" i="0" u="none" strike="noStrike" cap="none">
                <a:solidFill>
                  <a:schemeClr val="dk2"/>
                </a:solidFill>
                <a:latin typeface="Roboto"/>
                <a:ea typeface="Roboto"/>
                <a:cs typeface="Roboto"/>
                <a:sym typeface="Roboto"/>
              </a:rPr>
              <a:t> a las </a:t>
            </a:r>
            <a:r>
              <a:rPr lang="en-US" sz="1400" b="1" i="0" u="none" strike="noStrike" cap="none">
                <a:solidFill>
                  <a:schemeClr val="dk2"/>
                </a:solidFill>
                <a:latin typeface="Roboto"/>
                <a:ea typeface="Roboto"/>
                <a:cs typeface="Roboto"/>
                <a:sym typeface="Roboto"/>
              </a:rPr>
              <a:t>mujeres</a:t>
            </a:r>
            <a:r>
              <a:rPr lang="en-US" sz="1400" b="0" i="0" u="none" strike="noStrike" cap="none">
                <a:solidFill>
                  <a:schemeClr val="dk2"/>
                </a:solidFill>
                <a:latin typeface="Roboto"/>
                <a:ea typeface="Roboto"/>
                <a:cs typeface="Roboto"/>
                <a:sym typeface="Roboto"/>
              </a:rPr>
              <a:t>. Las prácticas tradicionales y las jerarquías pueden obstaculizar la participación de mujeres (y de otros grupos marginados) y la articulación de la violencia que sufrieron. </a:t>
            </a:r>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263" name="Google Shape;263;p42"/>
          <p:cNvPicPr preferRelativeResize="0"/>
          <p:nvPr/>
        </p:nvPicPr>
        <p:blipFill rotWithShape="1">
          <a:blip r:embed="rId3">
            <a:alphaModFix/>
          </a:blip>
          <a:srcRect/>
          <a:stretch/>
        </p:blipFill>
        <p:spPr>
          <a:xfrm>
            <a:off x="508950" y="1332100"/>
            <a:ext cx="3181269" cy="3506599"/>
          </a:xfrm>
          <a:prstGeom prst="rect">
            <a:avLst/>
          </a:prstGeom>
          <a:noFill/>
          <a:ln>
            <a:noFill/>
          </a:ln>
        </p:spPr>
      </p:pic>
      <p:sp>
        <p:nvSpPr>
          <p:cNvPr id="5" name="Rectangle 4">
            <a:extLst>
              <a:ext uri="{FF2B5EF4-FFF2-40B4-BE49-F238E27FC236}">
                <a16:creationId xmlns:a16="http://schemas.microsoft.com/office/drawing/2014/main" id="{D4D04487-2AD5-4FE7-9F63-ED5C1DD4771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69" name="Google Shape;269;p43"/>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Uganda: Mato oput</a:t>
            </a:r>
            <a:endParaRPr/>
          </a:p>
        </p:txBody>
      </p:sp>
      <p:pic>
        <p:nvPicPr>
          <p:cNvPr id="270" name="Google Shape;270;p43" descr="Subscribe to our channel http://bit.ly/AJSubscribe&#10;&#10;Subscribe to our channel http://bit.ly/AJSubscribe&#10;&#10;&#10;Two former Lord's Resistance Army commanders seek traditional justice from tribal elders in order to be granted atonement and to come to terms with their past.&#10;&#10;At Al Jazeera English, we focus on people and events that affect people's lives. We bring topics to light that often go under-reported, listening to all sides of the story and giving a 'voice to the voiceless.'&#10;Reaching more than 270 million households in over 140 countries across the globe, our viewers trust Al Jazeera English to keep them informed, inspired, and entertained.&#10;Our impartial, fact-based reporting wins worldwide praise and respect. It is our unique brand of journalism that the world has come to rely on.&#10;We are reshaping global media and constantly working to strengthen our reputation as one of the world's most respected news and current affairs channels.&#10;&#10;Social Media links:&#10;&#10;Facebook: https://www.facebook.com/aljazeera&#10;Instagram: https://instagram.com/aljazeera/?ref=...&#10;Twitter: https://twitter.com/ajenglish&#10;Website: http://www.aljazeera.com/&#10;google+: https://plus.google.com/+aljazeera/posts" title="Witness - Bitter Root">
            <a:hlinkClick r:id="rId3"/>
          </p:cNvPr>
          <p:cNvPicPr preferRelativeResize="0"/>
          <p:nvPr/>
        </p:nvPicPr>
        <p:blipFill rotWithShape="1">
          <a:blip r:embed="rId4">
            <a:alphaModFix/>
          </a:blip>
          <a:srcRect/>
          <a:stretch/>
        </p:blipFill>
        <p:spPr>
          <a:xfrm>
            <a:off x="1902800" y="909850"/>
            <a:ext cx="5338400" cy="4003800"/>
          </a:xfrm>
          <a:prstGeom prst="rect">
            <a:avLst/>
          </a:prstGeom>
          <a:noFill/>
          <a:ln>
            <a:noFill/>
          </a:ln>
        </p:spPr>
      </p:pic>
      <p:sp>
        <p:nvSpPr>
          <p:cNvPr id="5" name="Rectangle 4">
            <a:extLst>
              <a:ext uri="{FF2B5EF4-FFF2-40B4-BE49-F238E27FC236}">
                <a16:creationId xmlns:a16="http://schemas.microsoft.com/office/drawing/2014/main" id="{4F32A11B-1B9D-4DDB-9E13-7EAC3D0AF28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268125" y="485325"/>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dirty="0" err="1">
                <a:solidFill>
                  <a:schemeClr val="lt1"/>
                </a:solidFill>
                <a:latin typeface="Merriweather"/>
                <a:ea typeface="Merriweather"/>
                <a:cs typeface="Merriweather"/>
                <a:sym typeface="Merriweather"/>
              </a:rPr>
              <a:t>Limitaciones</a:t>
            </a:r>
            <a:r>
              <a:rPr lang="en-US" sz="2400" b="0" i="0" u="none" strike="noStrike" cap="none" dirty="0">
                <a:solidFill>
                  <a:schemeClr val="lt1"/>
                </a:solidFill>
                <a:latin typeface="Merriweather"/>
                <a:ea typeface="Merriweather"/>
                <a:cs typeface="Merriweather"/>
                <a:sym typeface="Merriweather"/>
              </a:rPr>
              <a:t> de </a:t>
            </a:r>
            <a:r>
              <a:rPr lang="en-US" sz="2400" b="0" i="0" u="none" strike="noStrike" cap="none" dirty="0" err="1">
                <a:solidFill>
                  <a:schemeClr val="lt1"/>
                </a:solidFill>
                <a:latin typeface="Merriweather"/>
                <a:ea typeface="Merriweather"/>
                <a:cs typeface="Merriweather"/>
                <a:sym typeface="Merriweather"/>
              </a:rPr>
              <a:t>los</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enfoques</a:t>
            </a:r>
            <a:r>
              <a:rPr lang="en-US" sz="2400" b="0" i="0" u="none" strike="noStrike" cap="none" dirty="0">
                <a:solidFill>
                  <a:schemeClr val="lt1"/>
                </a:solidFill>
                <a:latin typeface="Merriweather"/>
                <a:ea typeface="Merriweather"/>
                <a:cs typeface="Merriweather"/>
                <a:sym typeface="Merriweather"/>
              </a:rPr>
              <a:t> que se </a:t>
            </a:r>
            <a:r>
              <a:rPr lang="en-US" sz="2400" b="0" i="0" u="none" strike="noStrike" cap="none" dirty="0" err="1">
                <a:solidFill>
                  <a:schemeClr val="lt1"/>
                </a:solidFill>
                <a:latin typeface="Merriweather"/>
                <a:ea typeface="Merriweather"/>
                <a:cs typeface="Merriweather"/>
                <a:sym typeface="Merriweather"/>
              </a:rPr>
              <a:t>centran</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en</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los</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mecanismos</a:t>
            </a:r>
            <a:endParaRPr dirty="0"/>
          </a:p>
          <a:p>
            <a:pPr marL="0" marR="0" lvl="0" indent="0" algn="l" rtl="0">
              <a:lnSpc>
                <a:spcPct val="100000"/>
              </a:lnSpc>
              <a:spcBef>
                <a:spcPts val="0"/>
              </a:spcBef>
              <a:spcAft>
                <a:spcPts val="0"/>
              </a:spcAft>
              <a:buClr>
                <a:schemeClr val="lt1"/>
              </a:buClr>
              <a:buSzPts val="2800"/>
              <a:buFont typeface="Merriweather"/>
              <a:buNone/>
            </a:pPr>
            <a:endParaRPr sz="2400" b="0" i="0" u="none" strike="noStrike" cap="none" dirty="0">
              <a:solidFill>
                <a:schemeClr val="lt1"/>
              </a:solidFill>
              <a:latin typeface="Merriweather"/>
              <a:ea typeface="Merriweather"/>
              <a:cs typeface="Merriweather"/>
              <a:sym typeface="Merriweather"/>
            </a:endParaRPr>
          </a:p>
        </p:txBody>
      </p:sp>
      <p:sp>
        <p:nvSpPr>
          <p:cNvPr id="276" name="Google Shape;276;p44"/>
          <p:cNvSpPr txBox="1"/>
          <p:nvPr/>
        </p:nvSpPr>
        <p:spPr>
          <a:xfrm>
            <a:off x="4788450" y="1535625"/>
            <a:ext cx="4124400" cy="234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Estos enfoques no son fines en sí mismos, sino </a:t>
            </a:r>
            <a:r>
              <a:rPr lang="en-US" sz="1400" b="1" i="0" u="none" strike="noStrike" cap="none">
                <a:solidFill>
                  <a:schemeClr val="dk2"/>
                </a:solidFill>
                <a:latin typeface="Roboto"/>
                <a:ea typeface="Roboto"/>
                <a:cs typeface="Roboto"/>
                <a:sym typeface="Roboto"/>
              </a:rPr>
              <a:t>medios para alcanzar objetivos más amplios</a:t>
            </a:r>
            <a:r>
              <a:rPr lang="en-US" sz="1400" b="0" i="0" u="none" strike="noStrike" cap="none">
                <a:solidFill>
                  <a:schemeClr val="dk2"/>
                </a:solidFill>
                <a:latin typeface="Roboto"/>
                <a:ea typeface="Roboto"/>
                <a:cs typeface="Roboto"/>
                <a:sym typeface="Roboto"/>
              </a:rPr>
              <a:t> relacionados con la verdad, la dignidad, la justicia, y para evitar la recurrencia.</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La justicia transicional como tal no es algo que se pueda alcanzar, es más bien una </a:t>
            </a:r>
            <a:r>
              <a:rPr lang="en-US" sz="1400" b="1" i="0" u="none" strike="noStrike" cap="none">
                <a:solidFill>
                  <a:schemeClr val="dk2"/>
                </a:solidFill>
                <a:latin typeface="Roboto"/>
                <a:ea typeface="Roboto"/>
                <a:cs typeface="Roboto"/>
                <a:sym typeface="Roboto"/>
              </a:rPr>
              <a:t>serie de iniciativas</a:t>
            </a:r>
            <a:r>
              <a:rPr lang="en-US" sz="1400" b="0" i="0" u="none" strike="noStrike" cap="none">
                <a:solidFill>
                  <a:schemeClr val="dk2"/>
                </a:solidFill>
                <a:latin typeface="Roboto"/>
                <a:ea typeface="Roboto"/>
                <a:cs typeface="Roboto"/>
                <a:sym typeface="Roboto"/>
              </a:rPr>
              <a:t>, impulsadas por el Estado y la comunidad, que puede ayudar a las sociedades a romper con los </a:t>
            </a:r>
            <a:r>
              <a:rPr lang="en-US" sz="1400" b="1" i="0" u="none" strike="noStrike" cap="none">
                <a:solidFill>
                  <a:schemeClr val="dk2"/>
                </a:solidFill>
                <a:latin typeface="Roboto"/>
                <a:ea typeface="Roboto"/>
                <a:cs typeface="Roboto"/>
                <a:sym typeface="Roboto"/>
              </a:rPr>
              <a:t>ciclos de violencia, exclusión e impunidad del pasado</a:t>
            </a:r>
            <a:r>
              <a:rPr lang="en-US" sz="1400" b="0" i="0" u="none" strike="noStrike" cap="none">
                <a:solidFill>
                  <a:schemeClr val="dk2"/>
                </a:solidFill>
                <a:latin typeface="Roboto"/>
                <a:ea typeface="Roboto"/>
                <a:cs typeface="Roboto"/>
                <a:sym typeface="Roboto"/>
              </a:rPr>
              <a:t>, y a afirmar y defender la dignidad y los derechos de toda la ciudadanía, especialmente de las víctimas. </a:t>
            </a:r>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277" name="Google Shape;277;p44"/>
          <p:cNvPicPr preferRelativeResize="0"/>
          <p:nvPr/>
        </p:nvPicPr>
        <p:blipFill rotWithShape="1">
          <a:blip r:embed="rId3">
            <a:alphaModFix/>
          </a:blip>
          <a:srcRect/>
          <a:stretch/>
        </p:blipFill>
        <p:spPr>
          <a:xfrm>
            <a:off x="172258" y="1863425"/>
            <a:ext cx="4177066" cy="2349599"/>
          </a:xfrm>
          <a:prstGeom prst="rect">
            <a:avLst/>
          </a:prstGeom>
          <a:noFill/>
          <a:ln>
            <a:noFill/>
          </a:ln>
        </p:spPr>
      </p:pic>
      <p:sp>
        <p:nvSpPr>
          <p:cNvPr id="5" name="Rectangle 4">
            <a:extLst>
              <a:ext uri="{FF2B5EF4-FFF2-40B4-BE49-F238E27FC236}">
                <a16:creationId xmlns:a16="http://schemas.microsoft.com/office/drawing/2014/main" id="{72D26E18-2460-4331-AA97-54C363592D3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5. Definición de género </a:t>
            </a:r>
            <a:endParaRPr/>
          </a:p>
        </p:txBody>
      </p:sp>
      <p:sp>
        <p:nvSpPr>
          <p:cNvPr id="283" name="Google Shape;283;p45"/>
          <p:cNvSpPr txBox="1"/>
          <p:nvPr/>
        </p:nvSpPr>
        <p:spPr>
          <a:xfrm>
            <a:off x="4572000" y="1134375"/>
            <a:ext cx="4083600" cy="2746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2"/>
              </a:buClr>
              <a:buSzPts val="1800"/>
              <a:buFont typeface="Arial"/>
              <a:buChar char="●"/>
            </a:pPr>
            <a:r>
              <a:rPr lang="en-US" sz="1800" b="1" i="0" u="none" strike="noStrike" cap="none" dirty="0" err="1">
                <a:solidFill>
                  <a:schemeClr val="dk2"/>
                </a:solidFill>
                <a:latin typeface="Roboto"/>
                <a:ea typeface="Roboto"/>
                <a:cs typeface="Roboto"/>
                <a:sym typeface="Roboto"/>
              </a:rPr>
              <a:t>Sexo</a:t>
            </a:r>
            <a:r>
              <a:rPr lang="en-US" sz="1800" b="0" i="0" u="none" strike="noStrike" cap="none" dirty="0">
                <a:solidFill>
                  <a:schemeClr val="dk2"/>
                </a:solidFill>
                <a:latin typeface="Roboto"/>
                <a:ea typeface="Roboto"/>
                <a:cs typeface="Roboto"/>
                <a:sym typeface="Roboto"/>
              </a:rPr>
              <a:t> se </a:t>
            </a:r>
            <a:r>
              <a:rPr lang="en-US" sz="1800" b="0" i="0" u="none" strike="noStrike" cap="none" dirty="0" err="1">
                <a:solidFill>
                  <a:schemeClr val="dk2"/>
                </a:solidFill>
                <a:latin typeface="Roboto"/>
                <a:ea typeface="Roboto"/>
                <a:cs typeface="Roboto"/>
                <a:sym typeface="Roboto"/>
              </a:rPr>
              <a:t>refiere</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características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biológicas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físicas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presentes</a:t>
            </a:r>
            <a:r>
              <a:rPr lang="en-US" sz="1800" b="0" i="0" u="none" strike="noStrike" cap="none" dirty="0">
                <a:solidFill>
                  <a:schemeClr val="dk2"/>
                </a:solidFill>
                <a:latin typeface="Roboto"/>
                <a:ea typeface="Roboto"/>
                <a:cs typeface="Roboto"/>
                <a:sym typeface="Roboto"/>
              </a:rPr>
              <a:t> al </a:t>
            </a:r>
            <a:r>
              <a:rPr lang="en-US" sz="1800" b="0" i="0" u="none" strike="noStrike" cap="none" dirty="0" err="1">
                <a:solidFill>
                  <a:schemeClr val="dk2"/>
                </a:solidFill>
                <a:latin typeface="Roboto"/>
                <a:ea typeface="Roboto"/>
                <a:cs typeface="Roboto"/>
                <a:sym typeface="Roboto"/>
              </a:rPr>
              <a:t>momento</a:t>
            </a:r>
            <a:r>
              <a:rPr lang="en-US" sz="1800" b="0" i="0" u="none" strike="noStrike" cap="none" dirty="0">
                <a:solidFill>
                  <a:schemeClr val="dk2"/>
                </a:solidFill>
                <a:latin typeface="Roboto"/>
                <a:ea typeface="Roboto"/>
                <a:cs typeface="Roboto"/>
                <a:sym typeface="Roboto"/>
              </a:rPr>
              <a:t> del </a:t>
            </a:r>
            <a:r>
              <a:rPr lang="en-US" sz="1800" b="0" i="0" u="none" strike="noStrike" cap="none" dirty="0" err="1">
                <a:solidFill>
                  <a:schemeClr val="dk2"/>
                </a:solidFill>
                <a:latin typeface="Roboto"/>
                <a:ea typeface="Roboto"/>
                <a:cs typeface="Roboto"/>
                <a:sym typeface="Roboto"/>
              </a:rPr>
              <a:t>nacimiento</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Arial"/>
              <a:buChar char="●"/>
            </a:pPr>
            <a:r>
              <a:rPr lang="en-US" sz="1800" b="1"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se </a:t>
            </a:r>
            <a:r>
              <a:rPr lang="en-US" sz="1800" b="0" i="0" u="none" strike="noStrike" cap="none" dirty="0" err="1">
                <a:solidFill>
                  <a:schemeClr val="dk2"/>
                </a:solidFill>
                <a:latin typeface="Roboto"/>
                <a:ea typeface="Roboto"/>
                <a:cs typeface="Roboto"/>
                <a:sym typeface="Roboto"/>
              </a:rPr>
              <a:t>refiere</a:t>
            </a:r>
            <a:r>
              <a:rPr lang="en-US" sz="1800" b="0" i="0" u="none" strike="noStrike" cap="none" dirty="0">
                <a:solidFill>
                  <a:schemeClr val="dk2"/>
                </a:solidFill>
                <a:latin typeface="Roboto"/>
                <a:ea typeface="Roboto"/>
                <a:cs typeface="Roboto"/>
                <a:sym typeface="Roboto"/>
              </a:rPr>
              <a:t> a la forma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que se </a:t>
            </a:r>
            <a:r>
              <a:rPr lang="en-US" sz="1800" b="0" i="0" u="none" strike="noStrike" cap="none" dirty="0" err="1">
                <a:solidFill>
                  <a:schemeClr val="dk2"/>
                </a:solidFill>
                <a:latin typeface="Roboto"/>
                <a:ea typeface="Roboto"/>
                <a:cs typeface="Roboto"/>
                <a:sym typeface="Roboto"/>
              </a:rPr>
              <a:t>percibe</a:t>
            </a:r>
            <a:r>
              <a:rPr lang="en-US" sz="1800" b="0" i="0" u="none" strike="noStrike" cap="none" dirty="0">
                <a:solidFill>
                  <a:schemeClr val="dk2"/>
                </a:solidFill>
                <a:latin typeface="Roboto"/>
                <a:ea typeface="Roboto"/>
                <a:cs typeface="Roboto"/>
                <a:sym typeface="Roboto"/>
              </a:rPr>
              <a:t> a hombres y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sociedad</a:t>
            </a:r>
            <a:r>
              <a:rPr lang="en-US" sz="1800" b="0" i="0" u="none" strike="noStrike" cap="none" dirty="0">
                <a:solidFill>
                  <a:schemeClr val="dk2"/>
                </a:solidFill>
                <a:latin typeface="Roboto"/>
                <a:ea typeface="Roboto"/>
                <a:cs typeface="Roboto"/>
                <a:sym typeface="Roboto"/>
              </a:rPr>
              <a:t> y a las “</a:t>
            </a:r>
            <a:r>
              <a:rPr lang="en-US" sz="1800" b="0" i="0" u="none" strike="noStrike" cap="none" dirty="0" err="1">
                <a:solidFill>
                  <a:schemeClr val="dk2"/>
                </a:solidFill>
                <a:latin typeface="Roboto"/>
                <a:ea typeface="Roboto"/>
                <a:cs typeface="Roboto"/>
                <a:sym typeface="Roboto"/>
              </a:rPr>
              <a:t>funciones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comportamientos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actividades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atributos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cada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sociedad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considera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apropiados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según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sexo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cada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uno</a:t>
            </a:r>
            <a:r>
              <a:rPr lang="en-US" sz="1800" b="0"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501C9320-A473-4242-B742-F252F6BB9F5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268125" y="485325"/>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Identidad de género</a:t>
            </a:r>
            <a:endParaRPr/>
          </a:p>
          <a:p>
            <a:pPr marL="0" marR="0" lvl="0" indent="0" algn="l" rtl="0">
              <a:lnSpc>
                <a:spcPct val="100000"/>
              </a:lnSpc>
              <a:spcBef>
                <a:spcPts val="0"/>
              </a:spcBef>
              <a:spcAft>
                <a:spcPts val="0"/>
              </a:spcAft>
              <a:buClr>
                <a:schemeClr val="lt1"/>
              </a:buClr>
              <a:buSzPts val="2800"/>
              <a:buFont typeface="Merriweather"/>
              <a:buNone/>
            </a:pPr>
            <a:endParaRPr sz="2400" b="0" i="0" u="none" strike="noStrike" cap="none">
              <a:solidFill>
                <a:schemeClr val="lt1"/>
              </a:solidFill>
              <a:latin typeface="Merriweather"/>
              <a:ea typeface="Merriweather"/>
              <a:cs typeface="Merriweather"/>
              <a:sym typeface="Merriweather"/>
            </a:endParaRPr>
          </a:p>
        </p:txBody>
      </p:sp>
      <p:sp>
        <p:nvSpPr>
          <p:cNvPr id="289" name="Google Shape;289;p46"/>
          <p:cNvSpPr txBox="1"/>
          <p:nvPr/>
        </p:nvSpPr>
        <p:spPr>
          <a:xfrm>
            <a:off x="4788450" y="1611600"/>
            <a:ext cx="4124400" cy="23496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Roboto"/>
                <a:ea typeface="Roboto"/>
                <a:cs typeface="Roboto"/>
                <a:sym typeface="Roboto"/>
              </a:rPr>
              <a:t>La </a:t>
            </a:r>
            <a:r>
              <a:rPr lang="en-US" sz="1600" b="1" i="0" u="none" strike="noStrike" cap="none">
                <a:solidFill>
                  <a:schemeClr val="dk2"/>
                </a:solidFill>
                <a:latin typeface="Roboto"/>
                <a:ea typeface="Roboto"/>
                <a:cs typeface="Roboto"/>
                <a:sym typeface="Roboto"/>
              </a:rPr>
              <a:t>identidad de género</a:t>
            </a:r>
            <a:r>
              <a:rPr lang="en-US" sz="1600" b="0" i="0" u="none" strike="noStrike" cap="none">
                <a:solidFill>
                  <a:schemeClr val="dk2"/>
                </a:solidFill>
                <a:latin typeface="Roboto"/>
                <a:ea typeface="Roboto"/>
                <a:cs typeface="Roboto"/>
                <a:sym typeface="Roboto"/>
              </a:rPr>
              <a:t> se configura de acuerdo a las funciones que se esperan de mujeres y hombres en la sociedad, y los valores que se atribuyen a esas funciones y a la masculinidad o la feminidad.</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Roboto"/>
                <a:ea typeface="Roboto"/>
                <a:cs typeface="Roboto"/>
                <a:sym typeface="Roboto"/>
              </a:rPr>
              <a:t>La </a:t>
            </a:r>
            <a:r>
              <a:rPr lang="en-US" sz="1600" b="1" i="0" u="none" strike="noStrike" cap="none">
                <a:solidFill>
                  <a:schemeClr val="dk2"/>
                </a:solidFill>
                <a:latin typeface="Roboto"/>
                <a:ea typeface="Roboto"/>
                <a:cs typeface="Roboto"/>
                <a:sym typeface="Roboto"/>
              </a:rPr>
              <a:t>jerarquía de género</a:t>
            </a:r>
            <a:r>
              <a:rPr lang="en-US" sz="1600" b="0" i="0" u="none" strike="noStrike" cap="none">
                <a:solidFill>
                  <a:schemeClr val="dk2"/>
                </a:solidFill>
                <a:latin typeface="Roboto"/>
                <a:ea typeface="Roboto"/>
                <a:cs typeface="Roboto"/>
                <a:sym typeface="Roboto"/>
              </a:rPr>
              <a:t> establece como prioridad lo masculino por sobre lo femenino, en especial en el ámbito público. Esto genera diferentes condiciones, tratamientos, derechos y funciones para mujeres y hombres.</a:t>
            </a:r>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290" name="Google Shape;290;p46"/>
          <p:cNvPicPr preferRelativeResize="0"/>
          <p:nvPr/>
        </p:nvPicPr>
        <p:blipFill rotWithShape="1">
          <a:blip r:embed="rId3">
            <a:alphaModFix/>
          </a:blip>
          <a:srcRect/>
          <a:stretch/>
        </p:blipFill>
        <p:spPr>
          <a:xfrm>
            <a:off x="185400" y="1699025"/>
            <a:ext cx="4196925" cy="2797271"/>
          </a:xfrm>
          <a:prstGeom prst="rect">
            <a:avLst/>
          </a:prstGeom>
          <a:noFill/>
          <a:ln>
            <a:noFill/>
          </a:ln>
        </p:spPr>
      </p:pic>
      <p:sp>
        <p:nvSpPr>
          <p:cNvPr id="5" name="Rectangle 4">
            <a:extLst>
              <a:ext uri="{FF2B5EF4-FFF2-40B4-BE49-F238E27FC236}">
                <a16:creationId xmlns:a16="http://schemas.microsoft.com/office/drawing/2014/main" id="{21F32FAC-DAD1-4426-8845-A2FD7368C10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96" name="Google Shape;296;p47"/>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Nepal</a:t>
            </a:r>
            <a:endParaRPr/>
          </a:p>
        </p:txBody>
      </p:sp>
      <p:pic>
        <p:nvPicPr>
          <p:cNvPr id="297" name="Google Shape;297;p47"/>
          <p:cNvPicPr preferRelativeResize="0"/>
          <p:nvPr/>
        </p:nvPicPr>
        <p:blipFill rotWithShape="1">
          <a:blip r:embed="rId3">
            <a:alphaModFix/>
          </a:blip>
          <a:srcRect/>
          <a:stretch/>
        </p:blipFill>
        <p:spPr>
          <a:xfrm>
            <a:off x="0" y="865775"/>
            <a:ext cx="9144000" cy="414215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229125" y="58670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600" b="0" i="0" u="none" strike="noStrike" cap="none">
                <a:solidFill>
                  <a:schemeClr val="accent1"/>
                </a:solidFill>
                <a:latin typeface="Merriweather"/>
                <a:ea typeface="Merriweather"/>
                <a:cs typeface="Merriweather"/>
                <a:sym typeface="Merriweather"/>
              </a:rPr>
              <a:t>Las personas LGBTIQ tienden a ser sumamente vulnerables a la violencia y totalmente excluidas de los procesos de justicia debido al estigma profundamente arraigado que existe </a:t>
            </a:r>
            <a:endParaRPr/>
          </a:p>
          <a:p>
            <a:pPr marL="0" marR="0" lvl="0" indent="0" algn="l" rtl="0">
              <a:lnSpc>
                <a:spcPct val="100000"/>
              </a:lnSpc>
              <a:spcBef>
                <a:spcPts val="0"/>
              </a:spcBef>
              <a:spcAft>
                <a:spcPts val="0"/>
              </a:spcAft>
              <a:buClr>
                <a:schemeClr val="accent1"/>
              </a:buClr>
              <a:buSzPts val="3600"/>
              <a:buFont typeface="Merriweather"/>
              <a:buNone/>
            </a:pPr>
            <a:r>
              <a:rPr lang="en-US" sz="2600" b="0" i="0" u="none" strike="noStrike" cap="none">
                <a:solidFill>
                  <a:schemeClr val="accent1"/>
                </a:solidFill>
                <a:latin typeface="Merriweather"/>
                <a:ea typeface="Merriweather"/>
                <a:cs typeface="Merriweather"/>
                <a:sym typeface="Merriweather"/>
              </a:rPr>
              <a:t>respecto a su identidad de género y sexualidad. </a:t>
            </a:r>
            <a:endParaRPr/>
          </a:p>
        </p:txBody>
      </p:sp>
      <p:sp>
        <p:nvSpPr>
          <p:cNvPr id="303" name="Google Shape;303;p48"/>
          <p:cNvSpPr txBox="1"/>
          <p:nvPr/>
        </p:nvSpPr>
        <p:spPr>
          <a:xfrm>
            <a:off x="3360875" y="3559825"/>
            <a:ext cx="5453400" cy="1221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600"/>
              <a:buFont typeface="Arial"/>
              <a:buNone/>
            </a:pPr>
            <a:r>
              <a:rPr lang="en-US" sz="2600" b="0" i="0" u="none" strike="noStrike" cap="none">
                <a:solidFill>
                  <a:schemeClr val="accent1"/>
                </a:solidFill>
                <a:latin typeface="Merriweather"/>
                <a:ea typeface="Merriweather"/>
                <a:cs typeface="Merriweather"/>
                <a:sym typeface="Merriweather"/>
              </a:rPr>
              <a:t>A menudo el género es solo un punto de partida para evaluar la desigualdad en una sociedad.</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A83A1E3F-2BFA-4CFE-8C41-22358B3C2613}"/>
              </a:ext>
            </a:extLst>
          </p:cNvPr>
          <p:cNvSpPr/>
          <p:nvPr/>
        </p:nvSpPr>
        <p:spPr>
          <a:xfrm>
            <a:off x="0" y="4858718"/>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9"/>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309" name="Google Shape;309;p49"/>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Uganda</a:t>
            </a:r>
            <a:endParaRPr/>
          </a:p>
        </p:txBody>
      </p:sp>
      <p:pic>
        <p:nvPicPr>
          <p:cNvPr id="310" name="Google Shape;310;p49" descr="“I Am Not Who They Think I Am&quot; tells the story of Janet and Stella, two women from northern Uganda who were abducted by the Lord’s Resistance Army when they were teenagers and who bore children while in captivity. After eight years as hostages of Joseph Kony’s army, they escaped the bush—together with their children—and are trying to reintegrate back into society in Gulu, while facing stigma and rejection from their community.&#10;&#10;From Uganda to Iraq, Nigeria to Colombia, the long-term consequences of wartime sexual violence—especially for children born as a result of it—are often overlooked by governments, internationals and the media. Through this film, we hope to catalyze a discussion on redress for these vulnerable groups and the role of film in justice activism.&#10;&#10;I Am Not Who They Think I Am is part of a broad research project started by ICTJ in Uganda in 2015, highlighting why redress is essential to restore the rights of women victims of sexual violence during conflict and secure a future for their children born as a consequence of war. You can read about its outcomes in the report &quot;From Rejection to Redress: Overcoming Legacies of Conflict-Related Sexual Violence in Northern Uganda.&quot; &#10;&#10;Visit a photo gallery presenting a selection of their drawings in which children born of conflict share their thoughts on how the communities perceive them, how they see themselves and their hopes for the future.&#10;&#10;Read more: https://www.ictj.org/news/not-who-they-think-i-am-stigma-uganda" title="I Am Not Who They Think I Am | ICTJ">
            <a:hlinkClick r:id="rId3"/>
          </p:cNvPr>
          <p:cNvPicPr preferRelativeResize="0"/>
          <p:nvPr/>
        </p:nvPicPr>
        <p:blipFill rotWithShape="1">
          <a:blip r:embed="rId4">
            <a:alphaModFix/>
          </a:blip>
          <a:srcRect/>
          <a:stretch/>
        </p:blipFill>
        <p:spPr>
          <a:xfrm>
            <a:off x="1832575" y="795175"/>
            <a:ext cx="5345850" cy="4009400"/>
          </a:xfrm>
          <a:prstGeom prst="rect">
            <a:avLst/>
          </a:prstGeom>
          <a:noFill/>
          <a:ln>
            <a:noFill/>
          </a:ln>
        </p:spPr>
      </p:pic>
      <p:sp>
        <p:nvSpPr>
          <p:cNvPr id="5" name="Rectangle 4">
            <a:extLst>
              <a:ext uri="{FF2B5EF4-FFF2-40B4-BE49-F238E27FC236}">
                <a16:creationId xmlns:a16="http://schemas.microsoft.com/office/drawing/2014/main" id="{60250394-0111-4C9A-87B1-EF040EA39F7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0"/>
          <p:cNvSpPr txBox="1">
            <a:spLocks noGrp="1"/>
          </p:cNvSpPr>
          <p:nvPr>
            <p:ph type="title"/>
          </p:nvPr>
        </p:nvSpPr>
        <p:spPr>
          <a:xfrm>
            <a:off x="268125" y="485325"/>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Funciones que pueden desempeñar las mujeres</a:t>
            </a:r>
            <a:endParaRPr/>
          </a:p>
          <a:p>
            <a:pPr marL="0" marR="0" lvl="0" indent="0" algn="l" rtl="0">
              <a:lnSpc>
                <a:spcPct val="100000"/>
              </a:lnSpc>
              <a:spcBef>
                <a:spcPts val="0"/>
              </a:spcBef>
              <a:spcAft>
                <a:spcPts val="0"/>
              </a:spcAft>
              <a:buClr>
                <a:schemeClr val="lt1"/>
              </a:buClr>
              <a:buSzPts val="2800"/>
              <a:buFont typeface="Merriweather"/>
              <a:buNone/>
            </a:pPr>
            <a:endParaRPr sz="2400" b="0" i="0" u="none" strike="noStrike" cap="none">
              <a:solidFill>
                <a:schemeClr val="lt1"/>
              </a:solidFill>
              <a:latin typeface="Merriweather"/>
              <a:ea typeface="Merriweather"/>
              <a:cs typeface="Merriweather"/>
              <a:sym typeface="Merriweather"/>
            </a:endParaRPr>
          </a:p>
        </p:txBody>
      </p:sp>
      <p:sp>
        <p:nvSpPr>
          <p:cNvPr id="316" name="Google Shape;316;p50"/>
          <p:cNvSpPr txBox="1"/>
          <p:nvPr/>
        </p:nvSpPr>
        <p:spPr>
          <a:xfrm>
            <a:off x="4794300" y="1728525"/>
            <a:ext cx="4124400" cy="234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Estereotipos:</a:t>
            </a:r>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Arial"/>
              <a:buChar char="●"/>
            </a:pPr>
            <a:r>
              <a:rPr lang="en-US" sz="1600" b="1" i="0" u="none" strike="noStrike" cap="none">
                <a:solidFill>
                  <a:schemeClr val="dk2"/>
                </a:solidFill>
                <a:latin typeface="Roboto"/>
                <a:ea typeface="Roboto"/>
                <a:cs typeface="Roboto"/>
                <a:sym typeface="Roboto"/>
              </a:rPr>
              <a:t>Hombres</a:t>
            </a:r>
            <a:r>
              <a:rPr lang="en-US" sz="1600" b="0" i="0" u="none" strike="noStrike" cap="none">
                <a:solidFill>
                  <a:schemeClr val="dk2"/>
                </a:solidFill>
                <a:latin typeface="Roboto"/>
                <a:ea typeface="Roboto"/>
                <a:cs typeface="Roboto"/>
                <a:sym typeface="Roboto"/>
              </a:rPr>
              <a:t> = combatientes y héroes </a:t>
            </a:r>
            <a:endParaRPr/>
          </a:p>
          <a:p>
            <a:pPr marL="457200" marR="0" lvl="0" indent="-330200" algn="l" rtl="0">
              <a:lnSpc>
                <a:spcPct val="100000"/>
              </a:lnSpc>
              <a:spcBef>
                <a:spcPts val="0"/>
              </a:spcBef>
              <a:spcAft>
                <a:spcPts val="0"/>
              </a:spcAft>
              <a:buClr>
                <a:schemeClr val="dk2"/>
              </a:buClr>
              <a:buSzPts val="1600"/>
              <a:buFont typeface="Arial"/>
              <a:buChar char="●"/>
            </a:pPr>
            <a:r>
              <a:rPr lang="en-US" sz="1600" b="1" i="0" u="none" strike="noStrike" cap="none">
                <a:solidFill>
                  <a:schemeClr val="dk2"/>
                </a:solidFill>
                <a:latin typeface="Roboto"/>
                <a:ea typeface="Roboto"/>
                <a:cs typeface="Roboto"/>
                <a:sym typeface="Roboto"/>
              </a:rPr>
              <a:t>Mujeres</a:t>
            </a:r>
            <a:r>
              <a:rPr lang="en-US" sz="1600" b="0" i="0" u="none" strike="noStrike" cap="none">
                <a:solidFill>
                  <a:schemeClr val="dk2"/>
                </a:solidFill>
                <a:latin typeface="Roboto"/>
                <a:ea typeface="Roboto"/>
                <a:cs typeface="Roboto"/>
                <a:sym typeface="Roboto"/>
              </a:rPr>
              <a:t> = víctimas pasivas secundarias</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Funciones que pueden desempeñar las mujeres:</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Víctimas y sobrevivientes</a:t>
            </a:r>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Combatientes</a:t>
            </a:r>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Perpetradoras</a:t>
            </a:r>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Activistas</a:t>
            </a:r>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Actores de la justicia transicional</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317" name="Google Shape;317;p50"/>
          <p:cNvPicPr preferRelativeResize="0"/>
          <p:nvPr/>
        </p:nvPicPr>
        <p:blipFill rotWithShape="1">
          <a:blip r:embed="rId3">
            <a:alphaModFix/>
          </a:blip>
          <a:srcRect/>
          <a:stretch/>
        </p:blipFill>
        <p:spPr>
          <a:xfrm>
            <a:off x="0" y="1582924"/>
            <a:ext cx="4572001" cy="3047260"/>
          </a:xfrm>
          <a:prstGeom prst="rect">
            <a:avLst/>
          </a:prstGeom>
          <a:noFill/>
          <a:ln>
            <a:noFill/>
          </a:ln>
        </p:spPr>
      </p:pic>
      <p:sp>
        <p:nvSpPr>
          <p:cNvPr id="5" name="Rectangle 4">
            <a:extLst>
              <a:ext uri="{FF2B5EF4-FFF2-40B4-BE49-F238E27FC236}">
                <a16:creationId xmlns:a16="http://schemas.microsoft.com/office/drawing/2014/main" id="{4F07DC1A-4B03-4E1A-81C2-E8DA1AC8988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6. El género de la violencia </a:t>
            </a:r>
            <a:endParaRPr/>
          </a:p>
        </p:txBody>
      </p:sp>
      <p:sp>
        <p:nvSpPr>
          <p:cNvPr id="323" name="Google Shape;323;p51"/>
          <p:cNvSpPr txBox="1"/>
          <p:nvPr/>
        </p:nvSpPr>
        <p:spPr>
          <a:xfrm>
            <a:off x="4640600" y="953150"/>
            <a:ext cx="4083600" cy="27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Un </a:t>
            </a:r>
            <a:r>
              <a:rPr lang="en-US" sz="1600" b="1" i="0" u="none" strike="noStrike" cap="none">
                <a:solidFill>
                  <a:schemeClr val="dk2"/>
                </a:solidFill>
                <a:latin typeface="Roboto"/>
                <a:ea typeface="Roboto"/>
                <a:cs typeface="Roboto"/>
                <a:sym typeface="Roboto"/>
              </a:rPr>
              <a:t>enfoque que tenga en cuenta el tema de género</a:t>
            </a:r>
            <a:r>
              <a:rPr lang="en-US" sz="1600" b="0" i="0" u="none" strike="noStrike" cap="none">
                <a:solidFill>
                  <a:schemeClr val="dk2"/>
                </a:solidFill>
                <a:latin typeface="Roboto"/>
                <a:ea typeface="Roboto"/>
                <a:cs typeface="Roboto"/>
                <a:sym typeface="Roboto"/>
              </a:rPr>
              <a:t> es el que busca activamente comprender que los impactos en distintas víctimas pueden ser diferentes debido a su género antes, durante y después de los períodos de violencia y represión.</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Respecto a la relación entre el género y la violencia, hay dos grandes áreas que se deben tener en cuenta:</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685800" marR="0" lvl="1"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el tipo de violación cometida</a:t>
            </a:r>
            <a:endParaRPr/>
          </a:p>
          <a:p>
            <a:pPr marL="685800" marR="0" lvl="1"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el impacto de las violaciones </a:t>
            </a:r>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FFFF00"/>
              </a:highlight>
              <a:latin typeface="Calibri"/>
              <a:ea typeface="Calibri"/>
              <a:cs typeface="Calibri"/>
              <a:sym typeface="Calibri"/>
            </a:endParaRPr>
          </a:p>
        </p:txBody>
      </p:sp>
      <p:sp>
        <p:nvSpPr>
          <p:cNvPr id="4" name="Rectangle 3">
            <a:extLst>
              <a:ext uri="{FF2B5EF4-FFF2-40B4-BE49-F238E27FC236}">
                <a16:creationId xmlns:a16="http://schemas.microsoft.com/office/drawing/2014/main" id="{865C6E69-5CFA-464E-B25E-F02A0F6C98D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254800" y="49095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Sin la fuerte </a:t>
            </a:r>
            <a:r>
              <a:rPr lang="en-US" sz="2400" b="1" i="0" u="none" strike="noStrike" cap="none">
                <a:solidFill>
                  <a:schemeClr val="accent1"/>
                </a:solidFill>
                <a:latin typeface="Merriweather"/>
                <a:ea typeface="Merriweather"/>
                <a:cs typeface="Merriweather"/>
                <a:sym typeface="Merriweather"/>
              </a:rPr>
              <a:t>participación</a:t>
            </a:r>
            <a:r>
              <a:rPr lang="en-US" sz="2400" b="0" i="0" u="none" strike="noStrike" cap="none">
                <a:solidFill>
                  <a:schemeClr val="accent1"/>
                </a:solidFill>
                <a:latin typeface="Merriweather"/>
                <a:ea typeface="Merriweather"/>
                <a:cs typeface="Merriweather"/>
                <a:sym typeface="Merriweather"/>
              </a:rPr>
              <a:t> de las mujeres y una sólida comprensión de </a:t>
            </a:r>
            <a:r>
              <a:rPr lang="en-US" sz="2400" b="1" i="0" u="none" strike="noStrike" cap="none">
                <a:solidFill>
                  <a:schemeClr val="accent1"/>
                </a:solidFill>
                <a:latin typeface="Merriweather"/>
                <a:ea typeface="Merriweather"/>
                <a:cs typeface="Merriweather"/>
                <a:sym typeface="Merriweather"/>
              </a:rPr>
              <a:t>cómo</a:t>
            </a:r>
            <a:r>
              <a:rPr lang="en-US" sz="2400" b="0" i="0" u="none" strike="noStrike" cap="none">
                <a:solidFill>
                  <a:schemeClr val="accent1"/>
                </a:solidFill>
                <a:latin typeface="Merriweather"/>
                <a:ea typeface="Merriweather"/>
                <a:cs typeface="Merriweather"/>
                <a:sym typeface="Merriweather"/>
              </a:rPr>
              <a:t> y </a:t>
            </a:r>
            <a:r>
              <a:rPr lang="en-US" sz="2400" b="1" i="0" u="none" strike="noStrike" cap="none">
                <a:solidFill>
                  <a:schemeClr val="accent1"/>
                </a:solidFill>
                <a:latin typeface="Merriweather"/>
                <a:ea typeface="Merriweather"/>
                <a:cs typeface="Merriweather"/>
                <a:sym typeface="Merriweather"/>
              </a:rPr>
              <a:t>cuándo</a:t>
            </a:r>
            <a:r>
              <a:rPr lang="en-US" sz="2400" b="0" i="0" u="none" strike="noStrike" cap="none">
                <a:solidFill>
                  <a:schemeClr val="accent1"/>
                </a:solidFill>
                <a:latin typeface="Merriweather"/>
                <a:ea typeface="Merriweather"/>
                <a:cs typeface="Merriweather"/>
                <a:sym typeface="Merriweather"/>
              </a:rPr>
              <a:t> las violaciones afectaron </a:t>
            </a:r>
            <a:r>
              <a:rPr lang="en-US" sz="2400" b="1" i="0" u="none" strike="noStrike" cap="none">
                <a:solidFill>
                  <a:schemeClr val="accent1"/>
                </a:solidFill>
                <a:latin typeface="Merriweather"/>
                <a:ea typeface="Merriweather"/>
                <a:cs typeface="Merriweather"/>
                <a:sym typeface="Merriweather"/>
              </a:rPr>
              <a:t>de modo diferente</a:t>
            </a:r>
            <a:r>
              <a:rPr lang="en-US" sz="2400" b="0" i="0" u="none" strike="noStrike" cap="none">
                <a:solidFill>
                  <a:schemeClr val="accent1"/>
                </a:solidFill>
                <a:latin typeface="Merriweather"/>
                <a:ea typeface="Merriweather"/>
                <a:cs typeface="Merriweather"/>
                <a:sym typeface="Merriweather"/>
              </a:rPr>
              <a:t> a mujeres y hombres, </a:t>
            </a:r>
            <a:endParaRPr/>
          </a:p>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es imposible que los procesos de justicia transicional </a:t>
            </a:r>
            <a:endParaRPr/>
          </a:p>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ayuden a forjar una sociedad más justa </a:t>
            </a:r>
            <a:endParaRPr/>
          </a:p>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para todas las personas.</a:t>
            </a:r>
            <a:endParaRPr/>
          </a:p>
        </p:txBody>
      </p:sp>
      <p:sp>
        <p:nvSpPr>
          <p:cNvPr id="3" name="Rectangle 2">
            <a:extLst>
              <a:ext uri="{FF2B5EF4-FFF2-40B4-BE49-F238E27FC236}">
                <a16:creationId xmlns:a16="http://schemas.microsoft.com/office/drawing/2014/main" id="{202EE357-6BBF-4313-A70C-714A5B30F0A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2"/>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7. Violencia sexual y violencia basada en género</a:t>
            </a:r>
            <a:endParaRPr/>
          </a:p>
        </p:txBody>
      </p:sp>
      <p:sp>
        <p:nvSpPr>
          <p:cNvPr id="329" name="Google Shape;329;p52"/>
          <p:cNvSpPr txBox="1"/>
          <p:nvPr/>
        </p:nvSpPr>
        <p:spPr>
          <a:xfrm>
            <a:off x="4669825" y="1198650"/>
            <a:ext cx="4083600" cy="27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Violencia sexual:</a:t>
            </a:r>
            <a:r>
              <a:rPr lang="en-US" sz="1600" b="0" i="0" u="none" strike="noStrike" cap="none">
                <a:solidFill>
                  <a:schemeClr val="dk2"/>
                </a:solidFill>
                <a:latin typeface="Roboto"/>
                <a:ea typeface="Roboto"/>
                <a:cs typeface="Roboto"/>
                <a:sym typeface="Roboto"/>
              </a:rPr>
              <a:t> </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“Todo acto sexual, la tentativa de consumar un acto sexual, los comentarios o insinuaciones sexuales no deseados, o las acciones para comercializar o utilizar de cualquier otro modo la sexualidad de una persona mediante coacción por otra persona, independientemente de la relación de esta con la víctima, en cualquier ámbito, incluidos el hogar y el lugar de trabajo.”</a:t>
            </a:r>
            <a:endParaRPr sz="16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accent4"/>
                </a:solidFill>
                <a:latin typeface="Roboto"/>
                <a:ea typeface="Roboto"/>
                <a:cs typeface="Roboto"/>
                <a:sym typeface="Roboto"/>
              </a:rPr>
              <a:t>Organización Mundial de la Salud, 2002</a:t>
            </a:r>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FFFF00"/>
              </a:highlight>
              <a:latin typeface="Calibri"/>
              <a:ea typeface="Calibri"/>
              <a:cs typeface="Calibri"/>
              <a:sym typeface="Calibri"/>
            </a:endParaRPr>
          </a:p>
        </p:txBody>
      </p:sp>
      <p:sp>
        <p:nvSpPr>
          <p:cNvPr id="4" name="Rectangle 3">
            <a:extLst>
              <a:ext uri="{FF2B5EF4-FFF2-40B4-BE49-F238E27FC236}">
                <a16:creationId xmlns:a16="http://schemas.microsoft.com/office/drawing/2014/main" id="{1F1DE44E-3389-401B-93B3-26C64B3985F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p:nvPr/>
        </p:nvSpPr>
        <p:spPr>
          <a:xfrm>
            <a:off x="640850" y="4396611"/>
            <a:ext cx="8168700" cy="859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accent4"/>
                </a:solidFill>
                <a:latin typeface="Merriweather"/>
                <a:ea typeface="Merriweather"/>
                <a:cs typeface="Merriweather"/>
                <a:sym typeface="Merriweather"/>
              </a:rPr>
              <a:t>Fallo del TPIR en el caso de Jean Paul Akayesu</a:t>
            </a:r>
            <a:endParaRPr/>
          </a:p>
        </p:txBody>
      </p:sp>
      <p:sp>
        <p:nvSpPr>
          <p:cNvPr id="335" name="Google Shape;335;p53"/>
          <p:cNvSpPr txBox="1"/>
          <p:nvPr/>
        </p:nvSpPr>
        <p:spPr>
          <a:xfrm>
            <a:off x="325100" y="583075"/>
            <a:ext cx="8203500" cy="315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accent1"/>
                </a:solidFill>
                <a:latin typeface="Merriweather"/>
                <a:ea typeface="Merriweather"/>
                <a:cs typeface="Merriweather"/>
                <a:sym typeface="Merriweather"/>
              </a:rPr>
              <a:t>“Al igual que la tortura, la violación se emplea con fines tales como la intimidación, la degradación, la humillación, la discriminación, el castigo, el control o la destrucción de una persona. Al igual que la tortura, la violación es una vulneración de la dignidad personal, y la violación constituye, de hecho, tortura cuando es infligida o instigada por un funcionario público, o terceros en el ejercicio de funciones públicas con su consentimiento o beneplácito.”</a:t>
            </a:r>
            <a:endParaRPr sz="2300" b="0" i="0" u="none" strike="noStrike" cap="none">
              <a:solidFill>
                <a:schemeClr val="accent1"/>
              </a:solidFill>
              <a:latin typeface="Merriweather"/>
              <a:ea typeface="Merriweather"/>
              <a:cs typeface="Merriweather"/>
              <a:sym typeface="Merriweather"/>
            </a:endParaRPr>
          </a:p>
        </p:txBody>
      </p:sp>
      <p:sp>
        <p:nvSpPr>
          <p:cNvPr id="4" name="Rectangle 3">
            <a:extLst>
              <a:ext uri="{FF2B5EF4-FFF2-40B4-BE49-F238E27FC236}">
                <a16:creationId xmlns:a16="http://schemas.microsoft.com/office/drawing/2014/main" id="{14B88B27-1DDD-4172-B9C8-10AFD4CCA75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4"/>
          <p:cNvSpPr txBox="1">
            <a:spLocks noGrp="1"/>
          </p:cNvSpPr>
          <p:nvPr>
            <p:ph type="title"/>
          </p:nvPr>
        </p:nvSpPr>
        <p:spPr>
          <a:xfrm>
            <a:off x="231675" y="243275"/>
            <a:ext cx="4081200" cy="105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La conspiración de silencio</a:t>
            </a:r>
            <a:endParaRPr/>
          </a:p>
        </p:txBody>
      </p:sp>
      <p:sp>
        <p:nvSpPr>
          <p:cNvPr id="341" name="Google Shape;341;p54"/>
          <p:cNvSpPr txBox="1"/>
          <p:nvPr/>
        </p:nvSpPr>
        <p:spPr>
          <a:xfrm>
            <a:off x="4788450" y="1500575"/>
            <a:ext cx="4124400" cy="23496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El estigma de la humillación puede conducir a la marginación social por la violación cometida por combatientes enemigos.</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a:solidFill>
                  <a:schemeClr val="dk2"/>
                </a:solidFill>
                <a:latin typeface="Roboto"/>
                <a:ea typeface="Roboto"/>
                <a:cs typeface="Roboto"/>
                <a:sym typeface="Roboto"/>
              </a:rPr>
              <a:t>Las víctimas son rechazadas, silenciadas o culpabilizadas; son desvalorizadas.</a:t>
            </a:r>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342" name="Google Shape;342;p54"/>
          <p:cNvPicPr preferRelativeResize="0"/>
          <p:nvPr/>
        </p:nvPicPr>
        <p:blipFill rotWithShape="1">
          <a:blip r:embed="rId3">
            <a:alphaModFix/>
          </a:blip>
          <a:srcRect/>
          <a:stretch/>
        </p:blipFill>
        <p:spPr>
          <a:xfrm>
            <a:off x="-10905" y="1734875"/>
            <a:ext cx="4566367" cy="2068525"/>
          </a:xfrm>
          <a:prstGeom prst="rect">
            <a:avLst/>
          </a:prstGeom>
          <a:noFill/>
          <a:ln>
            <a:noFill/>
          </a:ln>
        </p:spPr>
      </p:pic>
      <p:sp>
        <p:nvSpPr>
          <p:cNvPr id="5" name="Rectangle 4">
            <a:extLst>
              <a:ext uri="{FF2B5EF4-FFF2-40B4-BE49-F238E27FC236}">
                <a16:creationId xmlns:a16="http://schemas.microsoft.com/office/drawing/2014/main" id="{19E70425-2086-49AA-9562-E1B37581C29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a:spLocks noGrp="1"/>
          </p:cNvSpPr>
          <p:nvPr>
            <p:ph type="title"/>
          </p:nvPr>
        </p:nvSpPr>
        <p:spPr>
          <a:xfrm>
            <a:off x="194050" y="51070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600" b="0" i="0" u="none" strike="noStrike" cap="none">
                <a:solidFill>
                  <a:schemeClr val="accent1"/>
                </a:solidFill>
                <a:latin typeface="Merriweather"/>
                <a:ea typeface="Merriweather"/>
                <a:cs typeface="Merriweather"/>
                <a:sym typeface="Merriweather"/>
              </a:rPr>
              <a:t>Violencia basada en género se refiere a </a:t>
            </a:r>
            <a:r>
              <a:rPr lang="en-US" sz="2600" b="1" i="1" u="none" strike="noStrike" cap="none">
                <a:solidFill>
                  <a:schemeClr val="accent1"/>
                </a:solidFill>
                <a:latin typeface="Merriweather"/>
                <a:ea typeface="Merriweather"/>
                <a:cs typeface="Merriweather"/>
                <a:sym typeface="Merriweather"/>
              </a:rPr>
              <a:t>la motivación o el impacto buscado de </a:t>
            </a:r>
            <a:r>
              <a:rPr lang="en-US" sz="2600" b="0" i="0" u="none" strike="noStrike" cap="none">
                <a:solidFill>
                  <a:schemeClr val="accent1"/>
                </a:solidFill>
                <a:latin typeface="Merriweather"/>
                <a:ea typeface="Merriweather"/>
                <a:cs typeface="Merriweather"/>
                <a:sym typeface="Merriweather"/>
              </a:rPr>
              <a:t>la violación: cuando está dirigida específicamente a una mujer o un hombre </a:t>
            </a:r>
            <a:r>
              <a:rPr lang="en-US" sz="2600" b="1" i="1" u="none" strike="noStrike" cap="none">
                <a:solidFill>
                  <a:schemeClr val="accent1"/>
                </a:solidFill>
                <a:latin typeface="Merriweather"/>
                <a:ea typeface="Merriweather"/>
                <a:cs typeface="Merriweather"/>
                <a:sym typeface="Merriweather"/>
              </a:rPr>
              <a:t>debido</a:t>
            </a:r>
            <a:r>
              <a:rPr lang="en-US" sz="2600" b="0" i="0" u="none" strike="noStrike" cap="none">
                <a:solidFill>
                  <a:schemeClr val="accent1"/>
                </a:solidFill>
                <a:latin typeface="Merriweather"/>
                <a:ea typeface="Merriweather"/>
                <a:cs typeface="Merriweather"/>
                <a:sym typeface="Merriweather"/>
              </a:rPr>
              <a:t> </a:t>
            </a:r>
            <a:r>
              <a:rPr lang="en-US" sz="2600" b="1" i="1" u="none" strike="noStrike" cap="none">
                <a:solidFill>
                  <a:schemeClr val="accent1"/>
                </a:solidFill>
                <a:latin typeface="Merriweather"/>
                <a:ea typeface="Merriweather"/>
                <a:cs typeface="Merriweather"/>
                <a:sym typeface="Merriweather"/>
              </a:rPr>
              <a:t>a</a:t>
            </a:r>
            <a:r>
              <a:rPr lang="en-US" sz="2600" b="0" i="0" u="none" strike="noStrike" cap="none">
                <a:solidFill>
                  <a:schemeClr val="accent1"/>
                </a:solidFill>
                <a:latin typeface="Merriweather"/>
                <a:ea typeface="Merriweather"/>
                <a:cs typeface="Merriweather"/>
                <a:sym typeface="Merriweather"/>
              </a:rPr>
              <a:t> su género.</a:t>
            </a:r>
            <a:endParaRPr/>
          </a:p>
        </p:txBody>
      </p:sp>
      <p:sp>
        <p:nvSpPr>
          <p:cNvPr id="348" name="Google Shape;348;p55"/>
          <p:cNvSpPr txBox="1"/>
          <p:nvPr/>
        </p:nvSpPr>
        <p:spPr>
          <a:xfrm>
            <a:off x="759900" y="3080575"/>
            <a:ext cx="8194500" cy="1221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600"/>
              <a:buFont typeface="Arial"/>
              <a:buNone/>
            </a:pPr>
            <a:r>
              <a:rPr lang="en-US" sz="2600" b="0" i="0" u="none" strike="noStrike" cap="none">
                <a:solidFill>
                  <a:schemeClr val="accent1"/>
                </a:solidFill>
                <a:latin typeface="Merriweather"/>
                <a:ea typeface="Merriweather"/>
                <a:cs typeface="Merriweather"/>
                <a:sym typeface="Merriweather"/>
              </a:rPr>
              <a:t>Ejemplos: matrimonios forzados, </a:t>
            </a:r>
            <a:endParaRPr/>
          </a:p>
          <a:p>
            <a:pPr marL="0" marR="0" lvl="0" indent="0" algn="r" rtl="0">
              <a:lnSpc>
                <a:spcPct val="100000"/>
              </a:lnSpc>
              <a:spcBef>
                <a:spcPts val="0"/>
              </a:spcBef>
              <a:spcAft>
                <a:spcPts val="0"/>
              </a:spcAft>
              <a:buClr>
                <a:srgbClr val="000000"/>
              </a:buClr>
              <a:buSzPts val="2600"/>
              <a:buFont typeface="Arial"/>
              <a:buNone/>
            </a:pPr>
            <a:r>
              <a:rPr lang="en-US" sz="2600" b="0" i="0" u="none" strike="noStrike" cap="none">
                <a:solidFill>
                  <a:schemeClr val="accent1"/>
                </a:solidFill>
                <a:latin typeface="Merriweather"/>
                <a:ea typeface="Merriweather"/>
                <a:cs typeface="Merriweather"/>
                <a:sym typeface="Merriweather"/>
              </a:rPr>
              <a:t>violencia doméstica, uso de los hijos para infligir </a:t>
            </a:r>
            <a:endParaRPr/>
          </a:p>
          <a:p>
            <a:pPr marL="0" marR="0" lvl="0" indent="0" algn="r" rtl="0">
              <a:lnSpc>
                <a:spcPct val="100000"/>
              </a:lnSpc>
              <a:spcBef>
                <a:spcPts val="0"/>
              </a:spcBef>
              <a:spcAft>
                <a:spcPts val="0"/>
              </a:spcAft>
              <a:buClr>
                <a:srgbClr val="000000"/>
              </a:buClr>
              <a:buSzPts val="2600"/>
              <a:buFont typeface="Arial"/>
              <a:buNone/>
            </a:pPr>
            <a:r>
              <a:rPr lang="en-US" sz="2600" b="0" i="0" u="none" strike="noStrike" cap="none">
                <a:solidFill>
                  <a:schemeClr val="accent1"/>
                </a:solidFill>
                <a:latin typeface="Merriweather"/>
                <a:ea typeface="Merriweather"/>
                <a:cs typeface="Merriweather"/>
                <a:sym typeface="Merriweather"/>
              </a:rPr>
              <a:t>un trauma psicológico, amenazas de violación, trabajo doméstico forzado. </a:t>
            </a:r>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354" name="Google Shape;354;p56"/>
          <p:cNvSpPr txBox="1"/>
          <p:nvPr/>
        </p:nvSpPr>
        <p:spPr>
          <a:xfrm>
            <a:off x="141345" y="536714"/>
            <a:ext cx="209528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Sudáfrica </a:t>
            </a:r>
            <a:endParaRPr/>
          </a:p>
        </p:txBody>
      </p:sp>
      <p:pic>
        <p:nvPicPr>
          <p:cNvPr id="355" name="Google Shape;355;p56"/>
          <p:cNvPicPr preferRelativeResize="0"/>
          <p:nvPr/>
        </p:nvPicPr>
        <p:blipFill rotWithShape="1">
          <a:blip r:embed="rId3">
            <a:alphaModFix/>
          </a:blip>
          <a:srcRect r="9041"/>
          <a:stretch/>
        </p:blipFill>
        <p:spPr>
          <a:xfrm>
            <a:off x="2236625" y="0"/>
            <a:ext cx="6907372"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7"/>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361" name="Google Shape;361;p57"/>
          <p:cNvSpPr txBox="1"/>
          <p:nvPr/>
        </p:nvSpPr>
        <p:spPr>
          <a:xfrm>
            <a:off x="152075" y="452825"/>
            <a:ext cx="18237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Túnez</a:t>
            </a:r>
            <a:endParaRPr/>
          </a:p>
        </p:txBody>
      </p:sp>
      <p:pic>
        <p:nvPicPr>
          <p:cNvPr id="362" name="Google Shape;362;p57"/>
          <p:cNvPicPr preferRelativeResize="0"/>
          <p:nvPr/>
        </p:nvPicPr>
        <p:blipFill rotWithShape="1">
          <a:blip r:embed="rId3">
            <a:alphaModFix/>
          </a:blip>
          <a:srcRect/>
          <a:stretch/>
        </p:blipFill>
        <p:spPr>
          <a:xfrm>
            <a:off x="1816975" y="153850"/>
            <a:ext cx="7327025" cy="4884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8"/>
          <p:cNvSpPr txBox="1">
            <a:spLocks noGrp="1"/>
          </p:cNvSpPr>
          <p:nvPr>
            <p:ph type="title"/>
          </p:nvPr>
        </p:nvSpPr>
        <p:spPr>
          <a:xfrm>
            <a:off x="194050" y="51070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400" b="0" i="0" u="none" strike="noStrike" cap="none" dirty="0">
                <a:solidFill>
                  <a:schemeClr val="accent1"/>
                </a:solidFill>
                <a:latin typeface="Merriweather"/>
                <a:ea typeface="Merriweather"/>
                <a:cs typeface="Merriweather"/>
                <a:sym typeface="Merriweather"/>
              </a:rPr>
              <a:t>El </a:t>
            </a:r>
            <a:r>
              <a:rPr lang="en-US" sz="3400" b="0" i="0" u="none" strike="noStrike" cap="none" dirty="0" err="1">
                <a:solidFill>
                  <a:schemeClr val="accent1"/>
                </a:solidFill>
                <a:latin typeface="Merriweather"/>
                <a:ea typeface="Merriweather"/>
                <a:cs typeface="Merriweather"/>
                <a:sym typeface="Merriweather"/>
              </a:rPr>
              <a:t>género</a:t>
            </a:r>
            <a:r>
              <a:rPr lang="en-US" sz="3400" b="0" i="0" u="none" strike="noStrike" cap="none" dirty="0">
                <a:solidFill>
                  <a:schemeClr val="accent1"/>
                </a:solidFill>
                <a:latin typeface="Merriweather"/>
                <a:ea typeface="Merriweather"/>
                <a:cs typeface="Merriweather"/>
                <a:sym typeface="Merriweather"/>
              </a:rPr>
              <a:t> no </a:t>
            </a:r>
            <a:r>
              <a:rPr lang="en-US" sz="3400" b="0" i="0" u="none" strike="noStrike" cap="none" dirty="0" err="1">
                <a:solidFill>
                  <a:schemeClr val="accent1"/>
                </a:solidFill>
                <a:latin typeface="Merriweather"/>
                <a:ea typeface="Merriweather"/>
                <a:cs typeface="Merriweather"/>
                <a:sym typeface="Merriweather"/>
              </a:rPr>
              <a:t>es</a:t>
            </a:r>
            <a:r>
              <a:rPr lang="en-US" sz="3400" b="0" i="0" u="none" strike="noStrike" cap="none" dirty="0">
                <a:solidFill>
                  <a:schemeClr val="accent1"/>
                </a:solidFill>
                <a:latin typeface="Merriweather"/>
                <a:ea typeface="Merriweather"/>
                <a:cs typeface="Merriweather"/>
                <a:sym typeface="Merriweather"/>
              </a:rPr>
              <a:t> lo </a:t>
            </a:r>
            <a:r>
              <a:rPr lang="en-US" sz="3400" b="0" i="0" u="none" strike="noStrike" cap="none" dirty="0" err="1">
                <a:solidFill>
                  <a:schemeClr val="accent1"/>
                </a:solidFill>
                <a:latin typeface="Merriweather"/>
                <a:ea typeface="Merriweather"/>
                <a:cs typeface="Merriweather"/>
                <a:sym typeface="Merriweather"/>
              </a:rPr>
              <a:t>mismo</a:t>
            </a:r>
            <a:r>
              <a:rPr lang="en-US" sz="3400" b="0" i="0" u="none" strike="noStrike" cap="none" dirty="0">
                <a:solidFill>
                  <a:schemeClr val="accent1"/>
                </a:solidFill>
                <a:latin typeface="Merriweather"/>
                <a:ea typeface="Merriweather"/>
                <a:cs typeface="Merriweather"/>
                <a:sym typeface="Merriweather"/>
              </a:rPr>
              <a:t> que </a:t>
            </a:r>
            <a:r>
              <a:rPr lang="en-US" sz="3400" b="0" u="none" strike="noStrike" cap="none" dirty="0" err="1">
                <a:solidFill>
                  <a:schemeClr val="accent1"/>
                </a:solidFill>
                <a:latin typeface="Merriweather"/>
                <a:ea typeface="Merriweather"/>
                <a:cs typeface="Merriweather"/>
                <a:sym typeface="Merriweather"/>
              </a:rPr>
              <a:t>mujer</a:t>
            </a:r>
            <a:r>
              <a:rPr lang="en-US" sz="3400" b="0" i="0" u="none" strike="noStrike" cap="none" dirty="0">
                <a:solidFill>
                  <a:schemeClr val="accent1"/>
                </a:solidFill>
                <a:latin typeface="Merriweather"/>
                <a:ea typeface="Merriweather"/>
                <a:cs typeface="Merriweather"/>
                <a:sym typeface="Merriweather"/>
              </a:rPr>
              <a:t> y las </a:t>
            </a:r>
            <a:r>
              <a:rPr lang="en-US" sz="3400" b="0" i="0" u="none" strike="noStrike" cap="none" dirty="0" err="1">
                <a:solidFill>
                  <a:schemeClr val="accent1"/>
                </a:solidFill>
                <a:latin typeface="Merriweather"/>
                <a:ea typeface="Merriweather"/>
                <a:cs typeface="Merriweather"/>
                <a:sym typeface="Merriweather"/>
              </a:rPr>
              <a:t>experiencias</a:t>
            </a:r>
            <a:r>
              <a:rPr lang="en-US" sz="3400" b="0" i="0" u="none" strike="noStrike" cap="none" dirty="0">
                <a:solidFill>
                  <a:schemeClr val="accent1"/>
                </a:solidFill>
                <a:latin typeface="Merriweather"/>
                <a:ea typeface="Merriweather"/>
                <a:cs typeface="Merriweather"/>
                <a:sym typeface="Merriweather"/>
              </a:rPr>
              <a:t> de las </a:t>
            </a:r>
            <a:r>
              <a:rPr lang="en-US" sz="3400" b="0" i="0" u="none" strike="noStrike" cap="none" dirty="0" err="1">
                <a:solidFill>
                  <a:schemeClr val="accent1"/>
                </a:solidFill>
                <a:latin typeface="Merriweather"/>
                <a:ea typeface="Merriweather"/>
                <a:cs typeface="Merriweather"/>
                <a:sym typeface="Merriweather"/>
              </a:rPr>
              <a:t>mujeres</a:t>
            </a:r>
            <a:r>
              <a:rPr lang="en-US" sz="3400" b="0" i="0" u="none" strike="noStrike" cap="none" dirty="0">
                <a:solidFill>
                  <a:schemeClr val="accent1"/>
                </a:solidFill>
                <a:latin typeface="Merriweather"/>
                <a:ea typeface="Merriweather"/>
                <a:cs typeface="Merriweather"/>
                <a:sym typeface="Merriweather"/>
              </a:rPr>
              <a:t> no </a:t>
            </a:r>
            <a:r>
              <a:rPr lang="en-US" sz="3400" b="0" i="0" u="none" strike="noStrike" cap="none" dirty="0" err="1">
                <a:solidFill>
                  <a:schemeClr val="accent1"/>
                </a:solidFill>
                <a:latin typeface="Merriweather"/>
                <a:ea typeface="Merriweather"/>
                <a:cs typeface="Merriweather"/>
                <a:sym typeface="Merriweather"/>
              </a:rPr>
              <a:t>pueden</a:t>
            </a:r>
            <a:r>
              <a:rPr lang="en-US" sz="3400" b="0" i="0" u="none" strike="noStrike" cap="none" dirty="0">
                <a:solidFill>
                  <a:schemeClr val="accent1"/>
                </a:solidFill>
                <a:latin typeface="Merriweather"/>
                <a:ea typeface="Merriweather"/>
                <a:cs typeface="Merriweather"/>
                <a:sym typeface="Merriweather"/>
              </a:rPr>
              <a:t> </a:t>
            </a:r>
            <a:r>
              <a:rPr lang="en-US" sz="3400" b="0" i="0" u="none" strike="noStrike" cap="none" dirty="0" err="1">
                <a:solidFill>
                  <a:schemeClr val="accent1"/>
                </a:solidFill>
                <a:latin typeface="Merriweather"/>
                <a:ea typeface="Merriweather"/>
                <a:cs typeface="Merriweather"/>
                <a:sym typeface="Merriweather"/>
              </a:rPr>
              <a:t>reducirse</a:t>
            </a:r>
            <a:r>
              <a:rPr lang="en-US" sz="3400" b="0" i="0" u="none" strike="noStrike" cap="none" dirty="0">
                <a:solidFill>
                  <a:schemeClr val="accent1"/>
                </a:solidFill>
                <a:latin typeface="Merriweather"/>
                <a:ea typeface="Merriweather"/>
                <a:cs typeface="Merriweather"/>
                <a:sym typeface="Merriweather"/>
              </a:rPr>
              <a:t> a la </a:t>
            </a:r>
            <a:r>
              <a:rPr lang="en-US" sz="3400" b="0" i="0" u="none" strike="noStrike" cap="none" dirty="0" err="1">
                <a:solidFill>
                  <a:schemeClr val="accent1"/>
                </a:solidFill>
                <a:latin typeface="Merriweather"/>
                <a:ea typeface="Merriweather"/>
                <a:cs typeface="Merriweather"/>
                <a:sym typeface="Merriweather"/>
              </a:rPr>
              <a:t>violencia</a:t>
            </a:r>
            <a:r>
              <a:rPr lang="en-US" sz="3400" b="0" i="0" u="none" strike="noStrike" cap="none" dirty="0">
                <a:solidFill>
                  <a:schemeClr val="accent1"/>
                </a:solidFill>
                <a:latin typeface="Merriweather"/>
                <a:ea typeface="Merriweather"/>
                <a:cs typeface="Merriweather"/>
                <a:sym typeface="Merriweather"/>
              </a:rPr>
              <a:t> sexual.</a:t>
            </a:r>
            <a:r>
              <a:rPr lang="en-US" sz="3600" b="0" i="0" u="none" strike="noStrike" cap="none" dirty="0">
                <a:solidFill>
                  <a:schemeClr val="accent1"/>
                </a:solidFill>
                <a:latin typeface="Merriweather"/>
                <a:ea typeface="Merriweather"/>
                <a:cs typeface="Merriweather"/>
                <a:sym typeface="Merriweather"/>
              </a:rPr>
              <a:t> </a:t>
            </a:r>
            <a:endParaRPr dirty="0"/>
          </a:p>
        </p:txBody>
      </p:sp>
      <p:sp>
        <p:nvSpPr>
          <p:cNvPr id="368" name="Google Shape;368;p58"/>
          <p:cNvSpPr txBox="1"/>
          <p:nvPr/>
        </p:nvSpPr>
        <p:spPr>
          <a:xfrm>
            <a:off x="818350" y="3554000"/>
            <a:ext cx="8194500" cy="1221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chemeClr val="accent1"/>
                </a:solidFill>
                <a:latin typeface="Merriweather"/>
                <a:ea typeface="Merriweather"/>
                <a:cs typeface="Merriweather"/>
                <a:sym typeface="Merriweather"/>
              </a:rPr>
              <a:t>Ejemplo</a:t>
            </a:r>
            <a:r>
              <a:rPr lang="en-US" sz="2800" b="0" i="0" u="none" strike="noStrike" cap="none" dirty="0">
                <a:solidFill>
                  <a:schemeClr val="accent1"/>
                </a:solidFill>
                <a:latin typeface="Merriweather"/>
                <a:ea typeface="Merriweather"/>
                <a:cs typeface="Merriweather"/>
                <a:sym typeface="Merriweather"/>
              </a:rPr>
              <a:t>: Informe final de la </a:t>
            </a:r>
            <a:endParaRPr dirty="0"/>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chemeClr val="accent1"/>
                </a:solidFill>
                <a:latin typeface="Merriweather"/>
                <a:ea typeface="Merriweather"/>
                <a:cs typeface="Merriweather"/>
                <a:sym typeface="Merriweather"/>
              </a:rPr>
              <a:t>Comisión</a:t>
            </a:r>
            <a:r>
              <a:rPr lang="en-US" sz="2800" b="0" i="0" u="none" strike="noStrike" cap="none" dirty="0">
                <a:solidFill>
                  <a:schemeClr val="accent1"/>
                </a:solidFill>
                <a:latin typeface="Merriweather"/>
                <a:ea typeface="Merriweather"/>
                <a:cs typeface="Merriweather"/>
                <a:sym typeface="Merriweather"/>
              </a:rPr>
              <a:t> para la </a:t>
            </a:r>
            <a:r>
              <a:rPr lang="en-US" sz="2800" b="0" i="0" u="none" strike="noStrike" cap="none" dirty="0" err="1">
                <a:solidFill>
                  <a:schemeClr val="accent1"/>
                </a:solidFill>
                <a:latin typeface="Merriweather"/>
                <a:ea typeface="Merriweather"/>
                <a:cs typeface="Merriweather"/>
                <a:sym typeface="Merriweather"/>
              </a:rPr>
              <a:t>Verdad</a:t>
            </a:r>
            <a:r>
              <a:rPr lang="en-US" sz="2800" b="0" i="0" u="none" strike="noStrike" cap="none" dirty="0">
                <a:solidFill>
                  <a:schemeClr val="accent1"/>
                </a:solidFill>
                <a:latin typeface="Merriweather"/>
                <a:ea typeface="Merriweather"/>
                <a:cs typeface="Merriweather"/>
                <a:sym typeface="Merriweather"/>
              </a:rPr>
              <a:t> y la </a:t>
            </a:r>
            <a:r>
              <a:rPr lang="en-US" sz="2800" b="0" i="0" u="none" strike="noStrike" cap="none" dirty="0" err="1">
                <a:solidFill>
                  <a:schemeClr val="accent1"/>
                </a:solidFill>
                <a:latin typeface="Merriweather"/>
                <a:ea typeface="Merriweather"/>
                <a:cs typeface="Merriweather"/>
                <a:sym typeface="Merriweather"/>
              </a:rPr>
              <a:t>Reconciliación</a:t>
            </a:r>
            <a:r>
              <a:rPr lang="en-US" sz="2800" b="0" i="0" u="none" strike="noStrike" cap="none" dirty="0">
                <a:solidFill>
                  <a:schemeClr val="accent1"/>
                </a:solidFill>
                <a:latin typeface="Merriweather"/>
                <a:ea typeface="Merriweather"/>
                <a:cs typeface="Merriweather"/>
                <a:sym typeface="Merriweather"/>
              </a:rPr>
              <a:t> del Perú</a:t>
            </a:r>
            <a:r>
              <a:rPr lang="en-US" sz="2600" b="0" i="0" u="none" strike="noStrike" cap="none" dirty="0">
                <a:solidFill>
                  <a:schemeClr val="accent1"/>
                </a:solidFill>
                <a:latin typeface="Merriweather"/>
                <a:ea typeface="Merriweather"/>
                <a:cs typeface="Merriweather"/>
                <a:sym typeface="Merriweather"/>
              </a:rPr>
              <a:t> </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C903CC3C-83CF-467A-94AB-20B937D2C52E}"/>
              </a:ext>
            </a:extLst>
          </p:cNvPr>
          <p:cNvSpPr/>
          <p:nvPr/>
        </p:nvSpPr>
        <p:spPr>
          <a:xfrm>
            <a:off x="53397" y="477560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8. Consecuencias de las violaciones de los derechos humanos según el género</a:t>
            </a:r>
            <a:endParaRPr/>
          </a:p>
        </p:txBody>
      </p:sp>
      <p:sp>
        <p:nvSpPr>
          <p:cNvPr id="374" name="Google Shape;374;p59"/>
          <p:cNvSpPr txBox="1"/>
          <p:nvPr/>
        </p:nvSpPr>
        <p:spPr>
          <a:xfrm>
            <a:off x="4572000" y="102866"/>
            <a:ext cx="4083600" cy="4237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Un abordaje integral de la violencia sexual no debería realizarse a expensas del abordaje de otros </a:t>
            </a:r>
            <a:r>
              <a:rPr lang="en-US" sz="1400" b="1" i="0" u="none" strike="noStrike" cap="none">
                <a:solidFill>
                  <a:schemeClr val="dk2"/>
                </a:solidFill>
                <a:latin typeface="Roboto"/>
                <a:ea typeface="Roboto"/>
                <a:cs typeface="Roboto"/>
                <a:sym typeface="Roboto"/>
              </a:rPr>
              <a:t>impactos a largo plazo</a:t>
            </a:r>
            <a:r>
              <a:rPr lang="en-US" sz="1400" b="0" i="0" u="none" strike="noStrike" cap="none">
                <a:solidFill>
                  <a:schemeClr val="dk2"/>
                </a:solidFill>
                <a:latin typeface="Roboto"/>
                <a:ea typeface="Roboto"/>
                <a:cs typeface="Roboto"/>
                <a:sym typeface="Roboto"/>
              </a:rPr>
              <a:t> de los conflictos que muchas mujeres enfrentan. </a:t>
            </a:r>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Con frecuencia no se vincula el daño provocado a las mujeres durante los conflictos —asesinatos, desapariciones, tortura, lesiones físicas, violencia sexual, reclutamiento forzado y desplazamientos— con los perjuicios que las mujeres pueden experimentar </a:t>
            </a:r>
            <a:r>
              <a:rPr lang="en-US" sz="1400" b="1" i="0" u="none" strike="noStrike" cap="none">
                <a:solidFill>
                  <a:schemeClr val="dk2"/>
                </a:solidFill>
                <a:latin typeface="Roboto"/>
                <a:ea typeface="Roboto"/>
                <a:cs typeface="Roboto"/>
                <a:sym typeface="Roboto"/>
              </a:rPr>
              <a:t>después</a:t>
            </a:r>
            <a:r>
              <a:rPr lang="en-US" sz="1400" b="0" i="0" u="none" strike="noStrike" cap="none">
                <a:solidFill>
                  <a:schemeClr val="dk2"/>
                </a:solidFill>
                <a:latin typeface="Roboto"/>
                <a:ea typeface="Roboto"/>
                <a:cs typeface="Roboto"/>
                <a:sym typeface="Roboto"/>
              </a:rPr>
              <a:t> del conflicto. </a:t>
            </a:r>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Las mujeres pueden padecer </a:t>
            </a:r>
            <a:r>
              <a:rPr lang="en-US" sz="1400" b="1" i="0" u="none" strike="noStrike" cap="none">
                <a:solidFill>
                  <a:schemeClr val="dk2"/>
                </a:solidFill>
                <a:latin typeface="Roboto"/>
                <a:ea typeface="Roboto"/>
                <a:cs typeface="Roboto"/>
                <a:sym typeface="Roboto"/>
              </a:rPr>
              <a:t>daños físicos, emocionales, de salud mental, económicos, sociales</a:t>
            </a:r>
            <a:r>
              <a:rPr lang="en-US" sz="1400" b="0" i="0" u="none" strike="noStrike" cap="none">
                <a:solidFill>
                  <a:schemeClr val="dk2"/>
                </a:solidFill>
                <a:latin typeface="Roboto"/>
                <a:ea typeface="Roboto"/>
                <a:cs typeface="Roboto"/>
                <a:sym typeface="Roboto"/>
              </a:rPr>
              <a:t> </a:t>
            </a:r>
            <a:r>
              <a:rPr lang="en-US" sz="1400" b="1" i="0" u="none" strike="noStrike" cap="none">
                <a:solidFill>
                  <a:schemeClr val="dk2"/>
                </a:solidFill>
                <a:latin typeface="Roboto"/>
                <a:ea typeface="Roboto"/>
                <a:cs typeface="Roboto"/>
                <a:sym typeface="Roboto"/>
              </a:rPr>
              <a:t>o de otro tipo a largo plazo</a:t>
            </a:r>
            <a:r>
              <a:rPr lang="en-US" sz="1400" b="0" i="0" u="none" strike="noStrike" cap="none">
                <a:solidFill>
                  <a:schemeClr val="dk2"/>
                </a:solidFill>
                <a:latin typeface="Roboto"/>
                <a:ea typeface="Roboto"/>
                <a:cs typeface="Roboto"/>
                <a:sym typeface="Roboto"/>
              </a:rPr>
              <a:t> mucho después de una violación de derechos o del final de un conflicto, como restricción de la libertad reproductiva, pérdida de tierras, inseguridad, aumento de la carga de cuidados, exclusión política, privación y vulnerabilidad económicas, entre muchas otros impactos duraderos.</a:t>
            </a:r>
            <a:endParaRPr/>
          </a:p>
        </p:txBody>
      </p:sp>
      <p:sp>
        <p:nvSpPr>
          <p:cNvPr id="4" name="Rectangle 3">
            <a:extLst>
              <a:ext uri="{FF2B5EF4-FFF2-40B4-BE49-F238E27FC236}">
                <a16:creationId xmlns:a16="http://schemas.microsoft.com/office/drawing/2014/main" id="{C994B447-DBEA-4757-A3E4-6D5915E1872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0"/>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380" name="Google Shape;380;p60"/>
          <p:cNvSpPr txBox="1"/>
          <p:nvPr/>
        </p:nvSpPr>
        <p:spPr>
          <a:xfrm>
            <a:off x="391675" y="353475"/>
            <a:ext cx="18237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Líbano</a:t>
            </a:r>
            <a:endParaRPr/>
          </a:p>
        </p:txBody>
      </p:sp>
      <p:pic>
        <p:nvPicPr>
          <p:cNvPr id="381" name="Google Shape;381;p60"/>
          <p:cNvPicPr preferRelativeResize="0"/>
          <p:nvPr/>
        </p:nvPicPr>
        <p:blipFill rotWithShape="1">
          <a:blip r:embed="rId3">
            <a:alphaModFix/>
          </a:blip>
          <a:srcRect/>
          <a:stretch/>
        </p:blipFill>
        <p:spPr>
          <a:xfrm>
            <a:off x="3547700" y="0"/>
            <a:ext cx="5143500"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1"/>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387" name="Google Shape;387;p61"/>
          <p:cNvPicPr preferRelativeResize="0"/>
          <p:nvPr/>
        </p:nvPicPr>
        <p:blipFill rotWithShape="1">
          <a:blip r:embed="rId3">
            <a:alphaModFix/>
          </a:blip>
          <a:srcRect/>
          <a:stretch/>
        </p:blipFill>
        <p:spPr>
          <a:xfrm>
            <a:off x="1428763" y="0"/>
            <a:ext cx="7715236" cy="5143500"/>
          </a:xfrm>
          <a:prstGeom prst="rect">
            <a:avLst/>
          </a:prstGeom>
          <a:noFill/>
          <a:ln>
            <a:noFill/>
          </a:ln>
        </p:spPr>
      </p:pic>
      <p:sp>
        <p:nvSpPr>
          <p:cNvPr id="388" name="Google Shape;388;p61"/>
          <p:cNvSpPr txBox="1"/>
          <p:nvPr/>
        </p:nvSpPr>
        <p:spPr>
          <a:xfrm>
            <a:off x="133125" y="325975"/>
            <a:ext cx="22152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Colombia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p:nvPr/>
        </p:nvSpPr>
        <p:spPr>
          <a:xfrm>
            <a:off x="487650" y="306427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88" name="Google Shape;88;p17" descr="As an awareness test from Transport for London it does a great job of highlighting the issue with drivers having awareness for cyclists." title="Basketball Awareness Test">
            <a:hlinkClick r:id="rId3"/>
          </p:cNvPr>
          <p:cNvPicPr preferRelativeResize="0"/>
          <p:nvPr/>
        </p:nvPicPr>
        <p:blipFill rotWithShape="1">
          <a:blip r:embed="rId4">
            <a:alphaModFix/>
          </a:blip>
          <a:srcRect/>
          <a:stretch/>
        </p:blipFill>
        <p:spPr>
          <a:xfrm>
            <a:off x="1557950" y="311213"/>
            <a:ext cx="6028100" cy="4521075"/>
          </a:xfrm>
          <a:prstGeom prst="rect">
            <a:avLst/>
          </a:prstGeom>
          <a:noFill/>
          <a:ln>
            <a:noFill/>
          </a:ln>
        </p:spPr>
      </p:pic>
      <p:sp>
        <p:nvSpPr>
          <p:cNvPr id="4" name="Rectangle 3">
            <a:extLst>
              <a:ext uri="{FF2B5EF4-FFF2-40B4-BE49-F238E27FC236}">
                <a16:creationId xmlns:a16="http://schemas.microsoft.com/office/drawing/2014/main" id="{82B02040-6E07-40CF-A6F8-45810ED16E1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2"/>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394" name="Google Shape;394;p62"/>
          <p:cNvPicPr preferRelativeResize="0"/>
          <p:nvPr/>
        </p:nvPicPr>
        <p:blipFill rotWithShape="1">
          <a:blip r:embed="rId3">
            <a:alphaModFix/>
          </a:blip>
          <a:srcRect/>
          <a:stretch/>
        </p:blipFill>
        <p:spPr>
          <a:xfrm>
            <a:off x="0" y="0"/>
            <a:ext cx="7717146" cy="5143501"/>
          </a:xfrm>
          <a:prstGeom prst="rect">
            <a:avLst/>
          </a:prstGeom>
          <a:noFill/>
          <a:ln>
            <a:noFill/>
          </a:ln>
        </p:spPr>
      </p:pic>
      <p:sp>
        <p:nvSpPr>
          <p:cNvPr id="395" name="Google Shape;395;p62"/>
          <p:cNvSpPr txBox="1"/>
          <p:nvPr/>
        </p:nvSpPr>
        <p:spPr>
          <a:xfrm>
            <a:off x="5500100" y="214875"/>
            <a:ext cx="3279000" cy="786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Refugiados sirios </a:t>
            </a:r>
            <a:endParaRPr/>
          </a:p>
          <a:p>
            <a:pPr marL="0" marR="0" lvl="0" indent="0" algn="r"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en el Líbano</a:t>
            </a:r>
            <a:endParaRPr/>
          </a:p>
        </p:txBody>
      </p:sp>
      <p:sp>
        <p:nvSpPr>
          <p:cNvPr id="5" name="Rectangle 4">
            <a:extLst>
              <a:ext uri="{FF2B5EF4-FFF2-40B4-BE49-F238E27FC236}">
                <a16:creationId xmlns:a16="http://schemas.microsoft.com/office/drawing/2014/main" id="{EBF9C01E-346A-4DC7-B5AA-A278AEC9CEE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9. ¿Qué se pone en riesgo al no diferenciar según el género?</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401" name="Google Shape;401;p63"/>
          <p:cNvSpPr txBox="1"/>
          <p:nvPr/>
        </p:nvSpPr>
        <p:spPr>
          <a:xfrm>
            <a:off x="4536925" y="310225"/>
            <a:ext cx="4294800" cy="64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Merriweather"/>
                <a:ea typeface="Merriweather"/>
                <a:cs typeface="Merriweather"/>
                <a:sym typeface="Merriweather"/>
              </a:rPr>
              <a:t>No tener en cuenta el género dificulta los objetivos de la justicia transicional</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63"/>
          <p:cNvSpPr txBox="1"/>
          <p:nvPr/>
        </p:nvSpPr>
        <p:spPr>
          <a:xfrm>
            <a:off x="4635050" y="1362125"/>
            <a:ext cx="4015500" cy="2998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Incluir</a:t>
            </a:r>
            <a:r>
              <a:rPr lang="en-US" sz="1400" b="0" i="0" u="none" strike="noStrike" cap="none" dirty="0">
                <a:solidFill>
                  <a:schemeClr val="dk2"/>
                </a:solidFill>
                <a:latin typeface="Roboto"/>
                <a:ea typeface="Roboto"/>
                <a:cs typeface="Roboto"/>
                <a:sym typeface="Roboto"/>
              </a:rPr>
              <a:t> a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pasó</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ser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algo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relativamente</a:t>
            </a:r>
            <a:r>
              <a:rPr lang="en-US" sz="1400" b="0" i="0" u="none" strike="noStrike" cap="none" dirty="0">
                <a:solidFill>
                  <a:schemeClr val="dk2"/>
                </a:solidFill>
                <a:latin typeface="Roboto"/>
                <a:ea typeface="Roboto"/>
                <a:cs typeface="Roboto"/>
                <a:sym typeface="Roboto"/>
              </a:rPr>
              <a:t> habitual.</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A menudo, las </a:t>
            </a:r>
            <a:r>
              <a:rPr lang="en-US" sz="1400" b="0" i="0" u="none" strike="noStrike" cap="none" dirty="0" err="1">
                <a:solidFill>
                  <a:schemeClr val="dk2"/>
                </a:solidFill>
                <a:latin typeface="Roboto"/>
                <a:ea typeface="Roboto"/>
                <a:cs typeface="Roboto"/>
                <a:sym typeface="Roboto"/>
              </a:rPr>
              <a:t>expresiones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buena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voluntad</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incluso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compromisos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están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papel</a:t>
            </a:r>
            <a:r>
              <a:rPr lang="en-US" sz="1400" b="0" i="0" u="none" strike="noStrike" cap="none" dirty="0">
                <a:solidFill>
                  <a:schemeClr val="dk2"/>
                </a:solidFill>
                <a:latin typeface="Roboto"/>
                <a:ea typeface="Roboto"/>
                <a:cs typeface="Roboto"/>
                <a:sym typeface="Roboto"/>
              </a:rPr>
              <a:t> no se </a:t>
            </a:r>
            <a:r>
              <a:rPr lang="en-US" sz="1400" b="0" i="0" u="none" strike="noStrike" cap="none" dirty="0" err="1">
                <a:solidFill>
                  <a:schemeClr val="dk2"/>
                </a:solidFill>
                <a:latin typeface="Roboto"/>
                <a:ea typeface="Roboto"/>
                <a:cs typeface="Roboto"/>
                <a:sym typeface="Roboto"/>
              </a:rPr>
              <a:t>aplican</a:t>
            </a:r>
            <a:r>
              <a:rPr lang="en-US" sz="1400" b="0" i="0" u="none" strike="noStrike" cap="none" dirty="0">
                <a:solidFill>
                  <a:schemeClr val="dk2"/>
                </a:solidFill>
                <a:latin typeface="Roboto"/>
                <a:ea typeface="Roboto"/>
                <a:cs typeface="Roboto"/>
                <a:sym typeface="Roboto"/>
              </a:rPr>
              <a:t> con </a:t>
            </a:r>
            <a:r>
              <a:rPr lang="en-US" sz="1400" b="0" i="0" u="none" strike="noStrike" cap="none" dirty="0" err="1">
                <a:solidFill>
                  <a:schemeClr val="dk2"/>
                </a:solidFill>
                <a:latin typeface="Roboto"/>
                <a:ea typeface="Roboto"/>
                <a:cs typeface="Roboto"/>
                <a:sym typeface="Roboto"/>
              </a:rPr>
              <a:t>eficacia</a:t>
            </a:r>
            <a:r>
              <a:rPr lang="en-US" sz="1400" b="0" i="0" u="none" strike="noStrike" cap="none" dirty="0">
                <a:solidFill>
                  <a:schemeClr val="dk2"/>
                </a:solidFill>
                <a:latin typeface="Roboto"/>
                <a:ea typeface="Roboto"/>
                <a:cs typeface="Roboto"/>
                <a:sym typeface="Roboto"/>
              </a:rPr>
              <a:t>.</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Deficiencias</a:t>
            </a:r>
            <a:r>
              <a:rPr lang="en-US" sz="1400" b="0" i="0" u="none" strike="noStrike" cap="none" dirty="0">
                <a:solidFill>
                  <a:schemeClr val="dk2"/>
                </a:solidFill>
                <a:latin typeface="Roboto"/>
                <a:ea typeface="Roboto"/>
                <a:cs typeface="Roboto"/>
                <a:sym typeface="Roboto"/>
              </a:rPr>
              <a:t>: </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subregistro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ciertas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 </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políticas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procedimientos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dificultan</a:t>
            </a:r>
            <a:r>
              <a:rPr lang="en-US" sz="1400" b="0" i="0" u="none" strike="noStrike" cap="none" dirty="0">
                <a:solidFill>
                  <a:schemeClr val="dk2"/>
                </a:solidFill>
                <a:latin typeface="Roboto"/>
                <a:ea typeface="Roboto"/>
                <a:cs typeface="Roboto"/>
                <a:sym typeface="Roboto"/>
              </a:rPr>
              <a:t> la </a:t>
            </a:r>
            <a:r>
              <a:rPr lang="en-US" sz="1400" b="0" i="0" u="none" strike="noStrike" cap="none" dirty="0" err="1">
                <a:solidFill>
                  <a:schemeClr val="dk2"/>
                </a:solidFill>
                <a:latin typeface="Roboto"/>
                <a:ea typeface="Roboto"/>
                <a:cs typeface="Roboto"/>
                <a:sym typeface="Roboto"/>
              </a:rPr>
              <a:t>participación</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su</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acceso</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beneficios</a:t>
            </a:r>
            <a:r>
              <a:rPr lang="en-US" sz="1400" b="0" i="0" u="none" strike="noStrike" cap="none" dirty="0">
                <a:solidFill>
                  <a:schemeClr val="dk2"/>
                </a:solidFill>
                <a:latin typeface="Roboto"/>
                <a:ea typeface="Roboto"/>
                <a:cs typeface="Roboto"/>
                <a:sym typeface="Roboto"/>
              </a:rPr>
              <a:t>; </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hallazgos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reflejan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comprensión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parcial</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todas</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consecuencias</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 </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subrepresentación</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delitos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sexuales</a:t>
            </a:r>
            <a:r>
              <a:rPr lang="en-US" sz="1400" b="0" i="0" u="none" strike="noStrike" cap="none" dirty="0">
                <a:solidFill>
                  <a:schemeClr val="dk2"/>
                </a:solidFill>
                <a:latin typeface="Roboto"/>
                <a:ea typeface="Roboto"/>
                <a:cs typeface="Roboto"/>
                <a:sym typeface="Roboto"/>
              </a:rPr>
              <a:t> y de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marco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procesos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penales</a:t>
            </a:r>
            <a:r>
              <a:rPr lang="en-US" sz="1400" b="0" i="0" u="none" strike="noStrike" cap="none" dirty="0">
                <a:solidFill>
                  <a:schemeClr val="dk2"/>
                </a:solidFill>
                <a:latin typeface="Roboto"/>
                <a:ea typeface="Roboto"/>
                <a:cs typeface="Roboto"/>
                <a:sym typeface="Roboto"/>
              </a:rPr>
              <a:t>.</a:t>
            </a:r>
            <a:endParaRPr dirty="0"/>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4"/>
          <p:cNvSpPr txBox="1">
            <a:spLocks noGrp="1"/>
          </p:cNvSpPr>
          <p:nvPr>
            <p:ph type="title"/>
          </p:nvPr>
        </p:nvSpPr>
        <p:spPr>
          <a:xfrm>
            <a:off x="231675" y="243275"/>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1800" b="0" i="0" u="none" strike="noStrike" cap="none">
                <a:solidFill>
                  <a:schemeClr val="lt1"/>
                </a:solidFill>
                <a:latin typeface="Merriweather"/>
                <a:ea typeface="Merriweather"/>
                <a:cs typeface="Merriweather"/>
                <a:sym typeface="Merriweather"/>
              </a:rPr>
              <a:t>Participación</a:t>
            </a:r>
            <a:r>
              <a:rPr lang="en-US" sz="1800" b="0" i="0" u="none" strike="noStrike" cap="none" dirty="0">
                <a:solidFill>
                  <a:schemeClr val="lt1"/>
                </a:solidFill>
                <a:latin typeface="Merriweather"/>
                <a:ea typeface="Merriweather"/>
                <a:cs typeface="Merriweather"/>
                <a:sym typeface="Merriweather"/>
              </a:rPr>
              <a:t> de las </a:t>
            </a:r>
            <a:r>
              <a:rPr lang="en-US" sz="1800" b="0" i="0" u="none" strike="noStrike" cap="none" dirty="0" err="1">
                <a:solidFill>
                  <a:schemeClr val="lt1"/>
                </a:solidFill>
                <a:latin typeface="Merriweather"/>
                <a:ea typeface="Merriweather"/>
                <a:cs typeface="Merriweather"/>
                <a:sym typeface="Merriweather"/>
              </a:rPr>
              <a:t>mujeres</a:t>
            </a:r>
            <a:r>
              <a:rPr lang="en-US" sz="1800" b="0" i="0" u="none" strike="noStrike" cap="none" dirty="0">
                <a:solidFill>
                  <a:schemeClr val="lt1"/>
                </a:solidFill>
                <a:latin typeface="Merriweather"/>
                <a:ea typeface="Merriweather"/>
                <a:cs typeface="Merriweather"/>
                <a:sym typeface="Merriweather"/>
              </a:rPr>
              <a:t> </a:t>
            </a:r>
            <a:r>
              <a:rPr lang="en-US" sz="1800" b="0" i="0" u="none" strike="noStrike" cap="none" dirty="0" err="1">
                <a:solidFill>
                  <a:schemeClr val="lt1"/>
                </a:solidFill>
                <a:latin typeface="Merriweather"/>
                <a:ea typeface="Merriweather"/>
                <a:cs typeface="Merriweather"/>
                <a:sym typeface="Merriweather"/>
              </a:rPr>
              <a:t>como</a:t>
            </a:r>
            <a:r>
              <a:rPr lang="en-US" sz="1800" b="0" i="0" u="none" strike="noStrike" cap="none" dirty="0">
                <a:solidFill>
                  <a:schemeClr val="lt1"/>
                </a:solidFill>
                <a:latin typeface="Merriweather"/>
                <a:ea typeface="Merriweather"/>
                <a:cs typeface="Merriweather"/>
                <a:sym typeface="Merriweather"/>
              </a:rPr>
              <a:t> derecho y </a:t>
            </a:r>
            <a:r>
              <a:rPr lang="en-US" sz="1800" b="0" i="0" u="none" strike="noStrike" cap="none" dirty="0" err="1">
                <a:solidFill>
                  <a:schemeClr val="lt1"/>
                </a:solidFill>
                <a:latin typeface="Merriweather"/>
                <a:ea typeface="Merriweather"/>
                <a:cs typeface="Merriweather"/>
                <a:sym typeface="Merriweather"/>
              </a:rPr>
              <a:t>como</a:t>
            </a:r>
            <a:r>
              <a:rPr lang="en-US" sz="1800" b="0" i="0" u="none" strike="noStrike" cap="none" dirty="0">
                <a:solidFill>
                  <a:schemeClr val="lt1"/>
                </a:solidFill>
                <a:latin typeface="Merriweather"/>
                <a:ea typeface="Merriweather"/>
                <a:cs typeface="Merriweather"/>
                <a:sym typeface="Merriweather"/>
              </a:rPr>
              <a:t> </a:t>
            </a:r>
            <a:r>
              <a:rPr lang="en-US" sz="1800" b="0" i="0" u="none" strike="noStrike" cap="none" dirty="0" err="1">
                <a:solidFill>
                  <a:schemeClr val="lt1"/>
                </a:solidFill>
                <a:latin typeface="Merriweather"/>
                <a:ea typeface="Merriweather"/>
                <a:cs typeface="Merriweather"/>
                <a:sym typeface="Merriweather"/>
              </a:rPr>
              <a:t>imperativo</a:t>
            </a:r>
            <a:r>
              <a:rPr lang="en-US" sz="1800" b="0" i="0" u="none" strike="noStrike" cap="none" dirty="0">
                <a:solidFill>
                  <a:schemeClr val="lt1"/>
                </a:solidFill>
                <a:latin typeface="Merriweather"/>
                <a:ea typeface="Merriweather"/>
                <a:cs typeface="Merriweather"/>
                <a:sym typeface="Merriweather"/>
              </a:rPr>
              <a:t>: la </a:t>
            </a:r>
            <a:r>
              <a:rPr lang="en-US" sz="1800" b="0" i="0" u="none" strike="noStrike" cap="none" dirty="0" err="1">
                <a:solidFill>
                  <a:schemeClr val="lt1"/>
                </a:solidFill>
                <a:latin typeface="Merriweather"/>
                <a:ea typeface="Merriweather"/>
                <a:cs typeface="Merriweather"/>
                <a:sym typeface="Merriweather"/>
              </a:rPr>
              <a:t>obligación</a:t>
            </a:r>
            <a:r>
              <a:rPr lang="en-US" sz="1800" b="0" i="0" u="none" strike="noStrike" cap="none" dirty="0">
                <a:solidFill>
                  <a:schemeClr val="lt1"/>
                </a:solidFill>
                <a:latin typeface="Merriweather"/>
                <a:ea typeface="Merriweather"/>
                <a:cs typeface="Merriweather"/>
                <a:sym typeface="Merriweather"/>
              </a:rPr>
              <a:t> de </a:t>
            </a:r>
            <a:r>
              <a:rPr lang="en-US" sz="1800" b="0" i="0" u="none" strike="noStrike" cap="none" dirty="0" err="1">
                <a:solidFill>
                  <a:schemeClr val="lt1"/>
                </a:solidFill>
                <a:latin typeface="Merriweather"/>
                <a:ea typeface="Merriweather"/>
                <a:cs typeface="Merriweather"/>
                <a:sym typeface="Merriweather"/>
              </a:rPr>
              <a:t>considerar</a:t>
            </a:r>
            <a:r>
              <a:rPr lang="en-US" sz="1800" b="0" i="0" u="none" strike="noStrike" cap="none" dirty="0">
                <a:solidFill>
                  <a:schemeClr val="lt1"/>
                </a:solidFill>
                <a:latin typeface="Merriweather"/>
                <a:ea typeface="Merriweather"/>
                <a:cs typeface="Merriweather"/>
                <a:sym typeface="Merriweather"/>
              </a:rPr>
              <a:t> el </a:t>
            </a:r>
            <a:r>
              <a:rPr lang="en-US" sz="1800" b="0" i="0" u="none" strike="noStrike" cap="none" dirty="0" err="1">
                <a:solidFill>
                  <a:schemeClr val="lt1"/>
                </a:solidFill>
                <a:latin typeface="Merriweather"/>
                <a:ea typeface="Merriweather"/>
                <a:cs typeface="Merriweather"/>
                <a:sym typeface="Merriweather"/>
              </a:rPr>
              <a:t>género</a:t>
            </a:r>
            <a:endParaRPr dirty="0"/>
          </a:p>
        </p:txBody>
      </p:sp>
      <p:sp>
        <p:nvSpPr>
          <p:cNvPr id="408" name="Google Shape;408;p64"/>
          <p:cNvSpPr txBox="1"/>
          <p:nvPr/>
        </p:nvSpPr>
        <p:spPr>
          <a:xfrm>
            <a:off x="4671550" y="1525575"/>
            <a:ext cx="4124400" cy="23496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Adoptar un enfoque que tenga en cuenta el tema de género significa ver a las mujeres no como víctimas pasivas, sino como agentes activas que reconstruyen sus vidas después de conflictos o autoritarismo.</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La igualdad de género no pueden lograrla las mujeres solas, sino que es responsabilidad de todos.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Marcos jurídicos: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400" b="1" i="0" u="none" strike="noStrike" cap="none">
                <a:solidFill>
                  <a:schemeClr val="dk2"/>
                </a:solidFill>
                <a:latin typeface="Roboto"/>
                <a:ea typeface="Roboto"/>
                <a:cs typeface="Roboto"/>
                <a:sym typeface="Roboto"/>
              </a:rPr>
              <a:t>Resoluciones del Consejo de Seguridad</a:t>
            </a:r>
            <a:r>
              <a:rPr lang="en-US" sz="1400" b="0" i="0" u="none" strike="noStrike" cap="none">
                <a:solidFill>
                  <a:schemeClr val="dk2"/>
                </a:solidFill>
                <a:latin typeface="Roboto"/>
                <a:ea typeface="Roboto"/>
                <a:cs typeface="Roboto"/>
                <a:sym typeface="Roboto"/>
              </a:rPr>
              <a:t> 1325 (2000), 1820 (2008), 1888 (2009), 1889 (2009) y 1960 (2010)</a:t>
            </a:r>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400" b="1" i="0" u="none" strike="noStrike" cap="none">
                <a:solidFill>
                  <a:schemeClr val="dk2"/>
                </a:solidFill>
                <a:latin typeface="Roboto"/>
                <a:ea typeface="Roboto"/>
                <a:cs typeface="Roboto"/>
                <a:sym typeface="Roboto"/>
              </a:rPr>
              <a:t>Convención sobre la Eliminación de Todas las Formas de Discriminación contra la Mujer</a:t>
            </a:r>
            <a:r>
              <a:rPr lang="en-US" sz="1400" b="0" i="0" u="none" strike="noStrike" cap="none">
                <a:solidFill>
                  <a:schemeClr val="dk2"/>
                </a:solidFill>
                <a:latin typeface="Roboto"/>
                <a:ea typeface="Roboto"/>
                <a:cs typeface="Roboto"/>
                <a:sym typeface="Roboto"/>
              </a:rPr>
              <a:t> (CEDAW)</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409" name="Google Shape;409;p64"/>
          <p:cNvPicPr preferRelativeResize="0"/>
          <p:nvPr/>
        </p:nvPicPr>
        <p:blipFill rotWithShape="1">
          <a:blip r:embed="rId3">
            <a:alphaModFix/>
          </a:blip>
          <a:srcRect/>
          <a:stretch/>
        </p:blipFill>
        <p:spPr>
          <a:xfrm>
            <a:off x="0" y="1451825"/>
            <a:ext cx="4572001" cy="3016003"/>
          </a:xfrm>
          <a:prstGeom prst="rect">
            <a:avLst/>
          </a:prstGeom>
          <a:noFill/>
          <a:ln>
            <a:noFill/>
          </a:ln>
        </p:spPr>
      </p:pic>
      <p:sp>
        <p:nvSpPr>
          <p:cNvPr id="5" name="Rectangle 4">
            <a:extLst>
              <a:ext uri="{FF2B5EF4-FFF2-40B4-BE49-F238E27FC236}">
                <a16:creationId xmlns:a16="http://schemas.microsoft.com/office/drawing/2014/main" id="{EE92C59D-E5D2-4572-9145-7FBB8C8E582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10. La aplicación de un enfoque de género en la justicia transicional: preguntas guía  </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415" name="Google Shape;415;p65"/>
          <p:cNvSpPr txBox="1"/>
          <p:nvPr/>
        </p:nvSpPr>
        <p:spPr>
          <a:xfrm>
            <a:off x="4613025" y="619475"/>
            <a:ext cx="4015500" cy="4437434"/>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a:solidFill>
                  <a:schemeClr val="dk2"/>
                </a:solidFill>
                <a:latin typeface="Roboto"/>
                <a:ea typeface="Roboto"/>
                <a:cs typeface="Roboto"/>
                <a:sym typeface="Roboto"/>
              </a:rPr>
              <a:t>Se </a:t>
            </a:r>
            <a:r>
              <a:rPr lang="en-US" sz="1400" b="0" i="0" u="none" strike="noStrike" cap="none" dirty="0" err="1">
                <a:solidFill>
                  <a:schemeClr val="dk2"/>
                </a:solidFill>
                <a:latin typeface="Roboto"/>
                <a:ea typeface="Roboto"/>
                <a:cs typeface="Roboto"/>
                <a:sym typeface="Roboto"/>
              </a:rPr>
              <a:t>debe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tener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cuenta</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desde</a:t>
            </a:r>
            <a:r>
              <a:rPr lang="en-US" sz="1400" b="0" i="0" u="none" strike="noStrike" cap="none" dirty="0">
                <a:solidFill>
                  <a:schemeClr val="dk2"/>
                </a:solidFill>
                <a:latin typeface="Roboto"/>
                <a:ea typeface="Roboto"/>
                <a:cs typeface="Roboto"/>
                <a:sym typeface="Roboto"/>
              </a:rPr>
              <a:t> la </a:t>
            </a:r>
            <a:r>
              <a:rPr lang="en-US" sz="1400" b="0" i="0" u="none" strike="noStrike" cap="none" dirty="0" err="1">
                <a:solidFill>
                  <a:schemeClr val="dk2"/>
                </a:solidFill>
                <a:latin typeface="Roboto"/>
                <a:ea typeface="Roboto"/>
                <a:cs typeface="Roboto"/>
                <a:sym typeface="Roboto"/>
              </a:rPr>
              <a:t>fase</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diseño</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planificación</a:t>
            </a:r>
            <a:r>
              <a:rPr lang="en-US" sz="1400" b="0" i="0" u="none" strike="noStrike" cap="none" dirty="0">
                <a:solidFill>
                  <a:schemeClr val="dk2"/>
                </a:solidFill>
                <a:latin typeface="Roboto"/>
                <a:ea typeface="Roboto"/>
                <a:cs typeface="Roboto"/>
                <a:sym typeface="Roboto"/>
              </a:rPr>
              <a:t>, hasta la </a:t>
            </a:r>
            <a:r>
              <a:rPr lang="en-US" sz="1400" b="0" i="0" u="none" strike="noStrike" cap="none" dirty="0" err="1">
                <a:solidFill>
                  <a:schemeClr val="dk2"/>
                </a:solidFill>
                <a:latin typeface="Roboto"/>
                <a:ea typeface="Roboto"/>
                <a:cs typeface="Roboto"/>
                <a:sym typeface="Roboto"/>
              </a:rPr>
              <a:t>aplicación</a:t>
            </a:r>
            <a:r>
              <a:rPr lang="en-US" sz="1400" b="0" i="0" u="none" strike="noStrike" cap="none" dirty="0">
                <a:solidFill>
                  <a:schemeClr val="dk2"/>
                </a:solidFill>
                <a:latin typeface="Roboto"/>
                <a:ea typeface="Roboto"/>
                <a:cs typeface="Roboto"/>
                <a:sym typeface="Roboto"/>
              </a:rPr>
              <a:t> y la </a:t>
            </a:r>
            <a:r>
              <a:rPr lang="en-US" sz="1400" b="0" i="0" u="none" strike="noStrike" cap="none" dirty="0" err="1">
                <a:solidFill>
                  <a:schemeClr val="dk2"/>
                </a:solidFill>
                <a:latin typeface="Roboto"/>
                <a:ea typeface="Roboto"/>
                <a:cs typeface="Roboto"/>
                <a:sym typeface="Roboto"/>
              </a:rPr>
              <a:t>creación</a:t>
            </a:r>
            <a:r>
              <a:rPr lang="en-US" sz="1400" b="0" i="0" u="none" strike="noStrike" cap="none" dirty="0">
                <a:solidFill>
                  <a:schemeClr val="dk2"/>
                </a:solidFill>
                <a:latin typeface="Roboto"/>
                <a:ea typeface="Roboto"/>
                <a:cs typeface="Roboto"/>
                <a:sym typeface="Roboto"/>
              </a:rPr>
              <a:t> de un </a:t>
            </a:r>
            <a:r>
              <a:rPr lang="en-US" sz="1400" b="0" i="0" u="none" strike="noStrike" cap="none" dirty="0" err="1">
                <a:solidFill>
                  <a:schemeClr val="dk2"/>
                </a:solidFill>
                <a:latin typeface="Roboto"/>
                <a:ea typeface="Roboto"/>
                <a:cs typeface="Roboto"/>
                <a:sym typeface="Roboto"/>
              </a:rPr>
              <a:t>producto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informe</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evento</a:t>
            </a:r>
            <a:r>
              <a:rPr lang="en-US" sz="1400" b="0" i="0" u="none" strike="noStrike" cap="none" dirty="0">
                <a:solidFill>
                  <a:schemeClr val="dk2"/>
                </a:solidFill>
                <a:latin typeface="Roboto"/>
                <a:ea typeface="Roboto"/>
                <a:cs typeface="Roboto"/>
                <a:sym typeface="Roboto"/>
              </a:rPr>
              <a:t> final. </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Preguntas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principales</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AutoNum type="arabicPeriod"/>
            </a:pPr>
            <a:r>
              <a:rPr lang="en-US" sz="1400" b="0" i="0" u="none" strike="noStrike" cap="none" dirty="0">
                <a:solidFill>
                  <a:schemeClr val="dk2"/>
                </a:solidFill>
                <a:latin typeface="Roboto"/>
                <a:ea typeface="Roboto"/>
                <a:cs typeface="Roboto"/>
                <a:sym typeface="Roboto"/>
              </a:rPr>
              <a:t>¿</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qué</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medida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pertinente</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objetivos</a:t>
            </a:r>
            <a:r>
              <a:rPr lang="en-US" sz="1400" b="0" i="0" u="none" strike="noStrike" cap="none" dirty="0">
                <a:solidFill>
                  <a:schemeClr val="dk2"/>
                </a:solidFill>
                <a:latin typeface="Roboto"/>
                <a:ea typeface="Roboto"/>
                <a:cs typeface="Roboto"/>
                <a:sym typeface="Roboto"/>
              </a:rPr>
              <a:t> que se </a:t>
            </a:r>
            <a:r>
              <a:rPr lang="en-US" sz="1400" b="0" i="0" u="none" strike="noStrike" cap="none" dirty="0" err="1">
                <a:solidFill>
                  <a:schemeClr val="dk2"/>
                </a:solidFill>
                <a:latin typeface="Roboto"/>
                <a:ea typeface="Roboto"/>
                <a:cs typeface="Roboto"/>
                <a:sym typeface="Roboto"/>
              </a:rPr>
              <a:t>persiguen</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cómo</a:t>
            </a:r>
            <a:r>
              <a:rPr lang="en-US" sz="1400" b="0" i="0" u="none" strike="noStrike" cap="none" dirty="0">
                <a:solidFill>
                  <a:schemeClr val="dk2"/>
                </a:solidFill>
                <a:latin typeface="Roboto"/>
                <a:ea typeface="Roboto"/>
                <a:cs typeface="Roboto"/>
                <a:sym typeface="Roboto"/>
              </a:rPr>
              <a:t> se </a:t>
            </a:r>
            <a:r>
              <a:rPr lang="en-US" sz="1400" b="0" i="0" u="none" strike="noStrike" cap="none" dirty="0" err="1">
                <a:solidFill>
                  <a:schemeClr val="dk2"/>
                </a:solidFill>
                <a:latin typeface="Roboto"/>
                <a:ea typeface="Roboto"/>
                <a:cs typeface="Roboto"/>
                <a:sym typeface="Roboto"/>
              </a:rPr>
              <a:t>puede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contemplar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esta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pertinencia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diseño</a:t>
            </a:r>
            <a:r>
              <a:rPr lang="en-US" sz="1400" b="0" i="0" u="none" strike="noStrike" cap="none" dirty="0">
                <a:solidFill>
                  <a:schemeClr val="dk2"/>
                </a:solidFill>
                <a:latin typeface="Roboto"/>
                <a:ea typeface="Roboto"/>
                <a:cs typeface="Roboto"/>
                <a:sym typeface="Roboto"/>
              </a:rPr>
              <a:t> del </a:t>
            </a:r>
            <a:r>
              <a:rPr lang="en-US" sz="1400" b="0" i="0" u="none" strike="noStrike" cap="none" dirty="0" err="1">
                <a:solidFill>
                  <a:schemeClr val="dk2"/>
                </a:solidFill>
                <a:latin typeface="Roboto"/>
                <a:ea typeface="Roboto"/>
                <a:cs typeface="Roboto"/>
                <a:sym typeface="Roboto"/>
              </a:rPr>
              <a:t>programa</a:t>
            </a:r>
            <a:r>
              <a:rPr lang="en-US" sz="1400" b="0" i="0" u="none" strike="noStrike" cap="none" dirty="0">
                <a:solidFill>
                  <a:schemeClr val="dk2"/>
                </a:solidFill>
                <a:latin typeface="Roboto"/>
                <a:ea typeface="Roboto"/>
                <a:cs typeface="Roboto"/>
                <a:sym typeface="Roboto"/>
              </a:rPr>
              <a:t>?</a:t>
            </a:r>
            <a:endParaRPr lang="en-US" dirty="0">
              <a:ea typeface="Roboto"/>
            </a:endParaRPr>
          </a:p>
          <a:p>
            <a:pPr marL="457200" marR="0" lvl="0" indent="-317500" algn="l" rtl="0">
              <a:lnSpc>
                <a:spcPct val="100000"/>
              </a:lnSpc>
              <a:spcBef>
                <a:spcPts val="0"/>
              </a:spcBef>
              <a:spcAft>
                <a:spcPts val="0"/>
              </a:spcAft>
              <a:buClr>
                <a:schemeClr val="dk2"/>
              </a:buClr>
              <a:buSzPts val="1400"/>
              <a:buFont typeface="Roboto"/>
              <a:buAutoNum type="arabicPeriod"/>
            </a:pPr>
            <a:endParaRPr lang="en-US"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AutoNum type="arabicPeriod"/>
            </a:pPr>
            <a:r>
              <a:rPr lang="en-US" sz="1400" b="0" i="0" u="none" strike="noStrike" cap="none" dirty="0">
                <a:solidFill>
                  <a:schemeClr val="dk2"/>
                </a:solidFill>
                <a:latin typeface="Roboto"/>
                <a:ea typeface="Roboto"/>
                <a:cs typeface="Roboto"/>
                <a:sym typeface="Roboto"/>
              </a:rPr>
              <a:t>¿</a:t>
            </a:r>
            <a:r>
              <a:rPr lang="en-US" sz="1400" b="0" i="0" u="none" strike="noStrike" cap="none" dirty="0" err="1">
                <a:solidFill>
                  <a:schemeClr val="dk2"/>
                </a:solidFill>
                <a:latin typeface="Roboto"/>
                <a:ea typeface="Roboto"/>
                <a:cs typeface="Roboto"/>
                <a:sym typeface="Roboto"/>
              </a:rPr>
              <a:t>Cómo</a:t>
            </a:r>
            <a:r>
              <a:rPr lang="en-US" sz="1400" b="0" i="0" u="none" strike="noStrike" cap="none" dirty="0">
                <a:solidFill>
                  <a:schemeClr val="dk2"/>
                </a:solidFill>
                <a:latin typeface="Roboto"/>
                <a:ea typeface="Roboto"/>
                <a:cs typeface="Roboto"/>
                <a:sym typeface="Roboto"/>
              </a:rPr>
              <a:t> se </a:t>
            </a:r>
            <a:r>
              <a:rPr lang="en-US" sz="1400" b="0" i="0" u="none" strike="noStrike" cap="none" dirty="0" err="1">
                <a:solidFill>
                  <a:schemeClr val="dk2"/>
                </a:solidFill>
                <a:latin typeface="Roboto"/>
                <a:ea typeface="Roboto"/>
                <a:cs typeface="Roboto"/>
                <a:sym typeface="Roboto"/>
              </a:rPr>
              <a:t>interrelacionan</a:t>
            </a:r>
            <a:r>
              <a:rPr lang="en-US" sz="1400" b="0" i="0" u="none" strike="noStrike" cap="none" dirty="0">
                <a:solidFill>
                  <a:schemeClr val="dk2"/>
                </a:solidFill>
                <a:latin typeface="Roboto"/>
                <a:ea typeface="Roboto"/>
                <a:cs typeface="Roboto"/>
                <a:sym typeface="Roboto"/>
              </a:rPr>
              <a:t> la </a:t>
            </a:r>
            <a:r>
              <a:rPr lang="en-US" sz="1400" b="0" i="0" u="none" strike="noStrike" cap="none" dirty="0" err="1">
                <a:solidFill>
                  <a:schemeClr val="dk2"/>
                </a:solidFill>
                <a:latin typeface="Roboto"/>
                <a:ea typeface="Roboto"/>
                <a:cs typeface="Roboto"/>
                <a:sym typeface="Roboto"/>
              </a:rPr>
              <a:t>identidad</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otras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identidades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clase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etnia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raza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religión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geografía</a:t>
            </a:r>
            <a:r>
              <a:rPr lang="en-US" sz="1400" b="0" i="0" u="none" strike="noStrike" cap="none" dirty="0">
                <a:solidFill>
                  <a:schemeClr val="dk2"/>
                </a:solidFill>
                <a:latin typeface="Roboto"/>
                <a:ea typeface="Roboto"/>
                <a:cs typeface="Roboto"/>
                <a:sym typeface="Roboto"/>
              </a:rPr>
              <a:t>)?</a:t>
            </a:r>
            <a:endParaRPr lang="en-US" dirty="0">
              <a:ea typeface="Roboto"/>
            </a:endParaRPr>
          </a:p>
          <a:p>
            <a:pPr marL="457200" marR="0" lvl="0" indent="-317500" algn="l" rtl="0">
              <a:lnSpc>
                <a:spcPct val="100000"/>
              </a:lnSpc>
              <a:spcBef>
                <a:spcPts val="0"/>
              </a:spcBef>
              <a:spcAft>
                <a:spcPts val="0"/>
              </a:spcAft>
              <a:buClr>
                <a:schemeClr val="dk2"/>
              </a:buClr>
              <a:buSzPts val="1400"/>
              <a:buFont typeface="Roboto"/>
              <a:buAutoNum type="arabicPeriod"/>
            </a:pPr>
            <a:endParaRPr lang="en-US"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AutoNum type="arabicPeriod"/>
            </a:pPr>
            <a:r>
              <a:rPr lang="en-US" sz="1400" b="0" i="0" u="none" strike="noStrike" cap="none" dirty="0">
                <a:solidFill>
                  <a:schemeClr val="dk2"/>
                </a:solidFill>
                <a:latin typeface="Roboto"/>
                <a:ea typeface="Roboto"/>
                <a:cs typeface="Roboto"/>
                <a:sym typeface="Roboto"/>
              </a:rPr>
              <a:t>¿</a:t>
            </a:r>
            <a:r>
              <a:rPr lang="en-US" sz="1400" b="0" i="0" u="none" strike="noStrike" cap="none" dirty="0" err="1">
                <a:solidFill>
                  <a:schemeClr val="dk2"/>
                </a:solidFill>
                <a:latin typeface="Roboto"/>
                <a:ea typeface="Roboto"/>
                <a:cs typeface="Roboto"/>
                <a:sym typeface="Roboto"/>
              </a:rPr>
              <a:t>Cuáles</a:t>
            </a:r>
            <a:r>
              <a:rPr lang="en-US" sz="1400" b="0" i="0" u="none" strike="noStrike" cap="none" dirty="0">
                <a:solidFill>
                  <a:schemeClr val="dk2"/>
                </a:solidFill>
                <a:latin typeface="Roboto"/>
                <a:ea typeface="Roboto"/>
                <a:cs typeface="Roboto"/>
                <a:sym typeface="Roboto"/>
              </a:rPr>
              <a:t> son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posibles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obstáculos</a:t>
            </a:r>
            <a:r>
              <a:rPr lang="en-US" sz="1400" b="0" i="0" u="none" strike="noStrike" cap="none" dirty="0">
                <a:solidFill>
                  <a:schemeClr val="dk2"/>
                </a:solidFill>
                <a:latin typeface="Roboto"/>
                <a:ea typeface="Roboto"/>
                <a:cs typeface="Roboto"/>
                <a:sym typeface="Roboto"/>
              </a:rPr>
              <a:t> para la </a:t>
            </a:r>
            <a:r>
              <a:rPr lang="en-US" sz="1400" b="0" i="0" u="none" strike="noStrike" cap="none" dirty="0" err="1">
                <a:solidFill>
                  <a:schemeClr val="dk2"/>
                </a:solidFill>
                <a:latin typeface="Roboto"/>
                <a:ea typeface="Roboto"/>
                <a:cs typeface="Roboto"/>
                <a:sym typeface="Roboto"/>
              </a:rPr>
              <a:t>inclusión</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y las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basadas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a:t>
            </a:r>
            <a:endParaRPr dirty="0"/>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p:txBody>
      </p:sp>
      <p:sp>
        <p:nvSpPr>
          <p:cNvPr id="4" name="Rectangle 3">
            <a:extLst>
              <a:ext uri="{FF2B5EF4-FFF2-40B4-BE49-F238E27FC236}">
                <a16:creationId xmlns:a16="http://schemas.microsoft.com/office/drawing/2014/main" id="{1A42120D-73EF-43CB-925B-B569C9284338}"/>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6"/>
          <p:cNvSpPr txBox="1">
            <a:spLocks noGrp="1"/>
          </p:cNvSpPr>
          <p:nvPr>
            <p:ph type="title"/>
          </p:nvPr>
        </p:nvSpPr>
        <p:spPr>
          <a:xfrm>
            <a:off x="226174" y="749400"/>
            <a:ext cx="4163751" cy="1050300"/>
          </a:xfrm>
          <a:prstGeom prst="rect">
            <a:avLst/>
          </a:prstGeom>
          <a:noFill/>
          <a:ln>
            <a:noFill/>
          </a:ln>
        </p:spPr>
        <p:txBody>
          <a:bodyPr spcFirstLastPara="1" wrap="square" lIns="91425" tIns="91425" rIns="91425" bIns="91425" anchor="ctr" anchorCtr="0">
            <a:noAutofit/>
          </a:bodyPr>
          <a:lstStyle/>
          <a:p>
            <a:r>
              <a:rPr lang="en-US" sz="1800" b="0" i="0" u="none" strike="noStrike" cap="none" dirty="0">
                <a:solidFill>
                  <a:schemeClr val="lt1"/>
                </a:solidFill>
                <a:latin typeface="Merriweather"/>
                <a:ea typeface="Merriweather"/>
                <a:cs typeface="Merriweather"/>
                <a:sym typeface="Merriweather"/>
              </a:rPr>
              <a:t>1. ¿</a:t>
            </a:r>
            <a:r>
              <a:rPr lang="en-US" sz="1800" b="0" i="0" u="none" strike="noStrike" cap="none" dirty="0" err="1">
                <a:solidFill>
                  <a:schemeClr val="lt1"/>
                </a:solidFill>
                <a:latin typeface="Merriweather"/>
                <a:ea typeface="Merriweather"/>
                <a:cs typeface="Merriweather"/>
                <a:sym typeface="Merriweather"/>
              </a:rPr>
              <a:t>En</a:t>
            </a:r>
            <a:r>
              <a:rPr lang="en-US" sz="1800" b="0" i="0" u="none" strike="noStrike" cap="none" dirty="0">
                <a:solidFill>
                  <a:schemeClr val="lt1"/>
                </a:solidFill>
                <a:latin typeface="Merriweather"/>
                <a:ea typeface="Merriweather"/>
                <a:cs typeface="Merriweather"/>
                <a:sym typeface="Merriweather"/>
              </a:rPr>
              <a:t> </a:t>
            </a:r>
            <a:r>
              <a:rPr lang="en-US" sz="1800" b="0" i="0" u="none" strike="noStrike" cap="none" dirty="0" err="1">
                <a:solidFill>
                  <a:schemeClr val="lt1"/>
                </a:solidFill>
                <a:latin typeface="Merriweather"/>
                <a:ea typeface="Merriweather"/>
                <a:cs typeface="Merriweather"/>
                <a:sym typeface="Merriweather"/>
              </a:rPr>
              <a:t>qué</a:t>
            </a:r>
            <a:r>
              <a:rPr lang="en-US" sz="1800" b="0" i="0" u="none" strike="noStrike" cap="none" dirty="0">
                <a:solidFill>
                  <a:schemeClr val="lt1"/>
                </a:solidFill>
                <a:latin typeface="Merriweather"/>
                <a:ea typeface="Merriweather"/>
                <a:cs typeface="Merriweather"/>
                <a:sym typeface="Merriweather"/>
              </a:rPr>
              <a:t> </a:t>
            </a:r>
            <a:r>
              <a:rPr lang="en-US" sz="1800" b="0" i="0" u="none" strike="noStrike" cap="none" dirty="0" err="1">
                <a:solidFill>
                  <a:schemeClr val="lt1"/>
                </a:solidFill>
                <a:latin typeface="Merriweather"/>
                <a:ea typeface="Merriweather"/>
                <a:cs typeface="Merriweather"/>
                <a:sym typeface="Merriweather"/>
              </a:rPr>
              <a:t>medida</a:t>
            </a:r>
            <a:r>
              <a:rPr lang="en-US" sz="1800" b="0" i="0" u="none" strike="noStrike" cap="none" dirty="0">
                <a:solidFill>
                  <a:schemeClr val="lt1"/>
                </a:solidFill>
                <a:latin typeface="Merriweather"/>
                <a:ea typeface="Merriweather"/>
                <a:cs typeface="Merriweather"/>
                <a:sym typeface="Merriweather"/>
              </a:rPr>
              <a:t> </a:t>
            </a:r>
            <a:r>
              <a:rPr lang="en-US" sz="1800" b="0" i="0" u="none" strike="noStrike" cap="none" dirty="0" err="1">
                <a:solidFill>
                  <a:schemeClr val="lt1"/>
                </a:solidFill>
                <a:latin typeface="Merriweather"/>
                <a:ea typeface="Merriweather"/>
                <a:cs typeface="Merriweather"/>
                <a:sym typeface="Merriweather"/>
              </a:rPr>
              <a:t>será</a:t>
            </a:r>
            <a:r>
              <a:rPr lang="en-US" sz="1800" b="0" i="0" u="none" strike="noStrike" cap="none" dirty="0">
                <a:solidFill>
                  <a:schemeClr val="lt1"/>
                </a:solidFill>
                <a:latin typeface="Merriweather"/>
                <a:ea typeface="Merriweather"/>
                <a:cs typeface="Merriweather"/>
                <a:sym typeface="Merriweather"/>
              </a:rPr>
              <a:t> </a:t>
            </a:r>
            <a:r>
              <a:rPr lang="en-US" sz="1800" b="0" i="0" u="none" strike="noStrike" cap="none" dirty="0" err="1">
                <a:solidFill>
                  <a:schemeClr val="lt1"/>
                </a:solidFill>
                <a:latin typeface="Merriweather"/>
                <a:ea typeface="Merriweather"/>
                <a:cs typeface="Merriweather"/>
                <a:sym typeface="Merriweather"/>
              </a:rPr>
              <a:t>pertinente</a:t>
            </a:r>
            <a:r>
              <a:rPr lang="en-US" sz="1800" b="0" i="0" u="none" strike="noStrike" cap="none" dirty="0">
                <a:solidFill>
                  <a:schemeClr val="lt1"/>
                </a:solidFill>
                <a:latin typeface="Merriweather"/>
                <a:ea typeface="Merriweather"/>
                <a:cs typeface="Merriweather"/>
                <a:sym typeface="Merriweather"/>
              </a:rPr>
              <a:t> el </a:t>
            </a:r>
            <a:r>
              <a:rPr lang="en-US" sz="1800" b="0" i="0" u="none" strike="noStrike" cap="none" dirty="0" err="1">
                <a:solidFill>
                  <a:schemeClr val="lt1"/>
                </a:solidFill>
                <a:latin typeface="Merriweather"/>
                <a:ea typeface="Merriweather"/>
                <a:cs typeface="Merriweather"/>
                <a:sym typeface="Merriweather"/>
              </a:rPr>
              <a:t>género</a:t>
            </a:r>
            <a:r>
              <a:rPr lang="en-US" sz="1800" b="0" i="0" u="none" strike="noStrike" cap="none" dirty="0">
                <a:solidFill>
                  <a:schemeClr val="lt1"/>
                </a:solidFill>
                <a:latin typeface="Merriweather"/>
                <a:ea typeface="Merriweather"/>
                <a:cs typeface="Merriweather"/>
                <a:sym typeface="Merriweather"/>
              </a:rPr>
              <a:t> para </a:t>
            </a:r>
            <a:r>
              <a:rPr lang="en-US" sz="1800" b="0" i="0" u="none" strike="noStrike" cap="none" dirty="0" err="1">
                <a:solidFill>
                  <a:schemeClr val="lt1"/>
                </a:solidFill>
                <a:latin typeface="Merriweather"/>
                <a:ea typeface="Merriweather"/>
                <a:cs typeface="Merriweather"/>
                <a:sym typeface="Merriweather"/>
              </a:rPr>
              <a:t>los</a:t>
            </a:r>
            <a:r>
              <a:rPr lang="en-US" sz="1800" b="0" i="0" u="none" strike="noStrike" cap="none" dirty="0">
                <a:solidFill>
                  <a:schemeClr val="lt1"/>
                </a:solidFill>
                <a:latin typeface="Merriweather"/>
                <a:ea typeface="Merriweather"/>
                <a:cs typeface="Merriweather"/>
                <a:sym typeface="Merriweather"/>
              </a:rPr>
              <a:t> </a:t>
            </a:r>
            <a:r>
              <a:rPr lang="en-US" sz="1800" dirty="0" err="1"/>
              <a:t>objetivos</a:t>
            </a:r>
            <a:r>
              <a:rPr lang="en-US" sz="1800" dirty="0"/>
              <a:t> que se </a:t>
            </a:r>
            <a:r>
              <a:rPr lang="en-US" sz="1800" dirty="0" err="1"/>
              <a:t>desea</a:t>
            </a:r>
            <a:r>
              <a:rPr lang="en-US" sz="1800" dirty="0"/>
              <a:t> </a:t>
            </a:r>
            <a:r>
              <a:rPr lang="en-US" sz="1800" dirty="0" err="1"/>
              <a:t>alcanzar</a:t>
            </a:r>
            <a:r>
              <a:rPr lang="en-US" sz="1800" dirty="0"/>
              <a:t>, y </a:t>
            </a:r>
            <a:r>
              <a:rPr lang="en-US" sz="1800" dirty="0" err="1"/>
              <a:t>cómo</a:t>
            </a:r>
            <a:r>
              <a:rPr lang="en-US" sz="1800" dirty="0"/>
              <a:t> se </a:t>
            </a:r>
            <a:r>
              <a:rPr lang="en-US" sz="1800" dirty="0" err="1">
                <a:sym typeface="Roboto"/>
              </a:rPr>
              <a:t>puede</a:t>
            </a:r>
            <a:r>
              <a:rPr lang="en-US" sz="1800" dirty="0">
                <a:sym typeface="Roboto"/>
              </a:rPr>
              <a:t> </a:t>
            </a:r>
            <a:r>
              <a:rPr lang="en-US" sz="1800" dirty="0" err="1">
                <a:sym typeface="Roboto"/>
              </a:rPr>
              <a:t>contemplar</a:t>
            </a:r>
            <a:r>
              <a:rPr lang="en-US" sz="1800" dirty="0">
                <a:sym typeface="Roboto"/>
              </a:rPr>
              <a:t> </a:t>
            </a:r>
            <a:r>
              <a:rPr lang="en-US" sz="1800" dirty="0" err="1">
                <a:sym typeface="Roboto"/>
              </a:rPr>
              <a:t>esta</a:t>
            </a:r>
            <a:r>
              <a:rPr lang="en-US" sz="1800" dirty="0">
                <a:sym typeface="Roboto"/>
              </a:rPr>
              <a:t> </a:t>
            </a:r>
            <a:r>
              <a:rPr lang="en-US" sz="1800" dirty="0" err="1">
                <a:sym typeface="Roboto"/>
              </a:rPr>
              <a:t>pertinencia</a:t>
            </a:r>
            <a:r>
              <a:rPr lang="en-US" sz="1800" dirty="0">
                <a:sym typeface="Roboto"/>
              </a:rPr>
              <a:t> </a:t>
            </a:r>
            <a:r>
              <a:rPr lang="en-US" sz="1800" dirty="0" err="1">
                <a:sym typeface="Roboto"/>
              </a:rPr>
              <a:t>en</a:t>
            </a:r>
            <a:r>
              <a:rPr lang="en-US" sz="1800" dirty="0">
                <a:sym typeface="Roboto"/>
              </a:rPr>
              <a:t> el </a:t>
            </a:r>
            <a:r>
              <a:rPr lang="en-US" sz="1800" dirty="0" err="1">
                <a:sym typeface="Roboto"/>
              </a:rPr>
              <a:t>diseño</a:t>
            </a:r>
            <a:r>
              <a:rPr lang="en-US" sz="1800" dirty="0">
                <a:sym typeface="Roboto"/>
              </a:rPr>
              <a:t> del </a:t>
            </a:r>
            <a:r>
              <a:rPr lang="en-US" sz="1800" dirty="0" err="1">
                <a:sym typeface="Roboto"/>
              </a:rPr>
              <a:t>programa</a:t>
            </a:r>
            <a:r>
              <a:rPr lang="en-US" sz="1800" dirty="0"/>
              <a:t>?</a:t>
            </a:r>
            <a:endParaRPr sz="1800" dirty="0"/>
          </a:p>
          <a:p>
            <a:pPr marL="0" marR="0" lvl="0" indent="0" algn="l" rtl="0">
              <a:lnSpc>
                <a:spcPct val="100000"/>
              </a:lnSpc>
              <a:spcBef>
                <a:spcPts val="0"/>
              </a:spcBef>
              <a:spcAft>
                <a:spcPts val="0"/>
              </a:spcAft>
              <a:buClr>
                <a:schemeClr val="lt1"/>
              </a:buClr>
              <a:buSzPts val="2800"/>
              <a:buFont typeface="Merriweather"/>
              <a:buNone/>
            </a:pPr>
            <a:endParaRPr sz="1800" b="0" i="0" u="none" strike="noStrike" cap="none" dirty="0">
              <a:solidFill>
                <a:schemeClr val="lt1"/>
              </a:solidFill>
              <a:latin typeface="Merriweather"/>
              <a:ea typeface="Merriweather"/>
              <a:cs typeface="Merriweather"/>
              <a:sym typeface="Merriweather"/>
            </a:endParaRPr>
          </a:p>
        </p:txBody>
      </p:sp>
      <p:sp>
        <p:nvSpPr>
          <p:cNvPr id="421" name="Google Shape;421;p66"/>
          <p:cNvSpPr txBox="1"/>
          <p:nvPr/>
        </p:nvSpPr>
        <p:spPr>
          <a:xfrm>
            <a:off x="4754075" y="1718125"/>
            <a:ext cx="4124400" cy="2349600"/>
          </a:xfrm>
          <a:prstGeom prst="rect">
            <a:avLst/>
          </a:prstGeom>
          <a:noFill/>
          <a:ln>
            <a:noFill/>
          </a:ln>
        </p:spPr>
        <p:txBody>
          <a:bodyPr spcFirstLastPara="1" wrap="square" lIns="91425" tIns="91425" rIns="91425" bIns="91425" anchor="ctr" anchorCtr="0">
            <a:noAutofit/>
          </a:bodyPr>
          <a:lstStyle/>
          <a:p>
            <a:pPr marL="457200" marR="0" lvl="0" indent="-311150" algn="l" rtl="0">
              <a:lnSpc>
                <a:spcPct val="100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Determina</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nuestra</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concepción</a:t>
            </a:r>
            <a:r>
              <a:rPr lang="en-US" sz="1300" b="0" i="0" u="none" strike="noStrike" cap="none" dirty="0">
                <a:solidFill>
                  <a:schemeClr val="dk2"/>
                </a:solidFill>
                <a:latin typeface="Roboto"/>
                <a:ea typeface="Roboto"/>
                <a:cs typeface="Roboto"/>
                <a:sym typeface="Roboto"/>
              </a:rPr>
              <a:t> de la </a:t>
            </a:r>
            <a:r>
              <a:rPr lang="en-US" sz="1300" b="1" i="0" u="none" strike="noStrike" cap="none" dirty="0" err="1">
                <a:solidFill>
                  <a:schemeClr val="dk2"/>
                </a:solidFill>
                <a:latin typeface="Roboto"/>
                <a:ea typeface="Roboto"/>
                <a:cs typeface="Roboto"/>
                <a:sym typeface="Roboto"/>
              </a:rPr>
              <a:t>naturaleza</a:t>
            </a:r>
            <a:r>
              <a:rPr lang="en-US" sz="1300" b="1" i="0" u="none" strike="noStrike" cap="none" dirty="0">
                <a:solidFill>
                  <a:schemeClr val="dk2"/>
                </a:solidFill>
                <a:latin typeface="Roboto"/>
                <a:ea typeface="Roboto"/>
                <a:cs typeface="Roboto"/>
                <a:sym typeface="Roboto"/>
              </a:rPr>
              <a:t> de las </a:t>
            </a:r>
            <a:r>
              <a:rPr lang="en-US" sz="1300" b="1" i="0" u="none" strike="noStrike" cap="none" dirty="0" err="1">
                <a:solidFill>
                  <a:schemeClr val="dk2"/>
                </a:solidFill>
                <a:latin typeface="Roboto"/>
                <a:ea typeface="Roboto"/>
                <a:cs typeface="Roboto"/>
                <a:sym typeface="Roboto"/>
              </a:rPr>
              <a:t>violaciones</a:t>
            </a:r>
            <a:r>
              <a:rPr lang="en-US" sz="1300" b="1" i="0" u="none" strike="noStrike" cap="none" dirty="0">
                <a:solidFill>
                  <a:schemeClr val="dk2"/>
                </a:solidFill>
                <a:latin typeface="Roboto"/>
                <a:ea typeface="Roboto"/>
                <a:cs typeface="Roboto"/>
                <a:sym typeface="Roboto"/>
              </a:rPr>
              <a:t> y de </a:t>
            </a:r>
            <a:r>
              <a:rPr lang="en-US" sz="1300" b="1" i="0" u="none" strike="noStrike" cap="none" dirty="0" err="1">
                <a:solidFill>
                  <a:schemeClr val="dk2"/>
                </a:solidFill>
                <a:latin typeface="Roboto"/>
                <a:ea typeface="Roboto"/>
                <a:cs typeface="Roboto"/>
                <a:sym typeface="Roboto"/>
              </a:rPr>
              <a:t>los</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impactos</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específicos</a:t>
            </a:r>
            <a:r>
              <a:rPr lang="en-US" sz="1300" b="1" i="0" u="none" strike="noStrike" cap="none" dirty="0">
                <a:solidFill>
                  <a:schemeClr val="dk2"/>
                </a:solidFill>
                <a:latin typeface="Roboto"/>
                <a:ea typeface="Roboto"/>
                <a:cs typeface="Roboto"/>
                <a:sym typeface="Roboto"/>
              </a:rPr>
              <a:t> de </a:t>
            </a:r>
            <a:r>
              <a:rPr lang="en-US" sz="1300" b="1" i="0" u="none" strike="noStrike" cap="none" dirty="0" err="1">
                <a:solidFill>
                  <a:schemeClr val="dk2"/>
                </a:solidFill>
                <a:latin typeface="Roboto"/>
                <a:ea typeface="Roboto"/>
                <a:cs typeface="Roboto"/>
                <a:sym typeface="Roboto"/>
              </a:rPr>
              <a:t>género</a:t>
            </a:r>
            <a:endParaRPr dirty="0"/>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2"/>
              </a:solidFill>
              <a:latin typeface="Roboto"/>
              <a:ea typeface="Roboto"/>
              <a:cs typeface="Roboto"/>
              <a:sym typeface="Roboto"/>
            </a:endParaRPr>
          </a:p>
          <a:p>
            <a:pPr marL="457200" marR="0" lvl="0" indent="-311150" algn="l" rtl="0">
              <a:lnSpc>
                <a:spcPct val="100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Puede</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implicar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hablar</a:t>
            </a:r>
            <a:r>
              <a:rPr lang="en-US" sz="1300" b="0" i="0" u="none" strike="noStrike" cap="none" dirty="0">
                <a:solidFill>
                  <a:schemeClr val="dk2"/>
                </a:solidFill>
                <a:latin typeface="Roboto"/>
                <a:ea typeface="Roboto"/>
                <a:cs typeface="Roboto"/>
                <a:sym typeface="Roboto"/>
              </a:rPr>
              <a:t> con </a:t>
            </a:r>
            <a:r>
              <a:rPr lang="en-US" sz="1300" b="1" i="0" u="none" strike="noStrike" cap="none" dirty="0" err="1">
                <a:solidFill>
                  <a:schemeClr val="dk2"/>
                </a:solidFill>
                <a:latin typeface="Roboto"/>
                <a:ea typeface="Roboto"/>
                <a:cs typeface="Roboto"/>
                <a:sym typeface="Roboto"/>
              </a:rPr>
              <a:t>colaboradores</a:t>
            </a:r>
            <a:r>
              <a:rPr lang="en-US" sz="1300" b="1" i="0" u="none" strike="noStrike" cap="none" dirty="0">
                <a:solidFill>
                  <a:schemeClr val="dk2"/>
                </a:solidFill>
                <a:latin typeface="Roboto"/>
                <a:ea typeface="Roboto"/>
                <a:cs typeface="Roboto"/>
                <a:sym typeface="Roboto"/>
              </a:rPr>
              <a:t> locales</a:t>
            </a:r>
            <a:r>
              <a:rPr lang="en-US" sz="1300" b="0" i="0" u="none" strike="noStrike" cap="none" dirty="0">
                <a:solidFill>
                  <a:schemeClr val="dk2"/>
                </a:solidFill>
                <a:latin typeface="Roboto"/>
                <a:ea typeface="Roboto"/>
                <a:cs typeface="Roboto"/>
                <a:sym typeface="Roboto"/>
              </a:rPr>
              <a:t> o </a:t>
            </a:r>
            <a:r>
              <a:rPr lang="en-US" sz="1300" b="0" i="0" u="none" strike="noStrike" cap="none" dirty="0" err="1">
                <a:solidFill>
                  <a:schemeClr val="dk2"/>
                </a:solidFill>
                <a:latin typeface="Roboto"/>
                <a:ea typeface="Roboto"/>
                <a:cs typeface="Roboto"/>
                <a:sym typeface="Roboto"/>
              </a:rPr>
              <a:t>expertos</a:t>
            </a:r>
            <a:r>
              <a:rPr lang="en-US" sz="1300" b="0" i="0" u="none" strike="noStrike" cap="none" dirty="0">
                <a:solidFill>
                  <a:schemeClr val="dk2"/>
                </a:solidFill>
                <a:latin typeface="Roboto"/>
                <a:ea typeface="Roboto"/>
                <a:cs typeface="Roboto"/>
                <a:sym typeface="Roboto"/>
              </a:rPr>
              <a:t> del </a:t>
            </a:r>
            <a:r>
              <a:rPr lang="en-US" sz="1300" b="0" i="0" u="none" strike="noStrike" cap="none" dirty="0" err="1">
                <a:solidFill>
                  <a:schemeClr val="dk2"/>
                </a:solidFill>
                <a:latin typeface="Roboto"/>
                <a:ea typeface="Roboto"/>
                <a:cs typeface="Roboto"/>
                <a:sym typeface="Roboto"/>
              </a:rPr>
              <a:t>área</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pertinente</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consultar</a:t>
            </a:r>
            <a:r>
              <a:rPr lang="en-US" sz="1300" b="0" i="0" u="none" strike="noStrike" cap="none" dirty="0">
                <a:solidFill>
                  <a:schemeClr val="dk2"/>
                </a:solidFill>
                <a:latin typeface="Roboto"/>
                <a:ea typeface="Roboto"/>
                <a:cs typeface="Roboto"/>
                <a:sym typeface="Roboto"/>
              </a:rPr>
              <a:t> a las </a:t>
            </a:r>
            <a:r>
              <a:rPr lang="en-US" sz="1300" b="0" i="0" u="none" strike="noStrike" cap="none" dirty="0" err="1">
                <a:solidFill>
                  <a:schemeClr val="dk2"/>
                </a:solidFill>
                <a:latin typeface="Roboto"/>
                <a:ea typeface="Roboto"/>
                <a:cs typeface="Roboto"/>
                <a:sym typeface="Roboto"/>
              </a:rPr>
              <a:t>víctimas</a:t>
            </a:r>
            <a:r>
              <a:rPr lang="en-US" sz="1300" b="0" i="0" u="none" strike="noStrike" cap="none" dirty="0">
                <a:solidFill>
                  <a:schemeClr val="dk2"/>
                </a:solidFill>
                <a:latin typeface="Roboto"/>
                <a:ea typeface="Roboto"/>
                <a:cs typeface="Roboto"/>
                <a:sym typeface="Roboto"/>
              </a:rPr>
              <a:t> o </a:t>
            </a:r>
            <a:r>
              <a:rPr lang="en-US" sz="1300" b="0" i="0" u="none" strike="noStrike" cap="none" dirty="0" err="1">
                <a:solidFill>
                  <a:schemeClr val="dk2"/>
                </a:solidFill>
                <a:latin typeface="Roboto"/>
                <a:ea typeface="Roboto"/>
                <a:cs typeface="Roboto"/>
                <a:sym typeface="Roboto"/>
              </a:rPr>
              <a:t>realizar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distintas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tipos</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investigaciones</a:t>
            </a:r>
            <a:endParaRPr dirty="0"/>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2"/>
              </a:solidFill>
              <a:latin typeface="Roboto"/>
              <a:ea typeface="Roboto"/>
              <a:cs typeface="Roboto"/>
              <a:sym typeface="Roboto"/>
            </a:endParaRPr>
          </a:p>
          <a:p>
            <a:pPr marL="457200" marR="0" lvl="0" indent="-311150" algn="l" rtl="0">
              <a:lnSpc>
                <a:spcPct val="100000"/>
              </a:lnSpc>
              <a:spcBef>
                <a:spcPts val="0"/>
              </a:spcBef>
              <a:spcAft>
                <a:spcPts val="0"/>
              </a:spcAft>
              <a:buClr>
                <a:schemeClr val="dk2"/>
              </a:buClr>
              <a:buSzPts val="1300"/>
              <a:buFont typeface="Roboto"/>
              <a:buChar char="●"/>
            </a:pPr>
            <a:r>
              <a:rPr lang="en-US" sz="1300" b="1" i="0" u="none" strike="noStrike" cap="none" dirty="0">
                <a:solidFill>
                  <a:schemeClr val="dk2"/>
                </a:solidFill>
                <a:latin typeface="Roboto"/>
                <a:ea typeface="Roboto"/>
                <a:cs typeface="Roboto"/>
                <a:sym typeface="Roboto"/>
              </a:rPr>
              <a:t>¿Hay </a:t>
            </a:r>
            <a:r>
              <a:rPr lang="en-US" sz="1300" b="1" i="0" u="none" strike="noStrike" cap="none" dirty="0" err="1">
                <a:solidFill>
                  <a:schemeClr val="dk2"/>
                </a:solidFill>
                <a:latin typeface="Roboto"/>
                <a:ea typeface="Roboto"/>
                <a:cs typeface="Roboto"/>
                <a:sym typeface="Roboto"/>
              </a:rPr>
              <a:t>tipos</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específicos</a:t>
            </a:r>
            <a:r>
              <a:rPr lang="en-US" sz="1300" b="1" i="0" u="none" strike="noStrike" cap="none" dirty="0">
                <a:solidFill>
                  <a:schemeClr val="dk2"/>
                </a:solidFill>
                <a:latin typeface="Roboto"/>
                <a:ea typeface="Roboto"/>
                <a:cs typeface="Roboto"/>
                <a:sym typeface="Roboto"/>
              </a:rPr>
              <a:t> de </a:t>
            </a:r>
            <a:r>
              <a:rPr lang="en-US" sz="1300" b="1" i="0" u="none" strike="noStrike" cap="none" dirty="0" err="1">
                <a:solidFill>
                  <a:schemeClr val="dk2"/>
                </a:solidFill>
                <a:latin typeface="Roboto"/>
                <a:ea typeface="Roboto"/>
                <a:cs typeface="Roboto"/>
                <a:sym typeface="Roboto"/>
              </a:rPr>
              <a:t>formas</a:t>
            </a:r>
            <a:r>
              <a:rPr lang="en-US" sz="1300" b="1" i="0" u="none" strike="noStrike" cap="none" dirty="0">
                <a:solidFill>
                  <a:schemeClr val="dk2"/>
                </a:solidFill>
                <a:latin typeface="Roboto"/>
                <a:ea typeface="Roboto"/>
                <a:cs typeface="Roboto"/>
                <a:sym typeface="Roboto"/>
              </a:rPr>
              <a:t> de </a:t>
            </a:r>
            <a:r>
              <a:rPr lang="en-US" sz="1300" b="1" i="0" u="none" strike="noStrike" cap="none" dirty="0" err="1">
                <a:solidFill>
                  <a:schemeClr val="dk2"/>
                </a:solidFill>
                <a:latin typeface="Roboto"/>
                <a:ea typeface="Roboto"/>
                <a:cs typeface="Roboto"/>
                <a:sym typeface="Roboto"/>
              </a:rPr>
              <a:t>violencia</a:t>
            </a:r>
            <a:r>
              <a:rPr lang="en-US" sz="1300" b="1" i="0" u="none" strike="noStrike" cap="none" dirty="0">
                <a:solidFill>
                  <a:schemeClr val="dk2"/>
                </a:solidFill>
                <a:latin typeface="Roboto"/>
                <a:ea typeface="Roboto"/>
                <a:cs typeface="Roboto"/>
                <a:sym typeface="Roboto"/>
              </a:rPr>
              <a:t> sexual y </a:t>
            </a:r>
            <a:r>
              <a:rPr lang="en-US" sz="1300" b="1" i="0" u="none" strike="noStrike" cap="none" dirty="0" err="1">
                <a:solidFill>
                  <a:schemeClr val="dk2"/>
                </a:solidFill>
                <a:latin typeface="Roboto"/>
                <a:ea typeface="Roboto"/>
                <a:cs typeface="Roboto"/>
                <a:sym typeface="Roboto"/>
              </a:rPr>
              <a:t>basada</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en</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género</a:t>
            </a:r>
            <a:r>
              <a:rPr lang="en-US" sz="1300" b="1" i="0" u="none" strike="noStrike" cap="none" dirty="0">
                <a:solidFill>
                  <a:schemeClr val="dk2"/>
                </a:solidFill>
                <a:latin typeface="Roboto"/>
                <a:ea typeface="Roboto"/>
                <a:cs typeface="Roboto"/>
                <a:sym typeface="Roboto"/>
              </a:rPr>
              <a:t> que </a:t>
            </a:r>
            <a:r>
              <a:rPr lang="en-US" sz="1300" b="1" i="0" u="none" strike="noStrike" cap="none" dirty="0" err="1">
                <a:solidFill>
                  <a:schemeClr val="dk2"/>
                </a:solidFill>
                <a:latin typeface="Roboto"/>
                <a:ea typeface="Roboto"/>
                <a:cs typeface="Roboto"/>
                <a:sym typeface="Roboto"/>
              </a:rPr>
              <a:t>hayan</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tenido</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una</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alta</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incidencia</a:t>
            </a:r>
            <a:r>
              <a:rPr lang="en-US" sz="1300" b="1" i="0" u="none" strike="noStrike" cap="none" dirty="0">
                <a:solidFill>
                  <a:schemeClr val="dk2"/>
                </a:solidFill>
                <a:latin typeface="Roboto"/>
                <a:ea typeface="Roboto"/>
                <a:cs typeface="Roboto"/>
                <a:sym typeface="Roboto"/>
              </a:rPr>
              <a:t> y </a:t>
            </a:r>
            <a:r>
              <a:rPr lang="en-US" sz="1300" b="1" i="0" u="none" strike="noStrike" cap="none" dirty="0" err="1">
                <a:solidFill>
                  <a:schemeClr val="dk2"/>
                </a:solidFill>
                <a:latin typeface="Roboto"/>
                <a:ea typeface="Roboto"/>
                <a:cs typeface="Roboto"/>
                <a:sym typeface="Roboto"/>
              </a:rPr>
              <a:t>deban</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considerarse</a:t>
            </a:r>
            <a:r>
              <a:rPr lang="en-US" sz="1300" b="1" i="0" u="none" strike="noStrike" cap="none" dirty="0">
                <a:solidFill>
                  <a:schemeClr val="dk2"/>
                </a:solidFill>
                <a:latin typeface="Roboto"/>
                <a:ea typeface="Roboto"/>
                <a:cs typeface="Roboto"/>
                <a:sym typeface="Roboto"/>
              </a:rPr>
              <a:t>?</a:t>
            </a:r>
            <a:endParaRPr dirty="0"/>
          </a:p>
          <a:p>
            <a:pPr marL="914400" marR="0" lvl="1" indent="-311150" algn="l" rtl="0">
              <a:lnSpc>
                <a:spcPct val="100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Ejemplos</a:t>
            </a:r>
            <a:r>
              <a:rPr lang="en-US" sz="1300" b="0" i="0" u="none" strike="noStrike" cap="none" dirty="0">
                <a:solidFill>
                  <a:schemeClr val="dk2"/>
                </a:solidFill>
                <a:latin typeface="Roboto"/>
                <a:ea typeface="Roboto"/>
                <a:cs typeface="Roboto"/>
                <a:sym typeface="Roboto"/>
              </a:rPr>
              <a:t>: Sierra Leona y Kenia</a:t>
            </a:r>
            <a:endParaRPr dirty="0"/>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2"/>
              </a:solidFill>
              <a:latin typeface="Roboto"/>
              <a:ea typeface="Roboto"/>
              <a:cs typeface="Roboto"/>
              <a:sym typeface="Roboto"/>
            </a:endParaRPr>
          </a:p>
          <a:p>
            <a:pPr marL="457200" marR="0" lvl="0" indent="-311150" algn="l" rtl="0">
              <a:lnSpc>
                <a:spcPct val="100000"/>
              </a:lnSpc>
              <a:spcBef>
                <a:spcPts val="0"/>
              </a:spcBef>
              <a:spcAft>
                <a:spcPts val="0"/>
              </a:spcAft>
              <a:buClr>
                <a:schemeClr val="dk2"/>
              </a:buClr>
              <a:buSzPts val="1300"/>
              <a:buFont typeface="Roboto"/>
              <a:buChar char="●"/>
            </a:pPr>
            <a:r>
              <a:rPr lang="en-US" sz="1300" b="1" i="0" u="none" strike="noStrike" cap="none" dirty="0">
                <a:solidFill>
                  <a:schemeClr val="dk2"/>
                </a:solidFill>
                <a:latin typeface="Roboto"/>
                <a:ea typeface="Roboto"/>
                <a:cs typeface="Roboto"/>
                <a:sym typeface="Roboto"/>
              </a:rPr>
              <a:t>¿Hay </a:t>
            </a:r>
            <a:r>
              <a:rPr lang="en-US" sz="1300" b="1" i="0" u="none" strike="noStrike" cap="none" dirty="0" err="1">
                <a:solidFill>
                  <a:schemeClr val="dk2"/>
                </a:solidFill>
                <a:latin typeface="Roboto"/>
                <a:ea typeface="Roboto"/>
                <a:cs typeface="Roboto"/>
                <a:sym typeface="Roboto"/>
              </a:rPr>
              <a:t>formas</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específicas</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en</a:t>
            </a:r>
            <a:r>
              <a:rPr lang="en-US" sz="1300" b="1" i="0" u="none" strike="noStrike" cap="none" dirty="0">
                <a:solidFill>
                  <a:schemeClr val="dk2"/>
                </a:solidFill>
                <a:latin typeface="Roboto"/>
                <a:ea typeface="Roboto"/>
                <a:cs typeface="Roboto"/>
                <a:sym typeface="Roboto"/>
              </a:rPr>
              <a:t> que las </a:t>
            </a:r>
            <a:r>
              <a:rPr lang="en-US" sz="1300" b="1" i="0" u="none" strike="noStrike" cap="none" dirty="0" err="1">
                <a:solidFill>
                  <a:schemeClr val="dk2"/>
                </a:solidFill>
                <a:latin typeface="Roboto"/>
                <a:ea typeface="Roboto"/>
                <a:cs typeface="Roboto"/>
                <a:sym typeface="Roboto"/>
              </a:rPr>
              <a:t>violaciones</a:t>
            </a:r>
            <a:r>
              <a:rPr lang="en-US" sz="1300" b="1" i="0" u="none" strike="noStrike" cap="none" dirty="0">
                <a:solidFill>
                  <a:schemeClr val="dk2"/>
                </a:solidFill>
                <a:latin typeface="Roboto"/>
                <a:ea typeface="Roboto"/>
                <a:cs typeface="Roboto"/>
                <a:sym typeface="Roboto"/>
              </a:rPr>
              <a:t> a </a:t>
            </a:r>
            <a:r>
              <a:rPr lang="en-US" sz="1300" b="1" i="0" u="none" strike="noStrike" cap="none" dirty="0" err="1">
                <a:solidFill>
                  <a:schemeClr val="dk2"/>
                </a:solidFill>
                <a:latin typeface="Roboto"/>
                <a:ea typeface="Roboto"/>
                <a:cs typeface="Roboto"/>
                <a:sym typeface="Roboto"/>
              </a:rPr>
              <a:t>los</a:t>
            </a:r>
            <a:r>
              <a:rPr lang="en-US" sz="1300" b="1" i="0" u="none" strike="noStrike" cap="none" dirty="0">
                <a:solidFill>
                  <a:schemeClr val="dk2"/>
                </a:solidFill>
                <a:latin typeface="Roboto"/>
                <a:ea typeface="Roboto"/>
                <a:cs typeface="Roboto"/>
                <a:sym typeface="Roboto"/>
              </a:rPr>
              <a:t> derechos </a:t>
            </a:r>
            <a:r>
              <a:rPr lang="en-US" sz="1300" b="1" i="0" u="none" strike="noStrike" cap="none" dirty="0" err="1">
                <a:solidFill>
                  <a:schemeClr val="dk2"/>
                </a:solidFill>
                <a:latin typeface="Roboto"/>
                <a:ea typeface="Roboto"/>
                <a:cs typeface="Roboto"/>
                <a:sym typeface="Roboto"/>
              </a:rPr>
              <a:t>humanos</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afectan</a:t>
            </a:r>
            <a:r>
              <a:rPr lang="en-US" sz="1300" b="1" i="0" u="none" strike="noStrike" cap="none" dirty="0">
                <a:solidFill>
                  <a:schemeClr val="dk2"/>
                </a:solidFill>
                <a:latin typeface="Roboto"/>
                <a:ea typeface="Roboto"/>
                <a:cs typeface="Roboto"/>
                <a:sym typeface="Roboto"/>
              </a:rPr>
              <a:t> a </a:t>
            </a:r>
            <a:r>
              <a:rPr lang="en-US" sz="1300" b="1" i="0" u="none" strike="noStrike" cap="none" dirty="0" err="1">
                <a:solidFill>
                  <a:schemeClr val="dk2"/>
                </a:solidFill>
                <a:latin typeface="Roboto"/>
                <a:ea typeface="Roboto"/>
                <a:cs typeface="Roboto"/>
                <a:sym typeface="Roboto"/>
              </a:rPr>
              <a:t>mujeres</a:t>
            </a:r>
            <a:r>
              <a:rPr lang="en-US" sz="1300" b="1" i="0" u="none" strike="noStrike" cap="none" dirty="0">
                <a:solidFill>
                  <a:schemeClr val="dk2"/>
                </a:solidFill>
                <a:latin typeface="Roboto"/>
                <a:ea typeface="Roboto"/>
                <a:cs typeface="Roboto"/>
                <a:sym typeface="Roboto"/>
              </a:rPr>
              <a:t> y hombres de </a:t>
            </a:r>
            <a:r>
              <a:rPr lang="en-US" sz="1300" b="1" i="0" u="none" strike="noStrike" cap="none" dirty="0" err="1">
                <a:solidFill>
                  <a:schemeClr val="dk2"/>
                </a:solidFill>
                <a:latin typeface="Roboto"/>
                <a:ea typeface="Roboto"/>
                <a:cs typeface="Roboto"/>
                <a:sym typeface="Roboto"/>
              </a:rPr>
              <a:t>modo</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diferente</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debido</a:t>
            </a:r>
            <a:r>
              <a:rPr lang="en-US" sz="1300" b="1" i="0" u="none" strike="noStrike" cap="none" dirty="0">
                <a:solidFill>
                  <a:schemeClr val="dk2"/>
                </a:solidFill>
                <a:latin typeface="Roboto"/>
                <a:ea typeface="Roboto"/>
                <a:cs typeface="Roboto"/>
                <a:sym typeface="Roboto"/>
              </a:rPr>
              <a:t> a </a:t>
            </a:r>
            <a:r>
              <a:rPr lang="en-US" sz="1300" b="1" i="0" u="none" strike="noStrike" cap="none" dirty="0" err="1">
                <a:solidFill>
                  <a:schemeClr val="dk2"/>
                </a:solidFill>
                <a:latin typeface="Roboto"/>
                <a:ea typeface="Roboto"/>
                <a:cs typeface="Roboto"/>
                <a:sym typeface="Roboto"/>
              </a:rPr>
              <a:t>su</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género</a:t>
            </a:r>
            <a:r>
              <a:rPr lang="en-US" sz="1300" b="1" i="0" u="none" strike="noStrike" cap="none" dirty="0">
                <a:solidFill>
                  <a:schemeClr val="dk2"/>
                </a:solidFill>
                <a:latin typeface="Roboto"/>
                <a:ea typeface="Roboto"/>
                <a:cs typeface="Roboto"/>
                <a:sym typeface="Roboto"/>
              </a:rPr>
              <a:t>?</a:t>
            </a:r>
            <a:endParaRPr dirty="0"/>
          </a:p>
          <a:p>
            <a:pPr marL="914400" marR="0" lvl="1" indent="-311150" algn="l" rtl="0">
              <a:lnSpc>
                <a:spcPct val="100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Ejemplo</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Túnez</a:t>
            </a:r>
            <a:endParaRPr dirty="0"/>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2"/>
              </a:solidFill>
              <a:latin typeface="Roboto"/>
              <a:ea typeface="Roboto"/>
              <a:cs typeface="Roboto"/>
              <a:sym typeface="Roboto"/>
            </a:endParaRPr>
          </a:p>
          <a:p>
            <a:pPr marL="457200" marR="0" lvl="0" indent="-311150" algn="l" rtl="0">
              <a:lnSpc>
                <a:spcPct val="100000"/>
              </a:lnSpc>
              <a:spcBef>
                <a:spcPts val="0"/>
              </a:spcBef>
              <a:spcAft>
                <a:spcPts val="0"/>
              </a:spcAft>
              <a:buClr>
                <a:schemeClr val="dk2"/>
              </a:buClr>
              <a:buSzPts val="1300"/>
              <a:buFont typeface="Roboto"/>
              <a:buChar char="●"/>
            </a:pPr>
            <a:r>
              <a:rPr lang="en-US" sz="1300" b="1" i="0" u="none" strike="noStrike" cap="none" dirty="0">
                <a:solidFill>
                  <a:schemeClr val="dk2"/>
                </a:solidFill>
                <a:latin typeface="Roboto"/>
                <a:ea typeface="Roboto"/>
                <a:cs typeface="Roboto"/>
                <a:sym typeface="Roboto"/>
              </a:rPr>
              <a:t>¿Las </a:t>
            </a:r>
            <a:r>
              <a:rPr lang="en-US" sz="1300" b="1" i="0" u="none" strike="noStrike" cap="none" dirty="0" err="1">
                <a:solidFill>
                  <a:schemeClr val="dk2"/>
                </a:solidFill>
                <a:latin typeface="Roboto"/>
                <a:ea typeface="Roboto"/>
                <a:cs typeface="Roboto"/>
                <a:sym typeface="Roboto"/>
              </a:rPr>
              <a:t>prioridades</a:t>
            </a:r>
            <a:r>
              <a:rPr lang="en-US" sz="1300" b="1" i="0" u="none" strike="noStrike" cap="none" dirty="0">
                <a:solidFill>
                  <a:schemeClr val="dk2"/>
                </a:solidFill>
                <a:latin typeface="Roboto"/>
                <a:ea typeface="Roboto"/>
                <a:cs typeface="Roboto"/>
                <a:sym typeface="Roboto"/>
              </a:rPr>
              <a:t> e </a:t>
            </a:r>
            <a:r>
              <a:rPr lang="en-US" sz="1300" b="1" i="0" u="none" strike="noStrike" cap="none" dirty="0" err="1">
                <a:solidFill>
                  <a:schemeClr val="dk2"/>
                </a:solidFill>
                <a:latin typeface="Roboto"/>
                <a:ea typeface="Roboto"/>
                <a:cs typeface="Roboto"/>
                <a:sym typeface="Roboto"/>
              </a:rPr>
              <a:t>intereses</a:t>
            </a:r>
            <a:r>
              <a:rPr lang="en-US" sz="1300" b="1" i="0" u="none" strike="noStrike" cap="none" dirty="0">
                <a:solidFill>
                  <a:schemeClr val="dk2"/>
                </a:solidFill>
                <a:latin typeface="Roboto"/>
                <a:ea typeface="Roboto"/>
                <a:cs typeface="Roboto"/>
                <a:sym typeface="Roboto"/>
              </a:rPr>
              <a:t> de </a:t>
            </a:r>
            <a:r>
              <a:rPr lang="en-US" sz="1300" b="1" i="0" u="none" strike="noStrike" cap="none" dirty="0" err="1">
                <a:solidFill>
                  <a:schemeClr val="dk2"/>
                </a:solidFill>
                <a:latin typeface="Roboto"/>
                <a:ea typeface="Roboto"/>
                <a:cs typeface="Roboto"/>
                <a:sym typeface="Roboto"/>
              </a:rPr>
              <a:t>justicia</a:t>
            </a:r>
            <a:r>
              <a:rPr lang="en-US" sz="1300" b="1" i="0" u="none" strike="noStrike" cap="none" dirty="0">
                <a:solidFill>
                  <a:schemeClr val="dk2"/>
                </a:solidFill>
                <a:latin typeface="Roboto"/>
                <a:ea typeface="Roboto"/>
                <a:cs typeface="Roboto"/>
                <a:sym typeface="Roboto"/>
              </a:rPr>
              <a:t> son </a:t>
            </a:r>
            <a:r>
              <a:rPr lang="en-US" sz="1300" b="1" i="0" u="none" strike="noStrike" cap="none" dirty="0" err="1">
                <a:solidFill>
                  <a:schemeClr val="dk2"/>
                </a:solidFill>
                <a:latin typeface="Roboto"/>
                <a:ea typeface="Roboto"/>
                <a:cs typeface="Roboto"/>
                <a:sym typeface="Roboto"/>
              </a:rPr>
              <a:t>diferentes</a:t>
            </a:r>
            <a:r>
              <a:rPr lang="en-US" sz="1300" b="1" i="0" u="none" strike="noStrike" cap="none" dirty="0">
                <a:solidFill>
                  <a:schemeClr val="dk2"/>
                </a:solidFill>
                <a:latin typeface="Roboto"/>
                <a:ea typeface="Roboto"/>
                <a:cs typeface="Roboto"/>
                <a:sym typeface="Roboto"/>
              </a:rPr>
              <a:t> para </a:t>
            </a:r>
            <a:r>
              <a:rPr lang="en-US" sz="1300" b="1" i="0" u="none" strike="noStrike" cap="none" dirty="0" err="1">
                <a:solidFill>
                  <a:schemeClr val="dk2"/>
                </a:solidFill>
                <a:latin typeface="Roboto"/>
                <a:ea typeface="Roboto"/>
                <a:cs typeface="Roboto"/>
                <a:sym typeface="Roboto"/>
              </a:rPr>
              <a:t>mujeres</a:t>
            </a:r>
            <a:r>
              <a:rPr lang="en-US" sz="1300" b="1" i="0" u="none" strike="noStrike" cap="none" dirty="0">
                <a:solidFill>
                  <a:schemeClr val="dk2"/>
                </a:solidFill>
                <a:latin typeface="Roboto"/>
                <a:ea typeface="Roboto"/>
                <a:cs typeface="Roboto"/>
                <a:sym typeface="Roboto"/>
              </a:rPr>
              <a:t> y hombres? Si </a:t>
            </a:r>
            <a:r>
              <a:rPr lang="en-US" sz="1300" b="1" i="0" u="none" strike="noStrike" cap="none" dirty="0" err="1">
                <a:solidFill>
                  <a:schemeClr val="dk2"/>
                </a:solidFill>
                <a:latin typeface="Roboto"/>
                <a:ea typeface="Roboto"/>
                <a:cs typeface="Roboto"/>
                <a:sym typeface="Roboto"/>
              </a:rPr>
              <a:t>es</a:t>
            </a:r>
            <a:r>
              <a:rPr lang="en-US" sz="1300" b="1" i="0" u="none" strike="noStrike" cap="none" dirty="0">
                <a:solidFill>
                  <a:schemeClr val="dk2"/>
                </a:solidFill>
                <a:latin typeface="Roboto"/>
                <a:ea typeface="Roboto"/>
                <a:cs typeface="Roboto"/>
                <a:sym typeface="Roboto"/>
              </a:rPr>
              <a:t> </a:t>
            </a:r>
            <a:r>
              <a:rPr lang="en-US" sz="1300" b="1" i="0" u="none" strike="noStrike" cap="none" dirty="0" err="1">
                <a:solidFill>
                  <a:schemeClr val="dk2"/>
                </a:solidFill>
                <a:latin typeface="Roboto"/>
                <a:ea typeface="Roboto"/>
                <a:cs typeface="Roboto"/>
                <a:sym typeface="Roboto"/>
              </a:rPr>
              <a:t>así</a:t>
            </a:r>
            <a:r>
              <a:rPr lang="en-US" sz="1300" b="1" i="0" u="none" strike="noStrike" cap="none" dirty="0">
                <a:solidFill>
                  <a:schemeClr val="dk2"/>
                </a:solidFill>
                <a:latin typeface="Roboto"/>
                <a:ea typeface="Roboto"/>
                <a:cs typeface="Roboto"/>
                <a:sym typeface="Roboto"/>
              </a:rPr>
              <a:t>, ¿de </a:t>
            </a:r>
            <a:r>
              <a:rPr lang="en-US" sz="1300" b="1" i="0" u="none" strike="noStrike" cap="none" dirty="0" err="1">
                <a:solidFill>
                  <a:schemeClr val="dk2"/>
                </a:solidFill>
                <a:latin typeface="Roboto"/>
                <a:ea typeface="Roboto"/>
                <a:cs typeface="Roboto"/>
                <a:sym typeface="Roboto"/>
              </a:rPr>
              <a:t>qué</a:t>
            </a:r>
            <a:r>
              <a:rPr lang="en-US" sz="1300" b="1" i="0" u="none" strike="noStrike" cap="none" dirty="0">
                <a:solidFill>
                  <a:schemeClr val="dk2"/>
                </a:solidFill>
                <a:latin typeface="Roboto"/>
                <a:ea typeface="Roboto"/>
                <a:cs typeface="Roboto"/>
                <a:sym typeface="Roboto"/>
              </a:rPr>
              <a:t> forma?</a:t>
            </a:r>
            <a:endParaRPr dirty="0"/>
          </a:p>
          <a:p>
            <a:pPr marL="914400" marR="0" lvl="1" indent="-311150" algn="l" rtl="0">
              <a:lnSpc>
                <a:spcPct val="100000"/>
              </a:lnSpc>
              <a:spcBef>
                <a:spcPts val="0"/>
              </a:spcBef>
              <a:spcAft>
                <a:spcPts val="0"/>
              </a:spcAft>
              <a:buClr>
                <a:schemeClr val="dk2"/>
              </a:buClr>
              <a:buSzPts val="1300"/>
              <a:buFont typeface="Roboto"/>
              <a:buChar char="○"/>
            </a:pPr>
            <a:r>
              <a:rPr lang="en-US" sz="1300" b="0" i="0" u="none" strike="noStrike" cap="none" dirty="0" err="1">
                <a:solidFill>
                  <a:schemeClr val="dk2"/>
                </a:solidFill>
                <a:latin typeface="Roboto"/>
                <a:ea typeface="Roboto"/>
                <a:cs typeface="Roboto"/>
                <a:sym typeface="Roboto"/>
              </a:rPr>
              <a:t>Ejemplo</a:t>
            </a:r>
            <a:r>
              <a:rPr lang="en-US" sz="1300" b="0" i="0" u="none" strike="noStrike" cap="none" dirty="0">
                <a:solidFill>
                  <a:schemeClr val="dk2"/>
                </a:solidFill>
                <a:latin typeface="Roboto"/>
                <a:ea typeface="Roboto"/>
                <a:cs typeface="Roboto"/>
                <a:sym typeface="Roboto"/>
              </a:rPr>
              <a:t>: Kenia</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422" name="Google Shape;422;p66" descr="Princess AD Rogers works as a women's rights advocate in Kenema. She knows well what issues women and girls face every day in Sierra Leone, and especially what violations they suffered during the armed conflict -- Princess's daughter disappeared when the conflict started, and she is still waiting to see her again: &quot;As long as I have not communicated with her, I want to believe that she is alive.&quot;&#10;For Princess, there's still much to fight for regarding women's rights. She explains that because many of the atrocities committed during the war have yet to be fully addressed, violence against women continues today: &quot;Women are still being violated, women are still being beaten, women are still being killed by their boyfriends or husbands, girls are still being raped: [all] because the doers of these crimes were left free.&quot;&#10;&#10;Seeds of Justice: Sierra Leone is part of the Sierra Leone Special Court Legacy project.&#10;&#10;For similar videos and texts, visit ICTJ.org&#10;&#10;-----&#10;CREDITS&#10;Producer, Editor, Live Sound: Marta Martinez&#10;Executive Producer: Refik Hodzic&#10;Photography: Glenna Gordon&#10;Original Music: Alex Minott" title="Seeds of Justice: Princess A.D. Rogers">
            <a:hlinkClick r:id="rId3"/>
          </p:cNvPr>
          <p:cNvPicPr preferRelativeResize="0"/>
          <p:nvPr/>
        </p:nvPicPr>
        <p:blipFill rotWithShape="1">
          <a:blip r:embed="rId4">
            <a:alphaModFix/>
          </a:blip>
          <a:srcRect/>
          <a:stretch/>
        </p:blipFill>
        <p:spPr>
          <a:xfrm>
            <a:off x="315801" y="2017850"/>
            <a:ext cx="3876100" cy="2907100"/>
          </a:xfrm>
          <a:prstGeom prst="rect">
            <a:avLst/>
          </a:prstGeom>
          <a:noFill/>
          <a:ln>
            <a:noFill/>
          </a:ln>
        </p:spPr>
      </p:pic>
      <p:sp>
        <p:nvSpPr>
          <p:cNvPr id="5" name="Rectangle 4">
            <a:extLst>
              <a:ext uri="{FF2B5EF4-FFF2-40B4-BE49-F238E27FC236}">
                <a16:creationId xmlns:a16="http://schemas.microsoft.com/office/drawing/2014/main" id="{E8A1814B-F62E-4C3A-9442-40883D4DD96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7"/>
          <p:cNvSpPr txBox="1">
            <a:spLocks noGrp="1"/>
          </p:cNvSpPr>
          <p:nvPr>
            <p:ph type="title"/>
          </p:nvPr>
        </p:nvSpPr>
        <p:spPr>
          <a:xfrm>
            <a:off x="226175" y="7494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1800" b="0" i="0" u="none" strike="noStrike" cap="none">
                <a:solidFill>
                  <a:schemeClr val="lt1"/>
                </a:solidFill>
                <a:latin typeface="Merriweather"/>
                <a:ea typeface="Merriweather"/>
                <a:cs typeface="Merriweather"/>
                <a:sym typeface="Merriweather"/>
              </a:rPr>
              <a:t>2. ¿Cómo se interrelaciona la identidad de género con otras identidades (clase, etnia, raza, religión, geografía)?</a:t>
            </a:r>
            <a:endParaRPr/>
          </a:p>
          <a:p>
            <a:pPr marL="0" marR="0" lvl="0" indent="0" algn="l" rtl="0">
              <a:lnSpc>
                <a:spcPct val="100000"/>
              </a:lnSpc>
              <a:spcBef>
                <a:spcPts val="0"/>
              </a:spcBef>
              <a:spcAft>
                <a:spcPts val="0"/>
              </a:spcAft>
              <a:buClr>
                <a:schemeClr val="lt1"/>
              </a:buClr>
              <a:buSzPts val="2800"/>
              <a:buFont typeface="Merriweather"/>
              <a:buNone/>
            </a:pPr>
            <a:endParaRPr sz="1800" b="0" i="0" u="none" strike="noStrike" cap="none">
              <a:solidFill>
                <a:schemeClr val="lt1"/>
              </a:solidFill>
              <a:latin typeface="Merriweather"/>
              <a:ea typeface="Merriweather"/>
              <a:cs typeface="Merriweather"/>
              <a:sym typeface="Merriweather"/>
            </a:endParaRPr>
          </a:p>
        </p:txBody>
      </p:sp>
      <p:sp>
        <p:nvSpPr>
          <p:cNvPr id="428" name="Google Shape;428;p67"/>
          <p:cNvSpPr txBox="1"/>
          <p:nvPr/>
        </p:nvSpPr>
        <p:spPr>
          <a:xfrm>
            <a:off x="4759900" y="1314825"/>
            <a:ext cx="4124400" cy="23496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Las </a:t>
            </a:r>
            <a:r>
              <a:rPr lang="en-US" sz="1600" b="0" i="0" u="none" strike="noStrike" cap="none" dirty="0" err="1">
                <a:solidFill>
                  <a:schemeClr val="dk2"/>
                </a:solidFill>
                <a:latin typeface="Roboto"/>
                <a:ea typeface="Roboto"/>
                <a:cs typeface="Roboto"/>
                <a:sym typeface="Roboto"/>
              </a:rPr>
              <a:t>necesidades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perspectivas</a:t>
            </a:r>
            <a:r>
              <a:rPr lang="en-US" sz="1600" b="0" i="0" u="none" strike="noStrike" cap="none" dirty="0">
                <a:solidFill>
                  <a:schemeClr val="dk2"/>
                </a:solidFill>
                <a:latin typeface="Roboto"/>
                <a:ea typeface="Roboto"/>
                <a:cs typeface="Roboto"/>
                <a:sym typeface="Roboto"/>
              </a:rPr>
              <a:t> de las </a:t>
            </a:r>
            <a:r>
              <a:rPr lang="en-US" sz="1600" b="0" i="0" u="none" strike="noStrike" cap="none" dirty="0" err="1">
                <a:solidFill>
                  <a:schemeClr val="dk2"/>
                </a:solidFill>
                <a:latin typeface="Roboto"/>
                <a:ea typeface="Roboto"/>
                <a:cs typeface="Roboto"/>
                <a:sym typeface="Roboto"/>
              </a:rPr>
              <a:t>mujeres</a:t>
            </a:r>
            <a:r>
              <a:rPr lang="en-US" sz="1600" b="0" i="0" u="none" strike="noStrike" cap="none" dirty="0">
                <a:solidFill>
                  <a:schemeClr val="dk2"/>
                </a:solidFill>
                <a:latin typeface="Roboto"/>
                <a:ea typeface="Roboto"/>
                <a:cs typeface="Roboto"/>
                <a:sym typeface="Roboto"/>
              </a:rPr>
              <a:t> son </a:t>
            </a:r>
            <a:r>
              <a:rPr lang="en-US" sz="1600" b="0" i="0" u="none" strike="noStrike" cap="none" dirty="0" err="1">
                <a:solidFill>
                  <a:schemeClr val="dk2"/>
                </a:solidFill>
                <a:latin typeface="Roboto"/>
                <a:ea typeface="Roboto"/>
                <a:cs typeface="Roboto"/>
                <a:sym typeface="Roboto"/>
              </a:rPr>
              <a:t>determinadas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por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su</a:t>
            </a:r>
            <a:r>
              <a:rPr lang="en-US" sz="1600" b="0"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clase</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religión</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edad</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etnia</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otros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factores</a:t>
            </a:r>
            <a:r>
              <a:rPr lang="en-US" sz="16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Distintas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identidades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pueden</a:t>
            </a:r>
            <a:r>
              <a:rPr lang="en-US" sz="1600" b="0"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entrecruzarse</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agravar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obstáculos</a:t>
            </a:r>
            <a:r>
              <a:rPr lang="en-US" sz="1600" b="0" i="0" u="none" strike="noStrike" cap="none" dirty="0">
                <a:solidFill>
                  <a:schemeClr val="dk2"/>
                </a:solidFill>
                <a:latin typeface="Roboto"/>
                <a:ea typeface="Roboto"/>
                <a:cs typeface="Roboto"/>
                <a:sym typeface="Roboto"/>
              </a:rPr>
              <a:t> que </a:t>
            </a:r>
            <a:r>
              <a:rPr lang="en-US" sz="1600" b="0" i="0" u="none" strike="noStrike" cap="none" dirty="0" err="1">
                <a:solidFill>
                  <a:schemeClr val="dk2"/>
                </a:solidFill>
                <a:latin typeface="Roboto"/>
                <a:ea typeface="Roboto"/>
                <a:cs typeface="Roboto"/>
                <a:sym typeface="Roboto"/>
              </a:rPr>
              <a:t>pueden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enfrentar</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Ejemplo</a:t>
            </a:r>
            <a:r>
              <a:rPr lang="en-US" sz="1600" b="0" i="0" u="none" strike="noStrike" cap="none" dirty="0">
                <a:solidFill>
                  <a:schemeClr val="dk2"/>
                </a:solidFill>
                <a:latin typeface="Roboto"/>
                <a:ea typeface="Roboto"/>
                <a:cs typeface="Roboto"/>
                <a:sym typeface="Roboto"/>
              </a:rPr>
              <a:t>: Côte d'Ivoire</a:t>
            </a:r>
            <a:endParaRPr sz="1600" b="0" i="0" u="none" strike="noStrike" cap="none" dirty="0">
              <a:solidFill>
                <a:schemeClr val="dk2"/>
              </a:solidFill>
              <a:latin typeface="Roboto"/>
              <a:ea typeface="Roboto"/>
              <a:cs typeface="Roboto"/>
              <a:sym typeface="Roboto"/>
            </a:endParaRPr>
          </a:p>
        </p:txBody>
      </p:sp>
      <p:pic>
        <p:nvPicPr>
          <p:cNvPr id="429" name="Google Shape;429;p67"/>
          <p:cNvPicPr preferRelativeResize="0"/>
          <p:nvPr/>
        </p:nvPicPr>
        <p:blipFill rotWithShape="1">
          <a:blip r:embed="rId3">
            <a:alphaModFix/>
          </a:blip>
          <a:srcRect/>
          <a:stretch/>
        </p:blipFill>
        <p:spPr>
          <a:xfrm>
            <a:off x="431238" y="1987150"/>
            <a:ext cx="3671076" cy="2753300"/>
          </a:xfrm>
          <a:prstGeom prst="rect">
            <a:avLst/>
          </a:prstGeom>
          <a:noFill/>
          <a:ln>
            <a:noFill/>
          </a:ln>
        </p:spPr>
      </p:pic>
      <p:sp>
        <p:nvSpPr>
          <p:cNvPr id="5" name="Rectangle 4">
            <a:extLst>
              <a:ext uri="{FF2B5EF4-FFF2-40B4-BE49-F238E27FC236}">
                <a16:creationId xmlns:a16="http://schemas.microsoft.com/office/drawing/2014/main" id="{E3147210-BB95-4A12-AFFE-0617AEFEDA7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8"/>
          <p:cNvSpPr txBox="1">
            <a:spLocks noGrp="1"/>
          </p:cNvSpPr>
          <p:nvPr>
            <p:ph type="title"/>
          </p:nvPr>
        </p:nvSpPr>
        <p:spPr>
          <a:xfrm>
            <a:off x="214500" y="67925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1800" b="0" i="0" u="none" strike="noStrike" cap="none">
                <a:solidFill>
                  <a:schemeClr val="lt1"/>
                </a:solidFill>
                <a:latin typeface="Merriweather"/>
                <a:ea typeface="Merriweather"/>
                <a:cs typeface="Merriweather"/>
                <a:sym typeface="Merriweather"/>
              </a:rPr>
              <a:t>3. ¿Cuáles son los posibles obstáculos para la inclusión de las mujeres y las víctimas de violaciones basadas en el género?</a:t>
            </a:r>
            <a:endParaRPr/>
          </a:p>
          <a:p>
            <a:pPr marL="0" marR="0" lvl="0" indent="0" algn="l" rtl="0">
              <a:lnSpc>
                <a:spcPct val="100000"/>
              </a:lnSpc>
              <a:spcBef>
                <a:spcPts val="0"/>
              </a:spcBef>
              <a:spcAft>
                <a:spcPts val="0"/>
              </a:spcAft>
              <a:buClr>
                <a:schemeClr val="lt1"/>
              </a:buClr>
              <a:buSzPts val="2800"/>
              <a:buFont typeface="Merriweather"/>
              <a:buNone/>
            </a:pPr>
            <a:endParaRPr sz="1800" b="0" i="0" u="none" strike="noStrike" cap="none">
              <a:solidFill>
                <a:schemeClr val="lt1"/>
              </a:solidFill>
              <a:latin typeface="Merriweather"/>
              <a:ea typeface="Merriweather"/>
              <a:cs typeface="Merriweather"/>
              <a:sym typeface="Merriweather"/>
            </a:endParaRPr>
          </a:p>
        </p:txBody>
      </p:sp>
      <p:sp>
        <p:nvSpPr>
          <p:cNvPr id="435" name="Google Shape;435;p68"/>
          <p:cNvSpPr txBox="1"/>
          <p:nvPr/>
        </p:nvSpPr>
        <p:spPr>
          <a:xfrm>
            <a:off x="4759900" y="1314825"/>
            <a:ext cx="4124400" cy="23496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Se </a:t>
            </a:r>
            <a:r>
              <a:rPr lang="en-US" sz="1600" b="0" i="0" u="none" strike="noStrike" cap="none" dirty="0" err="1">
                <a:solidFill>
                  <a:schemeClr val="dk2"/>
                </a:solidFill>
                <a:latin typeface="Roboto"/>
                <a:ea typeface="Roboto"/>
                <a:cs typeface="Roboto"/>
                <a:sym typeface="Roboto"/>
              </a:rPr>
              <a:t>deben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identificar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todos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los</a:t>
            </a:r>
            <a:r>
              <a:rPr lang="en-US" sz="1600" b="0"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obstáculos</a:t>
            </a:r>
            <a:r>
              <a:rPr lang="en-US" sz="1600" b="0" i="0" u="none" strike="noStrike" cap="none" dirty="0">
                <a:solidFill>
                  <a:schemeClr val="dk2"/>
                </a:solidFill>
                <a:latin typeface="Roboto"/>
                <a:ea typeface="Roboto"/>
                <a:cs typeface="Roboto"/>
                <a:sym typeface="Roboto"/>
              </a:rPr>
              <a:t> para la </a:t>
            </a:r>
            <a:r>
              <a:rPr lang="en-US" sz="1600" b="0" i="0" u="none" strike="noStrike" cap="none" dirty="0" err="1">
                <a:solidFill>
                  <a:schemeClr val="dk2"/>
                </a:solidFill>
                <a:latin typeface="Roboto"/>
                <a:ea typeface="Roboto"/>
                <a:cs typeface="Roboto"/>
                <a:sym typeface="Roboto"/>
              </a:rPr>
              <a:t>participación</a:t>
            </a:r>
            <a:r>
              <a:rPr lang="en-US" sz="1600" b="0" i="0" u="none" strike="noStrike" cap="none" dirty="0">
                <a:solidFill>
                  <a:schemeClr val="dk2"/>
                </a:solidFill>
                <a:latin typeface="Roboto"/>
                <a:ea typeface="Roboto"/>
                <a:cs typeface="Roboto"/>
                <a:sym typeface="Roboto"/>
              </a:rPr>
              <a:t> de las </a:t>
            </a:r>
            <a:r>
              <a:rPr lang="en-US" sz="1600" b="0" i="0" u="none" strike="noStrike" cap="none" dirty="0" err="1">
                <a:solidFill>
                  <a:schemeClr val="dk2"/>
                </a:solidFill>
                <a:latin typeface="Roboto"/>
                <a:ea typeface="Roboto"/>
                <a:cs typeface="Roboto"/>
                <a:sym typeface="Roboto"/>
              </a:rPr>
              <a:t>mujeres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víctimas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violaciones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basadas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iniciativas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justicia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transicional</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dirigidas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por</a:t>
            </a:r>
            <a:r>
              <a:rPr lang="en-US" sz="1600" b="0" i="0" u="none" strike="noStrike" cap="none" dirty="0">
                <a:solidFill>
                  <a:schemeClr val="dk2"/>
                </a:solidFill>
                <a:latin typeface="Roboto"/>
                <a:ea typeface="Roboto"/>
                <a:cs typeface="Roboto"/>
                <a:sym typeface="Roboto"/>
              </a:rPr>
              <a:t> el Estado o la </a:t>
            </a:r>
            <a:r>
              <a:rPr lang="en-US" sz="1600" b="0" i="0" u="none" strike="noStrike" cap="none" dirty="0" err="1">
                <a:solidFill>
                  <a:schemeClr val="dk2"/>
                </a:solidFill>
                <a:latin typeface="Roboto"/>
                <a:ea typeface="Roboto"/>
                <a:cs typeface="Roboto"/>
                <a:sym typeface="Roboto"/>
              </a:rPr>
              <a:t>sociedad</a:t>
            </a:r>
            <a:r>
              <a:rPr lang="en-US" sz="16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err="1">
                <a:solidFill>
                  <a:schemeClr val="dk2"/>
                </a:solidFill>
                <a:latin typeface="Roboto"/>
                <a:ea typeface="Roboto"/>
                <a:cs typeface="Roboto"/>
                <a:sym typeface="Roboto"/>
              </a:rPr>
              <a:t>Posibles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obstáculos</a:t>
            </a:r>
            <a:r>
              <a:rPr lang="en-US" sz="16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914400" marR="0" lvl="1" indent="-330200" algn="l" rtl="0">
              <a:lnSpc>
                <a:spcPct val="100000"/>
              </a:lnSpc>
              <a:spcBef>
                <a:spcPts val="0"/>
              </a:spcBef>
              <a:spcAft>
                <a:spcPts val="0"/>
              </a:spcAft>
              <a:buClr>
                <a:schemeClr val="dk2"/>
              </a:buClr>
              <a:buSzPts val="1600"/>
              <a:buFont typeface="Roboto"/>
              <a:buChar char="○"/>
            </a:pPr>
            <a:r>
              <a:rPr lang="en-US" sz="1600" b="1" i="0" u="none" strike="noStrike" cap="none" dirty="0" err="1">
                <a:solidFill>
                  <a:schemeClr val="dk2"/>
                </a:solidFill>
                <a:latin typeface="Roboto"/>
                <a:ea typeface="Roboto"/>
                <a:cs typeface="Roboto"/>
                <a:sym typeface="Roboto"/>
              </a:rPr>
              <a:t>Normas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sociales</a:t>
            </a:r>
            <a:endParaRPr dirty="0"/>
          </a:p>
          <a:p>
            <a:pPr marL="914400" marR="0" lvl="1" indent="-330200" algn="l" rtl="0">
              <a:lnSpc>
                <a:spcPct val="100000"/>
              </a:lnSpc>
              <a:spcBef>
                <a:spcPts val="0"/>
              </a:spcBef>
              <a:spcAft>
                <a:spcPts val="0"/>
              </a:spcAft>
              <a:buClr>
                <a:schemeClr val="dk2"/>
              </a:buClr>
              <a:buSzPts val="1600"/>
              <a:buFont typeface="Roboto"/>
              <a:buChar char="○"/>
            </a:pPr>
            <a:r>
              <a:rPr lang="en-US" sz="1600" b="1" i="0" u="none" strike="noStrike" cap="none" dirty="0" err="1">
                <a:solidFill>
                  <a:schemeClr val="dk2"/>
                </a:solidFill>
                <a:latin typeface="Roboto"/>
                <a:ea typeface="Roboto"/>
                <a:cs typeface="Roboto"/>
                <a:sym typeface="Roboto"/>
              </a:rPr>
              <a:t>Desafíos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jurídicos</a:t>
            </a:r>
            <a:endParaRPr dirty="0"/>
          </a:p>
          <a:p>
            <a:pPr marL="914400" marR="0" lvl="1" indent="-330200" algn="l" rtl="0">
              <a:lnSpc>
                <a:spcPct val="100000"/>
              </a:lnSpc>
              <a:spcBef>
                <a:spcPts val="0"/>
              </a:spcBef>
              <a:spcAft>
                <a:spcPts val="0"/>
              </a:spcAft>
              <a:buClr>
                <a:schemeClr val="dk2"/>
              </a:buClr>
              <a:buSzPts val="1600"/>
              <a:buFont typeface="Roboto"/>
              <a:buChar char="○"/>
            </a:pPr>
            <a:r>
              <a:rPr lang="en-US" sz="1600" b="1" i="0" u="none" strike="noStrike" cap="none" dirty="0" err="1">
                <a:solidFill>
                  <a:schemeClr val="dk2"/>
                </a:solidFill>
                <a:latin typeface="Roboto"/>
                <a:ea typeface="Roboto"/>
                <a:cs typeface="Roboto"/>
                <a:sym typeface="Roboto"/>
              </a:rPr>
              <a:t>impedimentos</a:t>
            </a:r>
            <a:r>
              <a:rPr lang="en-US" sz="1600" b="1" i="0" u="none" strike="noStrike" cap="none" dirty="0">
                <a:solidFill>
                  <a:schemeClr val="dk2"/>
                </a:solidFill>
                <a:latin typeface="Roboto"/>
                <a:ea typeface="Roboto"/>
                <a:cs typeface="Roboto"/>
                <a:sym typeface="Roboto"/>
              </a:rPr>
              <a:t> </a:t>
            </a:r>
            <a:r>
              <a:rPr lang="en-US" sz="1600" b="1" i="0" u="none" strike="noStrike" cap="none" dirty="0" err="1">
                <a:solidFill>
                  <a:schemeClr val="dk2"/>
                </a:solidFill>
                <a:latin typeface="Roboto"/>
                <a:ea typeface="Roboto"/>
                <a:cs typeface="Roboto"/>
                <a:sym typeface="Roboto"/>
              </a:rPr>
              <a:t>logísticos</a:t>
            </a:r>
            <a:endParaRPr dirty="0"/>
          </a:p>
          <a:p>
            <a:pPr marL="914400" marR="0" lvl="1" indent="-330200" algn="l" rtl="0">
              <a:lnSpc>
                <a:spcPct val="100000"/>
              </a:lnSpc>
              <a:spcBef>
                <a:spcPts val="0"/>
              </a:spcBef>
              <a:spcAft>
                <a:spcPts val="0"/>
              </a:spcAft>
              <a:buClr>
                <a:schemeClr val="dk2"/>
              </a:buClr>
              <a:buSzPts val="1600"/>
              <a:buFont typeface="Roboto"/>
              <a:buChar char="○"/>
            </a:pPr>
            <a:r>
              <a:rPr lang="en-US" sz="1600" b="1" dirty="0">
                <a:solidFill>
                  <a:schemeClr val="dk2"/>
                </a:solidFill>
                <a:latin typeface="Roboto"/>
                <a:ea typeface="Roboto"/>
                <a:cs typeface="Roboto"/>
                <a:sym typeface="Roboto"/>
              </a:rPr>
              <a:t>I</a:t>
            </a:r>
            <a:r>
              <a:rPr lang="en-US" sz="1600" b="1" i="0" u="none" strike="noStrike" cap="none" dirty="0">
                <a:solidFill>
                  <a:schemeClr val="dk2"/>
                </a:solidFill>
                <a:latin typeface="Roboto"/>
                <a:ea typeface="Roboto"/>
                <a:cs typeface="Roboto"/>
                <a:sym typeface="Roboto"/>
              </a:rPr>
              <a:t>dentidad</a:t>
            </a:r>
            <a:endParaRPr sz="1600" b="1" i="0" u="none" strike="noStrike" cap="none" dirty="0">
              <a:solidFill>
                <a:schemeClr val="dk2"/>
              </a:solidFill>
              <a:latin typeface="Roboto"/>
              <a:ea typeface="Roboto"/>
              <a:cs typeface="Roboto"/>
              <a:sym typeface="Roboto"/>
            </a:endParaRPr>
          </a:p>
        </p:txBody>
      </p:sp>
      <p:pic>
        <p:nvPicPr>
          <p:cNvPr id="436" name="Google Shape;436;p68" descr="https://lh3.googleusercontent.com/1FtFBtiOPS5hTFicywbX8dwVLT5OmY3Ck0v3CweeubgKLEBaeF0JKuMIPCk1fb8aKWKzaMXOrVwWVeYzYCLC_5u4uB4HsQ3qi-9EQfII2uaWEJW6ln4uPp0wGdaA4DRttIZTSaBctQ"/>
          <p:cNvPicPr preferRelativeResize="0"/>
          <p:nvPr/>
        </p:nvPicPr>
        <p:blipFill rotWithShape="1">
          <a:blip r:embed="rId3">
            <a:alphaModFix/>
          </a:blip>
          <a:srcRect/>
          <a:stretch/>
        </p:blipFill>
        <p:spPr>
          <a:xfrm>
            <a:off x="0" y="1729550"/>
            <a:ext cx="4572000" cy="3051810"/>
          </a:xfrm>
          <a:prstGeom prst="rect">
            <a:avLst/>
          </a:prstGeom>
          <a:noFill/>
          <a:ln>
            <a:noFill/>
          </a:ln>
        </p:spPr>
      </p:pic>
      <p:sp>
        <p:nvSpPr>
          <p:cNvPr id="5" name="Rectangle 4">
            <a:extLst>
              <a:ext uri="{FF2B5EF4-FFF2-40B4-BE49-F238E27FC236}">
                <a16:creationId xmlns:a16="http://schemas.microsoft.com/office/drawing/2014/main" id="{41616BA4-7FDA-4C7E-B855-79C6C745DEAA}"/>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9"/>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11. ¿Qué se necesita para garantizar la sostenibilidad de un enfoque que tenga en cuenta el tema de género? </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442" name="Google Shape;442;p69"/>
          <p:cNvSpPr txBox="1"/>
          <p:nvPr/>
        </p:nvSpPr>
        <p:spPr>
          <a:xfrm>
            <a:off x="4823450" y="1360124"/>
            <a:ext cx="4015500" cy="2394911"/>
          </a:xfrm>
          <a:prstGeom prst="rect">
            <a:avLst/>
          </a:prstGeom>
          <a:noFill/>
          <a:ln>
            <a:noFill/>
          </a:ln>
        </p:spPr>
        <p:txBody>
          <a:bodyPr spcFirstLastPara="1" wrap="square" lIns="91425" tIns="91425" rIns="91425" bIns="91425" anchor="t" anchorCtr="0">
            <a:noAutofit/>
          </a:bodyPr>
          <a:lstStyle/>
          <a:p>
            <a:pPr marL="469900" marR="0" lvl="0" indent="-342900" algn="l" rtl="0">
              <a:lnSpc>
                <a:spcPct val="100000"/>
              </a:lnSpc>
              <a:spcBef>
                <a:spcPts val="0"/>
              </a:spcBef>
              <a:spcAft>
                <a:spcPts val="0"/>
              </a:spcAft>
              <a:buClr>
                <a:schemeClr val="dk2"/>
              </a:buClr>
              <a:buSzPts val="1600"/>
              <a:buFont typeface="Arial"/>
              <a:buAutoNum type="arabicPeriod"/>
            </a:pPr>
            <a:r>
              <a:rPr lang="en-US" sz="1600" b="0" i="0" u="none" strike="noStrike" cap="none" dirty="0" err="1">
                <a:solidFill>
                  <a:schemeClr val="dk2"/>
                </a:solidFill>
                <a:latin typeface="Roboto"/>
                <a:ea typeface="Roboto"/>
                <a:cs typeface="Roboto"/>
                <a:sym typeface="Roboto"/>
              </a:rPr>
              <a:t>Lenguaje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inclusivo</a:t>
            </a:r>
            <a:endParaRPr lang="en-US" b="0" i="0" u="none" strike="noStrike" cap="none" dirty="0">
              <a:ea typeface="Roboto"/>
            </a:endParaRPr>
          </a:p>
          <a:p>
            <a:pPr marL="469900" marR="0" lvl="0" indent="-342900" algn="l" rtl="0">
              <a:lnSpc>
                <a:spcPct val="100000"/>
              </a:lnSpc>
              <a:spcBef>
                <a:spcPts val="0"/>
              </a:spcBef>
              <a:spcAft>
                <a:spcPts val="0"/>
              </a:spcAft>
              <a:buClr>
                <a:schemeClr val="dk2"/>
              </a:buClr>
              <a:buSzPts val="1600"/>
              <a:buFont typeface="Arial"/>
              <a:buAutoNum type="arabicPeriod"/>
            </a:pPr>
            <a:endParaRPr lang="en-US" sz="1600" dirty="0">
              <a:solidFill>
                <a:schemeClr val="dk2"/>
              </a:solidFill>
              <a:latin typeface="Roboto"/>
              <a:ea typeface="Roboto"/>
              <a:cs typeface="Roboto"/>
              <a:sym typeface="Roboto"/>
            </a:endParaRPr>
          </a:p>
          <a:p>
            <a:pPr marL="469900" lvl="0" indent="-342900">
              <a:buClr>
                <a:schemeClr val="dk2"/>
              </a:buClr>
              <a:buSzPts val="1600"/>
              <a:buFont typeface="Arial"/>
              <a:buAutoNum type="arabicPeriod"/>
            </a:pPr>
            <a:r>
              <a:rPr lang="es-UY" sz="1600" dirty="0">
                <a:solidFill>
                  <a:schemeClr val="dk2"/>
                </a:solidFill>
                <a:latin typeface="Roboto"/>
                <a:ea typeface="Roboto"/>
              </a:rPr>
              <a:t>Financiamiento </a:t>
            </a:r>
            <a:r>
              <a:rPr lang="en-US" sz="1600" dirty="0">
                <a:solidFill>
                  <a:schemeClr val="dk2"/>
                </a:solidFill>
                <a:latin typeface="Roboto"/>
                <a:ea typeface="Roboto"/>
                <a:sym typeface="Roboto"/>
              </a:rPr>
              <a:t>y </a:t>
            </a:r>
            <a:r>
              <a:rPr lang="en-US" sz="1600" b="0" i="0" u="none" strike="noStrike" cap="none" dirty="0" err="1">
                <a:solidFill>
                  <a:schemeClr val="dk2"/>
                </a:solidFill>
                <a:latin typeface="Roboto"/>
                <a:ea typeface="Roboto"/>
                <a:cs typeface="Roboto"/>
                <a:sym typeface="Roboto"/>
              </a:rPr>
              <a:t>recursos</a:t>
            </a:r>
            <a:endParaRPr lang="en-US" b="0" i="0" u="none" strike="noStrike" cap="none" dirty="0">
              <a:ea typeface="Roboto"/>
            </a:endParaRPr>
          </a:p>
          <a:p>
            <a:pPr marL="469900" marR="0" lvl="0" indent="-342900" algn="l" rtl="0">
              <a:lnSpc>
                <a:spcPct val="100000"/>
              </a:lnSpc>
              <a:spcBef>
                <a:spcPts val="0"/>
              </a:spcBef>
              <a:spcAft>
                <a:spcPts val="0"/>
              </a:spcAft>
              <a:buClr>
                <a:schemeClr val="dk2"/>
              </a:buClr>
              <a:buSzPts val="1600"/>
              <a:buFont typeface="Arial"/>
              <a:buAutoNum type="arabicPeriod"/>
            </a:pPr>
            <a:endParaRPr lang="en-US" sz="1600" dirty="0">
              <a:solidFill>
                <a:schemeClr val="dk2"/>
              </a:solidFill>
              <a:latin typeface="Roboto"/>
              <a:ea typeface="Roboto"/>
              <a:cs typeface="Roboto"/>
              <a:sym typeface="Roboto"/>
            </a:endParaRPr>
          </a:p>
          <a:p>
            <a:pPr marL="469900" marR="0" lvl="0" indent="-342900" algn="l" rtl="0">
              <a:lnSpc>
                <a:spcPct val="100000"/>
              </a:lnSpc>
              <a:spcBef>
                <a:spcPts val="0"/>
              </a:spcBef>
              <a:spcAft>
                <a:spcPts val="0"/>
              </a:spcAft>
              <a:buClr>
                <a:schemeClr val="dk2"/>
              </a:buClr>
              <a:buSzPts val="1600"/>
              <a:buFont typeface="Arial"/>
              <a:buAutoNum type="arabicPeriod"/>
            </a:pPr>
            <a:r>
              <a:rPr lang="en-US" sz="1600" dirty="0" err="1">
                <a:solidFill>
                  <a:schemeClr val="dk2"/>
                </a:solidFill>
                <a:latin typeface="Roboto"/>
                <a:ea typeface="Roboto"/>
                <a:cs typeface="Roboto"/>
                <a:sym typeface="Roboto"/>
              </a:rPr>
              <a:t>C</a:t>
            </a:r>
            <a:r>
              <a:rPr lang="en-US" sz="1600" b="0" i="0" u="none" strike="noStrike" cap="none" dirty="0" err="1">
                <a:solidFill>
                  <a:schemeClr val="dk2"/>
                </a:solidFill>
                <a:latin typeface="Roboto"/>
                <a:ea typeface="Roboto"/>
                <a:cs typeface="Roboto"/>
                <a:sym typeface="Roboto"/>
              </a:rPr>
              <a:t>apacitación</a:t>
            </a:r>
            <a:endParaRPr lang="en-US" sz="1600" dirty="0">
              <a:solidFill>
                <a:schemeClr val="dk2"/>
              </a:solidFill>
              <a:latin typeface="Roboto"/>
              <a:ea typeface="Roboto"/>
              <a:cs typeface="Roboto"/>
              <a:sym typeface="Roboto"/>
            </a:endParaRPr>
          </a:p>
          <a:p>
            <a:pPr marL="469900" marR="0" lvl="0" indent="-342900" algn="l" rtl="0">
              <a:lnSpc>
                <a:spcPct val="100000"/>
              </a:lnSpc>
              <a:spcBef>
                <a:spcPts val="0"/>
              </a:spcBef>
              <a:spcAft>
                <a:spcPts val="0"/>
              </a:spcAft>
              <a:buClr>
                <a:schemeClr val="dk2"/>
              </a:buClr>
              <a:buSzPts val="1600"/>
              <a:buFont typeface="Arial"/>
              <a:buAutoNum type="arabicPeriod"/>
            </a:pPr>
            <a:endParaRPr lang="en-US" sz="1600" dirty="0">
              <a:solidFill>
                <a:schemeClr val="dk2"/>
              </a:solidFill>
              <a:latin typeface="Roboto"/>
              <a:ea typeface="Roboto"/>
              <a:cs typeface="Roboto"/>
              <a:sym typeface="Roboto"/>
            </a:endParaRPr>
          </a:p>
          <a:p>
            <a:pPr marL="469900" marR="0" lvl="0" indent="-342900" algn="l" rtl="0">
              <a:lnSpc>
                <a:spcPct val="100000"/>
              </a:lnSpc>
              <a:spcBef>
                <a:spcPts val="0"/>
              </a:spcBef>
              <a:spcAft>
                <a:spcPts val="0"/>
              </a:spcAft>
              <a:buClr>
                <a:schemeClr val="dk2"/>
              </a:buClr>
              <a:buSzPts val="1600"/>
              <a:buFont typeface="Arial"/>
              <a:buAutoNum type="arabicPeriod"/>
            </a:pPr>
            <a:r>
              <a:rPr lang="en-US" sz="1600" dirty="0" err="1">
                <a:solidFill>
                  <a:schemeClr val="dk2"/>
                </a:solidFill>
                <a:latin typeface="Roboto"/>
                <a:ea typeface="Roboto"/>
                <a:cs typeface="Roboto"/>
                <a:sym typeface="Roboto"/>
              </a:rPr>
              <a:t>C</a:t>
            </a:r>
            <a:r>
              <a:rPr lang="en-US" sz="1600" b="0" i="0" u="none" strike="noStrike" cap="none" dirty="0" err="1">
                <a:solidFill>
                  <a:schemeClr val="dk2"/>
                </a:solidFill>
                <a:latin typeface="Roboto"/>
                <a:ea typeface="Roboto"/>
                <a:cs typeface="Roboto"/>
                <a:sym typeface="Roboto"/>
              </a:rPr>
              <a:t>onocimiento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especializado</a:t>
            </a:r>
            <a:endParaRPr lang="en-US" b="0" i="0" u="none" strike="noStrike" cap="none" dirty="0">
              <a:ea typeface="Roboto"/>
            </a:endParaRPr>
          </a:p>
          <a:p>
            <a:pPr marL="469900" marR="0" lvl="0" indent="-342900" algn="l" rtl="0">
              <a:lnSpc>
                <a:spcPct val="100000"/>
              </a:lnSpc>
              <a:spcBef>
                <a:spcPts val="0"/>
              </a:spcBef>
              <a:spcAft>
                <a:spcPts val="0"/>
              </a:spcAft>
              <a:buClr>
                <a:schemeClr val="dk2"/>
              </a:buClr>
              <a:buSzPts val="1600"/>
              <a:buFont typeface="Arial"/>
              <a:buAutoNum type="arabicPeriod"/>
            </a:pPr>
            <a:endParaRPr lang="en-US" sz="1600" dirty="0">
              <a:solidFill>
                <a:schemeClr val="dk2"/>
              </a:solidFill>
              <a:latin typeface="Roboto"/>
              <a:ea typeface="Roboto"/>
              <a:cs typeface="Roboto"/>
              <a:sym typeface="Roboto"/>
            </a:endParaRPr>
          </a:p>
          <a:p>
            <a:pPr marL="469900" marR="0" lvl="0" indent="-342900" algn="l" rtl="0">
              <a:lnSpc>
                <a:spcPct val="100000"/>
              </a:lnSpc>
              <a:spcBef>
                <a:spcPts val="0"/>
              </a:spcBef>
              <a:spcAft>
                <a:spcPts val="0"/>
              </a:spcAft>
              <a:buClr>
                <a:schemeClr val="dk2"/>
              </a:buClr>
              <a:buSzPts val="1600"/>
              <a:buFont typeface="Arial"/>
              <a:buAutoNum type="arabicPeriod"/>
            </a:pPr>
            <a:r>
              <a:rPr lang="en-US" sz="1600" dirty="0" err="1">
                <a:solidFill>
                  <a:schemeClr val="dk2"/>
                </a:solidFill>
                <a:latin typeface="Roboto"/>
                <a:ea typeface="Roboto"/>
                <a:cs typeface="Roboto"/>
                <a:sym typeface="Roboto"/>
              </a:rPr>
              <a:t>C</a:t>
            </a:r>
            <a:r>
              <a:rPr lang="en-US" sz="1600" b="0" i="0" u="none" strike="noStrike" cap="none" dirty="0" err="1">
                <a:solidFill>
                  <a:schemeClr val="dk2"/>
                </a:solidFill>
                <a:latin typeface="Roboto"/>
                <a:ea typeface="Roboto"/>
                <a:cs typeface="Roboto"/>
                <a:sym typeface="Roboto"/>
              </a:rPr>
              <a:t>ampañas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difusión</a:t>
            </a:r>
            <a:endParaRPr dirty="0"/>
          </a:p>
        </p:txBody>
      </p:sp>
      <p:sp>
        <p:nvSpPr>
          <p:cNvPr id="4" name="Rectangle 3">
            <a:extLst>
              <a:ext uri="{FF2B5EF4-FFF2-40B4-BE49-F238E27FC236}">
                <a16:creationId xmlns:a16="http://schemas.microsoft.com/office/drawing/2014/main" id="{D71194C8-78E4-4325-A24F-CE78AF3B7A2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0"/>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448" name="Google Shape;448;p70"/>
          <p:cNvSpPr txBox="1"/>
          <p:nvPr/>
        </p:nvSpPr>
        <p:spPr>
          <a:xfrm>
            <a:off x="152050" y="401925"/>
            <a:ext cx="12333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Perú</a:t>
            </a:r>
            <a:endParaRPr/>
          </a:p>
        </p:txBody>
      </p:sp>
      <p:pic>
        <p:nvPicPr>
          <p:cNvPr id="449" name="Google Shape;449;p70"/>
          <p:cNvPicPr preferRelativeResize="0"/>
          <p:nvPr/>
        </p:nvPicPr>
        <p:blipFill rotWithShape="1">
          <a:blip r:embed="rId3">
            <a:alphaModFix/>
          </a:blip>
          <a:srcRect/>
          <a:stretch/>
        </p:blipFill>
        <p:spPr>
          <a:xfrm>
            <a:off x="1385352" y="-28950"/>
            <a:ext cx="7758647" cy="517244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12. Función de la sociedad civil</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455" name="Google Shape;455;p71"/>
          <p:cNvSpPr txBox="1"/>
          <p:nvPr/>
        </p:nvSpPr>
        <p:spPr>
          <a:xfrm>
            <a:off x="4766375" y="714825"/>
            <a:ext cx="4015500" cy="1713582"/>
          </a:xfrm>
          <a:prstGeom prst="rect">
            <a:avLst/>
          </a:prstGeom>
          <a:noFill/>
          <a:ln>
            <a:noFill/>
          </a:ln>
        </p:spPr>
        <p:txBody>
          <a:bodyPr spcFirstLastPara="1" wrap="square" lIns="91425" tIns="91425" rIns="91425" bIns="91425" anchor="t" anchorCtr="0">
            <a:noAutofit/>
          </a:bodyPr>
          <a:lstStyle/>
          <a:p>
            <a:pPr marL="482600" marR="0" lvl="0" indent="-342900" algn="l" rtl="0">
              <a:lnSpc>
                <a:spcPct val="100000"/>
              </a:lnSpc>
              <a:spcBef>
                <a:spcPts val="0"/>
              </a:spcBef>
              <a:spcAft>
                <a:spcPts val="0"/>
              </a:spcAft>
              <a:buClr>
                <a:schemeClr val="dk2"/>
              </a:buClr>
              <a:buSzPts val="1400"/>
              <a:buFont typeface="Arial"/>
              <a:buAutoNum type="arabicPeriod"/>
            </a:pPr>
            <a:r>
              <a:rPr lang="en-US" dirty="0" err="1">
                <a:solidFill>
                  <a:schemeClr val="dk2"/>
                </a:solidFill>
                <a:latin typeface="Roboto"/>
                <a:ea typeface="Roboto"/>
                <a:cs typeface="Roboto"/>
                <a:sym typeface="Roboto"/>
              </a:rPr>
              <a:t>D</a:t>
            </a:r>
            <a:r>
              <a:rPr lang="en-US" sz="1400" b="0" i="0" u="none" strike="noStrike" cap="none" dirty="0" err="1">
                <a:solidFill>
                  <a:schemeClr val="dk2"/>
                </a:solidFill>
                <a:latin typeface="Roboto"/>
                <a:ea typeface="Roboto"/>
                <a:cs typeface="Roboto"/>
                <a:sym typeface="Roboto"/>
              </a:rPr>
              <a:t>ocumentar</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suministro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información</a:t>
            </a:r>
            <a:r>
              <a:rPr lang="en-US" sz="1400" b="0" i="0" u="none" strike="noStrike" cap="none" dirty="0">
                <a:solidFill>
                  <a:schemeClr val="dk2"/>
                </a:solidFill>
                <a:latin typeface="Roboto"/>
                <a:ea typeface="Roboto"/>
                <a:cs typeface="Roboto"/>
                <a:sym typeface="Roboto"/>
              </a:rPr>
              <a:t> </a:t>
            </a:r>
            <a:endParaRPr lang="en-US" sz="1400" b="0" i="0" u="none" strike="noStrike" cap="none" dirty="0">
              <a:ea typeface="Roboto"/>
            </a:endParaRPr>
          </a:p>
          <a:p>
            <a:pPr marL="482600" marR="0" lvl="0" indent="-342900" algn="l" rtl="0">
              <a:lnSpc>
                <a:spcPct val="100000"/>
              </a:lnSpc>
              <a:spcBef>
                <a:spcPts val="0"/>
              </a:spcBef>
              <a:spcAft>
                <a:spcPts val="0"/>
              </a:spcAft>
              <a:buClr>
                <a:schemeClr val="dk2"/>
              </a:buClr>
              <a:buSzPts val="1400"/>
              <a:buFont typeface="Arial"/>
              <a:buAutoNum type="arabicPeriod"/>
            </a:pPr>
            <a:endParaRPr lang="en-US" dirty="0">
              <a:solidFill>
                <a:schemeClr val="dk2"/>
              </a:solidFill>
              <a:latin typeface="Roboto"/>
              <a:ea typeface="Roboto"/>
              <a:cs typeface="Roboto"/>
              <a:sym typeface="Roboto"/>
            </a:endParaRPr>
          </a:p>
          <a:p>
            <a:pPr marL="482600" marR="0" lvl="0" indent="-342900" algn="l" rtl="0">
              <a:lnSpc>
                <a:spcPct val="100000"/>
              </a:lnSpc>
              <a:spcBef>
                <a:spcPts val="0"/>
              </a:spcBef>
              <a:spcAft>
                <a:spcPts val="0"/>
              </a:spcAft>
              <a:buClr>
                <a:schemeClr val="dk2"/>
              </a:buClr>
              <a:buSzPts val="1400"/>
              <a:buFont typeface="Arial"/>
              <a:buAutoNum type="arabicPeriod"/>
            </a:pPr>
            <a:r>
              <a:rPr lang="en-US" dirty="0" err="1">
                <a:solidFill>
                  <a:schemeClr val="dk2"/>
                </a:solidFill>
                <a:latin typeface="Roboto"/>
                <a:ea typeface="Roboto"/>
                <a:cs typeface="Roboto"/>
                <a:sym typeface="Roboto"/>
              </a:rPr>
              <a:t>D</a:t>
            </a:r>
            <a:r>
              <a:rPr lang="en-US" sz="1400" b="0" i="0" u="none" strike="noStrike" cap="none" dirty="0" err="1">
                <a:solidFill>
                  <a:schemeClr val="dk2"/>
                </a:solidFill>
                <a:latin typeface="Roboto"/>
                <a:ea typeface="Roboto"/>
                <a:cs typeface="Roboto"/>
                <a:sym typeface="Roboto"/>
              </a:rPr>
              <a:t>efensa</a:t>
            </a:r>
            <a:endParaRPr lang="en-US" dirty="0">
              <a:solidFill>
                <a:schemeClr val="dk2"/>
              </a:solidFill>
              <a:latin typeface="Roboto"/>
              <a:ea typeface="Roboto"/>
              <a:cs typeface="Roboto"/>
              <a:sym typeface="Roboto"/>
            </a:endParaRPr>
          </a:p>
          <a:p>
            <a:pPr marL="482600" marR="0" lvl="0" indent="-342900" algn="l" rtl="0">
              <a:lnSpc>
                <a:spcPct val="100000"/>
              </a:lnSpc>
              <a:spcBef>
                <a:spcPts val="0"/>
              </a:spcBef>
              <a:spcAft>
                <a:spcPts val="0"/>
              </a:spcAft>
              <a:buClr>
                <a:schemeClr val="dk2"/>
              </a:buClr>
              <a:buSzPts val="1400"/>
              <a:buFont typeface="Arial"/>
              <a:buAutoNum type="arabicPeriod"/>
            </a:pPr>
            <a:endParaRPr lang="en-US" dirty="0">
              <a:solidFill>
                <a:schemeClr val="dk2"/>
              </a:solidFill>
              <a:latin typeface="Roboto"/>
              <a:ea typeface="Roboto"/>
              <a:cs typeface="Roboto"/>
              <a:sym typeface="Roboto"/>
            </a:endParaRPr>
          </a:p>
          <a:p>
            <a:pPr marL="482600" marR="0" lvl="0" indent="-342900" algn="l" rtl="0">
              <a:lnSpc>
                <a:spcPct val="100000"/>
              </a:lnSpc>
              <a:spcBef>
                <a:spcPts val="0"/>
              </a:spcBef>
              <a:spcAft>
                <a:spcPts val="0"/>
              </a:spcAft>
              <a:buClr>
                <a:schemeClr val="dk2"/>
              </a:buClr>
              <a:buSzPts val="1400"/>
              <a:buFont typeface="Arial"/>
              <a:buAutoNum type="arabicPeriod"/>
            </a:pPr>
            <a:r>
              <a:rPr lang="en-US" dirty="0" err="1">
                <a:solidFill>
                  <a:schemeClr val="dk2"/>
                </a:solidFill>
                <a:latin typeface="Roboto"/>
                <a:ea typeface="Roboto"/>
                <a:cs typeface="Roboto"/>
                <a:sym typeface="Roboto"/>
              </a:rPr>
              <a:t>R</a:t>
            </a:r>
            <a:r>
              <a:rPr lang="en-US" sz="1400" b="0" i="0" u="none" strike="noStrike" cap="none" dirty="0" err="1">
                <a:solidFill>
                  <a:schemeClr val="dk2"/>
                </a:solidFill>
                <a:latin typeface="Roboto"/>
                <a:ea typeface="Roboto"/>
                <a:cs typeface="Roboto"/>
                <a:sym typeface="Roboto"/>
              </a:rPr>
              <a:t>espaldo</a:t>
            </a:r>
            <a:r>
              <a:rPr lang="en-US" sz="1400" b="0" i="0" u="none" strike="noStrike" cap="none" dirty="0">
                <a:solidFill>
                  <a:schemeClr val="dk2"/>
                </a:solidFill>
                <a:latin typeface="Roboto"/>
                <a:ea typeface="Roboto"/>
                <a:cs typeface="Roboto"/>
                <a:sym typeface="Roboto"/>
              </a:rPr>
              <a:t> a las </a:t>
            </a:r>
            <a:r>
              <a:rPr lang="en-US" sz="1400" b="0" i="0" u="none" strike="noStrike" cap="none" dirty="0" err="1">
                <a:solidFill>
                  <a:schemeClr val="dk2"/>
                </a:solidFill>
                <a:latin typeface="Roboto"/>
                <a:ea typeface="Roboto"/>
                <a:cs typeface="Roboto"/>
                <a:sym typeface="Roboto"/>
              </a:rPr>
              <a:t>actividades</a:t>
            </a:r>
            <a:endParaRPr lang="en-US" sz="1400" b="0" i="0" u="none" strike="noStrike" cap="none" dirty="0">
              <a:ea typeface="Roboto"/>
            </a:endParaRPr>
          </a:p>
          <a:p>
            <a:pPr marL="482600" marR="0" lvl="0" indent="-342900" algn="l" rtl="0">
              <a:lnSpc>
                <a:spcPct val="100000"/>
              </a:lnSpc>
              <a:spcBef>
                <a:spcPts val="0"/>
              </a:spcBef>
              <a:spcAft>
                <a:spcPts val="0"/>
              </a:spcAft>
              <a:buClr>
                <a:schemeClr val="dk2"/>
              </a:buClr>
              <a:buSzPts val="1400"/>
              <a:buFont typeface="Arial"/>
              <a:buAutoNum type="arabicPeriod"/>
            </a:pPr>
            <a:endParaRPr lang="en-US" dirty="0">
              <a:solidFill>
                <a:schemeClr val="dk2"/>
              </a:solidFill>
              <a:latin typeface="Roboto"/>
              <a:ea typeface="Roboto"/>
              <a:cs typeface="Roboto"/>
              <a:sym typeface="Roboto"/>
            </a:endParaRPr>
          </a:p>
          <a:p>
            <a:pPr marL="482600" marR="0" lvl="0" indent="-342900" algn="l" rtl="0">
              <a:lnSpc>
                <a:spcPct val="100000"/>
              </a:lnSpc>
              <a:spcBef>
                <a:spcPts val="0"/>
              </a:spcBef>
              <a:spcAft>
                <a:spcPts val="0"/>
              </a:spcAft>
              <a:buClr>
                <a:schemeClr val="dk2"/>
              </a:buClr>
              <a:buSzPts val="1400"/>
              <a:buFont typeface="Arial"/>
              <a:buAutoNum type="arabicPeriod"/>
            </a:pPr>
            <a:r>
              <a:rPr lang="en-US" dirty="0" err="1">
                <a:solidFill>
                  <a:schemeClr val="dk2"/>
                </a:solidFill>
                <a:latin typeface="Roboto"/>
                <a:ea typeface="Roboto"/>
                <a:cs typeface="Roboto"/>
                <a:sym typeface="Roboto"/>
              </a:rPr>
              <a:t>S</a:t>
            </a:r>
            <a:r>
              <a:rPr lang="en-US" sz="1400" b="0" i="0" u="none" strike="noStrike" cap="none" dirty="0" err="1">
                <a:solidFill>
                  <a:schemeClr val="dk2"/>
                </a:solidFill>
                <a:latin typeface="Roboto"/>
                <a:ea typeface="Roboto"/>
                <a:cs typeface="Roboto"/>
                <a:sym typeface="Roboto"/>
              </a:rPr>
              <a:t>eguimiento</a:t>
            </a:r>
            <a:endParaRPr sz="1400" b="0" i="0" u="none" strike="noStrike" cap="none" dirty="0">
              <a:solidFill>
                <a:schemeClr val="dk2"/>
              </a:solidFill>
              <a:latin typeface="Roboto"/>
              <a:ea typeface="Roboto"/>
              <a:cs typeface="Roboto"/>
              <a:sym typeface="Roboto"/>
            </a:endParaRPr>
          </a:p>
          <a:p>
            <a:pPr marL="0" marR="0" lvl="0" indent="0" algn="just" rtl="0">
              <a:lnSpc>
                <a:spcPct val="100000"/>
              </a:lnSpc>
              <a:spcBef>
                <a:spcPts val="200"/>
              </a:spcBef>
              <a:spcAft>
                <a:spcPts val="1200"/>
              </a:spcAft>
              <a:buClr>
                <a:srgbClr val="000000"/>
              </a:buClr>
              <a:buSzPts val="1300"/>
              <a:buFont typeface="Arial"/>
              <a:buNone/>
            </a:pPr>
            <a:endParaRPr sz="1300" b="0" i="0" u="none" strike="noStrike" cap="none" dirty="0">
              <a:solidFill>
                <a:srgbClr val="2F5496"/>
              </a:solidFill>
              <a:latin typeface="Calibri"/>
              <a:ea typeface="Calibri"/>
              <a:cs typeface="Calibri"/>
              <a:sym typeface="Calibri"/>
            </a:endParaRPr>
          </a:p>
        </p:txBody>
      </p:sp>
      <p:pic>
        <p:nvPicPr>
          <p:cNvPr id="456" name="Google Shape;456;p71"/>
          <p:cNvPicPr preferRelativeResize="0"/>
          <p:nvPr/>
        </p:nvPicPr>
        <p:blipFill rotWithShape="1">
          <a:blip r:embed="rId3">
            <a:alphaModFix/>
          </a:blip>
          <a:srcRect/>
          <a:stretch/>
        </p:blipFill>
        <p:spPr>
          <a:xfrm>
            <a:off x="5101525" y="2524975"/>
            <a:ext cx="3345199" cy="2508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2. ¿Cuáles son los objetivos de la justicia </a:t>
            </a:r>
            <a:endParaRPr/>
          </a:p>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transicional?</a:t>
            </a:r>
            <a:endParaRPr/>
          </a:p>
        </p:txBody>
      </p:sp>
      <p:sp>
        <p:nvSpPr>
          <p:cNvPr id="94" name="Google Shape;94;p18"/>
          <p:cNvSpPr txBox="1">
            <a:spLocks noGrp="1"/>
          </p:cNvSpPr>
          <p:nvPr>
            <p:ph type="body" idx="1"/>
          </p:nvPr>
        </p:nvSpPr>
        <p:spPr>
          <a:xfrm>
            <a:off x="4610900" y="1038675"/>
            <a:ext cx="4166400" cy="2930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Roboto"/>
              <a:buChar char="●"/>
            </a:pPr>
            <a:r>
              <a:rPr lang="en-US" sz="1800" dirty="0"/>
              <a:t>L</a:t>
            </a:r>
            <a:r>
              <a:rPr lang="en-US" sz="1800" b="0" i="0" u="none" strike="noStrike" cap="none" dirty="0">
                <a:solidFill>
                  <a:schemeClr val="dk2"/>
                </a:solidFill>
                <a:latin typeface="Roboto"/>
                <a:ea typeface="Roboto"/>
                <a:cs typeface="Roboto"/>
                <a:sym typeface="Roboto"/>
              </a:rPr>
              <a:t>a </a:t>
            </a:r>
            <a:r>
              <a:rPr lang="en-US" sz="1800" b="0" i="0" u="none" strike="noStrike" cap="none" dirty="0" err="1">
                <a:solidFill>
                  <a:schemeClr val="dk2"/>
                </a:solidFill>
                <a:latin typeface="Roboto"/>
                <a:ea typeface="Roboto"/>
                <a:cs typeface="Roboto"/>
                <a:sym typeface="Roboto"/>
              </a:rPr>
              <a:t>rendición</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cuentas</a:t>
            </a:r>
            <a:r>
              <a:rPr lang="en-US" sz="1800" b="0" i="0" u="none" strike="noStrike" cap="none" dirty="0">
                <a:solidFill>
                  <a:schemeClr val="dk2"/>
                </a:solidFill>
                <a:latin typeface="Roboto"/>
                <a:ea typeface="Roboto"/>
                <a:cs typeface="Roboto"/>
                <a:sym typeface="Roboto"/>
              </a:rPr>
              <a:t> </a:t>
            </a:r>
            <a:endParaRPr dirty="0"/>
          </a:p>
          <a:p>
            <a:pPr marL="457200" marR="0" lvl="0" indent="-342900" algn="l" rtl="0">
              <a:lnSpc>
                <a:spcPct val="115000"/>
              </a:lnSpc>
              <a:spcBef>
                <a:spcPts val="1600"/>
              </a:spcBef>
              <a:spcAft>
                <a:spcPts val="0"/>
              </a:spcAft>
              <a:buClr>
                <a:schemeClr val="dk2"/>
              </a:buClr>
              <a:buSzPts val="1800"/>
              <a:buFont typeface="Roboto"/>
              <a:buChar char="●"/>
            </a:pPr>
            <a:r>
              <a:rPr lang="en-US" sz="1800" dirty="0"/>
              <a:t>L</a:t>
            </a:r>
            <a:r>
              <a:rPr lang="en-US" sz="1800" b="0" i="0" u="none" strike="noStrike" cap="none" dirty="0">
                <a:solidFill>
                  <a:schemeClr val="dk2"/>
                </a:solidFill>
                <a:latin typeface="Roboto"/>
                <a:ea typeface="Roboto"/>
                <a:cs typeface="Roboto"/>
                <a:sym typeface="Roboto"/>
              </a:rPr>
              <a:t>a </a:t>
            </a:r>
            <a:r>
              <a:rPr lang="en-US" sz="1800" b="0" i="0" u="none" strike="noStrike" cap="none" dirty="0" err="1">
                <a:solidFill>
                  <a:schemeClr val="dk2"/>
                </a:solidFill>
                <a:latin typeface="Roboto"/>
                <a:ea typeface="Roboto"/>
                <a:cs typeface="Roboto"/>
                <a:sym typeface="Roboto"/>
              </a:rPr>
              <a:t>dignidad</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víctimas</a:t>
            </a:r>
            <a:endParaRPr dirty="0"/>
          </a:p>
          <a:p>
            <a:pPr lvl="0" indent="-342900">
              <a:spcBef>
                <a:spcPts val="1600"/>
              </a:spcBef>
              <a:buSzPts val="1800"/>
            </a:pPr>
            <a:r>
              <a:rPr lang="en-US" sz="1800" dirty="0"/>
              <a:t>La </a:t>
            </a:r>
            <a:r>
              <a:rPr lang="en-US" sz="1800" b="0" i="0" u="none" strike="noStrike" cap="none" dirty="0" err="1">
                <a:solidFill>
                  <a:schemeClr val="dk2"/>
                </a:solidFill>
                <a:latin typeface="Roboto"/>
                <a:ea typeface="Roboto"/>
                <a:cs typeface="Roboto"/>
                <a:sym typeface="Roboto"/>
              </a:rPr>
              <a:t>verdad</a:t>
            </a:r>
            <a:endParaRPr dirty="0"/>
          </a:p>
          <a:p>
            <a:pPr marL="457200" marR="0" lvl="0" indent="-342900" algn="l" rtl="0">
              <a:lnSpc>
                <a:spcPct val="115000"/>
              </a:lnSpc>
              <a:spcBef>
                <a:spcPts val="1600"/>
              </a:spcBef>
              <a:spcAft>
                <a:spcPts val="0"/>
              </a:spcAft>
              <a:buClr>
                <a:schemeClr val="dk2"/>
              </a:buClr>
              <a:buSzPts val="1800"/>
              <a:buFont typeface="Roboto"/>
              <a:buChar char="●"/>
            </a:pPr>
            <a:r>
              <a:rPr lang="en-US" sz="1800" dirty="0"/>
              <a:t>E</a:t>
            </a:r>
            <a:r>
              <a:rPr lang="en-US" sz="1800" b="0" i="0" u="none" strike="noStrike" cap="none" dirty="0">
                <a:solidFill>
                  <a:schemeClr val="dk2"/>
                </a:solidFill>
                <a:latin typeface="Roboto"/>
                <a:ea typeface="Roboto"/>
                <a:cs typeface="Roboto"/>
                <a:sym typeface="Roboto"/>
              </a:rPr>
              <a:t>l </a:t>
            </a:r>
            <a:r>
              <a:rPr lang="en-US" sz="1800" b="0" i="0" u="none" strike="noStrike" cap="none" dirty="0" err="1">
                <a:solidFill>
                  <a:schemeClr val="dk2"/>
                </a:solidFill>
                <a:latin typeface="Roboto"/>
                <a:ea typeface="Roboto"/>
                <a:cs typeface="Roboto"/>
                <a:sym typeface="Roboto"/>
              </a:rPr>
              <a:t>reconocimiento</a:t>
            </a:r>
            <a:r>
              <a:rPr lang="en-US" sz="1800" b="0" i="0" u="none" strike="noStrike" cap="none" dirty="0">
                <a:solidFill>
                  <a:schemeClr val="dk2"/>
                </a:solidFill>
                <a:latin typeface="Roboto"/>
                <a:ea typeface="Roboto"/>
                <a:cs typeface="Roboto"/>
                <a:sym typeface="Roboto"/>
              </a:rPr>
              <a:t> </a:t>
            </a:r>
            <a:endParaRPr dirty="0"/>
          </a:p>
          <a:p>
            <a:pPr lvl="0" indent="-342900">
              <a:spcBef>
                <a:spcPts val="1600"/>
              </a:spcBef>
              <a:spcAft>
                <a:spcPts val="1600"/>
              </a:spcAft>
              <a:buSzPts val="1800"/>
            </a:pPr>
            <a:r>
              <a:rPr lang="en-US" sz="1800" dirty="0"/>
              <a:t>La </a:t>
            </a:r>
            <a:r>
              <a:rPr lang="en-US" sz="1800" b="0" i="0" u="none" strike="noStrike" cap="none" dirty="0" err="1">
                <a:solidFill>
                  <a:schemeClr val="dk2"/>
                </a:solidFill>
                <a:latin typeface="Roboto"/>
                <a:ea typeface="Roboto"/>
                <a:cs typeface="Roboto"/>
                <a:sym typeface="Roboto"/>
              </a:rPr>
              <a:t>reforma</a:t>
            </a:r>
            <a:endParaRPr dirty="0"/>
          </a:p>
        </p:txBody>
      </p:sp>
      <p:sp>
        <p:nvSpPr>
          <p:cNvPr id="4" name="Rectangle 3">
            <a:extLst>
              <a:ext uri="{FF2B5EF4-FFF2-40B4-BE49-F238E27FC236}">
                <a16:creationId xmlns:a16="http://schemas.microsoft.com/office/drawing/2014/main" id="{49FDE4F4-0B4D-425B-8E36-E8D19FEAA32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2"/>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462" name="Google Shape;462;p72"/>
          <p:cNvSpPr txBox="1"/>
          <p:nvPr/>
        </p:nvSpPr>
        <p:spPr>
          <a:xfrm>
            <a:off x="198825" y="296725"/>
            <a:ext cx="19932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Colombia</a:t>
            </a:r>
            <a:endParaRPr/>
          </a:p>
        </p:txBody>
      </p:sp>
      <p:pic>
        <p:nvPicPr>
          <p:cNvPr id="463" name="Google Shape;463;p72" descr="During their sit-ins, the women of Ruta Pacifica in Puerto Asis, Putumayo, walk in silence, showing the photographs of those who were murdered and disappeared during the armed conflict.&#10;&#10;“What we want these sit-ins to achieve is not only greater awareness about what happens to us women; we also want each person watching the sit-in to realize that violence can touch him or her at any moment,” explained Miralba Ibarra, a member of ASMUM, an organization that is part of Ruta Pacifica. At the end of the performance, they all cry out together: “Without the voice of women, the truth is not complete.”&#10;&#10;Ruta Pacifica de las Mujeres brings together 300 organizations from around Colombia that advocate for peace and the realization of women’s rights. “We want to know why it is that women have to be the most affected [by the conflict],” said Amanda Camila, from ASUMUM. “Why do we have to be the spoils of war?”&#10;&#10;This video is part of ICTJ's multimedia project: &quot;Truths We Need to Know&quot;. Watch the full project here: http://bit.ly/1Gkvy6V" title="The Silent Scream of Women | ICTJ">
            <a:hlinkClick r:id="rId3"/>
          </p:cNvPr>
          <p:cNvPicPr preferRelativeResize="0"/>
          <p:nvPr/>
        </p:nvPicPr>
        <p:blipFill rotWithShape="1">
          <a:blip r:embed="rId4">
            <a:alphaModFix/>
          </a:blip>
          <a:srcRect/>
          <a:stretch/>
        </p:blipFill>
        <p:spPr>
          <a:xfrm>
            <a:off x="1701475" y="1029125"/>
            <a:ext cx="5306626" cy="3979975"/>
          </a:xfrm>
          <a:prstGeom prst="rect">
            <a:avLst/>
          </a:prstGeom>
          <a:noFill/>
          <a:ln>
            <a:noFill/>
          </a:ln>
        </p:spPr>
      </p:pic>
      <p:sp>
        <p:nvSpPr>
          <p:cNvPr id="5" name="Rectangle 4">
            <a:extLst>
              <a:ext uri="{FF2B5EF4-FFF2-40B4-BE49-F238E27FC236}">
                <a16:creationId xmlns:a16="http://schemas.microsoft.com/office/drawing/2014/main" id="{2F43C969-A1FB-4241-BBED-5404FD90DFF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111750" y="65025"/>
            <a:ext cx="56055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Respuestas de la justicia transicional</a:t>
            </a:r>
            <a:endParaRPr/>
          </a:p>
        </p:txBody>
      </p:sp>
      <p:pic>
        <p:nvPicPr>
          <p:cNvPr id="100" name="Google Shape;100;p19"/>
          <p:cNvPicPr preferRelativeResize="0"/>
          <p:nvPr/>
        </p:nvPicPr>
        <p:blipFill rotWithShape="1">
          <a:blip r:embed="rId3">
            <a:alphaModFix/>
          </a:blip>
          <a:srcRect/>
          <a:stretch/>
        </p:blipFill>
        <p:spPr>
          <a:xfrm>
            <a:off x="25" y="2483775"/>
            <a:ext cx="3467693" cy="2594699"/>
          </a:xfrm>
          <a:prstGeom prst="rect">
            <a:avLst/>
          </a:prstGeom>
          <a:noFill/>
          <a:ln>
            <a:noFill/>
          </a:ln>
        </p:spPr>
      </p:pic>
      <p:pic>
        <p:nvPicPr>
          <p:cNvPr id="101" name="Google Shape;101;p19"/>
          <p:cNvPicPr preferRelativeResize="0"/>
          <p:nvPr/>
        </p:nvPicPr>
        <p:blipFill rotWithShape="1">
          <a:blip r:embed="rId4">
            <a:alphaModFix/>
          </a:blip>
          <a:srcRect/>
          <a:stretch/>
        </p:blipFill>
        <p:spPr>
          <a:xfrm>
            <a:off x="6128488" y="168900"/>
            <a:ext cx="2919013" cy="2012725"/>
          </a:xfrm>
          <a:prstGeom prst="rect">
            <a:avLst/>
          </a:prstGeom>
          <a:noFill/>
          <a:ln>
            <a:noFill/>
          </a:ln>
        </p:spPr>
      </p:pic>
      <p:pic>
        <p:nvPicPr>
          <p:cNvPr id="102" name="Google Shape;102;p19"/>
          <p:cNvPicPr preferRelativeResize="0"/>
          <p:nvPr/>
        </p:nvPicPr>
        <p:blipFill rotWithShape="1">
          <a:blip r:embed="rId5">
            <a:alphaModFix/>
          </a:blip>
          <a:srcRect t="17382"/>
          <a:stretch/>
        </p:blipFill>
        <p:spPr>
          <a:xfrm>
            <a:off x="878905" y="1175262"/>
            <a:ext cx="3000051" cy="1662849"/>
          </a:xfrm>
          <a:prstGeom prst="rect">
            <a:avLst/>
          </a:prstGeom>
          <a:noFill/>
          <a:ln>
            <a:noFill/>
          </a:ln>
        </p:spPr>
      </p:pic>
      <p:pic>
        <p:nvPicPr>
          <p:cNvPr id="103" name="Google Shape;103;p19"/>
          <p:cNvPicPr preferRelativeResize="0"/>
          <p:nvPr/>
        </p:nvPicPr>
        <p:blipFill rotWithShape="1">
          <a:blip r:embed="rId6">
            <a:alphaModFix/>
          </a:blip>
          <a:srcRect l="34704" r="10006"/>
          <a:stretch/>
        </p:blipFill>
        <p:spPr>
          <a:xfrm>
            <a:off x="3528325" y="2462900"/>
            <a:ext cx="2186424" cy="2636449"/>
          </a:xfrm>
          <a:prstGeom prst="rect">
            <a:avLst/>
          </a:prstGeom>
          <a:noFill/>
          <a:ln>
            <a:noFill/>
          </a:ln>
        </p:spPr>
      </p:pic>
      <p:pic>
        <p:nvPicPr>
          <p:cNvPr id="104" name="Google Shape;104;p19"/>
          <p:cNvPicPr preferRelativeResize="0"/>
          <p:nvPr/>
        </p:nvPicPr>
        <p:blipFill rotWithShape="1">
          <a:blip r:embed="rId7">
            <a:alphaModFix/>
          </a:blip>
          <a:srcRect l="21959"/>
          <a:stretch/>
        </p:blipFill>
        <p:spPr>
          <a:xfrm>
            <a:off x="5775338" y="2312225"/>
            <a:ext cx="3272151" cy="2792700"/>
          </a:xfrm>
          <a:prstGeom prst="rect">
            <a:avLst/>
          </a:prstGeom>
          <a:noFill/>
          <a:ln>
            <a:noFill/>
          </a:ln>
        </p:spPr>
      </p:pic>
      <p:sp>
        <p:nvSpPr>
          <p:cNvPr id="8" name="Rectangle 7">
            <a:extLst>
              <a:ext uri="{FF2B5EF4-FFF2-40B4-BE49-F238E27FC236}">
                <a16:creationId xmlns:a16="http://schemas.microsoft.com/office/drawing/2014/main" id="{9D70F488-C919-483E-9E26-17D86FA4291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3. Evolución de la justicia transicional</a:t>
            </a:r>
            <a:endParaRPr/>
          </a:p>
        </p:txBody>
      </p:sp>
      <p:sp>
        <p:nvSpPr>
          <p:cNvPr id="110" name="Google Shape;110;p20"/>
          <p:cNvSpPr txBox="1">
            <a:spLocks noGrp="1"/>
          </p:cNvSpPr>
          <p:nvPr>
            <p:ph type="body" idx="1"/>
          </p:nvPr>
        </p:nvSpPr>
        <p:spPr>
          <a:xfrm>
            <a:off x="4628425" y="345649"/>
            <a:ext cx="4166400" cy="407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2"/>
              </a:buClr>
              <a:buSzPts val="1300"/>
              <a:buFont typeface="Roboto"/>
              <a:buNone/>
            </a:pPr>
            <a:r>
              <a:rPr lang="en-US" sz="2400" b="1" i="0" u="none" strike="noStrike" cap="none" dirty="0">
                <a:solidFill>
                  <a:schemeClr val="dk2"/>
                </a:solidFill>
                <a:latin typeface="Merriweather"/>
                <a:ea typeface="Merriweather"/>
                <a:cs typeface="Merriweather"/>
                <a:sym typeface="Merriweather"/>
              </a:rPr>
              <a:t>Los </a:t>
            </a:r>
            <a:r>
              <a:rPr lang="en-US" sz="2400" b="1" i="0" u="none" strike="noStrike" cap="none" dirty="0" err="1">
                <a:solidFill>
                  <a:schemeClr val="dk2"/>
                </a:solidFill>
                <a:latin typeface="Merriweather"/>
                <a:ea typeface="Merriweather"/>
                <a:cs typeface="Merriweather"/>
                <a:sym typeface="Merriweather"/>
              </a:rPr>
              <a:t>años</a:t>
            </a:r>
            <a:r>
              <a:rPr lang="en-US" sz="2400" b="1" i="0" u="none" strike="noStrike" cap="none" dirty="0">
                <a:solidFill>
                  <a:schemeClr val="dk2"/>
                </a:solidFill>
                <a:latin typeface="Merriweather"/>
                <a:ea typeface="Merriweather"/>
                <a:cs typeface="Merriweather"/>
                <a:sym typeface="Merriweather"/>
              </a:rPr>
              <a:t> </a:t>
            </a:r>
            <a:r>
              <a:rPr lang="en-US" sz="2400" b="1" i="0" u="none" strike="noStrike" cap="none" dirty="0" err="1">
                <a:solidFill>
                  <a:schemeClr val="dk2"/>
                </a:solidFill>
                <a:latin typeface="Merriweather"/>
                <a:ea typeface="Merriweather"/>
                <a:cs typeface="Merriweather"/>
                <a:sym typeface="Merriweather"/>
              </a:rPr>
              <a:t>ochenta</a:t>
            </a:r>
            <a:r>
              <a:rPr lang="en-US" sz="2400" b="1" i="0" u="none" strike="noStrike" cap="none" dirty="0">
                <a:solidFill>
                  <a:schemeClr val="dk2"/>
                </a:solidFill>
                <a:latin typeface="Merriweather"/>
                <a:ea typeface="Merriweather"/>
                <a:cs typeface="Merriweather"/>
                <a:sym typeface="Merriweather"/>
              </a:rPr>
              <a:t>: América Latina</a:t>
            </a:r>
            <a:endParaRPr dirty="0"/>
          </a:p>
        </p:txBody>
      </p:sp>
      <p:pic>
        <p:nvPicPr>
          <p:cNvPr id="111" name="Google Shape;111;p20"/>
          <p:cNvPicPr preferRelativeResize="0"/>
          <p:nvPr/>
        </p:nvPicPr>
        <p:blipFill rotWithShape="1">
          <a:blip r:embed="rId3">
            <a:alphaModFix/>
          </a:blip>
          <a:srcRect/>
          <a:stretch/>
        </p:blipFill>
        <p:spPr>
          <a:xfrm>
            <a:off x="4628425" y="1461669"/>
            <a:ext cx="4166400" cy="3275797"/>
          </a:xfrm>
          <a:prstGeom prst="rect">
            <a:avLst/>
          </a:prstGeom>
          <a:noFill/>
          <a:ln>
            <a:noFill/>
          </a:ln>
        </p:spPr>
      </p:pic>
      <p:sp>
        <p:nvSpPr>
          <p:cNvPr id="5" name="Rectangle 4">
            <a:extLst>
              <a:ext uri="{FF2B5EF4-FFF2-40B4-BE49-F238E27FC236}">
                <a16:creationId xmlns:a16="http://schemas.microsoft.com/office/drawing/2014/main" id="{97FE5CB1-A608-4FF2-91BB-F34DFA8978A3}"/>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Los años noventa: Ruanda </a:t>
            </a:r>
            <a:endParaRPr/>
          </a:p>
        </p:txBody>
      </p:sp>
      <p:pic>
        <p:nvPicPr>
          <p:cNvPr id="117" name="Google Shape;117;p21"/>
          <p:cNvPicPr preferRelativeResize="0"/>
          <p:nvPr/>
        </p:nvPicPr>
        <p:blipFill rotWithShape="1">
          <a:blip r:embed="rId3">
            <a:alphaModFix/>
          </a:blip>
          <a:srcRect t="25578"/>
          <a:stretch/>
        </p:blipFill>
        <p:spPr>
          <a:xfrm>
            <a:off x="388125" y="1389900"/>
            <a:ext cx="3629027" cy="3601198"/>
          </a:xfrm>
          <a:prstGeom prst="rect">
            <a:avLst/>
          </a:prstGeom>
          <a:noFill/>
          <a:ln>
            <a:noFill/>
          </a:ln>
        </p:spPr>
      </p:pic>
      <p:sp>
        <p:nvSpPr>
          <p:cNvPr id="118" name="Google Shape;118;p21"/>
          <p:cNvSpPr txBox="1"/>
          <p:nvPr/>
        </p:nvSpPr>
        <p:spPr>
          <a:xfrm>
            <a:off x="4803675" y="247200"/>
            <a:ext cx="4124400" cy="464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200" b="0" i="0" u="none" strike="noStrike" cap="none">
                <a:solidFill>
                  <a:schemeClr val="dk2"/>
                </a:solidFill>
                <a:latin typeface="Roboto"/>
                <a:ea typeface="Roboto"/>
                <a:cs typeface="Roboto"/>
                <a:sym typeface="Roboto"/>
              </a:rPr>
              <a:t>El Tribunal Penal Internacional para Ruanda (TPIR) </a:t>
            </a:r>
            <a:r>
              <a:rPr lang="en-US" sz="2200" b="1" i="0" u="none" strike="noStrike" cap="none">
                <a:solidFill>
                  <a:schemeClr val="dk2"/>
                </a:solidFill>
                <a:latin typeface="Roboto"/>
                <a:ea typeface="Roboto"/>
                <a:cs typeface="Roboto"/>
                <a:sym typeface="Roboto"/>
              </a:rPr>
              <a:t>revolucionó</a:t>
            </a:r>
            <a:r>
              <a:rPr lang="en-US" sz="2200" b="0" i="0" u="none" strike="noStrike" cap="none">
                <a:solidFill>
                  <a:schemeClr val="dk2"/>
                </a:solidFill>
                <a:latin typeface="Roboto"/>
                <a:ea typeface="Roboto"/>
                <a:cs typeface="Roboto"/>
                <a:sym typeface="Roboto"/>
              </a:rPr>
              <a:t> la jurisprudencia internacional sobre violencia sexual al declarar que </a:t>
            </a:r>
            <a:r>
              <a:rPr lang="en-US" sz="2200" b="1" i="0" u="none" strike="noStrike" cap="none">
                <a:solidFill>
                  <a:schemeClr val="dk2"/>
                </a:solidFill>
                <a:latin typeface="Roboto"/>
                <a:ea typeface="Roboto"/>
                <a:cs typeface="Roboto"/>
                <a:sym typeface="Roboto"/>
              </a:rPr>
              <a:t>la violación es una forma de tortura</a:t>
            </a:r>
            <a:r>
              <a:rPr lang="en-US" sz="2200" b="0" i="0" u="none" strike="noStrike" cap="none">
                <a:solidFill>
                  <a:schemeClr val="dk2"/>
                </a:solidFill>
                <a:latin typeface="Roboto"/>
                <a:ea typeface="Roboto"/>
                <a:cs typeface="Roboto"/>
                <a:sym typeface="Roboto"/>
              </a:rPr>
              <a:t>.</a:t>
            </a:r>
            <a:endParaRPr/>
          </a:p>
        </p:txBody>
      </p:sp>
      <p:sp>
        <p:nvSpPr>
          <p:cNvPr id="5" name="Rectangle 4">
            <a:extLst>
              <a:ext uri="{FF2B5EF4-FFF2-40B4-BE49-F238E27FC236}">
                <a16:creationId xmlns:a16="http://schemas.microsoft.com/office/drawing/2014/main" id="{10A0DA85-2E4C-485F-B93C-6BF041813D2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4507</Words>
  <Application>Microsoft Office PowerPoint</Application>
  <PresentationFormat>On-screen Show (16:9)</PresentationFormat>
  <Paragraphs>362</Paragraphs>
  <Slides>60</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Merriweather</vt:lpstr>
      <vt:lpstr>Calibri</vt:lpstr>
      <vt:lpstr>Proxima Nova</vt:lpstr>
      <vt:lpstr>Roboto</vt:lpstr>
      <vt:lpstr>Arial</vt:lpstr>
      <vt:lpstr>Paradigm</vt:lpstr>
      <vt:lpstr>GÉNERO Y JUSTICIA TRANSICIONAL: GENERALIDADES</vt:lpstr>
      <vt:lpstr>Introducción</vt:lpstr>
      <vt:lpstr>Insuficiente comprensión y conocimiento para ejecutar las medidas de justicia transicional de forma que fomenten la participación de las mujeres y aborden adecuadamente las violaciones basadas en género y las consecuencias de las violaciones a los derechos humanos según el género.</vt:lpstr>
      <vt:lpstr>Sin la fuerte participación de las mujeres y una sólida comprensión de cómo y cuándo las violaciones afectaron de modo diferente a mujeres y hombres,  es imposible que los procesos de justicia transicional  ayuden a forjar una sociedad más justa  para todas las personas.</vt:lpstr>
      <vt:lpstr>PowerPoint Presentation</vt:lpstr>
      <vt:lpstr>2. ¿Cuáles son los objetivos de la justicia  transicional?</vt:lpstr>
      <vt:lpstr>Respuestas de la justicia transicional</vt:lpstr>
      <vt:lpstr>3. Evolución de la justicia transicional</vt:lpstr>
      <vt:lpstr>Los años noventa: Ruanda </vt:lpstr>
      <vt:lpstr>Los años noventa: Antigua Yugoslavia </vt:lpstr>
      <vt:lpstr>Los años noventa: Sudáfrica </vt:lpstr>
      <vt:lpstr>Los años 2000</vt:lpstr>
      <vt:lpstr>Identificación de las violaciones a los derechos humanos sufridas por las mujeres únicamente con violencia sexual</vt:lpstr>
      <vt:lpstr>PowerPoint Presentation</vt:lpstr>
      <vt:lpstr>2007: Declaración de Nairobi sobre el derecho de las mujeres y las niñas a interponer recursos y obtener reparaciones</vt:lpstr>
      <vt:lpstr>PowerPoint Presentation</vt:lpstr>
      <vt:lpstr>Marco normativo en apoyo a la justicia transicional de la Unión Europea</vt:lpstr>
      <vt:lpstr>Manejo de las expectativas  de las víctimas</vt:lpstr>
      <vt:lpstr>4. ¿Qué respuestas puede brindar? </vt:lpstr>
      <vt:lpstr>PowerPoint Presentation</vt:lpstr>
      <vt:lpstr>El esclarecimiento de la verdad</vt:lpstr>
      <vt:lpstr>Objetivos de una  comisión de la verdad</vt:lpstr>
      <vt:lpstr>PowerPoint Presentation</vt:lpstr>
      <vt:lpstr>Reparaciones</vt:lpstr>
      <vt:lpstr>PowerPoint Presentation</vt:lpstr>
      <vt:lpstr>PowerPoint Presentation</vt:lpstr>
      <vt:lpstr>Memoriales</vt:lpstr>
      <vt:lpstr>Reforma institucional</vt:lpstr>
      <vt:lpstr>PowerPoint Presentation</vt:lpstr>
      <vt:lpstr>Enfoques locales o tradicionales para abordar el tema de la justicia </vt:lpstr>
      <vt:lpstr>PowerPoint Presentation</vt:lpstr>
      <vt:lpstr>Limitaciones de los enfoques que se centran en los mecanismos </vt:lpstr>
      <vt:lpstr>5. Definición de género </vt:lpstr>
      <vt:lpstr>Identidad de género </vt:lpstr>
      <vt:lpstr>PowerPoint Presentation</vt:lpstr>
      <vt:lpstr>Las personas LGBTIQ tienden a ser sumamente vulnerables a la violencia y totalmente excluidas de los procesos de justicia debido al estigma profundamente arraigado que existe  respecto a su identidad de género y sexualidad. </vt:lpstr>
      <vt:lpstr>PowerPoint Presentation</vt:lpstr>
      <vt:lpstr>Funciones que pueden desempeñar las mujeres </vt:lpstr>
      <vt:lpstr>6. El género de la violencia </vt:lpstr>
      <vt:lpstr>7. Violencia sexual y violencia basada en género</vt:lpstr>
      <vt:lpstr>PowerPoint Presentation</vt:lpstr>
      <vt:lpstr>La conspiración de silencio</vt:lpstr>
      <vt:lpstr>Violencia basada en género se refiere a la motivación o el impacto buscado de la violación: cuando está dirigida específicamente a una mujer o un hombre debido a su género.</vt:lpstr>
      <vt:lpstr>PowerPoint Presentation</vt:lpstr>
      <vt:lpstr>PowerPoint Presentation</vt:lpstr>
      <vt:lpstr>El género no es lo mismo que mujer y las experiencias de las mujeres no pueden reducirse a la violencia sexual. </vt:lpstr>
      <vt:lpstr>8. Consecuencias de las violaciones de los derechos humanos según el género</vt:lpstr>
      <vt:lpstr>PowerPoint Presentation</vt:lpstr>
      <vt:lpstr>PowerPoint Presentation</vt:lpstr>
      <vt:lpstr>PowerPoint Presentation</vt:lpstr>
      <vt:lpstr>9. ¿Qué se pone en riesgo al no diferenciar según el género? </vt:lpstr>
      <vt:lpstr>Participación de las mujeres como derecho y como imperativo: la obligación de considerar el género</vt:lpstr>
      <vt:lpstr>10. La aplicación de un enfoque de género en la justicia transicional: preguntas guía   </vt:lpstr>
      <vt:lpstr>1. ¿En qué medida será pertinente el género para los objetivos que se desea alcanzar, y cómo se puede contemplar esta pertinencia en el diseño del programa? </vt:lpstr>
      <vt:lpstr>2. ¿Cómo se interrelaciona la identidad de género con otras identidades (clase, etnia, raza, religión, geografía)? </vt:lpstr>
      <vt:lpstr>3. ¿Cuáles son los posibles obstáculos para la inclusión de las mujeres y las víctimas de violaciones basadas en el género? </vt:lpstr>
      <vt:lpstr>11. ¿Qué se necesita para garantizar la sostenibilidad de un enfoque que tenga en cuenta el tema de género?  </vt:lpstr>
      <vt:lpstr>PowerPoint Presentation</vt:lpstr>
      <vt:lpstr>12. Función de la sociedad civil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GÉNERO Y JUSTICIA TRANSICIONAL: GENERALIDADES</dc:title>
  <cp:lastModifiedBy>Sibley Hawkins</cp:lastModifiedBy>
  <cp:revision>32</cp:revision>
  <dcterms:modified xsi:type="dcterms:W3CDTF">2018-10-03T15:08:41Z</dcterms:modified>
</cp:coreProperties>
</file>