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9144000" cy="5143500" type="screen16x9"/>
  <p:notesSz cx="6858000" cy="9144000"/>
  <p:embeddedFontLst>
    <p:embeddedFont>
      <p:font typeface="Merriweather" panose="020B0604020202020204" charset="0"/>
      <p:regular r:id="rId62"/>
      <p:bold r:id="rId63"/>
      <p:italic r:id="rId64"/>
      <p:boldItalic r:id="rId65"/>
    </p:embeddedFont>
    <p:embeddedFont>
      <p:font typeface="Calibri" panose="020F0502020204030204" pitchFamily="34" charset="0"/>
      <p:regular r:id="rId66"/>
      <p:bold r:id="rId67"/>
      <p:italic r:id="rId68"/>
      <p:boldItalic r:id="rId69"/>
    </p:embeddedFont>
    <p:embeddedFont>
      <p:font typeface="Roboto" panose="020B060402020202020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57" autoAdjust="0"/>
  </p:normalViewPr>
  <p:slideViewPr>
    <p:cSldViewPr snapToGrid="0">
      <p:cViewPr varScale="1">
        <p:scale>
          <a:sx n="97" d="100"/>
          <a:sy n="97" d="100"/>
        </p:scale>
        <p:origin x="912"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youtube.com/channel/UCwo0O4Ge_s-hcIxtB2gfAXw"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 name="Google Shape;6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sz="1100" b="0" i="0" u="none" strike="noStrike" cap="none" dirty="0">
                <a:solidFill>
                  <a:srgbClr val="000000"/>
                </a:solidFill>
                <a:effectLst/>
                <a:latin typeface="Arial"/>
                <a:ea typeface="Arial"/>
                <a:cs typeface="Arial"/>
                <a:sym typeface="Arial"/>
              </a:rPr>
              <a:t>Esta presentación fue elaborada como parte de la serie, “Género y justicia transicional: Una serie de capacitación,” por el Centro Internacional para la Justicia Transicional (ICTJ). Los módulos se elaboraron con el apoyo financiero de la Unión Europea. Su contenido es responsabilidad exclusiva del ICTJ y no refleja necesariamente las opiniones de ONU Mujeres ni de la Unión Europea. Octubre de 2018.</a:t>
            </a:r>
            <a:endParaRPr lang="es-ES"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 name="Google Shape;11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La </a:t>
            </a:r>
            <a:r>
              <a:rPr lang="en-US" sz="1100" b="0" i="0" u="none" strike="noStrike" cap="none" dirty="0" err="1">
                <a:solidFill>
                  <a:srgbClr val="000000"/>
                </a:solidFill>
                <a:latin typeface="Arial"/>
                <a:ea typeface="Arial"/>
                <a:cs typeface="Arial"/>
                <a:sym typeface="Arial"/>
              </a:rPr>
              <a:t>sociedad</a:t>
            </a:r>
            <a:r>
              <a:rPr lang="en-US" sz="1100" b="0" i="0" u="none" strike="noStrike" cap="none" dirty="0">
                <a:solidFill>
                  <a:srgbClr val="000000"/>
                </a:solidFill>
                <a:latin typeface="Arial"/>
                <a:ea typeface="Arial"/>
                <a:cs typeface="Arial"/>
                <a:sym typeface="Arial"/>
              </a:rPr>
              <a:t> civil </a:t>
            </a:r>
            <a:r>
              <a:rPr lang="en-US" sz="1100" b="0" i="0" u="none" strike="noStrike" cap="none" dirty="0" err="1">
                <a:solidFill>
                  <a:srgbClr val="000000"/>
                </a:solidFill>
                <a:latin typeface="Arial"/>
                <a:ea typeface="Arial"/>
                <a:cs typeface="Arial"/>
                <a:sym typeface="Arial"/>
              </a:rPr>
              <a:t>dirigió</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creación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extraoficial</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para </a:t>
            </a:r>
            <a:r>
              <a:rPr lang="en-US" sz="1100" b="0" i="0" u="none" strike="noStrike" cap="none" dirty="0" err="1">
                <a:solidFill>
                  <a:srgbClr val="000000"/>
                </a:solidFill>
                <a:latin typeface="Arial"/>
                <a:ea typeface="Arial"/>
                <a:cs typeface="Arial"/>
                <a:sym typeface="Arial"/>
              </a:rPr>
              <a:t>investigar</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asesinato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activistas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sindicales</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manos</a:t>
            </a:r>
            <a:r>
              <a:rPr lang="en-US" sz="1100" b="0" i="0" u="none" strike="noStrike" cap="none" dirty="0">
                <a:solidFill>
                  <a:srgbClr val="000000"/>
                </a:solidFill>
                <a:latin typeface="Arial"/>
                <a:ea typeface="Arial"/>
                <a:cs typeface="Arial"/>
                <a:sym typeface="Arial"/>
              </a:rPr>
              <a:t> del Ku Klux Klan y </a:t>
            </a:r>
            <a:r>
              <a:rPr lang="en-US" sz="1100" b="0" i="0" u="none" strike="noStrike" cap="none" dirty="0" err="1">
                <a:solidFill>
                  <a:srgbClr val="000000"/>
                </a:solidFill>
                <a:latin typeface="Arial"/>
                <a:ea typeface="Arial"/>
                <a:cs typeface="Arial"/>
                <a:sym typeface="Arial"/>
              </a:rPr>
              <a:t>grupos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neonazis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Carolina del Norte, </a:t>
            </a:r>
            <a:r>
              <a:rPr lang="en-US" sz="1100" b="0" i="0" u="none" strike="noStrike" cap="none" dirty="0" err="1">
                <a:solidFill>
                  <a:srgbClr val="000000"/>
                </a:solidFill>
                <a:latin typeface="Arial"/>
                <a:ea typeface="Arial"/>
                <a:cs typeface="Arial"/>
                <a:sym typeface="Arial"/>
              </a:rPr>
              <a:t>Estados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Unidos</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Reconciliación</a:t>
            </a:r>
            <a:r>
              <a:rPr lang="en-US" sz="1100" b="0" i="0" u="none" strike="noStrike" cap="none" dirty="0">
                <a:solidFill>
                  <a:srgbClr val="000000"/>
                </a:solidFill>
                <a:latin typeface="Arial"/>
                <a:ea typeface="Arial"/>
                <a:cs typeface="Arial"/>
                <a:sym typeface="Arial"/>
              </a:rPr>
              <a:t> de Greensboro/Beloved Community Center)</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UY" sz="1100" b="0" i="0" u="none" strike="noStrike" cap="none" noProof="0" dirty="0">
                <a:solidFill>
                  <a:srgbClr val="000000"/>
                </a:solidFill>
                <a:latin typeface="Arial"/>
                <a:ea typeface="Arial"/>
                <a:cs typeface="Arial"/>
                <a:sym typeface="Arial"/>
              </a:rPr>
              <a:t>Imagen: </a:t>
            </a:r>
            <a:r>
              <a:rPr lang="es-UY" sz="1100" b="0" i="0" u="none" strike="noStrike" cap="none" noProof="0" dirty="0" err="1">
                <a:solidFill>
                  <a:srgbClr val="000000"/>
                </a:solidFill>
                <a:latin typeface="Arial"/>
                <a:ea typeface="Arial"/>
                <a:cs typeface="Arial"/>
                <a:sym typeface="Arial"/>
              </a:rPr>
              <a:t>Sarmila</a:t>
            </a:r>
            <a:r>
              <a:rPr lang="es-UY" sz="1100" b="0" i="0" u="none" strike="noStrike" cap="none" noProof="0" dirty="0">
                <a:solidFill>
                  <a:srgbClr val="000000"/>
                </a:solidFill>
                <a:latin typeface="Arial"/>
                <a:ea typeface="Arial"/>
                <a:cs typeface="Arial"/>
                <a:sym typeface="Arial"/>
              </a:rPr>
              <a:t> </a:t>
            </a:r>
            <a:r>
              <a:rPr lang="es-UY" sz="1100" b="0" i="0" u="none" strike="noStrike" cap="none" noProof="0" dirty="0" err="1">
                <a:solidFill>
                  <a:srgbClr val="000000"/>
                </a:solidFill>
                <a:latin typeface="Arial"/>
                <a:ea typeface="Arial"/>
                <a:cs typeface="Arial"/>
                <a:sym typeface="Arial"/>
              </a:rPr>
              <a:t>Tripathi</a:t>
            </a:r>
            <a:r>
              <a:rPr lang="es-UY" sz="1100" b="0" i="0" u="none" strike="noStrike" cap="none" noProof="0" dirty="0">
                <a:solidFill>
                  <a:srgbClr val="000000"/>
                </a:solidFill>
                <a:latin typeface="Arial"/>
                <a:ea typeface="Arial"/>
                <a:cs typeface="Arial"/>
                <a:sym typeface="Arial"/>
              </a:rPr>
              <a:t> sostiene el retrato de su esposo desaparecido, </a:t>
            </a:r>
            <a:r>
              <a:rPr lang="es-UY" sz="1100" b="0" i="0" u="none" strike="noStrike" cap="none" noProof="0" dirty="0" err="1">
                <a:solidFill>
                  <a:srgbClr val="000000"/>
                </a:solidFill>
                <a:latin typeface="Arial"/>
                <a:ea typeface="Arial"/>
                <a:cs typeface="Arial"/>
                <a:sym typeface="Arial"/>
              </a:rPr>
              <a:t>Gyanendra</a:t>
            </a:r>
            <a:r>
              <a:rPr lang="es-UY" sz="1100" b="0" i="0" u="none" strike="noStrike" cap="none" noProof="0" dirty="0">
                <a:solidFill>
                  <a:srgbClr val="000000"/>
                </a:solidFill>
                <a:latin typeface="Arial"/>
                <a:ea typeface="Arial"/>
                <a:cs typeface="Arial"/>
                <a:sym typeface="Arial"/>
              </a:rPr>
              <a:t> </a:t>
            </a:r>
            <a:r>
              <a:rPr lang="es-UY" sz="1100" b="0" i="0" u="none" strike="noStrike" cap="none" noProof="0" dirty="0" err="1">
                <a:solidFill>
                  <a:srgbClr val="000000"/>
                </a:solidFill>
                <a:latin typeface="Arial"/>
                <a:ea typeface="Arial"/>
                <a:cs typeface="Arial"/>
                <a:sym typeface="Arial"/>
              </a:rPr>
              <a:t>Tripathi</a:t>
            </a:r>
            <a:r>
              <a:rPr lang="es-UY" sz="1100" b="0" i="0" u="none" strike="noStrike" cap="none" noProof="0" dirty="0">
                <a:solidFill>
                  <a:srgbClr val="000000"/>
                </a:solidFill>
                <a:latin typeface="Arial"/>
                <a:ea typeface="Arial"/>
                <a:cs typeface="Arial"/>
                <a:sym typeface="Arial"/>
              </a:rPr>
              <a:t>, durante su participación en una sentada de protesta frente a la residencia del primer ministro en Katmandú, Nepal. (Imagen de AP/</a:t>
            </a:r>
            <a:r>
              <a:rPr lang="es-UY" sz="1100" b="0" i="0" u="none" strike="noStrike" cap="none" noProof="0" dirty="0" err="1">
                <a:solidFill>
                  <a:srgbClr val="000000"/>
                </a:solidFill>
                <a:latin typeface="Arial"/>
                <a:ea typeface="Arial"/>
                <a:cs typeface="Arial"/>
                <a:sym typeface="Arial"/>
              </a:rPr>
              <a:t>Binod</a:t>
            </a:r>
            <a:r>
              <a:rPr lang="es-UY" sz="1100" b="0" i="0" u="none" strike="noStrike" cap="none" noProof="0" dirty="0">
                <a:solidFill>
                  <a:srgbClr val="000000"/>
                </a:solidFill>
                <a:latin typeface="Arial"/>
                <a:ea typeface="Arial"/>
                <a:cs typeface="Arial"/>
                <a:sym typeface="Arial"/>
              </a:rPr>
              <a:t> </a:t>
            </a:r>
            <a:r>
              <a:rPr lang="es-UY" sz="1100" b="0" i="0" u="none" strike="noStrike" cap="none" noProof="0" dirty="0" err="1">
                <a:solidFill>
                  <a:srgbClr val="000000"/>
                </a:solidFill>
                <a:latin typeface="Arial"/>
                <a:ea typeface="Arial"/>
                <a:cs typeface="Arial"/>
                <a:sym typeface="Arial"/>
              </a:rPr>
              <a:t>Joshi</a:t>
            </a:r>
            <a:r>
              <a:rPr lang="es-UY" sz="1100" b="0" i="0" u="none" strike="noStrike" cap="none" noProof="0" dirty="0">
                <a:solidFill>
                  <a:srgbClr val="000000"/>
                </a:solidFill>
                <a:latin typeface="Arial"/>
                <a:ea typeface="Arial"/>
                <a:cs typeface="Arial"/>
                <a:sym typeface="Arial"/>
              </a:rPr>
              <a:t>)</a:t>
            </a:r>
            <a:endParaRPr lang="es-UY" noProof="0" dirty="0"/>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a:solidFill>
                  <a:srgbClr val="000000"/>
                </a:solidFill>
                <a:latin typeface="Arial"/>
                <a:ea typeface="Arial"/>
                <a:cs typeface="Arial"/>
                <a:sym typeface="Arial"/>
              </a:rPr>
              <a:t>Imagen: Portada del libro publicado por El Proyecto Conmemorativo de Ardoyne.</a:t>
            </a:r>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err="1">
                <a:solidFill>
                  <a:srgbClr val="000000"/>
                </a:solidFill>
                <a:latin typeface="Arial"/>
                <a:ea typeface="Arial"/>
                <a:cs typeface="Arial"/>
                <a:sym typeface="Arial"/>
              </a:rPr>
              <a:t>Japón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Mostrar</a:t>
            </a:r>
            <a:r>
              <a:rPr lang="en-US" sz="1100" b="0" i="0" u="none" strike="noStrike" cap="none" dirty="0">
                <a:solidFill>
                  <a:srgbClr val="000000"/>
                </a:solidFill>
                <a:latin typeface="Arial"/>
                <a:ea typeface="Arial"/>
                <a:cs typeface="Arial"/>
                <a:sym typeface="Arial"/>
              </a:rPr>
              <a:t> el video [</a:t>
            </a:r>
            <a:r>
              <a:rPr lang="en-US" sz="1100" b="0" i="0" u="none" strike="noStrike" cap="none" dirty="0" err="1">
                <a:solidFill>
                  <a:srgbClr val="000000"/>
                </a:solidFill>
                <a:latin typeface="Arial"/>
                <a:ea typeface="Arial"/>
                <a:cs typeface="Arial"/>
                <a:sym typeface="Arial"/>
              </a:rPr>
              <a:t>inglés</a:t>
            </a:r>
            <a:r>
              <a:rPr lang="en-US" sz="1100" b="0" i="0" u="none" strike="noStrike" cap="none" dirty="0">
                <a:solidFill>
                  <a:srgbClr val="000000"/>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Guatemala: Imagen: </a:t>
            </a:r>
            <a:r>
              <a:rPr lang="en-US" sz="1100" b="0" i="0" u="none" strike="noStrike" cap="none" dirty="0" err="1">
                <a:solidFill>
                  <a:srgbClr val="000000"/>
                </a:solidFill>
                <a:latin typeface="Arial"/>
                <a:ea typeface="Arial"/>
                <a:cs typeface="Arial"/>
                <a:sym typeface="Arial"/>
              </a:rPr>
              <a:t>Portada</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informe</a:t>
            </a:r>
            <a:r>
              <a:rPr lang="en-US" sz="1100" b="0" i="0" u="none" strike="noStrike" cap="none" dirty="0">
                <a:solidFill>
                  <a:srgbClr val="000000"/>
                </a:solidFill>
                <a:latin typeface="Arial"/>
                <a:ea typeface="Arial"/>
                <a:cs typeface="Arial"/>
                <a:sym typeface="Arial"/>
              </a:rPr>
              <a:t> REMHI</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err="1">
                <a:solidFill>
                  <a:srgbClr val="000000"/>
                </a:solidFill>
                <a:latin typeface="Arial"/>
                <a:ea typeface="Arial"/>
                <a:cs typeface="Arial"/>
                <a:sym typeface="Arial"/>
              </a:rPr>
              <a:t>Imágenes</a:t>
            </a:r>
            <a:r>
              <a:rPr lang="en-US" sz="1100" b="0" i="0" u="none" strike="noStrike" cap="none" dirty="0">
                <a:solidFill>
                  <a:srgbClr val="000000"/>
                </a:solidFill>
                <a:latin typeface="Arial"/>
                <a:ea typeface="Arial"/>
                <a:cs typeface="Arial"/>
                <a:sym typeface="Arial"/>
              </a:rPr>
              <a:t>: 1) </a:t>
            </a:r>
            <a:r>
              <a:rPr lang="en-US" sz="1100" b="0" i="0" u="none" strike="noStrike" cap="none" dirty="0" err="1">
                <a:solidFill>
                  <a:srgbClr val="000000"/>
                </a:solidFill>
                <a:latin typeface="Arial"/>
                <a:ea typeface="Arial"/>
                <a:cs typeface="Arial"/>
                <a:sym typeface="Arial"/>
              </a:rPr>
              <a:t>Portada</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informe</a:t>
            </a:r>
            <a:r>
              <a:rPr lang="en-US" sz="1100" b="0" i="0" u="none" strike="noStrike" cap="none" dirty="0">
                <a:solidFill>
                  <a:srgbClr val="000000"/>
                </a:solidFill>
                <a:latin typeface="Arial"/>
                <a:ea typeface="Arial"/>
                <a:cs typeface="Arial"/>
                <a:sym typeface="Arial"/>
              </a:rPr>
              <a:t> Oasis de la Memoria. 2) </a:t>
            </a:r>
            <a:r>
              <a:rPr lang="en-US" sz="1100" b="0" i="0" u="none" strike="noStrike" cap="none" dirty="0" err="1">
                <a:solidFill>
                  <a:srgbClr val="000000"/>
                </a:solidFill>
                <a:latin typeface="Arial"/>
                <a:ea typeface="Arial"/>
                <a:cs typeface="Arial"/>
                <a:sym typeface="Arial"/>
              </a:rPr>
              <a:t>Obra</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teatro</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Organización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Afgana</a:t>
            </a:r>
            <a:r>
              <a:rPr lang="en-US" sz="1100" b="0" i="0" u="none" strike="noStrike" cap="none" dirty="0">
                <a:solidFill>
                  <a:srgbClr val="000000"/>
                </a:solidFill>
                <a:latin typeface="Arial"/>
                <a:ea typeface="Arial"/>
                <a:cs typeface="Arial"/>
                <a:sym typeface="Arial"/>
              </a:rPr>
              <a:t> de Derechos Humanos y </a:t>
            </a:r>
            <a:r>
              <a:rPr lang="en-US" sz="1100" b="0" i="0" u="none" strike="noStrike" cap="none" dirty="0" err="1">
                <a:solidFill>
                  <a:srgbClr val="000000"/>
                </a:solidFill>
                <a:latin typeface="Arial"/>
                <a:ea typeface="Arial"/>
                <a:cs typeface="Arial"/>
                <a:sym typeface="Arial"/>
              </a:rPr>
              <a:t>Democracia</a:t>
            </a:r>
            <a:r>
              <a:rPr lang="en-US" sz="1100" b="0" i="0" u="none" strike="noStrike" cap="none" dirty="0">
                <a:solidFill>
                  <a:srgbClr val="000000"/>
                </a:solidFill>
                <a:latin typeface="Arial"/>
                <a:ea typeface="Arial"/>
                <a:cs typeface="Arial"/>
                <a:sym typeface="Arial"/>
              </a:rPr>
              <a:t> (AHRDO)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testimonios de las </a:t>
            </a:r>
            <a:r>
              <a:rPr lang="en-US" sz="1100" b="0" i="0" u="none" strike="noStrike" cap="none" dirty="0" err="1">
                <a:solidFill>
                  <a:srgbClr val="000000"/>
                </a:solidFill>
                <a:latin typeface="Arial"/>
                <a:ea typeface="Arial"/>
                <a:cs typeface="Arial"/>
                <a:sym typeface="Arial"/>
              </a:rPr>
              <a:t>víctimas</a:t>
            </a:r>
            <a:r>
              <a:rPr lang="en-US" sz="1100" b="0" i="0" u="none" strike="noStrike" cap="none" dirty="0">
                <a:solidFill>
                  <a:srgbClr val="000000"/>
                </a:solidFill>
                <a:latin typeface="Arial"/>
                <a:ea typeface="Arial"/>
                <a:cs typeface="Arial"/>
                <a:sym typeface="Arial"/>
              </a:rPr>
              <a:t>. (Imagen de AHRDO)</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err="1">
                <a:solidFill>
                  <a:srgbClr val="000000"/>
                </a:solidFill>
                <a:latin typeface="Arial"/>
                <a:ea typeface="Arial"/>
                <a:cs typeface="Arial"/>
                <a:sym typeface="Arial"/>
              </a:rPr>
              <a:t>Reproducir</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Grito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silencioso</a:t>
            </a:r>
            <a:r>
              <a:rPr lang="en-US" sz="1100" b="0" i="0" u="none" strike="noStrike" cap="none" dirty="0">
                <a:solidFill>
                  <a:srgbClr val="000000"/>
                </a:solidFill>
                <a:latin typeface="Arial"/>
                <a:ea typeface="Arial"/>
                <a:cs typeface="Arial"/>
                <a:sym typeface="Arial"/>
              </a:rPr>
              <a:t> de las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español</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Primera </a:t>
            </a:r>
            <a:r>
              <a:rPr lang="en-US" sz="1100" b="0" i="0" u="none" strike="noStrike" cap="none" dirty="0" err="1">
                <a:solidFill>
                  <a:srgbClr val="000000"/>
                </a:solidFill>
                <a:latin typeface="Arial"/>
                <a:ea typeface="Arial"/>
                <a:cs typeface="Arial"/>
                <a:sym typeface="Arial"/>
              </a:rPr>
              <a:t>audiencia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pública</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Túnez</a:t>
            </a:r>
            <a:r>
              <a:rPr lang="en-US" sz="1100" b="0" i="0" u="none" strike="noStrike" cap="none" dirty="0">
                <a:solidFill>
                  <a:srgbClr val="000000"/>
                </a:solidFill>
                <a:latin typeface="Arial"/>
                <a:ea typeface="Arial"/>
                <a:cs typeface="Arial"/>
                <a:sym typeface="Arial"/>
              </a:rPr>
              <a:t> para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y la </a:t>
            </a:r>
            <a:r>
              <a:rPr lang="en-US" sz="1100" b="0" i="0" u="none" strike="noStrike" cap="none" dirty="0" err="1">
                <a:solidFill>
                  <a:srgbClr val="000000"/>
                </a:solidFill>
                <a:latin typeface="Arial"/>
                <a:ea typeface="Arial"/>
                <a:cs typeface="Arial"/>
                <a:sym typeface="Arial"/>
              </a:rPr>
              <a:t>Dignidad</a:t>
            </a:r>
            <a:r>
              <a:rPr lang="en-US" sz="1100" b="0" i="0" u="none" strike="noStrike" cap="none" dirty="0">
                <a:solidFill>
                  <a:srgbClr val="000000"/>
                </a:solidFill>
                <a:latin typeface="Arial"/>
                <a:ea typeface="Arial"/>
                <a:cs typeface="Arial"/>
                <a:sym typeface="Arial"/>
              </a:rPr>
              <a:t> o IVD. (IVD)</a:t>
            </a:r>
            <a:endParaRPr dirty="0"/>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 name="Google Shape;6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Imagen: Una </a:t>
            </a:r>
            <a:r>
              <a:rPr lang="en-US" sz="1000" b="0" i="0" u="none" strike="noStrike" cap="none" dirty="0" err="1">
                <a:solidFill>
                  <a:srgbClr val="000000"/>
                </a:solidFill>
                <a:latin typeface="Arial"/>
                <a:ea typeface="Arial"/>
                <a:cs typeface="Arial"/>
                <a:sym typeface="Arial"/>
              </a:rPr>
              <a:t>mujer</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tunecina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brinda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su</a:t>
            </a:r>
            <a:r>
              <a:rPr lang="en-US" sz="1000" b="0" i="0" u="none" strike="noStrike" cap="none" dirty="0">
                <a:solidFill>
                  <a:srgbClr val="000000"/>
                </a:solidFill>
                <a:latin typeface="Arial"/>
                <a:ea typeface="Arial"/>
                <a:cs typeface="Arial"/>
                <a:sym typeface="Arial"/>
              </a:rPr>
              <a:t> testimonio </a:t>
            </a:r>
            <a:r>
              <a:rPr lang="en-US" sz="1000" b="0" i="0" u="none" strike="noStrike" cap="none" dirty="0" err="1">
                <a:solidFill>
                  <a:srgbClr val="000000"/>
                </a:solidFill>
                <a:latin typeface="Arial"/>
                <a:ea typeface="Arial"/>
                <a:cs typeface="Arial"/>
                <a:sym typeface="Arial"/>
              </a:rPr>
              <a:t>frente</a:t>
            </a:r>
            <a:r>
              <a:rPr lang="en-US" sz="1000" b="0" i="0" u="none" strike="noStrike" cap="none" dirty="0">
                <a:solidFill>
                  <a:srgbClr val="000000"/>
                </a:solidFill>
                <a:latin typeface="Arial"/>
                <a:ea typeface="Arial"/>
                <a:cs typeface="Arial"/>
                <a:sym typeface="Arial"/>
              </a:rPr>
              <a:t> a </a:t>
            </a:r>
            <a:r>
              <a:rPr lang="en-US" sz="1000" b="0" i="0" u="none" strike="noStrike" cap="none" dirty="0" err="1">
                <a:solidFill>
                  <a:srgbClr val="000000"/>
                </a:solidFill>
                <a:latin typeface="Arial"/>
                <a:ea typeface="Arial"/>
                <a:cs typeface="Arial"/>
                <a:sym typeface="Arial"/>
              </a:rPr>
              <a:t>una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sala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llena</a:t>
            </a:r>
            <a:r>
              <a:rPr lang="en-US" sz="1000" b="0" i="0" u="none" strike="noStrike" cap="none" dirty="0">
                <a:solidFill>
                  <a:srgbClr val="000000"/>
                </a:solidFill>
                <a:latin typeface="Arial"/>
                <a:ea typeface="Arial"/>
                <a:cs typeface="Arial"/>
                <a:sym typeface="Arial"/>
              </a:rPr>
              <a:t> de </a:t>
            </a:r>
            <a:r>
              <a:rPr lang="en-US" sz="1000" b="0" i="0" u="none" strike="noStrike" cap="none" dirty="0" err="1">
                <a:solidFill>
                  <a:srgbClr val="000000"/>
                </a:solidFill>
                <a:latin typeface="Arial"/>
                <a:ea typeface="Arial"/>
                <a:cs typeface="Arial"/>
                <a:sym typeface="Arial"/>
              </a:rPr>
              <a:t>asistentes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durante</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una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audiencia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pública</a:t>
            </a:r>
            <a:r>
              <a:rPr lang="en-US" sz="1000" b="0" i="0" u="none" strike="noStrike" cap="none" dirty="0">
                <a:solidFill>
                  <a:srgbClr val="000000"/>
                </a:solidFill>
                <a:latin typeface="Arial"/>
                <a:ea typeface="Arial"/>
                <a:cs typeface="Arial"/>
                <a:sym typeface="Arial"/>
              </a:rPr>
              <a:t> de la </a:t>
            </a:r>
            <a:r>
              <a:rPr lang="en-US" sz="1000" b="0" i="0" u="none" strike="noStrike" cap="none" dirty="0" err="1">
                <a:solidFill>
                  <a:srgbClr val="000000"/>
                </a:solidFill>
                <a:latin typeface="Arial"/>
                <a:ea typeface="Arial"/>
                <a:cs typeface="Arial"/>
                <a:sym typeface="Arial"/>
              </a:rPr>
              <a:t>Comisión</a:t>
            </a:r>
            <a:r>
              <a:rPr lang="en-US" sz="1000" b="0" i="0" u="none" strike="noStrike" cap="none" dirty="0">
                <a:solidFill>
                  <a:srgbClr val="000000"/>
                </a:solidFill>
                <a:latin typeface="Arial"/>
                <a:ea typeface="Arial"/>
                <a:cs typeface="Arial"/>
                <a:sym typeface="Arial"/>
              </a:rPr>
              <a:t> para la </a:t>
            </a:r>
            <a:r>
              <a:rPr lang="en-US" sz="1000" b="0" i="0" u="none" strike="noStrike" cap="none" dirty="0" err="1">
                <a:solidFill>
                  <a:srgbClr val="000000"/>
                </a:solidFill>
                <a:latin typeface="Arial"/>
                <a:ea typeface="Arial"/>
                <a:cs typeface="Arial"/>
                <a:sym typeface="Arial"/>
              </a:rPr>
              <a:t>Verdad</a:t>
            </a:r>
            <a:r>
              <a:rPr lang="en-US" sz="1000" b="0" i="0" u="none" strike="noStrike" cap="none" dirty="0">
                <a:solidFill>
                  <a:srgbClr val="000000"/>
                </a:solidFill>
                <a:latin typeface="Arial"/>
                <a:ea typeface="Arial"/>
                <a:cs typeface="Arial"/>
                <a:sym typeface="Arial"/>
              </a:rPr>
              <a:t> y la </a:t>
            </a:r>
            <a:r>
              <a:rPr lang="en-US" sz="1000" b="0" i="0" u="none" strike="noStrike" cap="none" dirty="0" err="1">
                <a:solidFill>
                  <a:srgbClr val="000000"/>
                </a:solidFill>
                <a:latin typeface="Arial"/>
                <a:ea typeface="Arial"/>
                <a:cs typeface="Arial"/>
                <a:sym typeface="Arial"/>
              </a:rPr>
              <a:t>Dignidad</a:t>
            </a:r>
            <a:r>
              <a:rPr lang="en-US" sz="1000" b="0" i="0" u="none" strike="noStrike" cap="none" dirty="0">
                <a:solidFill>
                  <a:srgbClr val="000000"/>
                </a:solidFill>
                <a:latin typeface="Arial"/>
                <a:ea typeface="Arial"/>
                <a:cs typeface="Arial"/>
                <a:sym typeface="Arial"/>
              </a:rPr>
              <a:t>. (IVD)</a:t>
            </a:r>
            <a:endParaRPr dirty="0"/>
          </a:p>
          <a:p>
            <a:pPr marL="0" marR="0" lvl="0" indent="0" algn="l" rtl="0">
              <a:lnSpc>
                <a:spcPct val="100000"/>
              </a:lnSpc>
              <a:spcBef>
                <a:spcPts val="0"/>
              </a:spcBef>
              <a:spcAft>
                <a:spcPts val="0"/>
              </a:spcAft>
              <a:buClr>
                <a:srgbClr val="000000"/>
              </a:buClr>
              <a:buSzPts val="1400"/>
              <a:buFont typeface="Arial"/>
              <a:buNone/>
            </a:pP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Arial"/>
                <a:ea typeface="Arial"/>
                <a:cs typeface="Arial"/>
                <a:sym typeface="Arial"/>
              </a:rPr>
              <a:t>Mostrar el video [inglés]</a:t>
            </a:r>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participan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pequeña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sesión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grupal</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consultas</a:t>
            </a:r>
            <a:r>
              <a:rPr lang="en-US" sz="1100" b="0" i="0" u="none" strike="noStrike" cap="none" dirty="0">
                <a:solidFill>
                  <a:srgbClr val="000000"/>
                </a:solidFill>
                <a:latin typeface="Arial"/>
                <a:ea typeface="Arial"/>
                <a:cs typeface="Arial"/>
                <a:sym typeface="Arial"/>
              </a:rPr>
              <a:t> con las </a:t>
            </a:r>
            <a:r>
              <a:rPr lang="en-US" sz="1100" b="0" i="0" u="none" strike="noStrike" cap="none" dirty="0" err="1">
                <a:solidFill>
                  <a:srgbClr val="000000"/>
                </a:solidFill>
                <a:latin typeface="Arial"/>
                <a:ea typeface="Arial"/>
                <a:cs typeface="Arial"/>
                <a:sym typeface="Arial"/>
              </a:rPr>
              <a:t>víctimas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Bangolo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zona occidental de Côte d'Ivoire. </a:t>
            </a:r>
            <a:r>
              <a:rPr lang="en-US" sz="1100" b="0" i="0" u="none" strike="noStrike" cap="none" dirty="0" err="1">
                <a:solidFill>
                  <a:srgbClr val="000000"/>
                </a:solidFill>
                <a:latin typeface="Arial"/>
                <a:ea typeface="Arial"/>
                <a:cs typeface="Arial"/>
                <a:sym typeface="Arial"/>
              </a:rPr>
              <a:t>Luego</a:t>
            </a:r>
            <a:r>
              <a:rPr lang="en-US" sz="1100" b="0" i="0" u="none" strike="noStrike" cap="none" dirty="0">
                <a:solidFill>
                  <a:srgbClr val="000000"/>
                </a:solidFill>
                <a:latin typeface="Arial"/>
                <a:ea typeface="Arial"/>
                <a:cs typeface="Arial"/>
                <a:sym typeface="Arial"/>
              </a:rPr>
              <a:t> de que se retire la ONUCI, el </a:t>
            </a:r>
            <a:r>
              <a:rPr lang="en-US" sz="1100" b="0" i="0" u="none" strike="noStrike" cap="none" dirty="0" err="1">
                <a:solidFill>
                  <a:srgbClr val="000000"/>
                </a:solidFill>
                <a:latin typeface="Arial"/>
                <a:ea typeface="Arial"/>
                <a:cs typeface="Arial"/>
                <a:sym typeface="Arial"/>
              </a:rPr>
              <a:t>país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deberá</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adoptar</a:t>
            </a:r>
            <a:r>
              <a:rPr lang="en-US" sz="1100" b="0" i="0" u="none" strike="noStrike" cap="none" dirty="0">
                <a:solidFill>
                  <a:srgbClr val="000000"/>
                </a:solidFill>
                <a:latin typeface="Arial"/>
                <a:ea typeface="Arial"/>
                <a:cs typeface="Arial"/>
                <a:sym typeface="Arial"/>
              </a:rPr>
              <a:t> un </a:t>
            </a:r>
            <a:r>
              <a:rPr lang="en-US" sz="1100" b="0" i="0" u="none" strike="noStrike" cap="none" dirty="0" err="1">
                <a:solidFill>
                  <a:srgbClr val="000000"/>
                </a:solidFill>
                <a:latin typeface="Arial"/>
                <a:ea typeface="Arial"/>
                <a:cs typeface="Arial"/>
                <a:sym typeface="Arial"/>
              </a:rPr>
              <a:t>enfoque</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justicia</a:t>
            </a:r>
            <a:r>
              <a:rPr lang="en-US" sz="1100" b="0" i="0" u="none" strike="noStrike" cap="none" dirty="0">
                <a:solidFill>
                  <a:srgbClr val="000000"/>
                </a:solidFill>
                <a:latin typeface="Arial"/>
                <a:ea typeface="Arial"/>
                <a:cs typeface="Arial"/>
                <a:sym typeface="Arial"/>
              </a:rPr>
              <a:t> que se </a:t>
            </a:r>
            <a:r>
              <a:rPr lang="en-US" sz="1100" b="0" i="0" u="none" strike="noStrike" cap="none" dirty="0" err="1">
                <a:solidFill>
                  <a:srgbClr val="000000"/>
                </a:solidFill>
                <a:latin typeface="Arial"/>
                <a:ea typeface="Arial"/>
                <a:cs typeface="Arial"/>
                <a:sym typeface="Arial"/>
              </a:rPr>
              <a:t>centre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las </a:t>
            </a:r>
            <a:r>
              <a:rPr lang="en-US" sz="1100" b="0" i="0" u="none" strike="noStrike" cap="none" dirty="0" err="1">
                <a:solidFill>
                  <a:srgbClr val="000000"/>
                </a:solidFill>
                <a:latin typeface="Arial"/>
                <a:ea typeface="Arial"/>
                <a:cs typeface="Arial"/>
                <a:sym typeface="Arial"/>
              </a:rPr>
              <a:t>víctimas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Cristián</a:t>
            </a:r>
            <a:r>
              <a:rPr lang="en-US" sz="1100" b="0" i="0" u="none" strike="noStrike" cap="none" dirty="0">
                <a:solidFill>
                  <a:srgbClr val="000000"/>
                </a:solidFill>
                <a:latin typeface="Arial"/>
                <a:ea typeface="Arial"/>
                <a:cs typeface="Arial"/>
                <a:sym typeface="Arial"/>
              </a:rPr>
              <a:t> Correa/ICTJ)</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Informe final de la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Reconciliación</a:t>
            </a:r>
            <a:r>
              <a:rPr lang="en-US" sz="1100" b="0" i="0" u="none" strike="noStrike" cap="none" dirty="0">
                <a:solidFill>
                  <a:srgbClr val="000000"/>
                </a:solidFill>
                <a:latin typeface="Arial"/>
                <a:ea typeface="Arial"/>
                <a:cs typeface="Arial"/>
                <a:sym typeface="Arial"/>
              </a:rPr>
              <a:t> de Perú.</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Avo</a:t>
            </a:r>
            <a:r>
              <a:rPr lang="en-US" sz="1100" b="0" i="0" u="none" strike="noStrike" cap="none" dirty="0">
                <a:solidFill>
                  <a:srgbClr val="000000"/>
                </a:solidFill>
                <a:latin typeface="Arial"/>
                <a:ea typeface="Arial"/>
                <a:cs typeface="Arial"/>
                <a:sym typeface="Arial"/>
              </a:rPr>
              <a:t> Marta de </a:t>
            </a:r>
            <a:r>
              <a:rPr lang="en-US" sz="1100" b="0" i="0" u="none" strike="noStrike" cap="none" dirty="0" err="1">
                <a:solidFill>
                  <a:srgbClr val="000000"/>
                </a:solidFill>
                <a:latin typeface="Arial"/>
                <a:ea typeface="Arial"/>
                <a:cs typeface="Arial"/>
                <a:sym typeface="Arial"/>
              </a:rPr>
              <a:t>Suai</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Loro</a:t>
            </a:r>
            <a:r>
              <a:rPr lang="en-US" sz="1100" b="0" i="0" u="none" strike="noStrike" cap="none" dirty="0">
                <a:solidFill>
                  <a:srgbClr val="000000"/>
                </a:solidFill>
                <a:latin typeface="Arial"/>
                <a:ea typeface="Arial"/>
                <a:cs typeface="Arial"/>
                <a:sym typeface="Arial"/>
              </a:rPr>
              <a:t>, Timor Oriental, </a:t>
            </a:r>
            <a:r>
              <a:rPr lang="en-US" sz="1100" b="0" i="0" u="none" strike="noStrike" cap="none" dirty="0" err="1">
                <a:solidFill>
                  <a:srgbClr val="000000"/>
                </a:solidFill>
                <a:latin typeface="Arial"/>
                <a:ea typeface="Arial"/>
                <a:cs typeface="Arial"/>
                <a:sym typeface="Arial"/>
              </a:rPr>
              <a:t>frente</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casa </a:t>
            </a:r>
            <a:r>
              <a:rPr lang="en-US" sz="1100" b="0" i="0" u="none" strike="noStrike" cap="none" dirty="0" err="1">
                <a:solidFill>
                  <a:srgbClr val="000000"/>
                </a:solidFill>
                <a:latin typeface="Arial"/>
                <a:ea typeface="Arial"/>
                <a:cs typeface="Arial"/>
                <a:sym typeface="Arial"/>
              </a:rPr>
              <a:t>tradicional</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Foto</a:t>
            </a:r>
            <a:r>
              <a:rPr lang="en-US" sz="1100" b="0" i="0" u="none" strike="noStrike" cap="none" dirty="0">
                <a:solidFill>
                  <a:srgbClr val="000000"/>
                </a:solidFill>
                <a:latin typeface="Arial"/>
                <a:ea typeface="Arial"/>
                <a:cs typeface="Arial"/>
                <a:sym typeface="Arial"/>
              </a:rPr>
              <a:t> ONU/Martine Perret)</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Audiencia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pública</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Reconciliación</a:t>
            </a:r>
            <a:r>
              <a:rPr lang="en-US" sz="1100" b="0" i="0" u="none" strike="noStrike" cap="none" dirty="0">
                <a:solidFill>
                  <a:srgbClr val="000000"/>
                </a:solidFill>
                <a:latin typeface="Arial"/>
                <a:ea typeface="Arial"/>
                <a:cs typeface="Arial"/>
                <a:sym typeface="Arial"/>
              </a:rPr>
              <a:t> de Sierra Leona. (Tufts Wiki/Rosalind Shaw)</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FF0000"/>
                </a:solidFill>
                <a:latin typeface="Arial"/>
                <a:ea typeface="Arial"/>
                <a:cs typeface="Arial"/>
                <a:sym typeface="Arial"/>
              </a:rPr>
              <a:t>Imagen: La red “La </a:t>
            </a:r>
            <a:r>
              <a:rPr lang="en-US" sz="1000" b="0" i="0" u="none" strike="noStrike" cap="none" dirty="0" err="1">
                <a:solidFill>
                  <a:srgbClr val="FF0000"/>
                </a:solidFill>
                <a:latin typeface="Arial"/>
                <a:ea typeface="Arial"/>
                <a:cs typeface="Arial"/>
                <a:sym typeface="Arial"/>
              </a:rPr>
              <a:t>justicia</a:t>
            </a:r>
            <a:r>
              <a:rPr lang="en-US" sz="1000" b="0" i="0" u="none" strike="noStrike" cap="none" dirty="0">
                <a:solidFill>
                  <a:srgbClr val="FF0000"/>
                </a:solidFill>
                <a:latin typeface="Arial"/>
                <a:ea typeface="Arial"/>
                <a:cs typeface="Arial"/>
                <a:sym typeface="Arial"/>
              </a:rPr>
              <a:t> </a:t>
            </a:r>
            <a:r>
              <a:rPr lang="en-US" sz="1000" b="0" i="0" u="none" strike="noStrike" cap="none" dirty="0" err="1">
                <a:solidFill>
                  <a:srgbClr val="FF0000"/>
                </a:solidFill>
                <a:latin typeface="Arial"/>
                <a:ea typeface="Arial"/>
                <a:cs typeface="Arial"/>
                <a:sym typeface="Arial"/>
              </a:rPr>
              <a:t>transicional</a:t>
            </a:r>
            <a:r>
              <a:rPr lang="en-US" sz="1000" b="0" i="0" u="none" strike="noStrike" cap="none" dirty="0">
                <a:solidFill>
                  <a:srgbClr val="FF0000"/>
                </a:solidFill>
                <a:latin typeface="Arial"/>
                <a:ea typeface="Arial"/>
                <a:cs typeface="Arial"/>
                <a:sym typeface="Arial"/>
              </a:rPr>
              <a:t> </a:t>
            </a:r>
            <a:r>
              <a:rPr lang="en-US" sz="1000" b="0" i="0" u="none" strike="noStrike" cap="none" dirty="0" err="1">
                <a:solidFill>
                  <a:srgbClr val="FF0000"/>
                </a:solidFill>
                <a:latin typeface="Arial"/>
                <a:ea typeface="Arial"/>
                <a:cs typeface="Arial"/>
                <a:sym typeface="Arial"/>
              </a:rPr>
              <a:t>también</a:t>
            </a:r>
            <a:r>
              <a:rPr lang="en-US" sz="1000" b="0" i="0" u="none" strike="noStrike" cap="none" dirty="0">
                <a:solidFill>
                  <a:srgbClr val="FF0000"/>
                </a:solidFill>
                <a:latin typeface="Arial"/>
                <a:ea typeface="Arial"/>
                <a:cs typeface="Arial"/>
                <a:sym typeface="Arial"/>
              </a:rPr>
              <a:t> </a:t>
            </a:r>
            <a:r>
              <a:rPr lang="en-US" sz="1000" b="0" i="0" u="none" strike="noStrike" cap="none" dirty="0" err="1">
                <a:solidFill>
                  <a:srgbClr val="FF0000"/>
                </a:solidFill>
                <a:latin typeface="Arial"/>
                <a:ea typeface="Arial"/>
                <a:cs typeface="Arial"/>
                <a:sym typeface="Arial"/>
              </a:rPr>
              <a:t>es</a:t>
            </a:r>
            <a:r>
              <a:rPr lang="en-US" sz="1000" b="0" i="0" u="none" strike="noStrike" cap="none" dirty="0">
                <a:solidFill>
                  <a:srgbClr val="FF0000"/>
                </a:solidFill>
                <a:latin typeface="Arial"/>
                <a:ea typeface="Arial"/>
                <a:cs typeface="Arial"/>
                <a:sym typeface="Arial"/>
              </a:rPr>
              <a:t> para las </a:t>
            </a:r>
            <a:r>
              <a:rPr lang="en-US" sz="1000" b="0" i="0" u="none" strike="noStrike" cap="none" dirty="0" err="1">
                <a:solidFill>
                  <a:srgbClr val="FF0000"/>
                </a:solidFill>
                <a:latin typeface="Arial"/>
                <a:ea typeface="Arial"/>
                <a:cs typeface="Arial"/>
                <a:sym typeface="Arial"/>
              </a:rPr>
              <a:t>mujeres</a:t>
            </a:r>
            <a:r>
              <a:rPr lang="en-US" sz="1000" b="0" i="0" u="none" strike="noStrike" cap="none" dirty="0">
                <a:solidFill>
                  <a:srgbClr val="FF0000"/>
                </a:solidFill>
                <a:latin typeface="Arial"/>
                <a:ea typeface="Arial"/>
                <a:cs typeface="Arial"/>
                <a:sym typeface="Arial"/>
              </a:rPr>
              <a:t>” </a:t>
            </a:r>
            <a:r>
              <a:rPr lang="en-US" sz="1000" b="0" i="0" u="none" strike="noStrike" cap="none" dirty="0" err="1">
                <a:solidFill>
                  <a:srgbClr val="FF0000"/>
                </a:solidFill>
                <a:latin typeface="Arial"/>
                <a:ea typeface="Arial"/>
                <a:cs typeface="Arial"/>
                <a:sym typeface="Arial"/>
              </a:rPr>
              <a:t>presentó</a:t>
            </a:r>
            <a:r>
              <a:rPr lang="en-US" sz="1000" b="0" i="0" u="none" strike="noStrike" cap="none" dirty="0">
                <a:solidFill>
                  <a:srgbClr val="FF0000"/>
                </a:solidFill>
                <a:latin typeface="Arial"/>
                <a:ea typeface="Arial"/>
                <a:cs typeface="Arial"/>
                <a:sym typeface="Arial"/>
              </a:rPr>
              <a:t> la </a:t>
            </a:r>
            <a:r>
              <a:rPr lang="en-US" sz="1000" b="0" i="0" u="none" strike="noStrike" cap="none" dirty="0" err="1">
                <a:solidFill>
                  <a:srgbClr val="FF0000"/>
                </a:solidFill>
                <a:latin typeface="Arial"/>
                <a:ea typeface="Arial"/>
                <a:cs typeface="Arial"/>
                <a:sym typeface="Arial"/>
              </a:rPr>
              <a:t>primera</a:t>
            </a:r>
            <a:r>
              <a:rPr lang="en-US" sz="1000" b="0" i="0" u="none" strike="noStrike" cap="none" dirty="0">
                <a:solidFill>
                  <a:srgbClr val="FF0000"/>
                </a:solidFill>
                <a:latin typeface="Arial"/>
                <a:ea typeface="Arial"/>
                <a:cs typeface="Arial"/>
                <a:sym typeface="Arial"/>
              </a:rPr>
              <a:t> </a:t>
            </a:r>
            <a:r>
              <a:rPr lang="en-US" sz="1000" b="0" i="0" u="none" strike="noStrike" cap="none" dirty="0" err="1">
                <a:solidFill>
                  <a:srgbClr val="FF0000"/>
                </a:solidFill>
                <a:latin typeface="Arial"/>
                <a:ea typeface="Arial"/>
                <a:cs typeface="Arial"/>
                <a:sym typeface="Arial"/>
              </a:rPr>
              <a:t>propuesta</a:t>
            </a:r>
            <a:r>
              <a:rPr lang="en-US" sz="1000" b="0" i="0" u="none" strike="noStrike" cap="none" dirty="0">
                <a:solidFill>
                  <a:srgbClr val="FF0000"/>
                </a:solidFill>
                <a:latin typeface="Arial"/>
                <a:ea typeface="Arial"/>
                <a:cs typeface="Arial"/>
                <a:sym typeface="Arial"/>
              </a:rPr>
              <a:t> </a:t>
            </a:r>
            <a:r>
              <a:rPr lang="en-US" sz="1000" b="0" i="0" u="none" strike="noStrike" cap="none" dirty="0" err="1">
                <a:solidFill>
                  <a:srgbClr val="FF0000"/>
                </a:solidFill>
                <a:latin typeface="Arial"/>
                <a:ea typeface="Arial"/>
                <a:cs typeface="Arial"/>
                <a:sym typeface="Arial"/>
              </a:rPr>
              <a:t>colectiva</a:t>
            </a:r>
            <a:r>
              <a:rPr lang="en-US" sz="1000" b="0" i="0" u="none" strike="noStrike" cap="none" dirty="0">
                <a:solidFill>
                  <a:srgbClr val="FF0000"/>
                </a:solidFill>
                <a:latin typeface="Arial"/>
                <a:ea typeface="Arial"/>
                <a:cs typeface="Arial"/>
                <a:sym typeface="Arial"/>
              </a:rPr>
              <a:t> ante la IVD </a:t>
            </a:r>
            <a:r>
              <a:rPr lang="en-US" sz="1000" b="0" i="0" u="none" strike="noStrike" cap="none" dirty="0" err="1">
                <a:solidFill>
                  <a:srgbClr val="FF0000"/>
                </a:solidFill>
                <a:latin typeface="Arial"/>
                <a:ea typeface="Arial"/>
                <a:cs typeface="Arial"/>
                <a:sym typeface="Arial"/>
              </a:rPr>
              <a:t>en</a:t>
            </a:r>
            <a:r>
              <a:rPr lang="en-US" sz="1000" b="0" i="0" u="none" strike="noStrike" cap="none" dirty="0">
                <a:solidFill>
                  <a:srgbClr val="FF0000"/>
                </a:solidFill>
                <a:latin typeface="Arial"/>
                <a:ea typeface="Arial"/>
                <a:cs typeface="Arial"/>
                <a:sym typeface="Arial"/>
              </a:rPr>
              <a:t> </a:t>
            </a:r>
            <a:r>
              <a:rPr lang="en-US" sz="1000" b="0" i="0" u="none" strike="noStrike" cap="none" dirty="0" err="1">
                <a:solidFill>
                  <a:srgbClr val="FF0000"/>
                </a:solidFill>
                <a:latin typeface="Arial"/>
                <a:ea typeface="Arial"/>
                <a:cs typeface="Arial"/>
                <a:sym typeface="Arial"/>
              </a:rPr>
              <a:t>Túnez</a:t>
            </a:r>
            <a:r>
              <a:rPr lang="en-US" sz="1000" b="0" i="0" u="none" strike="noStrike" cap="none" dirty="0">
                <a:solidFill>
                  <a:srgbClr val="FF0000"/>
                </a:solidFill>
                <a:latin typeface="Arial"/>
                <a:ea typeface="Arial"/>
                <a:cs typeface="Arial"/>
                <a:sym typeface="Arial"/>
              </a:rPr>
              <a:t>. (IVD)</a:t>
            </a:r>
            <a:endParaRPr sz="1000" b="0" i="0" u="none" strike="noStrike" cap="none" dirty="0">
              <a:solidFill>
                <a:srgbClr val="FF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1" name="Google Shape;26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Elecciones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presidenciales</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legislativas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RDC, </a:t>
            </a:r>
            <a:r>
              <a:rPr lang="en-US" sz="1100" b="0" i="0" u="none" strike="noStrike" cap="none" dirty="0" err="1">
                <a:solidFill>
                  <a:srgbClr val="000000"/>
                </a:solidFill>
                <a:latin typeface="Arial"/>
                <a:ea typeface="Arial"/>
                <a:cs typeface="Arial"/>
                <a:sym typeface="Arial"/>
              </a:rPr>
              <a:t>Walikale</a:t>
            </a:r>
            <a:r>
              <a:rPr lang="en-US" sz="1100" b="0" i="0" u="none" strike="noStrike" cap="none" dirty="0">
                <a:solidFill>
                  <a:srgbClr val="000000"/>
                </a:solidFill>
                <a:latin typeface="Arial"/>
                <a:ea typeface="Arial"/>
                <a:cs typeface="Arial"/>
                <a:sym typeface="Arial"/>
              </a:rPr>
              <a:t>, 28 de </a:t>
            </a:r>
            <a:r>
              <a:rPr lang="en-US" sz="1100" b="0" i="0" u="none" strike="noStrike" cap="none" dirty="0" err="1">
                <a:solidFill>
                  <a:srgbClr val="000000"/>
                </a:solidFill>
                <a:latin typeface="Arial"/>
                <a:ea typeface="Arial"/>
                <a:cs typeface="Arial"/>
                <a:sym typeface="Arial"/>
              </a:rPr>
              <a:t>noviembre</a:t>
            </a:r>
            <a:r>
              <a:rPr lang="en-US" sz="1100" b="0" i="0" u="none" strike="noStrike" cap="none" dirty="0">
                <a:solidFill>
                  <a:srgbClr val="000000"/>
                </a:solidFill>
                <a:latin typeface="Arial"/>
                <a:ea typeface="Arial"/>
                <a:cs typeface="Arial"/>
                <a:sym typeface="Arial"/>
              </a:rPr>
              <a:t> de 2011. (MONUSCO/Sylvain </a:t>
            </a:r>
            <a:r>
              <a:rPr lang="en-US" sz="1100" b="0" i="0" u="none" strike="noStrike" cap="none" dirty="0" err="1">
                <a:solidFill>
                  <a:srgbClr val="000000"/>
                </a:solidFill>
                <a:latin typeface="Arial"/>
                <a:ea typeface="Arial"/>
                <a:cs typeface="Arial"/>
                <a:sym typeface="Arial"/>
              </a:rPr>
              <a:t>Liechti</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Evento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público</a:t>
            </a:r>
            <a:r>
              <a:rPr lang="en-US" sz="1100" b="0" i="0" u="none" strike="noStrike" cap="none" dirty="0">
                <a:solidFill>
                  <a:srgbClr val="000000"/>
                </a:solidFill>
                <a:latin typeface="Arial"/>
                <a:ea typeface="Arial"/>
                <a:cs typeface="Arial"/>
                <a:sym typeface="Arial"/>
              </a:rPr>
              <a:t> con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participantes</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Reconciliación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Canadá</a:t>
            </a:r>
            <a:r>
              <a:rPr lang="en-US" sz="1100" b="0" i="0" u="none" strike="noStrike" cap="none" dirty="0">
                <a:solidFill>
                  <a:srgbClr val="000000"/>
                </a:solidFill>
                <a:latin typeface="Arial"/>
                <a:ea typeface="Arial"/>
                <a:cs typeface="Arial"/>
                <a:sym typeface="Arial"/>
              </a:rPr>
              <a:t>, 11 de </a:t>
            </a:r>
            <a:r>
              <a:rPr lang="en-US" sz="1100" b="0" i="0" u="none" strike="noStrike" cap="none" dirty="0" err="1">
                <a:solidFill>
                  <a:srgbClr val="000000"/>
                </a:solidFill>
                <a:latin typeface="Arial"/>
                <a:ea typeface="Arial"/>
                <a:cs typeface="Arial"/>
                <a:sym typeface="Arial"/>
              </a:rPr>
              <a:t>octubre</a:t>
            </a:r>
            <a:r>
              <a:rPr lang="en-US" sz="1100" b="0" i="0" u="none" strike="noStrike" cap="none" dirty="0">
                <a:solidFill>
                  <a:srgbClr val="000000"/>
                </a:solidFill>
                <a:latin typeface="Arial"/>
                <a:ea typeface="Arial"/>
                <a:cs typeface="Arial"/>
                <a:sym typeface="Arial"/>
              </a:rPr>
              <a:t>. (CRV de </a:t>
            </a:r>
            <a:r>
              <a:rPr lang="en-US" sz="1100" b="0" i="0" u="none" strike="noStrike" cap="none" dirty="0" err="1">
                <a:solidFill>
                  <a:srgbClr val="000000"/>
                </a:solidFill>
                <a:latin typeface="Arial"/>
                <a:ea typeface="Arial"/>
                <a:cs typeface="Arial"/>
                <a:sym typeface="Arial"/>
              </a:rPr>
              <a:t>Canadá</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Imagen: La </a:t>
            </a:r>
            <a:r>
              <a:rPr lang="en-US" sz="1000" b="0" i="0" u="none" strike="noStrike" cap="none" dirty="0" err="1">
                <a:solidFill>
                  <a:srgbClr val="000000"/>
                </a:solidFill>
                <a:latin typeface="Arial"/>
                <a:ea typeface="Arial"/>
                <a:cs typeface="Arial"/>
                <a:sym typeface="Arial"/>
              </a:rPr>
              <a:t>comisión</a:t>
            </a:r>
            <a:r>
              <a:rPr lang="en-US" sz="1000" b="0" i="0" u="none" strike="noStrike" cap="none" dirty="0">
                <a:solidFill>
                  <a:srgbClr val="000000"/>
                </a:solidFill>
                <a:latin typeface="Arial"/>
                <a:ea typeface="Arial"/>
                <a:cs typeface="Arial"/>
                <a:sym typeface="Arial"/>
              </a:rPr>
              <a:t> de la </a:t>
            </a:r>
            <a:r>
              <a:rPr lang="en-US" sz="1000" b="0" i="0" u="none" strike="noStrike" cap="none" dirty="0" err="1">
                <a:solidFill>
                  <a:srgbClr val="000000"/>
                </a:solidFill>
                <a:latin typeface="Arial"/>
                <a:ea typeface="Arial"/>
                <a:cs typeface="Arial"/>
                <a:sym typeface="Arial"/>
              </a:rPr>
              <a:t>Verdad</a:t>
            </a:r>
            <a:r>
              <a:rPr lang="en-US" sz="1000" b="0" i="0" u="none" strike="noStrike" cap="none" dirty="0">
                <a:solidFill>
                  <a:srgbClr val="000000"/>
                </a:solidFill>
                <a:latin typeface="Arial"/>
                <a:ea typeface="Arial"/>
                <a:cs typeface="Arial"/>
                <a:sym typeface="Arial"/>
              </a:rPr>
              <a:t> y </a:t>
            </a:r>
            <a:r>
              <a:rPr lang="en-US" sz="1000" b="0" i="0" u="none" strike="noStrike" cap="none" dirty="0" err="1">
                <a:solidFill>
                  <a:srgbClr val="000000"/>
                </a:solidFill>
                <a:latin typeface="Arial"/>
                <a:ea typeface="Arial"/>
                <a:cs typeface="Arial"/>
                <a:sym typeface="Arial"/>
              </a:rPr>
              <a:t>Reconciliación</a:t>
            </a:r>
            <a:r>
              <a:rPr lang="en-US" sz="1000" b="0" i="0" u="none" strike="noStrike" cap="none" dirty="0">
                <a:solidFill>
                  <a:srgbClr val="000000"/>
                </a:solidFill>
                <a:latin typeface="Arial"/>
                <a:ea typeface="Arial"/>
                <a:cs typeface="Arial"/>
                <a:sym typeface="Arial"/>
              </a:rPr>
              <a:t> de Perú. (John Riley)</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8" name="Google Shape;298;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Imagen: </a:t>
            </a:r>
            <a:r>
              <a:rPr lang="en-US" sz="1000" b="0" i="0" u="none" strike="noStrike" cap="none" dirty="0" err="1">
                <a:solidFill>
                  <a:srgbClr val="000000"/>
                </a:solidFill>
                <a:latin typeface="Arial"/>
                <a:ea typeface="Arial"/>
                <a:cs typeface="Arial"/>
                <a:sym typeface="Arial"/>
              </a:rPr>
              <a:t>Mujeres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Magburaka</a:t>
            </a:r>
            <a:r>
              <a:rPr lang="en-US" sz="1000" b="0" i="0" u="none" strike="noStrike" cap="none" dirty="0">
                <a:solidFill>
                  <a:srgbClr val="000000"/>
                </a:solidFill>
                <a:latin typeface="Arial"/>
                <a:ea typeface="Arial"/>
                <a:cs typeface="Arial"/>
                <a:sym typeface="Arial"/>
              </a:rPr>
              <a:t>, zona </a:t>
            </a:r>
            <a:r>
              <a:rPr lang="en-US" sz="1000" b="0" i="0" u="none" strike="noStrike" cap="none" dirty="0" err="1">
                <a:solidFill>
                  <a:srgbClr val="000000"/>
                </a:solidFill>
                <a:latin typeface="Arial"/>
                <a:ea typeface="Arial"/>
                <a:cs typeface="Arial"/>
                <a:sym typeface="Arial"/>
              </a:rPr>
              <a:t>norte</a:t>
            </a:r>
            <a:r>
              <a:rPr lang="en-US" sz="1000" b="0" i="0" u="none" strike="noStrike" cap="none" dirty="0">
                <a:solidFill>
                  <a:srgbClr val="000000"/>
                </a:solidFill>
                <a:latin typeface="Arial"/>
                <a:ea typeface="Arial"/>
                <a:cs typeface="Arial"/>
                <a:sym typeface="Arial"/>
              </a:rPr>
              <a:t> de Sierra Leona. (Direct Relief)</a:t>
            </a:r>
            <a:endParaRPr dirty="0"/>
          </a:p>
          <a:p>
            <a:pPr marL="0" marR="0" lvl="0" indent="0" algn="l" rtl="0">
              <a:lnSpc>
                <a:spcPct val="100000"/>
              </a:lnSpc>
              <a:spcBef>
                <a:spcPts val="0"/>
              </a:spcBef>
              <a:spcAft>
                <a:spcPts val="0"/>
              </a:spcAft>
              <a:buClr>
                <a:srgbClr val="000000"/>
              </a:buClr>
              <a:buSzPts val="1400"/>
              <a:buFont typeface="Arial"/>
              <a:buNone/>
            </a:pP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Comisionados</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para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y la </a:t>
            </a:r>
            <a:r>
              <a:rPr lang="en-US" sz="1100" b="0" i="0" u="none" strike="noStrike" cap="none" dirty="0" err="1">
                <a:solidFill>
                  <a:srgbClr val="000000"/>
                </a:solidFill>
                <a:latin typeface="Arial"/>
                <a:ea typeface="Arial"/>
                <a:cs typeface="Arial"/>
                <a:sym typeface="Arial"/>
              </a:rPr>
              <a:t>Dignidad</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Túnez</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apertura</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primera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audiencia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pública</a:t>
            </a:r>
            <a:r>
              <a:rPr lang="en-US" sz="1100" b="0" i="0" u="none" strike="noStrike" cap="none" dirty="0">
                <a:solidFill>
                  <a:srgbClr val="000000"/>
                </a:solidFill>
                <a:latin typeface="Arial"/>
                <a:ea typeface="Arial"/>
                <a:cs typeface="Arial"/>
                <a:sym typeface="Arial"/>
              </a:rPr>
              <a:t>. (IVD)</a:t>
            </a:r>
            <a:endParaRPr dirty="0"/>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Consultas</a:t>
            </a:r>
            <a:r>
              <a:rPr lang="en-US" sz="1100" b="0" i="0" u="none" strike="noStrike" cap="none" dirty="0">
                <a:solidFill>
                  <a:srgbClr val="000000"/>
                </a:solidFill>
                <a:latin typeface="Arial"/>
                <a:ea typeface="Arial"/>
                <a:cs typeface="Arial"/>
                <a:sym typeface="Arial"/>
              </a:rPr>
              <a:t> del CAVR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Timor Oriental. (CAVR)</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con </a:t>
            </a:r>
            <a:r>
              <a:rPr lang="en-US" sz="1100" b="0" i="0" u="none" strike="noStrike" cap="none" dirty="0" err="1">
                <a:solidFill>
                  <a:srgbClr val="000000"/>
                </a:solidFill>
                <a:latin typeface="Arial"/>
                <a:ea typeface="Arial"/>
                <a:cs typeface="Arial"/>
                <a:sym typeface="Arial"/>
              </a:rPr>
              <a:t>velo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presentan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petición</a:t>
            </a:r>
            <a:r>
              <a:rPr lang="en-US" sz="1100" b="0" i="0" u="none" strike="noStrike" cap="none" dirty="0">
                <a:solidFill>
                  <a:srgbClr val="000000"/>
                </a:solidFill>
                <a:latin typeface="Arial"/>
                <a:ea typeface="Arial"/>
                <a:cs typeface="Arial"/>
                <a:sym typeface="Arial"/>
              </a:rPr>
              <a:t> </a:t>
            </a:r>
            <a:r>
              <a:rPr lang="en-US" sz="1100" b="0" i="0" u="none" strike="noStrike" cap="none" err="1">
                <a:solidFill>
                  <a:srgbClr val="000000"/>
                </a:solidFill>
                <a:latin typeface="Arial"/>
                <a:ea typeface="Arial"/>
                <a:cs typeface="Arial"/>
                <a:sym typeface="Arial"/>
              </a:rPr>
              <a:t>colectiva</a:t>
            </a:r>
            <a:r>
              <a:rPr lang="en-US" sz="1100" b="0" i="0" u="none" strike="noStrike" cap="none">
                <a:solidFill>
                  <a:srgbClr val="000000"/>
                </a:solidFill>
                <a:latin typeface="Arial"/>
                <a:ea typeface="Arial"/>
                <a:cs typeface="Arial"/>
                <a:sym typeface="Arial"/>
              </a:rPr>
              <a:t> a </a:t>
            </a:r>
            <a:r>
              <a:rPr lang="en-US" sz="1100" b="0" i="0" u="none" strike="noStrike" cap="none" dirty="0">
                <a:solidFill>
                  <a:srgbClr val="000000"/>
                </a:solidFill>
                <a:latin typeface="Arial"/>
                <a:ea typeface="Arial"/>
                <a:cs typeface="Arial"/>
                <a:sym typeface="Arial"/>
              </a:rPr>
              <a:t>la CVD de </a:t>
            </a:r>
            <a:r>
              <a:rPr lang="en-US" sz="1100" b="0" i="0" u="none" strike="noStrike" cap="none" dirty="0" err="1">
                <a:solidFill>
                  <a:srgbClr val="000000"/>
                </a:solidFill>
                <a:latin typeface="Arial"/>
                <a:ea typeface="Arial"/>
                <a:cs typeface="Arial"/>
                <a:sym typeface="Arial"/>
              </a:rPr>
              <a:t>Túnez</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discriminación</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sufrieron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debido</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sus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creencias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religiosas</a:t>
            </a:r>
            <a:r>
              <a:rPr lang="en-US" sz="1100" b="0" i="0" u="none" strike="noStrike" cap="none" dirty="0">
                <a:solidFill>
                  <a:srgbClr val="000000"/>
                </a:solidFill>
                <a:latin typeface="Arial"/>
                <a:ea typeface="Arial"/>
                <a:cs typeface="Arial"/>
                <a:sym typeface="Arial"/>
              </a:rPr>
              <a:t>. (IVD)</a:t>
            </a:r>
            <a:endParaRPr dirty="0"/>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Papúa</a:t>
            </a:r>
            <a:r>
              <a:rPr lang="en-US" sz="1100" b="0" i="0" u="none" strike="noStrike" cap="none" dirty="0">
                <a:solidFill>
                  <a:srgbClr val="000000"/>
                </a:solidFill>
                <a:latin typeface="Arial"/>
                <a:ea typeface="Arial"/>
                <a:cs typeface="Arial"/>
                <a:sym typeface="Arial"/>
              </a:rPr>
              <a:t> Occidental, Indonesia, las </a:t>
            </a:r>
            <a:r>
              <a:rPr lang="en-US" sz="1100" b="0" i="0" u="none" strike="noStrike" cap="none" dirty="0" err="1">
                <a:solidFill>
                  <a:srgbClr val="000000"/>
                </a:solidFill>
                <a:latin typeface="Arial"/>
                <a:ea typeface="Arial"/>
                <a:cs typeface="Arial"/>
                <a:sym typeface="Arial"/>
              </a:rPr>
              <a:t>mujeres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indígenas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documentaron</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violencia</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violaciones</a:t>
            </a:r>
            <a:r>
              <a:rPr lang="en-US" sz="1100" b="0" i="0" u="none" strike="noStrike" cap="none" dirty="0">
                <a:solidFill>
                  <a:srgbClr val="000000"/>
                </a:solidFill>
                <a:latin typeface="Arial"/>
                <a:ea typeface="Arial"/>
                <a:cs typeface="Arial"/>
                <a:sym typeface="Arial"/>
              </a:rPr>
              <a:t> a </a:t>
            </a:r>
            <a:r>
              <a:rPr lang="en-US" sz="1100" b="0" i="0" u="none" strike="noStrike" cap="none" dirty="0" err="1">
                <a:solidFill>
                  <a:srgbClr val="000000"/>
                </a:solidFill>
                <a:latin typeface="Arial"/>
                <a:ea typeface="Arial"/>
                <a:cs typeface="Arial"/>
                <a:sym typeface="Arial"/>
              </a:rPr>
              <a:t>los</a:t>
            </a:r>
            <a:r>
              <a:rPr lang="en-US" sz="1100" b="0" i="0" u="none" strike="noStrike" cap="none" dirty="0">
                <a:solidFill>
                  <a:srgbClr val="000000"/>
                </a:solidFill>
                <a:latin typeface="Arial"/>
                <a:ea typeface="Arial"/>
                <a:cs typeface="Arial"/>
                <a:sym typeface="Arial"/>
              </a:rPr>
              <a:t> derechos </a:t>
            </a:r>
            <a:r>
              <a:rPr lang="en-US" sz="1100" b="0" i="0" u="none" strike="noStrike" cap="none" dirty="0" err="1">
                <a:solidFill>
                  <a:srgbClr val="000000"/>
                </a:solidFill>
                <a:latin typeface="Arial"/>
                <a:ea typeface="Arial"/>
                <a:cs typeface="Arial"/>
                <a:sym typeface="Arial"/>
              </a:rPr>
              <a:t>humanos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ocurridas</a:t>
            </a:r>
            <a:r>
              <a:rPr lang="en-US" sz="1100" b="0" i="0" u="none" strike="noStrike" cap="none" dirty="0">
                <a:solidFill>
                  <a:srgbClr val="000000"/>
                </a:solidFill>
                <a:latin typeface="Arial"/>
                <a:ea typeface="Arial"/>
                <a:cs typeface="Arial"/>
                <a:sym typeface="Arial"/>
              </a:rPr>
              <a:t> entre 1963 y 2009,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período</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integración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región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Indonesia. (ICTJ/Anne Cecile </a:t>
            </a:r>
            <a:r>
              <a:rPr lang="en-US" sz="1100" b="0" i="0" u="none" strike="noStrike" cap="none" dirty="0" err="1">
                <a:solidFill>
                  <a:srgbClr val="000000"/>
                </a:solidFill>
                <a:latin typeface="Arial"/>
                <a:ea typeface="Arial"/>
                <a:cs typeface="Arial"/>
                <a:sym typeface="Arial"/>
              </a:rPr>
              <a:t>Esteve</a:t>
            </a:r>
            <a:r>
              <a:rPr lang="en-US" sz="1100" b="0" i="0" u="none" strike="noStrike" cap="none" dirty="0">
                <a:solidFill>
                  <a:srgbClr val="000000"/>
                </a:solidFill>
                <a:latin typeface="Arial"/>
                <a:ea typeface="Arial"/>
                <a:cs typeface="Arial"/>
                <a:sym typeface="Arial"/>
              </a:rPr>
              <a:t>)</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0" name="Google Shape;370;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Una </a:t>
            </a:r>
            <a:r>
              <a:rPr lang="en-US" sz="1100" b="0" i="0" u="none" strike="noStrike" cap="none" dirty="0" err="1">
                <a:solidFill>
                  <a:srgbClr val="000000"/>
                </a:solidFill>
                <a:latin typeface="Arial"/>
                <a:ea typeface="Arial"/>
                <a:cs typeface="Arial"/>
                <a:sym typeface="Arial"/>
              </a:rPr>
              <a:t>niña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canta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canción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inauguración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audiencia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pública</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Justicia</a:t>
            </a:r>
            <a:r>
              <a:rPr lang="en-US" sz="1100" b="0" i="0" u="none" strike="noStrike" cap="none" dirty="0">
                <a:solidFill>
                  <a:srgbClr val="000000"/>
                </a:solidFill>
                <a:latin typeface="Arial"/>
                <a:ea typeface="Arial"/>
                <a:cs typeface="Arial"/>
                <a:sym typeface="Arial"/>
              </a:rPr>
              <a:t> y la </a:t>
            </a:r>
            <a:r>
              <a:rPr lang="en-US" sz="1100" b="0" i="0" u="none" strike="noStrike" cap="none" dirty="0" err="1">
                <a:solidFill>
                  <a:srgbClr val="000000"/>
                </a:solidFill>
                <a:latin typeface="Arial"/>
                <a:ea typeface="Arial"/>
                <a:cs typeface="Arial"/>
                <a:sym typeface="Arial"/>
              </a:rPr>
              <a:t>Reconciliación</a:t>
            </a:r>
            <a:r>
              <a:rPr lang="en-US" sz="1100" b="0" i="0" u="none" strike="noStrike" cap="none" dirty="0">
                <a:solidFill>
                  <a:srgbClr val="000000"/>
                </a:solidFill>
                <a:latin typeface="Arial"/>
                <a:ea typeface="Arial"/>
                <a:cs typeface="Arial"/>
                <a:sym typeface="Arial"/>
              </a:rPr>
              <a:t> de Kenia. (CVJR Kenia)</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dirty="0">
                <a:solidFill>
                  <a:srgbClr val="000000"/>
                </a:solidFill>
                <a:latin typeface="Arial"/>
                <a:ea typeface="Arial"/>
                <a:cs typeface="Arial"/>
                <a:sym typeface="Arial"/>
              </a:rPr>
              <a:t>Nota </a:t>
            </a:r>
            <a:r>
              <a:rPr lang="en-US" sz="1000" b="0" i="0" u="none" strike="noStrike" cap="none" dirty="0" err="1">
                <a:solidFill>
                  <a:srgbClr val="000000"/>
                </a:solidFill>
                <a:latin typeface="Arial"/>
                <a:ea typeface="Arial"/>
                <a:cs typeface="Arial"/>
                <a:sym typeface="Arial"/>
              </a:rPr>
              <a:t>sobre</a:t>
            </a:r>
            <a:r>
              <a:rPr lang="en-US" sz="1000" b="0" i="0" u="none" strike="noStrike" cap="none" dirty="0">
                <a:solidFill>
                  <a:srgbClr val="000000"/>
                </a:solidFill>
                <a:latin typeface="Arial"/>
                <a:ea typeface="Arial"/>
                <a:cs typeface="Arial"/>
                <a:sym typeface="Arial"/>
              </a:rPr>
              <a:t> el video: La </a:t>
            </a:r>
            <a:r>
              <a:rPr lang="en-US" sz="1000" b="0" i="0" u="none" strike="noStrike" cap="none" dirty="0" err="1">
                <a:solidFill>
                  <a:srgbClr val="000000"/>
                </a:solidFill>
                <a:latin typeface="Arial"/>
                <a:ea typeface="Arial"/>
                <a:cs typeface="Arial"/>
                <a:sym typeface="Arial"/>
              </a:rPr>
              <a:t>sección</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sobre</a:t>
            </a:r>
            <a:r>
              <a:rPr lang="en-US" sz="1000" b="0" i="0" u="none" strike="noStrike" cap="none" dirty="0">
                <a:solidFill>
                  <a:srgbClr val="000000"/>
                </a:solidFill>
                <a:latin typeface="Arial"/>
                <a:ea typeface="Arial"/>
                <a:cs typeface="Arial"/>
                <a:sym typeface="Arial"/>
              </a:rPr>
              <a:t> la </a:t>
            </a:r>
            <a:r>
              <a:rPr lang="en-US" sz="1000" b="0" i="0" u="none" strike="noStrike" cap="none" dirty="0" err="1">
                <a:solidFill>
                  <a:srgbClr val="000000"/>
                </a:solidFill>
                <a:latin typeface="Arial"/>
                <a:ea typeface="Arial"/>
                <a:cs typeface="Arial"/>
                <a:sym typeface="Arial"/>
              </a:rPr>
              <a:t>participación</a:t>
            </a:r>
            <a:r>
              <a:rPr lang="en-US" sz="1000" b="0" i="0" u="none" strike="noStrike" cap="none" dirty="0">
                <a:solidFill>
                  <a:srgbClr val="000000"/>
                </a:solidFill>
                <a:latin typeface="Arial"/>
                <a:ea typeface="Arial"/>
                <a:cs typeface="Arial"/>
                <a:sym typeface="Arial"/>
              </a:rPr>
              <a:t> de las </a:t>
            </a:r>
            <a:r>
              <a:rPr lang="en-US" sz="1000" b="0" i="0" u="none" strike="noStrike" cap="none" dirty="0" err="1">
                <a:solidFill>
                  <a:srgbClr val="000000"/>
                </a:solidFill>
                <a:latin typeface="Arial"/>
                <a:ea typeface="Arial"/>
                <a:cs typeface="Arial"/>
                <a:sym typeface="Arial"/>
              </a:rPr>
              <a:t>mujeres</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la CVR </a:t>
            </a:r>
            <a:r>
              <a:rPr lang="en-US" sz="1000" b="0" i="0" u="none" strike="noStrike" cap="none" dirty="0" err="1">
                <a:solidFill>
                  <a:srgbClr val="000000"/>
                </a:solidFill>
                <a:latin typeface="Arial"/>
                <a:ea typeface="Arial"/>
                <a:cs typeface="Arial"/>
                <a:sym typeface="Arial"/>
              </a:rPr>
              <a:t>comienza</a:t>
            </a:r>
            <a:r>
              <a:rPr lang="en-US" sz="1000" b="0" i="0" u="none" strike="noStrike" cap="none" dirty="0">
                <a:solidFill>
                  <a:srgbClr val="000000"/>
                </a:solidFill>
                <a:latin typeface="Arial"/>
                <a:ea typeface="Arial"/>
                <a:cs typeface="Arial"/>
                <a:sym typeface="Arial"/>
              </a:rPr>
              <a:t> </a:t>
            </a:r>
            <a:r>
              <a:rPr lang="en-US" sz="1000" b="0" i="0" u="none" strike="noStrike" cap="none" dirty="0" err="1">
                <a:solidFill>
                  <a:srgbClr val="000000"/>
                </a:solidFill>
                <a:latin typeface="Arial"/>
                <a:ea typeface="Arial"/>
                <a:cs typeface="Arial"/>
                <a:sym typeface="Arial"/>
              </a:rPr>
              <a:t>en</a:t>
            </a:r>
            <a:r>
              <a:rPr lang="en-US" sz="1000" b="0" i="0" u="none" strike="noStrike" cap="none" dirty="0">
                <a:solidFill>
                  <a:srgbClr val="000000"/>
                </a:solidFill>
                <a:latin typeface="Arial"/>
                <a:ea typeface="Arial"/>
                <a:cs typeface="Arial"/>
                <a:sym typeface="Arial"/>
              </a:rPr>
              <a:t> el </a:t>
            </a:r>
            <a:r>
              <a:rPr lang="en-US" sz="1000" b="0" i="0" u="none" strike="noStrike" cap="none" dirty="0" err="1">
                <a:solidFill>
                  <a:srgbClr val="000000"/>
                </a:solidFill>
                <a:latin typeface="Arial"/>
                <a:ea typeface="Arial"/>
                <a:cs typeface="Arial"/>
                <a:sym typeface="Arial"/>
              </a:rPr>
              <a:t>minuto</a:t>
            </a:r>
            <a:r>
              <a:rPr lang="en-US" sz="1000" b="0" i="0" u="none" strike="noStrike" cap="none" dirty="0">
                <a:solidFill>
                  <a:srgbClr val="000000"/>
                </a:solidFill>
                <a:latin typeface="Arial"/>
                <a:ea typeface="Arial"/>
                <a:cs typeface="Arial"/>
                <a:sym typeface="Arial"/>
              </a:rPr>
              <a:t> 30:14. [</a:t>
            </a:r>
            <a:r>
              <a:rPr lang="en-US" sz="1000" b="0" i="0" u="none" strike="noStrike" cap="none" dirty="0" err="1">
                <a:solidFill>
                  <a:srgbClr val="000000"/>
                </a:solidFill>
                <a:latin typeface="Arial"/>
                <a:ea typeface="Arial"/>
                <a:cs typeface="Arial"/>
                <a:sym typeface="Arial"/>
              </a:rPr>
              <a:t>inglés</a:t>
            </a:r>
            <a:r>
              <a:rPr lang="en-US" sz="1000" b="0" i="0" u="none" strike="noStrike" cap="none" dirty="0">
                <a:solidFill>
                  <a:srgbClr val="000000"/>
                </a:solidFill>
                <a:latin typeface="Arial"/>
                <a:ea typeface="Arial"/>
                <a:cs typeface="Arial"/>
                <a:sym typeface="Arial"/>
              </a:rPr>
              <a:t>]</a:t>
            </a:r>
            <a:endParaRPr sz="10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Arial"/>
                <a:ea typeface="Arial"/>
                <a:cs typeface="Arial"/>
                <a:sym typeface="Arial"/>
              </a:rPr>
              <a:t>Nota: Sección interesante en el video sobre las audiencias públicas en las regiones: minutos 6:01 - 8:12 [inglés; imágenes en árabe de las audiencias disponibles en: http://www.ivd.tn/auditions/auditions-publiques/auditions-par-dates/?lang=fr]</a:t>
            </a:r>
            <a:endParaRPr/>
          </a:p>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8" name="Google Shape;398;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Arial"/>
                <a:ea typeface="Arial"/>
                <a:cs typeface="Arial"/>
                <a:sym typeface="Arial"/>
              </a:rPr>
              <a:t>Nota sobre el video: En el video se discuten las audiencias públicas en 6:01 – 8:37 (aproximadamente). Si hay tiempo suficiente, muestre el video completo para ver una breve historia de Perú y las operaciones de la CVR [inglés, algo de español con subtítulos en inglés]</a:t>
            </a:r>
            <a:endParaRPr/>
          </a:p>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Arial"/>
                <a:ea typeface="Arial"/>
                <a:cs typeface="Arial"/>
                <a:sym typeface="Arial"/>
              </a:rPr>
              <a:t>.</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50" b="0" i="0" u="none" strike="noStrike" cap="none">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Familiares</a:t>
            </a:r>
            <a:r>
              <a:rPr lang="en-US" sz="1100" b="0" i="0" u="none" strike="noStrike" cap="none" dirty="0">
                <a:solidFill>
                  <a:srgbClr val="000000"/>
                </a:solidFill>
                <a:latin typeface="Arial"/>
                <a:ea typeface="Arial"/>
                <a:cs typeface="Arial"/>
                <a:sym typeface="Arial"/>
              </a:rPr>
              <a:t> de las </a:t>
            </a:r>
            <a:r>
              <a:rPr lang="en-US" sz="1100" b="0" i="0" u="none" strike="noStrike" cap="none" dirty="0" err="1">
                <a:solidFill>
                  <a:srgbClr val="000000"/>
                </a:solidFill>
                <a:latin typeface="Arial"/>
                <a:ea typeface="Arial"/>
                <a:cs typeface="Arial"/>
                <a:sym typeface="Arial"/>
              </a:rPr>
              <a:t>víctimas</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masacre</a:t>
            </a:r>
            <a:r>
              <a:rPr lang="en-US" sz="1100" b="0" i="0" u="none" strike="noStrike" cap="none" dirty="0">
                <a:solidFill>
                  <a:srgbClr val="000000"/>
                </a:solidFill>
                <a:latin typeface="Arial"/>
                <a:ea typeface="Arial"/>
                <a:cs typeface="Arial"/>
                <a:sym typeface="Arial"/>
              </a:rPr>
              <a:t> de </a:t>
            </a:r>
            <a:r>
              <a:rPr lang="en-US" sz="1050" b="0" i="0" u="none" strike="noStrike" cap="none" dirty="0" err="1">
                <a:solidFill>
                  <a:srgbClr val="111111"/>
                </a:solidFill>
                <a:highlight>
                  <a:srgbClr val="FFFFFF"/>
                </a:highlight>
                <a:latin typeface="Roboto"/>
                <a:ea typeface="Roboto"/>
                <a:cs typeface="Roboto"/>
                <a:sym typeface="Roboto"/>
              </a:rPr>
              <a:t>Uchuraccay</a:t>
            </a:r>
            <a:r>
              <a:rPr lang="en-US" sz="1050" b="0" i="0" u="none" strike="noStrike" cap="none" dirty="0">
                <a:solidFill>
                  <a:srgbClr val="111111"/>
                </a:solidFill>
                <a:highlight>
                  <a:srgbClr val="FFFFFF"/>
                </a:highlight>
                <a:latin typeface="Roboto"/>
                <a:ea typeface="Roboto"/>
                <a:cs typeface="Roboto"/>
                <a:sym typeface="Roboto"/>
              </a:rPr>
              <a:t>, Perú, </a:t>
            </a:r>
            <a:r>
              <a:rPr lang="en-US" sz="1050" b="0" i="0" u="none" strike="noStrike" cap="none" dirty="0" err="1">
                <a:solidFill>
                  <a:srgbClr val="111111"/>
                </a:solidFill>
                <a:highlight>
                  <a:srgbClr val="FFFFFF"/>
                </a:highlight>
                <a:latin typeface="Roboto"/>
                <a:ea typeface="Roboto"/>
                <a:cs typeface="Roboto"/>
                <a:sym typeface="Roboto"/>
              </a:rPr>
              <a:t>contando</a:t>
            </a:r>
            <a:r>
              <a:rPr lang="en-US" sz="1050" b="0" i="0" u="none" strike="noStrike" cap="none" dirty="0">
                <a:solidFill>
                  <a:srgbClr val="111111"/>
                </a:solidFill>
                <a:highlight>
                  <a:srgbClr val="FFFFFF"/>
                </a:highlight>
                <a:latin typeface="Roboto"/>
                <a:ea typeface="Roboto"/>
                <a:cs typeface="Roboto"/>
                <a:sym typeface="Roboto"/>
              </a:rPr>
              <a:t> </a:t>
            </a:r>
            <a:r>
              <a:rPr lang="en-US" sz="1050" b="0" i="0" u="none" strike="noStrike" cap="none" dirty="0" err="1">
                <a:solidFill>
                  <a:srgbClr val="111111"/>
                </a:solidFill>
                <a:highlight>
                  <a:srgbClr val="FFFFFF"/>
                </a:highlight>
                <a:latin typeface="Roboto"/>
                <a:ea typeface="Roboto"/>
                <a:cs typeface="Roboto"/>
                <a:sym typeface="Roboto"/>
              </a:rPr>
              <a:t>su</a:t>
            </a:r>
            <a:r>
              <a:rPr lang="en-US" sz="1050" b="0" i="0" u="none" strike="noStrike" cap="none" dirty="0">
                <a:solidFill>
                  <a:srgbClr val="111111"/>
                </a:solidFill>
                <a:highlight>
                  <a:srgbClr val="FFFFFF"/>
                </a:highlight>
                <a:latin typeface="Roboto"/>
                <a:ea typeface="Roboto"/>
                <a:cs typeface="Roboto"/>
                <a:sym typeface="Roboto"/>
              </a:rPr>
              <a:t> </a:t>
            </a:r>
            <a:r>
              <a:rPr lang="en-US" sz="1050" b="0" i="0" u="none" strike="noStrike" cap="none" dirty="0" err="1">
                <a:solidFill>
                  <a:srgbClr val="111111"/>
                </a:solidFill>
                <a:highlight>
                  <a:srgbClr val="FFFFFF"/>
                </a:highlight>
                <a:latin typeface="Roboto"/>
                <a:ea typeface="Roboto"/>
                <a:cs typeface="Roboto"/>
                <a:sym typeface="Roboto"/>
              </a:rPr>
              <a:t>historia</a:t>
            </a:r>
            <a:r>
              <a:rPr lang="en-US" sz="1050" b="0" i="0" u="none" strike="noStrike" cap="none" dirty="0">
                <a:solidFill>
                  <a:srgbClr val="111111"/>
                </a:solidFill>
                <a:highlight>
                  <a:srgbClr val="FFFFFF"/>
                </a:highlight>
                <a:latin typeface="Roboto"/>
                <a:ea typeface="Roboto"/>
                <a:cs typeface="Roboto"/>
                <a:sym typeface="Roboto"/>
              </a:rPr>
              <a:t> </a:t>
            </a:r>
            <a:r>
              <a:rPr lang="en-US" sz="1050" b="0" i="0" u="none" strike="noStrike" cap="none" dirty="0" err="1">
                <a:solidFill>
                  <a:srgbClr val="111111"/>
                </a:solidFill>
                <a:highlight>
                  <a:srgbClr val="FFFFFF"/>
                </a:highlight>
                <a:latin typeface="Roboto"/>
                <a:ea typeface="Roboto"/>
                <a:cs typeface="Roboto"/>
                <a:sym typeface="Roboto"/>
              </a:rPr>
              <a:t>en</a:t>
            </a:r>
            <a:r>
              <a:rPr lang="en-US" sz="1050" b="0" i="0" u="none" strike="noStrike" cap="none" dirty="0">
                <a:solidFill>
                  <a:srgbClr val="111111"/>
                </a:solidFill>
                <a:highlight>
                  <a:srgbClr val="FFFFFF"/>
                </a:highlight>
                <a:latin typeface="Roboto"/>
                <a:ea typeface="Roboto"/>
                <a:cs typeface="Roboto"/>
                <a:sym typeface="Roboto"/>
              </a:rPr>
              <a:t> </a:t>
            </a:r>
            <a:r>
              <a:rPr lang="en-US" sz="1050" b="0" i="0" u="none" strike="noStrike" cap="none" dirty="0" err="1">
                <a:solidFill>
                  <a:srgbClr val="111111"/>
                </a:solidFill>
                <a:highlight>
                  <a:srgbClr val="FFFFFF"/>
                </a:highlight>
                <a:latin typeface="Roboto"/>
                <a:ea typeface="Roboto"/>
                <a:cs typeface="Roboto"/>
                <a:sym typeface="Roboto"/>
              </a:rPr>
              <a:t>una</a:t>
            </a:r>
            <a:r>
              <a:rPr lang="en-US" sz="1050" b="0" i="0" u="none" strike="noStrike" cap="none" dirty="0">
                <a:solidFill>
                  <a:srgbClr val="111111"/>
                </a:solidFill>
                <a:highlight>
                  <a:srgbClr val="FFFFFF"/>
                </a:highlight>
                <a:latin typeface="Roboto"/>
                <a:ea typeface="Roboto"/>
                <a:cs typeface="Roboto"/>
                <a:sym typeface="Roboto"/>
              </a:rPr>
              <a:t> </a:t>
            </a:r>
            <a:r>
              <a:rPr lang="en-US" sz="1050" b="0" i="0" u="none" strike="noStrike" cap="none" dirty="0" err="1">
                <a:solidFill>
                  <a:srgbClr val="111111"/>
                </a:solidFill>
                <a:highlight>
                  <a:srgbClr val="FFFFFF"/>
                </a:highlight>
                <a:latin typeface="Roboto"/>
                <a:ea typeface="Roboto"/>
                <a:cs typeface="Roboto"/>
                <a:sym typeface="Roboto"/>
              </a:rPr>
              <a:t>audiencia</a:t>
            </a:r>
            <a:r>
              <a:rPr lang="en-US" sz="1050" b="0" i="0" u="none" strike="noStrike" cap="none" dirty="0">
                <a:solidFill>
                  <a:srgbClr val="111111"/>
                </a:solidFill>
                <a:highlight>
                  <a:srgbClr val="FFFFFF"/>
                </a:highlight>
                <a:latin typeface="Roboto"/>
                <a:ea typeface="Roboto"/>
                <a:cs typeface="Roboto"/>
                <a:sym typeface="Roboto"/>
              </a:rPr>
              <a:t> </a:t>
            </a:r>
            <a:r>
              <a:rPr lang="en-US" sz="1050" b="0" i="0" u="none" strike="noStrike" cap="none" dirty="0" err="1">
                <a:solidFill>
                  <a:srgbClr val="111111"/>
                </a:solidFill>
                <a:highlight>
                  <a:srgbClr val="FFFFFF"/>
                </a:highlight>
                <a:latin typeface="Roboto"/>
                <a:ea typeface="Roboto"/>
                <a:cs typeface="Roboto"/>
                <a:sym typeface="Roboto"/>
              </a:rPr>
              <a:t>pública</a:t>
            </a:r>
            <a:r>
              <a:rPr lang="en-US" sz="1050" b="0" i="0" u="none" strike="noStrike" cap="none" dirty="0">
                <a:solidFill>
                  <a:srgbClr val="111111"/>
                </a:solidFill>
                <a:highlight>
                  <a:srgbClr val="FFFFFF"/>
                </a:highlight>
                <a:latin typeface="Roboto"/>
                <a:ea typeface="Roboto"/>
                <a:cs typeface="Roboto"/>
                <a:sym typeface="Roboto"/>
              </a:rPr>
              <a:t> de la CVR de Perú. (CVR Perú/</a:t>
            </a:r>
            <a:r>
              <a:rPr lang="en-US" sz="1100" b="0" i="0" u="sng" strike="noStrike" cap="none" dirty="0">
                <a:solidFill>
                  <a:schemeClr val="hlink"/>
                </a:solidFill>
                <a:highlight>
                  <a:srgbClr val="FFFFFF"/>
                </a:highlight>
                <a:latin typeface="Roboto"/>
                <a:ea typeface="Roboto"/>
                <a:cs typeface="Roboto"/>
                <a:sym typeface="Roboto"/>
                <a:hlinkClick r:id="rId3"/>
              </a:rPr>
              <a:t>Centro de </a:t>
            </a:r>
            <a:r>
              <a:rPr lang="en-US" sz="1100" b="0" i="0" u="sng" strike="noStrike" cap="none" dirty="0" err="1">
                <a:solidFill>
                  <a:schemeClr val="hlink"/>
                </a:solidFill>
                <a:highlight>
                  <a:srgbClr val="FFFFFF"/>
                </a:highlight>
                <a:latin typeface="Roboto"/>
                <a:ea typeface="Roboto"/>
                <a:cs typeface="Roboto"/>
                <a:sym typeface="Roboto"/>
                <a:hlinkClick r:id="rId3"/>
              </a:rPr>
              <a:t>Documentación</a:t>
            </a:r>
            <a:r>
              <a:rPr lang="en-US" sz="1100" b="0" i="0" u="sng" strike="noStrike" cap="none" dirty="0">
                <a:solidFill>
                  <a:schemeClr val="hlink"/>
                </a:solidFill>
                <a:highlight>
                  <a:srgbClr val="FFFFFF"/>
                </a:highlight>
                <a:latin typeface="Roboto"/>
                <a:ea typeface="Roboto"/>
                <a:cs typeface="Roboto"/>
                <a:sym typeface="Roboto"/>
                <a:hlinkClick r:id="rId3"/>
              </a:rPr>
              <a:t> e </a:t>
            </a:r>
            <a:r>
              <a:rPr lang="en-US" sz="1100" b="0" i="0" u="sng" strike="noStrike" cap="none" dirty="0" err="1">
                <a:solidFill>
                  <a:schemeClr val="hlink"/>
                </a:solidFill>
                <a:highlight>
                  <a:srgbClr val="FFFFFF"/>
                </a:highlight>
                <a:latin typeface="Roboto"/>
                <a:ea typeface="Roboto"/>
                <a:cs typeface="Roboto"/>
                <a:sym typeface="Roboto"/>
                <a:hlinkClick r:id="rId3"/>
              </a:rPr>
              <a:t>Investigación</a:t>
            </a:r>
            <a:r>
              <a:rPr lang="en-US" sz="1100" b="0" i="0" u="sng" strike="noStrike" cap="none" dirty="0">
                <a:solidFill>
                  <a:schemeClr val="hlink"/>
                </a:solidFill>
                <a:highlight>
                  <a:srgbClr val="FFFFFF"/>
                </a:highlight>
                <a:latin typeface="Roboto"/>
                <a:ea typeface="Roboto"/>
                <a:cs typeface="Roboto"/>
                <a:sym typeface="Roboto"/>
                <a:hlinkClick r:id="rId3"/>
              </a:rPr>
              <a:t> LUM)</a:t>
            </a:r>
            <a:endParaRPr sz="1050" b="0" i="0" u="none" strike="noStrike" cap="none" dirty="0">
              <a:solidFill>
                <a:srgbClr val="111111"/>
              </a:solidFill>
              <a:highlight>
                <a:srgbClr val="FFFFFF"/>
              </a:highlight>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Google Shape;412;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2" name="Google Shape;432;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El </a:t>
            </a:r>
            <a:r>
              <a:rPr lang="en-US" sz="1100" b="0" i="0" u="none" strike="noStrike" cap="none" dirty="0" err="1">
                <a:solidFill>
                  <a:srgbClr val="000000"/>
                </a:solidFill>
                <a:latin typeface="Arial"/>
                <a:ea typeface="Arial"/>
                <a:cs typeface="Arial"/>
                <a:sym typeface="Arial"/>
              </a:rPr>
              <a:t>presidente</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sudafricano</a:t>
            </a:r>
            <a:r>
              <a:rPr lang="en-US" sz="1100" b="0" i="0" u="none" strike="noStrike" cap="none" dirty="0">
                <a:solidFill>
                  <a:srgbClr val="000000"/>
                </a:solidFill>
                <a:latin typeface="Arial"/>
                <a:ea typeface="Arial"/>
                <a:cs typeface="Arial"/>
                <a:sym typeface="Arial"/>
              </a:rPr>
              <a:t>, Nelson Mandela, </a:t>
            </a:r>
            <a:r>
              <a:rPr lang="en-US" sz="1100" b="0" i="0" u="none" strike="noStrike" cap="none" dirty="0" err="1">
                <a:solidFill>
                  <a:srgbClr val="000000"/>
                </a:solidFill>
                <a:latin typeface="Arial"/>
                <a:ea typeface="Arial"/>
                <a:cs typeface="Arial"/>
                <a:sym typeface="Arial"/>
              </a:rPr>
              <a:t>izquierda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recibe</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informe</a:t>
            </a:r>
            <a:r>
              <a:rPr lang="en-US" sz="1100" b="0" i="0" u="none" strike="noStrike" cap="none" dirty="0">
                <a:solidFill>
                  <a:srgbClr val="000000"/>
                </a:solidFill>
                <a:latin typeface="Arial"/>
                <a:ea typeface="Arial"/>
                <a:cs typeface="Arial"/>
                <a:sym typeface="Arial"/>
              </a:rPr>
              <a:t> final de la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Reconciliación</a:t>
            </a:r>
            <a:r>
              <a:rPr lang="en-US" sz="1100" b="0" i="0" u="none" strike="noStrike" cap="none" dirty="0">
                <a:solidFill>
                  <a:srgbClr val="000000"/>
                </a:solidFill>
                <a:latin typeface="Arial"/>
                <a:ea typeface="Arial"/>
                <a:cs typeface="Arial"/>
                <a:sym typeface="Arial"/>
              </a:rPr>
              <a:t> (CVR) de </a:t>
            </a:r>
            <a:r>
              <a:rPr lang="en-US" sz="1100" b="0" i="0" u="none" strike="noStrike" cap="none" dirty="0" err="1">
                <a:solidFill>
                  <a:srgbClr val="000000"/>
                </a:solidFill>
                <a:latin typeface="Arial"/>
                <a:ea typeface="Arial"/>
                <a:cs typeface="Arial"/>
                <a:sym typeface="Arial"/>
              </a:rPr>
              <a:t>manos</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presidente</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Arzobispo</a:t>
            </a:r>
            <a:r>
              <a:rPr lang="en-US" sz="1100" b="0" i="0" u="none" strike="noStrike" cap="none" dirty="0">
                <a:solidFill>
                  <a:srgbClr val="000000"/>
                </a:solidFill>
                <a:latin typeface="Arial"/>
                <a:ea typeface="Arial"/>
                <a:cs typeface="Arial"/>
                <a:sym typeface="Arial"/>
              </a:rPr>
              <a:t> Desmond Tutu, </a:t>
            </a:r>
            <a:r>
              <a:rPr lang="en-US" sz="1100" b="0" i="0" u="none" strike="noStrike" cap="none" dirty="0" err="1">
                <a:solidFill>
                  <a:srgbClr val="000000"/>
                </a:solidFill>
                <a:latin typeface="Arial"/>
                <a:ea typeface="Arial"/>
                <a:cs typeface="Arial"/>
                <a:sym typeface="Arial"/>
              </a:rPr>
              <a:t>derecha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ceremonia</a:t>
            </a:r>
            <a:r>
              <a:rPr lang="en-US" sz="1100" b="0" i="0" u="none" strike="noStrike" cap="none" dirty="0">
                <a:solidFill>
                  <a:srgbClr val="000000"/>
                </a:solidFill>
                <a:latin typeface="Arial"/>
                <a:ea typeface="Arial"/>
                <a:cs typeface="Arial"/>
                <a:sym typeface="Arial"/>
              </a:rPr>
              <a:t> especial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Pretoria, </a:t>
            </a:r>
            <a:r>
              <a:rPr lang="en-US" sz="1100" b="0" i="0" u="none" strike="noStrike" cap="none" dirty="0" err="1">
                <a:solidFill>
                  <a:srgbClr val="000000"/>
                </a:solidFill>
                <a:latin typeface="Arial"/>
                <a:ea typeface="Arial"/>
                <a:cs typeface="Arial"/>
                <a:sym typeface="Arial"/>
              </a:rPr>
              <a:t>jueves</a:t>
            </a:r>
            <a:r>
              <a:rPr lang="en-US" sz="1100" b="0" i="0" u="none" strike="noStrike" cap="none" dirty="0">
                <a:solidFill>
                  <a:srgbClr val="000000"/>
                </a:solidFill>
                <a:latin typeface="Arial"/>
                <a:ea typeface="Arial"/>
                <a:cs typeface="Arial"/>
                <a:sym typeface="Arial"/>
              </a:rPr>
              <a:t> 29 de </a:t>
            </a:r>
            <a:r>
              <a:rPr lang="en-US" sz="1100" b="0" i="0" u="none" strike="noStrike" cap="none" dirty="0" err="1">
                <a:solidFill>
                  <a:srgbClr val="000000"/>
                </a:solidFill>
                <a:latin typeface="Arial"/>
                <a:ea typeface="Arial"/>
                <a:cs typeface="Arial"/>
                <a:sym typeface="Arial"/>
              </a:rPr>
              <a:t>octubre</a:t>
            </a:r>
            <a:r>
              <a:rPr lang="en-US" sz="1100" b="0" i="0" u="none" strike="noStrike" cap="none" dirty="0">
                <a:solidFill>
                  <a:srgbClr val="000000"/>
                </a:solidFill>
                <a:latin typeface="Arial"/>
                <a:ea typeface="Arial"/>
                <a:cs typeface="Arial"/>
                <a:sym typeface="Arial"/>
              </a:rPr>
              <a:t> de 1998. (AP/Adil </a:t>
            </a:r>
            <a:r>
              <a:rPr lang="en-US" sz="1100" b="0" i="0" u="none" strike="noStrike" cap="none" dirty="0" err="1">
                <a:solidFill>
                  <a:srgbClr val="000000"/>
                </a:solidFill>
                <a:latin typeface="Arial"/>
                <a:ea typeface="Arial"/>
                <a:cs typeface="Arial"/>
                <a:sym typeface="Arial"/>
              </a:rPr>
              <a:t>Bradlow</a:t>
            </a:r>
            <a:r>
              <a:rPr lang="en-US"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050" b="0" i="0" u="none" strike="noStrike" cap="none" dirty="0">
              <a:solidFill>
                <a:srgbClr val="FFFFFF"/>
              </a:solidFill>
              <a:highlight>
                <a:srgbClr val="19140F"/>
              </a:highlight>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5" name="Google Shape;445;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Portada</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informe</a:t>
            </a:r>
            <a:r>
              <a:rPr lang="en-US" sz="1100" b="0" i="0" u="none" strike="noStrike" cap="none" dirty="0">
                <a:solidFill>
                  <a:srgbClr val="000000"/>
                </a:solidFill>
                <a:latin typeface="Arial"/>
                <a:ea typeface="Arial"/>
                <a:cs typeface="Arial"/>
                <a:sym typeface="Arial"/>
              </a:rPr>
              <a:t> final de la CVJR de Kenia, vol. 1. (CVJR Kenia)</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000" b="0" i="0" u="none" strike="noStrike" cap="none">
                <a:solidFill>
                  <a:srgbClr val="000000"/>
                </a:solidFill>
                <a:latin typeface="Arial"/>
                <a:ea typeface="Arial"/>
                <a:cs typeface="Arial"/>
                <a:sym typeface="Arial"/>
              </a:rPr>
              <a:t>Nota: </a:t>
            </a:r>
            <a:r>
              <a:rPr lang="en-US" sz="900" b="0" i="0" u="none" strike="noStrike" cap="none">
                <a:solidFill>
                  <a:srgbClr val="000000"/>
                </a:solidFill>
                <a:latin typeface="Calibri"/>
                <a:ea typeface="Calibri"/>
                <a:cs typeface="Calibri"/>
                <a:sym typeface="Calibri"/>
              </a:rPr>
              <a:t>de “Comisiones de la verdad y género: principios, políticas y procedimientos”, página 33</a:t>
            </a:r>
            <a:endParaRPr/>
          </a:p>
          <a:p>
            <a:pPr marL="0" marR="0" lvl="0" indent="0" algn="l" rtl="0">
              <a:lnSpc>
                <a:spcPct val="100000"/>
              </a:lnSpc>
              <a:spcBef>
                <a:spcPts val="0"/>
              </a:spcBef>
              <a:spcAft>
                <a:spcPts val="0"/>
              </a:spcAft>
              <a:buClr>
                <a:srgbClr val="000000"/>
              </a:buClr>
              <a:buSzPts val="1400"/>
              <a:buFont typeface="Arial"/>
              <a:buNone/>
            </a:pP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4" name="Google Shape;464;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Portada</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una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versión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adaptada</a:t>
            </a:r>
            <a:r>
              <a:rPr lang="en-US" sz="1100" b="0" i="0" u="none" strike="noStrike" cap="none" dirty="0">
                <a:solidFill>
                  <a:srgbClr val="000000"/>
                </a:solidFill>
                <a:latin typeface="Arial"/>
                <a:ea typeface="Arial"/>
                <a:cs typeface="Arial"/>
                <a:sym typeface="Arial"/>
              </a:rPr>
              <a:t> para </a:t>
            </a:r>
            <a:r>
              <a:rPr lang="en-US" sz="1100" b="0" i="0" u="none" strike="noStrike" cap="none" dirty="0" err="1">
                <a:solidFill>
                  <a:srgbClr val="000000"/>
                </a:solidFill>
                <a:latin typeface="Arial"/>
                <a:ea typeface="Arial"/>
                <a:cs typeface="Arial"/>
                <a:sym typeface="Arial"/>
              </a:rPr>
              <a:t>niños</a:t>
            </a:r>
            <a:r>
              <a:rPr lang="en-US" sz="1100" b="0" i="0" u="none" strike="noStrike" cap="none" dirty="0">
                <a:solidFill>
                  <a:srgbClr val="000000"/>
                </a:solidFill>
                <a:latin typeface="Arial"/>
                <a:ea typeface="Arial"/>
                <a:cs typeface="Arial"/>
                <a:sym typeface="Arial"/>
              </a:rPr>
              <a:t> del </a:t>
            </a:r>
            <a:r>
              <a:rPr lang="en-US" sz="1100" b="0" i="0" u="none" strike="noStrike" cap="none" dirty="0" err="1">
                <a:solidFill>
                  <a:srgbClr val="000000"/>
                </a:solidFill>
                <a:latin typeface="Arial"/>
                <a:ea typeface="Arial"/>
                <a:cs typeface="Arial"/>
                <a:sym typeface="Arial"/>
              </a:rPr>
              <a:t>informe</a:t>
            </a:r>
            <a:r>
              <a:rPr lang="en-US" sz="1100" b="0" i="0" u="none" strike="noStrike" cap="none" dirty="0">
                <a:solidFill>
                  <a:srgbClr val="000000"/>
                </a:solidFill>
                <a:latin typeface="Arial"/>
                <a:ea typeface="Arial"/>
                <a:cs typeface="Arial"/>
                <a:sym typeface="Arial"/>
              </a:rPr>
              <a:t> de la CVJR de Kenia. (ICTJ)</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Audiencia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pública</a:t>
            </a:r>
            <a:r>
              <a:rPr lang="en-US" sz="1100" b="0" i="0" u="none" strike="noStrike" cap="none" dirty="0">
                <a:solidFill>
                  <a:srgbClr val="000000"/>
                </a:solidFill>
                <a:latin typeface="Arial"/>
                <a:ea typeface="Arial"/>
                <a:cs typeface="Arial"/>
                <a:sym typeface="Arial"/>
              </a:rPr>
              <a:t> de la </a:t>
            </a:r>
            <a:r>
              <a:rPr lang="en-US" sz="1100" b="0" i="0" u="none" strike="noStrike" cap="none" dirty="0" err="1">
                <a:solidFill>
                  <a:srgbClr val="000000"/>
                </a:solidFill>
                <a:latin typeface="Arial"/>
                <a:ea typeface="Arial"/>
                <a:cs typeface="Arial"/>
                <a:sym typeface="Arial"/>
              </a:rPr>
              <a:t>Comisión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Igualdad</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Reconciliación</a:t>
            </a:r>
            <a:r>
              <a:rPr lang="en-US" sz="1100" b="0" i="0" u="none" strike="noStrike" cap="none" dirty="0">
                <a:solidFill>
                  <a:srgbClr val="000000"/>
                </a:solidFill>
                <a:latin typeface="Arial"/>
                <a:ea typeface="Arial"/>
                <a:cs typeface="Arial"/>
                <a:sym typeface="Arial"/>
              </a:rPr>
              <a:t> de </a:t>
            </a:r>
            <a:r>
              <a:rPr lang="en-US" sz="1100" b="0" i="0" u="none" strike="noStrike" cap="none" dirty="0" err="1">
                <a:solidFill>
                  <a:srgbClr val="000000"/>
                </a:solidFill>
                <a:latin typeface="Arial"/>
                <a:ea typeface="Arial"/>
                <a:cs typeface="Arial"/>
                <a:sym typeface="Arial"/>
              </a:rPr>
              <a:t>Marruecos</a:t>
            </a:r>
            <a:r>
              <a:rPr lang="en-US" sz="1100" b="0" i="0" u="none" strike="noStrike" cap="none" dirty="0">
                <a:solidFill>
                  <a:srgbClr val="000000"/>
                </a:solidFill>
                <a:latin typeface="Arial"/>
                <a:ea typeface="Arial"/>
                <a:cs typeface="Arial"/>
                <a:sym typeface="Arial"/>
              </a:rPr>
              <a:t>. (IER)</a:t>
            </a:r>
            <a:endParaRP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Mujer</a:t>
            </a:r>
            <a:r>
              <a:rPr lang="en-US" sz="1100" b="0" i="0" u="none" strike="noStrike" cap="none" dirty="0">
                <a:solidFill>
                  <a:srgbClr val="000000"/>
                </a:solidFill>
                <a:latin typeface="Arial"/>
                <a:ea typeface="Arial"/>
                <a:cs typeface="Arial"/>
                <a:sym typeface="Arial"/>
              </a:rPr>
              <a:t> y </a:t>
            </a:r>
            <a:r>
              <a:rPr lang="en-US" sz="1100" b="0" i="0" u="none" strike="noStrike" cap="none" dirty="0" err="1">
                <a:solidFill>
                  <a:srgbClr val="000000"/>
                </a:solidFill>
                <a:latin typeface="Arial"/>
                <a:ea typeface="Arial"/>
                <a:cs typeface="Arial"/>
                <a:sym typeface="Arial"/>
              </a:rPr>
              <a:t>su</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hija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las </a:t>
            </a:r>
            <a:r>
              <a:rPr lang="en-US" sz="1100" b="0" i="0" u="none" strike="noStrike" cap="none" dirty="0" err="1">
                <a:solidFill>
                  <a:srgbClr val="000000"/>
                </a:solidFill>
                <a:latin typeface="Arial"/>
                <a:ea typeface="Arial"/>
                <a:cs typeface="Arial"/>
                <a:sym typeface="Arial"/>
              </a:rPr>
              <a:t>calles</a:t>
            </a:r>
            <a:r>
              <a:rPr lang="en-US" sz="1100" b="0" i="0" u="none" strike="noStrike" cap="none" dirty="0">
                <a:solidFill>
                  <a:srgbClr val="000000"/>
                </a:solidFill>
                <a:latin typeface="Arial"/>
                <a:ea typeface="Arial"/>
                <a:cs typeface="Arial"/>
                <a:sym typeface="Arial"/>
              </a:rPr>
              <a:t> de Freetown, Sierra Leona. (</a:t>
            </a:r>
            <a:r>
              <a:rPr lang="en-US" sz="1100" b="0" i="0" u="none" strike="noStrike" cap="none" dirty="0" err="1">
                <a:solidFill>
                  <a:srgbClr val="000000"/>
                </a:solidFill>
                <a:latin typeface="Arial"/>
                <a:ea typeface="Arial"/>
                <a:cs typeface="Arial"/>
                <a:sym typeface="Arial"/>
              </a:rPr>
              <a:t>Bobthemagicdragon</a:t>
            </a:r>
            <a:r>
              <a:rPr lang="en-US" sz="1100" b="0" i="0" u="none" strike="noStrike" cap="none" dirty="0">
                <a:solidFill>
                  <a:srgbClr val="000000"/>
                </a:solidFill>
                <a:latin typeface="Arial"/>
                <a:ea typeface="Arial"/>
                <a:cs typeface="Arial"/>
                <a:sym typeface="Arial"/>
              </a:rPr>
              <a:t>/Flickr)</a:t>
            </a:r>
            <a:endParaRPr dirty="0"/>
          </a:p>
          <a:p>
            <a:pPr marL="0" marR="0" lvl="0" indent="0" algn="l" rtl="0">
              <a:lnSpc>
                <a:spcPct val="100000"/>
              </a:lnSpc>
              <a:spcBef>
                <a:spcPts val="0"/>
              </a:spcBef>
              <a:spcAft>
                <a:spcPts val="0"/>
              </a:spcAft>
              <a:buClr>
                <a:srgbClr val="000000"/>
              </a:buClr>
              <a:buSzPts val="1400"/>
              <a:buFont typeface="Arial"/>
              <a:buNone/>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5" name="Google Shape;485;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100" b="0" i="0" u="none" strike="noStrike" cap="none" dirty="0" err="1">
                <a:solidFill>
                  <a:srgbClr val="000000"/>
                </a:solidFill>
                <a:latin typeface="Arial"/>
                <a:ea typeface="Arial"/>
                <a:cs typeface="Arial"/>
                <a:sym typeface="Arial"/>
              </a:rPr>
              <a:t>Carteles</a:t>
            </a:r>
            <a:r>
              <a:rPr lang="en-US" sz="1100" b="0" i="0" u="none" strike="noStrike" cap="none" dirty="0">
                <a:solidFill>
                  <a:srgbClr val="000000"/>
                </a:solidFill>
                <a:latin typeface="Arial"/>
                <a:ea typeface="Arial"/>
                <a:cs typeface="Arial"/>
                <a:sym typeface="Arial"/>
              </a:rPr>
              <a:t> de personas </a:t>
            </a:r>
            <a:r>
              <a:rPr lang="en-US" sz="1100" b="0" i="0" u="none" strike="noStrike" cap="none" dirty="0" err="1">
                <a:solidFill>
                  <a:srgbClr val="000000"/>
                </a:solidFill>
                <a:latin typeface="Arial"/>
                <a:ea typeface="Arial"/>
                <a:cs typeface="Arial"/>
                <a:sym typeface="Arial"/>
              </a:rPr>
              <a:t>desaparecidas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durante</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guerra</a:t>
            </a:r>
            <a:r>
              <a:rPr lang="en-US" sz="1100" b="0" i="0" u="none" strike="noStrike" cap="none" dirty="0">
                <a:solidFill>
                  <a:srgbClr val="000000"/>
                </a:solidFill>
                <a:latin typeface="Arial"/>
                <a:ea typeface="Arial"/>
                <a:cs typeface="Arial"/>
                <a:sym typeface="Arial"/>
              </a:rPr>
              <a:t> civil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las </a:t>
            </a:r>
            <a:r>
              <a:rPr lang="en-US" sz="1100" b="0" i="0" u="none" strike="noStrike" cap="none" dirty="0" err="1">
                <a:solidFill>
                  <a:srgbClr val="000000"/>
                </a:solidFill>
                <a:latin typeface="Arial"/>
                <a:ea typeface="Arial"/>
                <a:cs typeface="Arial"/>
                <a:sym typeface="Arial"/>
              </a:rPr>
              <a:t>calles</a:t>
            </a:r>
            <a:r>
              <a:rPr lang="en-US" sz="1100" b="0" i="0" u="none" strike="noStrike" cap="none" dirty="0">
                <a:solidFill>
                  <a:srgbClr val="000000"/>
                </a:solidFill>
                <a:latin typeface="Arial"/>
                <a:ea typeface="Arial"/>
                <a:cs typeface="Arial"/>
                <a:sym typeface="Arial"/>
              </a:rPr>
              <a:t> de la Ciudad de Guatemala. (ICTJ/Marta Martinez)</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a:solidFill>
                  <a:srgbClr val="000000"/>
                </a:solidFill>
                <a:latin typeface="Arial"/>
                <a:ea typeface="Arial"/>
                <a:cs typeface="Arial"/>
                <a:sym typeface="Arial"/>
              </a:rPr>
              <a:t>Imagen: </a:t>
            </a:r>
            <a:r>
              <a:rPr lang="en-US" sz="1200" b="0" i="0" u="none" strike="noStrike" cap="none" dirty="0" err="1">
                <a:solidFill>
                  <a:srgbClr val="000000"/>
                </a:solidFill>
                <a:latin typeface="Arial"/>
                <a:ea typeface="Arial"/>
                <a:cs typeface="Arial"/>
                <a:sym typeface="Arial"/>
              </a:rPr>
              <a:t>Imm</a:t>
            </a:r>
            <a:r>
              <a:rPr lang="en-US" sz="1200" b="0" i="0" u="none" strike="noStrike" cap="none" dirty="0">
                <a:solidFill>
                  <a:srgbClr val="000000"/>
                </a:solidFill>
                <a:latin typeface="Arial"/>
                <a:ea typeface="Arial"/>
                <a:cs typeface="Arial"/>
                <a:sym typeface="Arial"/>
              </a:rPr>
              <a:t> Ahmad </a:t>
            </a:r>
            <a:r>
              <a:rPr lang="en-US" sz="1200" b="0" i="0" u="none" strike="noStrike" cap="none" dirty="0" err="1">
                <a:solidFill>
                  <a:srgbClr val="000000"/>
                </a:solidFill>
                <a:latin typeface="Arial"/>
                <a:ea typeface="Arial"/>
                <a:cs typeface="Arial"/>
                <a:sym typeface="Arial"/>
              </a:rPr>
              <a:t>sostiene</a:t>
            </a:r>
            <a:r>
              <a:rPr lang="en-US" sz="1200" b="0" i="0" u="none" strike="noStrike" cap="none" dirty="0">
                <a:solidFill>
                  <a:srgbClr val="000000"/>
                </a:solidFill>
                <a:latin typeface="Arial"/>
                <a:ea typeface="Arial"/>
                <a:cs typeface="Arial"/>
                <a:sym typeface="Arial"/>
              </a:rPr>
              <a:t> la </a:t>
            </a:r>
            <a:r>
              <a:rPr lang="en-US" sz="1200" b="0" i="0" u="none" strike="noStrike" cap="none" dirty="0" err="1">
                <a:solidFill>
                  <a:srgbClr val="000000"/>
                </a:solidFill>
                <a:latin typeface="Arial"/>
                <a:ea typeface="Arial"/>
                <a:cs typeface="Arial"/>
                <a:sym typeface="Arial"/>
              </a:rPr>
              <a:t>foto</a:t>
            </a:r>
            <a:r>
              <a:rPr lang="en-US" sz="1200" b="0" i="0" u="none" strike="noStrike" cap="none" dirty="0">
                <a:solidFill>
                  <a:srgbClr val="000000"/>
                </a:solidFill>
                <a:latin typeface="Arial"/>
                <a:ea typeface="Arial"/>
                <a:cs typeface="Arial"/>
                <a:sym typeface="Arial"/>
              </a:rPr>
              <a:t> de </a:t>
            </a:r>
            <a:r>
              <a:rPr lang="en-US" sz="1200" b="0" i="0" u="none" strike="noStrike" cap="none" dirty="0" err="1">
                <a:solidFill>
                  <a:srgbClr val="000000"/>
                </a:solidFill>
                <a:latin typeface="Arial"/>
                <a:ea typeface="Arial"/>
                <a:cs typeface="Arial"/>
                <a:sym typeface="Arial"/>
              </a:rPr>
              <a:t>su</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hijo</a:t>
            </a:r>
            <a:r>
              <a:rPr lang="en-US" sz="1200" b="0" i="0" u="none" strike="noStrike" cap="none" dirty="0">
                <a:solidFill>
                  <a:srgbClr val="000000"/>
                </a:solidFill>
                <a:latin typeface="Arial"/>
                <a:ea typeface="Arial"/>
                <a:cs typeface="Arial"/>
                <a:sym typeface="Arial"/>
              </a:rPr>
              <a:t> Ahmed </a:t>
            </a:r>
            <a:r>
              <a:rPr lang="en-US" sz="1200" b="0" i="0" u="none" strike="noStrike" cap="none" dirty="0" err="1">
                <a:solidFill>
                  <a:srgbClr val="000000"/>
                </a:solidFill>
                <a:latin typeface="Arial"/>
                <a:ea typeface="Arial"/>
                <a:cs typeface="Arial"/>
                <a:sym typeface="Arial"/>
              </a:rPr>
              <a:t>mientras</a:t>
            </a:r>
            <a:r>
              <a:rPr lang="en-US" sz="1200" b="0" i="0" u="none" strike="noStrike" cap="none" dirty="0">
                <a:solidFill>
                  <a:srgbClr val="000000"/>
                </a:solidFill>
                <a:latin typeface="Arial"/>
                <a:ea typeface="Arial"/>
                <a:cs typeface="Arial"/>
                <a:sym typeface="Arial"/>
              </a:rPr>
              <a:t> se </a:t>
            </a:r>
            <a:r>
              <a:rPr lang="en-US" sz="1200" b="0" i="0" u="none" strike="noStrike" cap="none" dirty="0" err="1">
                <a:solidFill>
                  <a:srgbClr val="000000"/>
                </a:solidFill>
                <a:latin typeface="Arial"/>
                <a:ea typeface="Arial"/>
                <a:cs typeface="Arial"/>
                <a:sym typeface="Arial"/>
              </a:rPr>
              <a:t>encuentra</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sentada</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en</a:t>
            </a:r>
            <a:r>
              <a:rPr lang="en-US" sz="1200" b="0" i="0" u="none" strike="noStrike" cap="none" dirty="0">
                <a:solidFill>
                  <a:srgbClr val="000000"/>
                </a:solidFill>
                <a:latin typeface="Arial"/>
                <a:ea typeface="Arial"/>
                <a:cs typeface="Arial"/>
                <a:sym typeface="Arial"/>
              </a:rPr>
              <a:t> la </a:t>
            </a:r>
            <a:r>
              <a:rPr lang="en-US" sz="1200" b="0" i="0" u="none" strike="noStrike" cap="none" dirty="0" err="1">
                <a:solidFill>
                  <a:srgbClr val="000000"/>
                </a:solidFill>
                <a:latin typeface="Arial"/>
                <a:ea typeface="Arial"/>
                <a:cs typeface="Arial"/>
                <a:sym typeface="Arial"/>
              </a:rPr>
              <a:t>cama</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en</a:t>
            </a:r>
            <a:r>
              <a:rPr lang="en-US" sz="1200" b="0" i="0" u="none" strike="noStrike" cap="none" dirty="0">
                <a:solidFill>
                  <a:srgbClr val="000000"/>
                </a:solidFill>
                <a:latin typeface="Arial"/>
                <a:ea typeface="Arial"/>
                <a:cs typeface="Arial"/>
                <a:sym typeface="Arial"/>
              </a:rPr>
              <a:t> la </a:t>
            </a:r>
            <a:r>
              <a:rPr lang="en-US" sz="1200" b="0" i="0" u="none" strike="noStrike" cap="none" dirty="0" err="1">
                <a:solidFill>
                  <a:srgbClr val="000000"/>
                </a:solidFill>
                <a:latin typeface="Arial"/>
                <a:ea typeface="Arial"/>
                <a:cs typeface="Arial"/>
                <a:sym typeface="Arial"/>
              </a:rPr>
              <a:t>carpa</a:t>
            </a:r>
            <a:r>
              <a:rPr lang="en-US" sz="1200" b="0" i="0" u="none" strike="noStrike" cap="none" dirty="0">
                <a:solidFill>
                  <a:srgbClr val="000000"/>
                </a:solidFill>
                <a:latin typeface="Arial"/>
                <a:ea typeface="Arial"/>
                <a:cs typeface="Arial"/>
                <a:sym typeface="Arial"/>
              </a:rPr>
              <a:t> para las </a:t>
            </a:r>
            <a:r>
              <a:rPr lang="en-US" sz="1200" b="0" i="0" u="none" strike="noStrike" cap="none" dirty="0" err="1">
                <a:solidFill>
                  <a:srgbClr val="000000"/>
                </a:solidFill>
                <a:latin typeface="Arial"/>
                <a:ea typeface="Arial"/>
                <a:cs typeface="Arial"/>
                <a:sym typeface="Arial"/>
              </a:rPr>
              <a:t>víctimas</a:t>
            </a:r>
            <a:r>
              <a:rPr lang="en-US" sz="1200" b="0" i="0" u="none" strike="noStrike" cap="none" dirty="0">
                <a:solidFill>
                  <a:srgbClr val="000000"/>
                </a:solidFill>
                <a:latin typeface="Arial"/>
                <a:ea typeface="Arial"/>
                <a:cs typeface="Arial"/>
                <a:sym typeface="Arial"/>
              </a:rPr>
              <a:t> de </a:t>
            </a:r>
            <a:r>
              <a:rPr lang="en-US" sz="1200" b="0" i="0" u="none" strike="noStrike" cap="none" dirty="0" err="1">
                <a:solidFill>
                  <a:srgbClr val="000000"/>
                </a:solidFill>
                <a:latin typeface="Arial"/>
                <a:ea typeface="Arial"/>
                <a:cs typeface="Arial"/>
                <a:sym typeface="Arial"/>
              </a:rPr>
              <a:t>desapariciones</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forzadas</a:t>
            </a:r>
            <a:r>
              <a:rPr lang="en-US" sz="1200" b="0" i="0" u="none" strike="noStrike" cap="none" dirty="0">
                <a:solidFill>
                  <a:srgbClr val="000000"/>
                </a:solidFill>
                <a:latin typeface="Arial"/>
                <a:ea typeface="Arial"/>
                <a:cs typeface="Arial"/>
                <a:sym typeface="Arial"/>
              </a:rPr>
              <a:t> y </a:t>
            </a:r>
            <a:r>
              <a:rPr lang="en-US" sz="1200" b="0" i="0" u="none" strike="noStrike" cap="none" dirty="0" err="1">
                <a:solidFill>
                  <a:srgbClr val="000000"/>
                </a:solidFill>
                <a:latin typeface="Arial"/>
                <a:ea typeface="Arial"/>
                <a:cs typeface="Arial"/>
                <a:sym typeface="Arial"/>
              </a:rPr>
              <a:t>desaparecidos</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en</a:t>
            </a:r>
            <a:r>
              <a:rPr lang="en-US" sz="1200" b="0" i="0" u="none" strike="noStrike" cap="none" dirty="0">
                <a:solidFill>
                  <a:srgbClr val="000000"/>
                </a:solidFill>
                <a:latin typeface="Arial"/>
                <a:ea typeface="Arial"/>
                <a:cs typeface="Arial"/>
                <a:sym typeface="Arial"/>
              </a:rPr>
              <a:t> el </a:t>
            </a:r>
            <a:r>
              <a:rPr lang="en-US" sz="1200" b="0" i="0" u="none" strike="noStrike" cap="none" dirty="0" err="1">
                <a:solidFill>
                  <a:srgbClr val="000000"/>
                </a:solidFill>
                <a:latin typeface="Arial"/>
                <a:ea typeface="Arial"/>
                <a:cs typeface="Arial"/>
                <a:sym typeface="Arial"/>
              </a:rPr>
              <a:t>centro</a:t>
            </a:r>
            <a:r>
              <a:rPr lang="en-US" sz="1200" b="0" i="0" u="none" strike="noStrike" cap="none" dirty="0">
                <a:solidFill>
                  <a:srgbClr val="000000"/>
                </a:solidFill>
                <a:latin typeface="Arial"/>
                <a:ea typeface="Arial"/>
                <a:cs typeface="Arial"/>
                <a:sym typeface="Arial"/>
              </a:rPr>
              <a:t> de Beirut, </a:t>
            </a:r>
            <a:r>
              <a:rPr lang="en-US" sz="1200" b="0" i="0" u="none" strike="noStrike" cap="none" dirty="0" err="1">
                <a:solidFill>
                  <a:srgbClr val="000000"/>
                </a:solidFill>
                <a:latin typeface="Arial"/>
                <a:ea typeface="Arial"/>
                <a:cs typeface="Arial"/>
                <a:sym typeface="Arial"/>
              </a:rPr>
              <a:t>Líbano</a:t>
            </a:r>
            <a:r>
              <a:rPr lang="en-US" sz="1200" b="0" i="0" u="none" strike="noStrike" cap="none" dirty="0">
                <a:solidFill>
                  <a:srgbClr val="000000"/>
                </a:solidFill>
                <a:latin typeface="Arial"/>
                <a:ea typeface="Arial"/>
                <a:cs typeface="Arial"/>
                <a:sym typeface="Arial"/>
              </a:rPr>
              <a:t>. (Dalia </a:t>
            </a:r>
            <a:r>
              <a:rPr lang="en-US" sz="1200" b="0" i="0" u="none" strike="noStrike" cap="none" dirty="0" err="1">
                <a:solidFill>
                  <a:srgbClr val="000000"/>
                </a:solidFill>
                <a:latin typeface="Arial"/>
                <a:ea typeface="Arial"/>
                <a:cs typeface="Arial"/>
                <a:sym typeface="Arial"/>
              </a:rPr>
              <a:t>Khamissy</a:t>
            </a:r>
            <a:r>
              <a:rPr lang="en-US" sz="12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100" b="0" i="0" u="none" strike="noStrike" cap="none" dirty="0" err="1">
                <a:solidFill>
                  <a:srgbClr val="000000"/>
                </a:solidFill>
                <a:latin typeface="Arial"/>
                <a:ea typeface="Arial"/>
                <a:cs typeface="Arial"/>
                <a:sym typeface="Arial"/>
              </a:rPr>
              <a:t>Mostrar</a:t>
            </a:r>
            <a:r>
              <a:rPr lang="en-US" sz="1100" b="0" i="0" u="none" strike="noStrike" cap="none" dirty="0">
                <a:solidFill>
                  <a:srgbClr val="000000"/>
                </a:solidFill>
                <a:latin typeface="Arial"/>
                <a:ea typeface="Arial"/>
                <a:cs typeface="Arial"/>
                <a:sym typeface="Arial"/>
              </a:rPr>
              <a:t> el video. Nota:  Hay un </a:t>
            </a:r>
            <a:r>
              <a:rPr lang="en-US" sz="1100" b="0" i="0" u="none" strike="noStrike" cap="none" dirty="0" err="1">
                <a:solidFill>
                  <a:srgbClr val="000000"/>
                </a:solidFill>
                <a:latin typeface="Arial"/>
                <a:ea typeface="Arial"/>
                <a:cs typeface="Arial"/>
                <a:sym typeface="Arial"/>
              </a:rPr>
              <a:t>diálogo</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interesante</a:t>
            </a:r>
            <a:r>
              <a:rPr lang="en-US" sz="1100" b="0" i="0" u="none" strike="noStrike" cap="none" dirty="0">
                <a:solidFill>
                  <a:srgbClr val="000000"/>
                </a:solidFill>
                <a:latin typeface="Arial"/>
                <a:ea typeface="Arial"/>
                <a:cs typeface="Arial"/>
                <a:sym typeface="Arial"/>
              </a:rPr>
              <a:t> entre dos </a:t>
            </a:r>
            <a:r>
              <a:rPr lang="en-US" sz="1100" b="0" i="0" u="none" strike="noStrike" cap="none" dirty="0" err="1">
                <a:solidFill>
                  <a:srgbClr val="000000"/>
                </a:solidFill>
                <a:latin typeface="Arial"/>
                <a:ea typeface="Arial"/>
                <a:cs typeface="Arial"/>
                <a:sym typeface="Arial"/>
              </a:rPr>
              <a:t>víctimas</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sobre</a:t>
            </a:r>
            <a:r>
              <a:rPr lang="en-US" sz="1100" b="0" i="0" u="none" strike="noStrike" cap="none" dirty="0">
                <a:solidFill>
                  <a:srgbClr val="000000"/>
                </a:solidFill>
                <a:latin typeface="Arial"/>
                <a:ea typeface="Arial"/>
                <a:cs typeface="Arial"/>
                <a:sym typeface="Arial"/>
              </a:rPr>
              <a:t> el derecho a </a:t>
            </a:r>
            <a:r>
              <a:rPr lang="en-US" sz="1100" b="0" i="0" u="none" strike="noStrike" cap="none" dirty="0" err="1">
                <a:solidFill>
                  <a:srgbClr val="000000"/>
                </a:solidFill>
                <a:latin typeface="Arial"/>
                <a:ea typeface="Arial"/>
                <a:cs typeface="Arial"/>
                <a:sym typeface="Arial"/>
              </a:rPr>
              <a:t>conocer</a:t>
            </a:r>
            <a:r>
              <a:rPr lang="en-US" sz="1100" b="0" i="0" u="none" strike="noStrike" cap="none" dirty="0">
                <a:solidFill>
                  <a:srgbClr val="000000"/>
                </a:solidFill>
                <a:latin typeface="Arial"/>
                <a:ea typeface="Arial"/>
                <a:cs typeface="Arial"/>
                <a:sym typeface="Arial"/>
              </a:rPr>
              <a:t> la </a:t>
            </a:r>
            <a:r>
              <a:rPr lang="en-US" sz="1100" b="0" i="0" u="none" strike="noStrike" cap="none" dirty="0" err="1">
                <a:solidFill>
                  <a:srgbClr val="000000"/>
                </a:solidFill>
                <a:latin typeface="Arial"/>
                <a:ea typeface="Arial"/>
                <a:cs typeface="Arial"/>
                <a:sym typeface="Arial"/>
              </a:rPr>
              <a:t>verdad</a:t>
            </a:r>
            <a:r>
              <a:rPr lang="en-US" sz="1100" b="0" i="0" u="none" strike="noStrike" cap="none" dirty="0">
                <a:solidFill>
                  <a:srgbClr val="000000"/>
                </a:solidFill>
                <a:latin typeface="Arial"/>
                <a:ea typeface="Arial"/>
                <a:cs typeface="Arial"/>
                <a:sym typeface="Arial"/>
              </a:rPr>
              <a:t> que </a:t>
            </a:r>
            <a:r>
              <a:rPr lang="en-US" sz="1100" b="0" i="0" u="none" strike="noStrike" cap="none" dirty="0" err="1">
                <a:solidFill>
                  <a:srgbClr val="000000"/>
                </a:solidFill>
                <a:latin typeface="Arial"/>
                <a:ea typeface="Arial"/>
                <a:cs typeface="Arial"/>
                <a:sym typeface="Arial"/>
              </a:rPr>
              <a:t>comienza</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el </a:t>
            </a:r>
            <a:r>
              <a:rPr lang="en-US" sz="1100" b="0" i="0" u="none" strike="noStrike" cap="none" dirty="0" err="1">
                <a:solidFill>
                  <a:srgbClr val="000000"/>
                </a:solidFill>
                <a:latin typeface="Arial"/>
                <a:ea typeface="Arial"/>
                <a:cs typeface="Arial"/>
                <a:sym typeface="Arial"/>
              </a:rPr>
              <a:t>minuto</a:t>
            </a:r>
            <a:r>
              <a:rPr lang="en-US" sz="1100" b="0" i="0" u="none" strike="noStrike" cap="none" dirty="0">
                <a:solidFill>
                  <a:srgbClr val="000000"/>
                </a:solidFill>
                <a:latin typeface="Arial"/>
                <a:ea typeface="Arial"/>
                <a:cs typeface="Arial"/>
                <a:sym typeface="Arial"/>
              </a:rPr>
              <a:t> 2:19 y se </a:t>
            </a:r>
            <a:r>
              <a:rPr lang="en-US" sz="1100" b="0" i="0" u="none" strike="noStrike" cap="none" dirty="0" err="1">
                <a:solidFill>
                  <a:srgbClr val="000000"/>
                </a:solidFill>
                <a:latin typeface="Arial"/>
                <a:ea typeface="Arial"/>
                <a:cs typeface="Arial"/>
                <a:sym typeface="Arial"/>
              </a:rPr>
              <a:t>extiende</a:t>
            </a:r>
            <a:r>
              <a:rPr lang="en-US" sz="1100" b="0" i="0" u="none" strike="noStrike" cap="none" dirty="0">
                <a:solidFill>
                  <a:srgbClr val="000000"/>
                </a:solidFill>
                <a:latin typeface="Arial"/>
                <a:ea typeface="Arial"/>
                <a:cs typeface="Arial"/>
                <a:sym typeface="Arial"/>
              </a:rPr>
              <a:t> hasta el 3:28. [</a:t>
            </a:r>
            <a:r>
              <a:rPr lang="en-US" sz="1100" b="0" i="0" u="none" strike="noStrike" cap="none" dirty="0" err="1">
                <a:solidFill>
                  <a:srgbClr val="000000"/>
                </a:solidFill>
                <a:latin typeface="Arial"/>
                <a:ea typeface="Arial"/>
                <a:cs typeface="Arial"/>
                <a:sym typeface="Arial"/>
              </a:rPr>
              <a:t>en</a:t>
            </a:r>
            <a:r>
              <a:rPr lang="en-US" sz="1100" b="0" i="0" u="none" strike="noStrike" cap="none" dirty="0">
                <a:solidFill>
                  <a:srgbClr val="000000"/>
                </a:solidFill>
                <a:latin typeface="Arial"/>
                <a:ea typeface="Arial"/>
                <a:cs typeface="Arial"/>
                <a:sym typeface="Arial"/>
              </a:rPr>
              <a:t> </a:t>
            </a:r>
            <a:r>
              <a:rPr lang="en-US" sz="1100" b="0" i="0" u="none" strike="noStrike" cap="none" dirty="0" err="1">
                <a:solidFill>
                  <a:srgbClr val="000000"/>
                </a:solidFill>
                <a:latin typeface="Arial"/>
                <a:ea typeface="Arial"/>
                <a:cs typeface="Arial"/>
                <a:sym typeface="Arial"/>
              </a:rPr>
              <a:t>español</a:t>
            </a:r>
            <a:r>
              <a:rPr lang="en-US" sz="1100" b="0" i="0" u="none" strike="noStrike" cap="none" dirty="0">
                <a:solidFill>
                  <a:srgbClr val="000000"/>
                </a:solidFill>
                <a:latin typeface="Arial"/>
                <a:ea typeface="Arial"/>
                <a:cs typeface="Arial"/>
                <a:sym typeface="Arial"/>
              </a:rPr>
              <a: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12" name="Google Shape;12;p2"/>
          <p:cNvSpPr txBox="1">
            <a:spLocks noGrp="1"/>
          </p:cNvSpPr>
          <p:nvPr>
            <p:ph type="subTitle" idx="1"/>
          </p:nvPr>
        </p:nvSpPr>
        <p:spPr>
          <a:xfrm>
            <a:off x="311700" y="1878560"/>
            <a:ext cx="4242600" cy="7383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1pPr>
            <a:lvl2pPr marR="0" lvl="1"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2pPr>
            <a:lvl3pPr marR="0" lvl="2"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3pPr>
            <a:lvl4pPr marR="0" lvl="3"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4pPr>
            <a:lvl5pPr marR="0" lvl="4"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5pPr>
            <a:lvl6pPr marR="0" lvl="5"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6pPr>
            <a:lvl7pPr marR="0" lvl="6"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7pPr>
            <a:lvl8pPr marR="0" lvl="7"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8pPr>
            <a:lvl9pPr marR="0" lvl="8" algn="l" rtl="0">
              <a:lnSpc>
                <a:spcPct val="100000"/>
              </a:lnSpc>
              <a:spcBef>
                <a:spcPts val="0"/>
              </a:spcBef>
              <a:spcAft>
                <a:spcPts val="0"/>
              </a:spcAft>
              <a:buClr>
                <a:schemeClr val="lt2"/>
              </a:buClr>
              <a:buSzPts val="1600"/>
              <a:buFont typeface="Roboto"/>
              <a:buNone/>
              <a:defRPr sz="1600" b="0" i="0" u="none" strike="noStrike" cap="none">
                <a:solidFill>
                  <a:schemeClr val="lt2"/>
                </a:solidFill>
                <a:latin typeface="Roboto"/>
                <a:ea typeface="Roboto"/>
                <a:cs typeface="Roboto"/>
                <a:sym typeface="Roboto"/>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11750" y="831175"/>
            <a:ext cx="5334900" cy="1244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10000"/>
              <a:buFont typeface="Merriweather"/>
              <a:buNone/>
              <a:defRPr sz="10000" b="0" i="0" u="none" strike="noStrike" cap="none">
                <a:solidFill>
                  <a:schemeClr val="lt1"/>
                </a:solidFill>
                <a:latin typeface="Merriweather"/>
                <a:ea typeface="Merriweather"/>
                <a:cs typeface="Merriweather"/>
                <a:sym typeface="Merriweather"/>
              </a:defRPr>
            </a:lvl9pPr>
          </a:lstStyle>
          <a:p>
            <a:r>
              <a:t>xx%</a:t>
            </a:r>
          </a:p>
        </p:txBody>
      </p:sp>
      <p:sp>
        <p:nvSpPr>
          <p:cNvPr id="56" name="Google Shape;56;p11"/>
          <p:cNvSpPr txBox="1">
            <a:spLocks noGrp="1"/>
          </p:cNvSpPr>
          <p:nvPr>
            <p:ph type="body" idx="1"/>
          </p:nvPr>
        </p:nvSpPr>
        <p:spPr>
          <a:xfrm>
            <a:off x="311700" y="2121425"/>
            <a:ext cx="5334900" cy="942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57" name="Google Shape;5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3"/>
          <p:cNvSpPr/>
          <p:nvPr/>
        </p:nvSpPr>
        <p:spPr>
          <a:xfrm>
            <a:off x="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3"/>
          <p:cNvSpPr/>
          <p:nvPr/>
        </p:nvSpPr>
        <p:spPr>
          <a:xfrm>
            <a:off x="0" y="44125"/>
            <a:ext cx="4313625" cy="4399375"/>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17" name="Google Shape;17;p3"/>
          <p:cNvSpPr/>
          <p:nvPr/>
        </p:nvSpPr>
        <p:spPr>
          <a:xfrm>
            <a:off x="-125" y="0"/>
            <a:ext cx="4316900" cy="4395600"/>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18" name="Google Shape;18;p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19" name="Google Shape;19;p3"/>
          <p:cNvSpPr txBox="1">
            <a:spLocks noGrp="1"/>
          </p:cNvSpPr>
          <p:nvPr>
            <p:ph type="body" idx="1"/>
          </p:nvPr>
        </p:nvSpPr>
        <p:spPr>
          <a:xfrm>
            <a:off x="4644675" y="500925"/>
            <a:ext cx="4166400" cy="40986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20" name="Google Shape;20;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11675" y="798600"/>
            <a:ext cx="6247800" cy="35463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
        <p:cNvGrpSpPr/>
        <p:nvPr/>
      </p:nvGrpSpPr>
      <p:grpSpPr>
        <a:xfrm>
          <a:off x="0" y="0"/>
          <a:ext cx="0" cy="0"/>
          <a:chOff x="0" y="0"/>
          <a:chExt cx="0" cy="0"/>
        </a:xfrm>
      </p:grpSpPr>
      <p:sp>
        <p:nvSpPr>
          <p:cNvPr id="25" name="Google Shape;25;p5"/>
          <p:cNvSpPr/>
          <p:nvPr/>
        </p:nvSpPr>
        <p:spPr>
          <a:xfrm>
            <a:off x="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5"/>
          <p:cNvSpPr txBox="1">
            <a:spLocks noGrp="1"/>
          </p:cNvSpPr>
          <p:nvPr>
            <p:ph type="title"/>
          </p:nvPr>
        </p:nvSpPr>
        <p:spPr>
          <a:xfrm>
            <a:off x="311300" y="500925"/>
            <a:ext cx="3704400" cy="20496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27" name="Google Shape;27;p5"/>
          <p:cNvSpPr txBox="1">
            <a:spLocks noGrp="1"/>
          </p:cNvSpPr>
          <p:nvPr>
            <p:ph type="subTitle" idx="1"/>
          </p:nvPr>
        </p:nvSpPr>
        <p:spPr>
          <a:xfrm>
            <a:off x="304800" y="2626725"/>
            <a:ext cx="3704400" cy="926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1pPr>
            <a:lvl2pPr marR="0" lvl="1"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2pPr>
            <a:lvl3pPr marR="0" lvl="2"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3pPr>
            <a:lvl4pPr marR="0" lvl="3"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4pPr>
            <a:lvl5pPr marR="0" lvl="4"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5pPr>
            <a:lvl6pPr marR="0" lvl="5"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6pPr>
            <a:lvl7pPr marR="0" lvl="6"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7pPr>
            <a:lvl8pPr marR="0" lvl="7"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8pPr>
            <a:lvl9pPr marR="0" lvl="8" algn="l" rtl="0">
              <a:lnSpc>
                <a:spcPct val="100000"/>
              </a:lnSpc>
              <a:spcBef>
                <a:spcPts val="0"/>
              </a:spcBef>
              <a:spcAft>
                <a:spcPts val="0"/>
              </a:spcAft>
              <a:buClr>
                <a:schemeClr val="accent2"/>
              </a:buClr>
              <a:buSzPts val="1600"/>
              <a:buFont typeface="Roboto"/>
              <a:buNone/>
              <a:defRPr sz="1600" b="0" i="0" u="none" strike="noStrike" cap="none">
                <a:solidFill>
                  <a:schemeClr val="accent2"/>
                </a:solidFill>
                <a:latin typeface="Roboto"/>
                <a:ea typeface="Roboto"/>
                <a:cs typeface="Roboto"/>
                <a:sym typeface="Roboto"/>
              </a:defRPr>
            </a:lvl9pPr>
          </a:lstStyle>
          <a:p>
            <a:endParaRPr/>
          </a:p>
        </p:txBody>
      </p:sp>
      <p:sp>
        <p:nvSpPr>
          <p:cNvPr id="28" name="Google Shape;28;p5"/>
          <p:cNvSpPr txBox="1">
            <a:spLocks noGrp="1"/>
          </p:cNvSpPr>
          <p:nvPr>
            <p:ph type="body" idx="2"/>
          </p:nvPr>
        </p:nvSpPr>
        <p:spPr>
          <a:xfrm>
            <a:off x="4879025" y="500925"/>
            <a:ext cx="3954000" cy="41115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29" name="Google Shape;29;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6"/>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33" name="Google Shape;33;p6"/>
          <p:cNvSpPr txBox="1">
            <a:spLocks noGrp="1"/>
          </p:cNvSpPr>
          <p:nvPr>
            <p:ph type="body" idx="1"/>
          </p:nvPr>
        </p:nvSpPr>
        <p:spPr>
          <a:xfrm>
            <a:off x="3117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4" name="Google Shape;34;p6"/>
          <p:cNvSpPr txBox="1">
            <a:spLocks noGrp="1"/>
          </p:cNvSpPr>
          <p:nvPr>
            <p:ph type="body" idx="2"/>
          </p:nvPr>
        </p:nvSpPr>
        <p:spPr>
          <a:xfrm>
            <a:off x="4832400" y="1505700"/>
            <a:ext cx="3999900" cy="3076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6"/>
        <p:cNvGrpSpPr/>
        <p:nvPr/>
      </p:nvGrpSpPr>
      <p:grpSpPr>
        <a:xfrm>
          <a:off x="0" y="0"/>
          <a:ext cx="0" cy="0"/>
          <a:chOff x="0" y="0"/>
          <a:chExt cx="0" cy="0"/>
        </a:xfrm>
      </p:grpSpPr>
      <p:sp>
        <p:nvSpPr>
          <p:cNvPr id="37" name="Google Shape;37;p7"/>
          <p:cNvSpPr/>
          <p:nvPr/>
        </p:nvSpPr>
        <p:spPr>
          <a:xfrm>
            <a:off x="0" y="48099"/>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38" name="Google Shape;38;p7"/>
          <p:cNvSpPr/>
          <p:nvPr/>
        </p:nvSpPr>
        <p:spPr>
          <a:xfrm>
            <a:off x="0" y="0"/>
            <a:ext cx="9144250" cy="4398100"/>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39" name="Google Shape;39;p7"/>
          <p:cNvSpPr txBox="1">
            <a:spLocks noGrp="1"/>
          </p:cNvSpPr>
          <p:nvPr>
            <p:ph type="title"/>
          </p:nvPr>
        </p:nvSpPr>
        <p:spPr>
          <a:xfrm>
            <a:off x="311700" y="539725"/>
            <a:ext cx="8520600" cy="12825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3600"/>
              <a:buFont typeface="Merriweather"/>
              <a:buNone/>
              <a:defRPr sz="3600" b="0" i="0" u="none" strike="noStrike" cap="none">
                <a:solidFill>
                  <a:schemeClr val="accent1"/>
                </a:solidFill>
                <a:latin typeface="Merriweather"/>
                <a:ea typeface="Merriweather"/>
                <a:cs typeface="Merriweather"/>
                <a:sym typeface="Merriweather"/>
              </a:defRPr>
            </a:lvl9pPr>
          </a:lstStyle>
          <a:p>
            <a:endParaRPr/>
          </a:p>
        </p:txBody>
      </p:sp>
      <p:sp>
        <p:nvSpPr>
          <p:cNvPr id="40" name="Google Shape;40;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accen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8"/>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8"/>
          <p:cNvSpPr txBox="1">
            <a:spLocks noGrp="1"/>
          </p:cNvSpPr>
          <p:nvPr>
            <p:ph type="title"/>
          </p:nvPr>
        </p:nvSpPr>
        <p:spPr>
          <a:xfrm>
            <a:off x="311725" y="500925"/>
            <a:ext cx="8520600" cy="623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5"/>
        <p:cNvGrpSpPr/>
        <p:nvPr/>
      </p:nvGrpSpPr>
      <p:grpSpPr>
        <a:xfrm>
          <a:off x="0" y="0"/>
          <a:ext cx="0" cy="0"/>
          <a:chOff x="0" y="0"/>
          <a:chExt cx="0" cy="0"/>
        </a:xfrm>
      </p:grpSpPr>
      <p:sp>
        <p:nvSpPr>
          <p:cNvPr id="46" name="Google Shape;46;p9"/>
          <p:cNvSpPr/>
          <p:nvPr/>
        </p:nvSpPr>
        <p:spPr>
          <a:xfrm>
            <a:off x="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9"/>
          <p:cNvSpPr txBox="1">
            <a:spLocks noGrp="1"/>
          </p:cNvSpPr>
          <p:nvPr>
            <p:ph type="title"/>
          </p:nvPr>
        </p:nvSpPr>
        <p:spPr>
          <a:xfrm>
            <a:off x="311725" y="500925"/>
            <a:ext cx="3127500" cy="18291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1pPr>
            <a:lvl2pPr marR="0" lvl="1"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2pPr>
            <a:lvl3pPr marR="0" lvl="2"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3pPr>
            <a:lvl4pPr marR="0" lvl="3"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4pPr>
            <a:lvl5pPr marR="0" lvl="4"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5pPr>
            <a:lvl6pPr marR="0" lvl="5"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6pPr>
            <a:lvl7pPr marR="0" lvl="6"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7pPr>
            <a:lvl8pPr marR="0" lvl="7"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8pPr>
            <a:lvl9pPr marR="0" lvl="8" algn="l" rtl="0">
              <a:lnSpc>
                <a:spcPct val="100000"/>
              </a:lnSpc>
              <a:spcBef>
                <a:spcPts val="0"/>
              </a:spcBef>
              <a:spcAft>
                <a:spcPts val="0"/>
              </a:spcAft>
              <a:buClr>
                <a:schemeClr val="lt1"/>
              </a:buClr>
              <a:buSzPts val="2800"/>
              <a:buFont typeface="Merriweather"/>
              <a:buNone/>
              <a:defRPr sz="2800" b="0" i="0" u="none" strike="noStrike" cap="none">
                <a:solidFill>
                  <a:schemeClr val="lt1"/>
                </a:solidFill>
                <a:latin typeface="Merriweather"/>
                <a:ea typeface="Merriweather"/>
                <a:cs typeface="Merriweather"/>
                <a:sym typeface="Merriweather"/>
              </a:defRPr>
            </a:lvl9pPr>
          </a:lstStyle>
          <a:p>
            <a:endParaRPr/>
          </a:p>
        </p:txBody>
      </p:sp>
      <p:sp>
        <p:nvSpPr>
          <p:cNvPr id="48" name="Google Shape;48;p9"/>
          <p:cNvSpPr txBox="1">
            <a:spLocks noGrp="1"/>
          </p:cNvSpPr>
          <p:nvPr>
            <p:ph type="body" idx="1"/>
          </p:nvPr>
        </p:nvSpPr>
        <p:spPr>
          <a:xfrm>
            <a:off x="311700" y="2390650"/>
            <a:ext cx="3127500" cy="22980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accent2"/>
              </a:buClr>
              <a:buSzPts val="1300"/>
              <a:buFont typeface="Roboto"/>
              <a:buChar char="●"/>
              <a:defRPr sz="1300" b="0" i="0" u="none" strike="noStrike" cap="none">
                <a:solidFill>
                  <a:schemeClr val="accent2"/>
                </a:solidFill>
                <a:latin typeface="Roboto"/>
                <a:ea typeface="Roboto"/>
                <a:cs typeface="Roboto"/>
                <a:sym typeface="Roboto"/>
              </a:defRPr>
            </a:lvl1pPr>
            <a:lvl2pPr marL="914400" marR="0" lvl="1"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accent2"/>
              </a:buClr>
              <a:buSzPts val="1100"/>
              <a:buFont typeface="Roboto"/>
              <a:buChar char="■"/>
              <a:defRPr sz="1100" b="0" i="0" u="none" strike="noStrike" cap="none">
                <a:solidFill>
                  <a:schemeClr val="accent2"/>
                </a:solidFill>
                <a:latin typeface="Roboto"/>
                <a:ea typeface="Roboto"/>
                <a:cs typeface="Roboto"/>
                <a:sym typeface="Roboto"/>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90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10"/>
          <p:cNvSpPr txBox="1">
            <a:spLocks noGrp="1"/>
          </p:cNvSpPr>
          <p:nvPr>
            <p:ph type="body" idx="1"/>
          </p:nvPr>
        </p:nvSpPr>
        <p:spPr>
          <a:xfrm>
            <a:off x="311700" y="4521400"/>
            <a:ext cx="7979400" cy="460500"/>
          </a:xfrm>
          <a:prstGeom prst="rect">
            <a:avLst/>
          </a:prstGeom>
          <a:noFill/>
          <a:ln>
            <a:noFill/>
          </a:ln>
        </p:spPr>
        <p:txBody>
          <a:bodyPr spcFirstLastPara="1" wrap="square" lIns="91425" tIns="91425" rIns="91425" bIns="91425" anchor="ctr" anchorCtr="0"/>
          <a:lstStyle>
            <a:lvl1pPr marL="457200" marR="0" lvl="0" indent="-228600" algn="l" rtl="0">
              <a:lnSpc>
                <a:spcPct val="100000"/>
              </a:lnSpc>
              <a:spcBef>
                <a:spcPts val="0"/>
              </a:spcBef>
              <a:spcAft>
                <a:spcPts val="0"/>
              </a:spcAft>
              <a:buClr>
                <a:schemeClr val="lt1"/>
              </a:buClr>
              <a:buSzPts val="1300"/>
              <a:buFont typeface="Merriweather"/>
              <a:buNone/>
              <a:defRPr sz="1300" b="0" i="0" u="none" strike="noStrike" cap="none">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1pPr>
            <a:lvl2pPr marR="0" lvl="1"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2pPr>
            <a:lvl3pPr marR="0" lvl="2"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3pPr>
            <a:lvl4pPr marR="0" lvl="3"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4pPr>
            <a:lvl5pPr marR="0" lvl="4"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5pPr>
            <a:lvl6pPr marR="0" lvl="5"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6pPr>
            <a:lvl7pPr marR="0" lvl="6"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7pPr>
            <a:lvl8pPr marR="0" lvl="7"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8pPr>
            <a:lvl9pPr marR="0" lvl="8" algn="l" rtl="0">
              <a:lnSpc>
                <a:spcPct val="100000"/>
              </a:lnSpc>
              <a:spcBef>
                <a:spcPts val="0"/>
              </a:spcBef>
              <a:spcAft>
                <a:spcPts val="0"/>
              </a:spcAft>
              <a:buClr>
                <a:schemeClr val="accent1"/>
              </a:buClr>
              <a:buSzPts val="2800"/>
              <a:buFont typeface="Merriweather"/>
              <a:buNone/>
              <a:defRPr sz="2800" b="0" i="0" u="none" strike="noStrike" cap="none">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Roboto"/>
              <a:buChar char="●"/>
              <a:defRPr sz="1300" b="0" i="0" u="none" strike="noStrike" cap="none">
                <a:solidFill>
                  <a:schemeClr val="dk2"/>
                </a:solidFill>
                <a:latin typeface="Roboto"/>
                <a:ea typeface="Roboto"/>
                <a:cs typeface="Roboto"/>
                <a:sym typeface="Roboto"/>
              </a:defRPr>
            </a:lvl1pPr>
            <a:lvl2pPr marL="914400" marR="0" lvl="1"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2pPr>
            <a:lvl3pPr marL="1371600" marR="0" lvl="2"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3pPr>
            <a:lvl4pPr marL="1828800" marR="0" lvl="3"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4pPr>
            <a:lvl5pPr marL="2286000" marR="0" lvl="4"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5pPr>
            <a:lvl6pPr marL="2743200" marR="0" lvl="5"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6pPr>
            <a:lvl7pPr marL="3200400" marR="0" lvl="6"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7pPr>
            <a:lvl8pPr marL="3657600" marR="0" lvl="7" indent="-298450" algn="l" rtl="0">
              <a:lnSpc>
                <a:spcPct val="115000"/>
              </a:lnSpc>
              <a:spcBef>
                <a:spcPts val="1600"/>
              </a:spcBef>
              <a:spcAft>
                <a:spcPts val="0"/>
              </a:spcAft>
              <a:buClr>
                <a:schemeClr val="dk2"/>
              </a:buClr>
              <a:buSzPts val="1100"/>
              <a:buFont typeface="Roboto"/>
              <a:buChar char="○"/>
              <a:defRPr sz="1100" b="0" i="0" u="none" strike="noStrike" cap="none">
                <a:solidFill>
                  <a:schemeClr val="dk2"/>
                </a:solidFill>
                <a:latin typeface="Roboto"/>
                <a:ea typeface="Roboto"/>
                <a:cs typeface="Roboto"/>
                <a:sym typeface="Roboto"/>
              </a:defRPr>
            </a:lvl8pPr>
            <a:lvl9pPr marL="4114800" marR="0" lvl="8" indent="-298450" algn="l" rtl="0">
              <a:lnSpc>
                <a:spcPct val="115000"/>
              </a:lnSpc>
              <a:spcBef>
                <a:spcPts val="1600"/>
              </a:spcBef>
              <a:spcAft>
                <a:spcPts val="1600"/>
              </a:spcAft>
              <a:buClr>
                <a:schemeClr val="dk2"/>
              </a:buClr>
              <a:buSzPts val="1100"/>
              <a:buFont typeface="Roboto"/>
              <a:buChar char="■"/>
              <a:defRPr sz="1100" b="0" i="0" u="none" strike="noStrike" cap="none">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j3LrwoGJtec"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EQOpqkimrgk"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wVvpa5YCiGw"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fJbLHAX4k8Q"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sgne9oxrTbY"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7xFpiU1NSKE"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ictj.org/es/multimedia/video/y-sin-embargo-crecen-flore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227880" y="901627"/>
            <a:ext cx="8520600" cy="1282500"/>
          </a:xfrm>
          <a:prstGeom prst="rect">
            <a:avLst/>
          </a:prstGeom>
          <a:noFill/>
          <a:ln>
            <a:noFill/>
          </a:ln>
        </p:spPr>
        <p:txBody>
          <a:bodyPr spcFirstLastPara="1" wrap="square" lIns="91425" tIns="91425" rIns="91425" bIns="91425" anchor="t" anchorCtr="0">
            <a:noAutofit/>
          </a:bodyPr>
          <a:lstStyle/>
          <a:p>
            <a:pPr marL="0" marR="0" lvl="0" indent="285750" algn="l" rtl="0">
              <a:lnSpc>
                <a:spcPct val="100000"/>
              </a:lnSpc>
              <a:spcBef>
                <a:spcPts val="0"/>
              </a:spcBef>
              <a:spcAft>
                <a:spcPts val="0"/>
              </a:spcAft>
              <a:buClr>
                <a:schemeClr val="accent1"/>
              </a:buClr>
              <a:buSzPts val="3600"/>
              <a:buFont typeface="Merriweather"/>
              <a:buNone/>
            </a:pPr>
            <a:r>
              <a:rPr lang="en-US" sz="3600" b="1" i="0" u="none" strike="noStrike" cap="none" dirty="0">
                <a:solidFill>
                  <a:schemeClr val="accent1"/>
                </a:solidFill>
                <a:latin typeface="Calibri"/>
                <a:ea typeface="Calibri"/>
                <a:cs typeface="Calibri"/>
                <a:sym typeface="Calibri"/>
              </a:rPr>
              <a:t>GÉNERO Y JUSTICIA TRANSICIONAL:</a:t>
            </a:r>
            <a:endParaRPr dirty="0"/>
          </a:p>
          <a:p>
            <a:pPr marL="0" marR="0" lvl="0" indent="285750" algn="l" rtl="0">
              <a:lnSpc>
                <a:spcPct val="100000"/>
              </a:lnSpc>
              <a:spcBef>
                <a:spcPts val="0"/>
              </a:spcBef>
              <a:spcAft>
                <a:spcPts val="0"/>
              </a:spcAft>
              <a:buClr>
                <a:schemeClr val="accent1"/>
              </a:buClr>
              <a:buSzPts val="3600"/>
              <a:buFont typeface="Merriweather"/>
              <a:buNone/>
            </a:pPr>
            <a:r>
              <a:rPr lang="en-US" sz="3600" b="1" i="0" u="none" strike="noStrike" cap="none" dirty="0">
                <a:solidFill>
                  <a:schemeClr val="accent1"/>
                </a:solidFill>
                <a:latin typeface="Calibri"/>
                <a:ea typeface="Calibri"/>
                <a:cs typeface="Calibri"/>
                <a:sym typeface="Calibri"/>
              </a:rPr>
              <a:t>EL ESCLARECIMIENTO DE LA VERDAD</a:t>
            </a:r>
            <a:endParaRPr dirty="0"/>
          </a:p>
        </p:txBody>
      </p:sp>
      <p:pic>
        <p:nvPicPr>
          <p:cNvPr id="3" name="Picture 2">
            <a:extLst>
              <a:ext uri="{FF2B5EF4-FFF2-40B4-BE49-F238E27FC236}">
                <a16:creationId xmlns:a16="http://schemas.microsoft.com/office/drawing/2014/main" id="{98CB11A9-79DA-44AF-B5D4-E056AF8416FD}"/>
              </a:ext>
            </a:extLst>
          </p:cNvPr>
          <p:cNvPicPr>
            <a:picLocks noChangeAspect="1"/>
          </p:cNvPicPr>
          <p:nvPr/>
        </p:nvPicPr>
        <p:blipFill>
          <a:blip r:embed="rId3"/>
          <a:stretch>
            <a:fillRect/>
          </a:stretch>
        </p:blipFill>
        <p:spPr>
          <a:xfrm>
            <a:off x="325369" y="177741"/>
            <a:ext cx="1150883" cy="449275"/>
          </a:xfrm>
          <a:prstGeom prst="rect">
            <a:avLst/>
          </a:prstGeom>
        </p:spPr>
      </p:pic>
      <p:pic>
        <p:nvPicPr>
          <p:cNvPr id="4" name="Picture 3">
            <a:extLst>
              <a:ext uri="{FF2B5EF4-FFF2-40B4-BE49-F238E27FC236}">
                <a16:creationId xmlns:a16="http://schemas.microsoft.com/office/drawing/2014/main" id="{F21B0518-E6DD-4EF0-81A3-35AACC6C0D27}"/>
              </a:ext>
            </a:extLst>
          </p:cNvPr>
          <p:cNvPicPr>
            <a:picLocks noChangeAspect="1"/>
          </p:cNvPicPr>
          <p:nvPr/>
        </p:nvPicPr>
        <p:blipFill>
          <a:blip r:embed="rId4"/>
          <a:stretch>
            <a:fillRect/>
          </a:stretch>
        </p:blipFill>
        <p:spPr>
          <a:xfrm>
            <a:off x="3238790" y="157058"/>
            <a:ext cx="685510" cy="457200"/>
          </a:xfrm>
          <a:prstGeom prst="rect">
            <a:avLst/>
          </a:prstGeom>
        </p:spPr>
      </p:pic>
      <p:pic>
        <p:nvPicPr>
          <p:cNvPr id="5" name="Picture 4">
            <a:extLst>
              <a:ext uri="{FF2B5EF4-FFF2-40B4-BE49-F238E27FC236}">
                <a16:creationId xmlns:a16="http://schemas.microsoft.com/office/drawing/2014/main" id="{492640EA-A590-4004-BDE2-C5E8DDB7DE98}"/>
              </a:ext>
            </a:extLst>
          </p:cNvPr>
          <p:cNvPicPr>
            <a:picLocks noChangeAspect="1"/>
          </p:cNvPicPr>
          <p:nvPr/>
        </p:nvPicPr>
        <p:blipFill>
          <a:blip r:embed="rId5"/>
          <a:stretch>
            <a:fillRect/>
          </a:stretch>
        </p:blipFill>
        <p:spPr>
          <a:xfrm>
            <a:off x="1801857" y="200009"/>
            <a:ext cx="1031688" cy="404739"/>
          </a:xfrm>
          <a:prstGeom prst="rect">
            <a:avLst/>
          </a:prstGeom>
        </p:spPr>
      </p:pic>
      <p:sp>
        <p:nvSpPr>
          <p:cNvPr id="6" name="TextBox 5">
            <a:extLst>
              <a:ext uri="{FF2B5EF4-FFF2-40B4-BE49-F238E27FC236}">
                <a16:creationId xmlns:a16="http://schemas.microsoft.com/office/drawing/2014/main" id="{ABF74265-B57B-47CC-AC21-EA1C06BAA431}"/>
              </a:ext>
            </a:extLst>
          </p:cNvPr>
          <p:cNvSpPr txBox="1"/>
          <p:nvPr/>
        </p:nvSpPr>
        <p:spPr>
          <a:xfrm>
            <a:off x="4010114" y="175030"/>
            <a:ext cx="847725" cy="461665"/>
          </a:xfrm>
          <a:prstGeom prst="rect">
            <a:avLst/>
          </a:prstGeom>
          <a:noFill/>
        </p:spPr>
        <p:txBody>
          <a:bodyPr wrap="square" rtlCol="0">
            <a:spAutoFit/>
          </a:bodyPr>
          <a:lstStyle/>
          <a:p>
            <a:r>
              <a:rPr lang="en-US" sz="800" dirty="0" err="1">
                <a:solidFill>
                  <a:srgbClr val="003399"/>
                </a:solidFill>
                <a:latin typeface="+mj-lt"/>
                <a:sym typeface="Merriweather"/>
              </a:rPr>
              <a:t>Financiado</a:t>
            </a:r>
            <a:r>
              <a:rPr lang="en-US" sz="800" dirty="0">
                <a:solidFill>
                  <a:srgbClr val="003399"/>
                </a:solidFill>
                <a:latin typeface="+mj-lt"/>
                <a:sym typeface="Merriweather"/>
              </a:rPr>
              <a:t> </a:t>
            </a:r>
            <a:r>
              <a:rPr lang="en-US" sz="800" dirty="0" err="1">
                <a:solidFill>
                  <a:srgbClr val="003399"/>
                </a:solidFill>
                <a:latin typeface="+mj-lt"/>
                <a:sym typeface="Merriweather"/>
              </a:rPr>
              <a:t>por</a:t>
            </a:r>
            <a:r>
              <a:rPr lang="en-US" sz="800" dirty="0">
                <a:solidFill>
                  <a:srgbClr val="003399"/>
                </a:solidFill>
                <a:latin typeface="+mj-lt"/>
                <a:sym typeface="Merriweather"/>
              </a:rPr>
              <a:t> la </a:t>
            </a:r>
            <a:r>
              <a:rPr lang="es-CO" sz="800" dirty="0">
                <a:solidFill>
                  <a:srgbClr val="003399"/>
                </a:solidFill>
                <a:latin typeface="+mj-lt"/>
              </a:rPr>
              <a:t>Unión Europea</a:t>
            </a:r>
            <a:endParaRPr lang="en-US" sz="800" dirty="0">
              <a:solidFill>
                <a:srgbClr val="003399"/>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p:nvPr/>
        </p:nvSpPr>
        <p:spPr>
          <a:xfrm>
            <a:off x="212950" y="100900"/>
            <a:ext cx="33057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Greensboro</a:t>
            </a:r>
            <a:endParaRPr/>
          </a:p>
        </p:txBody>
      </p:sp>
      <p:pic>
        <p:nvPicPr>
          <p:cNvPr id="121" name="Google Shape;121;p22"/>
          <p:cNvPicPr preferRelativeResize="0"/>
          <p:nvPr/>
        </p:nvPicPr>
        <p:blipFill rotWithShape="1">
          <a:blip r:embed="rId3">
            <a:alphaModFix/>
          </a:blip>
          <a:srcRect/>
          <a:stretch/>
        </p:blipFill>
        <p:spPr>
          <a:xfrm>
            <a:off x="2495825" y="804325"/>
            <a:ext cx="6648174" cy="4339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Formas </a:t>
            </a:r>
            <a:r>
              <a:rPr lang="en-US" sz="2400" b="0" i="1" u="none" strike="noStrike" cap="none">
                <a:solidFill>
                  <a:schemeClr val="lt1"/>
                </a:solidFill>
                <a:latin typeface="Merriweather"/>
                <a:ea typeface="Merriweather"/>
                <a:cs typeface="Merriweather"/>
                <a:sym typeface="Merriweather"/>
              </a:rPr>
              <a:t>oficiales</a:t>
            </a:r>
            <a:r>
              <a:rPr lang="en-US" sz="2400" b="0" i="0" u="none" strike="noStrike" cap="none">
                <a:solidFill>
                  <a:schemeClr val="lt1"/>
                </a:solidFill>
                <a:latin typeface="Merriweather"/>
                <a:ea typeface="Merriweather"/>
                <a:cs typeface="Merriweather"/>
                <a:sym typeface="Merriweather"/>
              </a:rPr>
              <a:t> de </a:t>
            </a:r>
            <a:endParaRPr/>
          </a:p>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esclarecimiento de la verdad</a:t>
            </a:r>
            <a:endParaRPr/>
          </a:p>
        </p:txBody>
      </p:sp>
      <p:sp>
        <p:nvSpPr>
          <p:cNvPr id="127" name="Google Shape;127;p23"/>
          <p:cNvSpPr txBox="1"/>
          <p:nvPr/>
        </p:nvSpPr>
        <p:spPr>
          <a:xfrm>
            <a:off x="4740950" y="1223075"/>
            <a:ext cx="4124400" cy="25716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2"/>
              </a:buClr>
              <a:buSzPts val="1800"/>
              <a:buFont typeface="Roboto"/>
              <a:buChar char="●"/>
            </a:pPr>
            <a:r>
              <a:rPr lang="es-AR" sz="1800" dirty="0">
                <a:solidFill>
                  <a:schemeClr val="dk2"/>
                </a:solidFill>
                <a:latin typeface="Roboto"/>
                <a:ea typeface="Roboto"/>
                <a:cs typeface="Roboto"/>
                <a:sym typeface="Roboto"/>
              </a:rPr>
              <a:t>C</a:t>
            </a:r>
            <a:r>
              <a:rPr lang="es-AR" sz="1800" b="0" i="0" u="none" strike="noStrike" cap="none" dirty="0">
                <a:solidFill>
                  <a:schemeClr val="dk2"/>
                </a:solidFill>
                <a:latin typeface="Roboto"/>
                <a:ea typeface="Roboto"/>
                <a:cs typeface="Roboto"/>
                <a:sym typeface="Roboto"/>
              </a:rPr>
              <a:t>omisiones de investigación y misiones de determinación de los hechos</a:t>
            </a:r>
          </a:p>
          <a:p>
            <a:pPr marL="0" marR="0" lvl="0" indent="0" algn="l" rtl="0">
              <a:lnSpc>
                <a:spcPct val="100000"/>
              </a:lnSpc>
              <a:spcBef>
                <a:spcPts val="0"/>
              </a:spcBef>
              <a:spcAft>
                <a:spcPts val="0"/>
              </a:spcAft>
              <a:buClr>
                <a:srgbClr val="000000"/>
              </a:buClr>
              <a:buSzPts val="1800"/>
              <a:buFont typeface="Arial"/>
              <a:buNone/>
            </a:pPr>
            <a:endParaRPr lang="es-A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s-AR" sz="1800" dirty="0">
                <a:solidFill>
                  <a:schemeClr val="dk2"/>
                </a:solidFill>
                <a:latin typeface="Roboto"/>
                <a:ea typeface="Roboto"/>
                <a:cs typeface="Roboto"/>
                <a:sym typeface="Roboto"/>
              </a:rPr>
              <a:t>C</a:t>
            </a:r>
            <a:r>
              <a:rPr lang="es-AR" sz="1800" b="0" i="0" u="none" strike="noStrike" cap="none" dirty="0">
                <a:solidFill>
                  <a:schemeClr val="dk2"/>
                </a:solidFill>
                <a:latin typeface="Roboto"/>
                <a:ea typeface="Roboto"/>
                <a:cs typeface="Roboto"/>
                <a:sym typeface="Roboto"/>
              </a:rPr>
              <a:t>omisiones de la verdad dirigidas por los Estados a nivel nacional o comunitario</a:t>
            </a:r>
          </a:p>
          <a:p>
            <a:pPr marL="0" marR="0" lvl="0" indent="0" algn="l" rtl="0">
              <a:lnSpc>
                <a:spcPct val="100000"/>
              </a:lnSpc>
              <a:spcBef>
                <a:spcPts val="0"/>
              </a:spcBef>
              <a:spcAft>
                <a:spcPts val="0"/>
              </a:spcAft>
              <a:buClr>
                <a:srgbClr val="000000"/>
              </a:buClr>
              <a:buSzPts val="1800"/>
              <a:buFont typeface="Arial"/>
              <a:buNone/>
            </a:pPr>
            <a:endParaRPr lang="es-A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s-AR" sz="1800" dirty="0">
                <a:solidFill>
                  <a:schemeClr val="dk2"/>
                </a:solidFill>
                <a:latin typeface="Roboto"/>
                <a:ea typeface="Roboto"/>
                <a:cs typeface="Roboto"/>
                <a:sym typeface="Roboto"/>
              </a:rPr>
              <a:t>E</a:t>
            </a:r>
            <a:r>
              <a:rPr lang="es-AR" sz="1800" b="0" i="0" u="none" strike="noStrike" cap="none" dirty="0">
                <a:solidFill>
                  <a:schemeClr val="dk2"/>
                </a:solidFill>
                <a:latin typeface="Roboto"/>
                <a:ea typeface="Roboto"/>
                <a:cs typeface="Roboto"/>
                <a:sym typeface="Roboto"/>
              </a:rPr>
              <a:t>xhumaciones e investigaciones oficiales sobre el destino y paradero de las personas en paradero desconocido y desaparecidas</a:t>
            </a: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pic>
        <p:nvPicPr>
          <p:cNvPr id="128" name="Google Shape;128;p23"/>
          <p:cNvPicPr preferRelativeResize="0"/>
          <p:nvPr/>
        </p:nvPicPr>
        <p:blipFill rotWithShape="1">
          <a:blip r:embed="rId3">
            <a:alphaModFix/>
          </a:blip>
          <a:srcRect/>
          <a:stretch/>
        </p:blipFill>
        <p:spPr>
          <a:xfrm>
            <a:off x="0" y="1517375"/>
            <a:ext cx="4572001" cy="3047992"/>
          </a:xfrm>
          <a:prstGeom prst="rect">
            <a:avLst/>
          </a:prstGeom>
          <a:noFill/>
          <a:ln>
            <a:noFill/>
          </a:ln>
        </p:spPr>
      </p:pic>
      <p:sp>
        <p:nvSpPr>
          <p:cNvPr id="5" name="Rectangle 4">
            <a:extLst>
              <a:ext uri="{FF2B5EF4-FFF2-40B4-BE49-F238E27FC236}">
                <a16:creationId xmlns:a16="http://schemas.microsoft.com/office/drawing/2014/main" id="{3A727021-7A08-41DC-9B09-32998280EAF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239325" y="127475"/>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Formas </a:t>
            </a:r>
            <a:r>
              <a:rPr lang="en-US" sz="2400" b="0" i="1" u="none" strike="noStrike" cap="none">
                <a:solidFill>
                  <a:schemeClr val="lt1"/>
                </a:solidFill>
                <a:latin typeface="Merriweather"/>
                <a:ea typeface="Merriweather"/>
                <a:cs typeface="Merriweather"/>
                <a:sym typeface="Merriweather"/>
              </a:rPr>
              <a:t>extraoficiales</a:t>
            </a:r>
            <a:r>
              <a:rPr lang="en-US" sz="2400" b="0" i="0" u="none" strike="noStrike" cap="none">
                <a:solidFill>
                  <a:schemeClr val="lt1"/>
                </a:solidFill>
                <a:latin typeface="Merriweather"/>
                <a:ea typeface="Merriweather"/>
                <a:cs typeface="Merriweather"/>
                <a:sym typeface="Merriweather"/>
              </a:rPr>
              <a:t> de </a:t>
            </a:r>
            <a:endParaRPr/>
          </a:p>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esclarecimiento de la verdad</a:t>
            </a:r>
            <a:endParaRPr/>
          </a:p>
        </p:txBody>
      </p:sp>
      <p:sp>
        <p:nvSpPr>
          <p:cNvPr id="134" name="Google Shape;134;p24"/>
          <p:cNvSpPr txBox="1"/>
          <p:nvPr/>
        </p:nvSpPr>
        <p:spPr>
          <a:xfrm>
            <a:off x="4740950" y="1223075"/>
            <a:ext cx="4124400" cy="25716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O</a:t>
            </a:r>
            <a:r>
              <a:rPr lang="en-US" sz="1800" b="0" i="0" u="none" strike="noStrike" cap="none" dirty="0" err="1">
                <a:solidFill>
                  <a:schemeClr val="dk2"/>
                </a:solidFill>
                <a:latin typeface="Roboto"/>
                <a:ea typeface="Roboto"/>
                <a:cs typeface="Roboto"/>
                <a:sym typeface="Roboto"/>
              </a:rPr>
              <a:t>rganismos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similares</a:t>
            </a:r>
            <a:r>
              <a:rPr lang="en-US" sz="1800" b="0" i="0" u="none" strike="noStrike" cap="none" dirty="0">
                <a:solidFill>
                  <a:schemeClr val="dk2"/>
                </a:solidFill>
                <a:latin typeface="Roboto"/>
                <a:ea typeface="Roboto"/>
                <a:cs typeface="Roboto"/>
                <a:sym typeface="Roboto"/>
              </a:rPr>
              <a:t> a las </a:t>
            </a:r>
            <a:r>
              <a:rPr lang="en-US" sz="1800" b="0" i="0" u="none" strike="noStrike" cap="none" dirty="0" err="1">
                <a:solidFill>
                  <a:schemeClr val="dk2"/>
                </a:solidFill>
                <a:latin typeface="Roboto"/>
                <a:ea typeface="Roboto"/>
                <a:cs typeface="Roboto"/>
                <a:sym typeface="Roboto"/>
              </a:rPr>
              <a:t>comisiones</a:t>
            </a:r>
            <a:r>
              <a:rPr lang="en-US" sz="1800" b="0" i="0" u="none" strike="noStrike" cap="none" dirty="0">
                <a:solidFill>
                  <a:schemeClr val="dk2"/>
                </a:solidFill>
                <a:latin typeface="Roboto"/>
                <a:ea typeface="Roboto"/>
                <a:cs typeface="Roboto"/>
                <a:sym typeface="Roboto"/>
              </a:rPr>
              <a:t> de la </a:t>
            </a:r>
            <a:r>
              <a:rPr lang="en-US" sz="1800" b="0" i="0" u="none" strike="noStrike" cap="none" dirty="0" err="1">
                <a:solidFill>
                  <a:schemeClr val="dk2"/>
                </a:solidFill>
                <a:latin typeface="Roboto"/>
                <a:ea typeface="Roboto"/>
                <a:cs typeface="Roboto"/>
                <a:sym typeface="Roboto"/>
              </a:rPr>
              <a:t>verdad</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dirigidos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por</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sociedad</a:t>
            </a:r>
            <a:r>
              <a:rPr lang="en-US" sz="1800" b="0" i="0" u="none" strike="noStrike" cap="none" dirty="0">
                <a:solidFill>
                  <a:schemeClr val="dk2"/>
                </a:solidFill>
                <a:latin typeface="Roboto"/>
                <a:ea typeface="Roboto"/>
                <a:cs typeface="Roboto"/>
                <a:sym typeface="Roboto"/>
              </a:rPr>
              <a:t> civil</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C</a:t>
            </a:r>
            <a:r>
              <a:rPr lang="en-US" sz="1800" b="0" i="0" u="none" strike="noStrike" cap="none" dirty="0" err="1">
                <a:solidFill>
                  <a:schemeClr val="dk2"/>
                </a:solidFill>
                <a:latin typeface="Roboto"/>
                <a:ea typeface="Roboto"/>
                <a:cs typeface="Roboto"/>
                <a:sym typeface="Roboto"/>
              </a:rPr>
              <a:t>entros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documentación</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Juicios</a:t>
            </a:r>
            <a:r>
              <a:rPr lang="en-US" sz="1800" b="0" i="0" u="none" strike="noStrike" cap="none" dirty="0">
                <a:solidFill>
                  <a:schemeClr val="dk2"/>
                </a:solidFill>
                <a:latin typeface="Roboto"/>
                <a:ea typeface="Roboto"/>
                <a:cs typeface="Roboto"/>
                <a:sym typeface="Roboto"/>
              </a:rPr>
              <a:t> o </a:t>
            </a:r>
            <a:r>
              <a:rPr lang="en-US" sz="1800" b="0" i="0" u="none" strike="noStrike" cap="none" dirty="0" err="1">
                <a:solidFill>
                  <a:schemeClr val="dk2"/>
                </a:solidFill>
                <a:latin typeface="Roboto"/>
                <a:ea typeface="Roboto"/>
                <a:cs typeface="Roboto"/>
                <a:sym typeface="Roboto"/>
              </a:rPr>
              <a:t>tribunales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simulados</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A</a:t>
            </a:r>
            <a:r>
              <a:rPr lang="en-US" sz="1800" b="0" i="0" u="none" strike="noStrike" cap="none" dirty="0" err="1">
                <a:solidFill>
                  <a:schemeClr val="dk2"/>
                </a:solidFill>
                <a:latin typeface="Roboto"/>
                <a:ea typeface="Roboto"/>
                <a:cs typeface="Roboto"/>
                <a:sym typeface="Roboto"/>
              </a:rPr>
              <a:t>rte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teatro</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otras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actividades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creativas</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pic>
        <p:nvPicPr>
          <p:cNvPr id="135" name="Google Shape;135;p24"/>
          <p:cNvPicPr preferRelativeResize="0"/>
          <p:nvPr/>
        </p:nvPicPr>
        <p:blipFill rotWithShape="1">
          <a:blip r:embed="rId3">
            <a:alphaModFix/>
          </a:blip>
          <a:srcRect/>
          <a:stretch/>
        </p:blipFill>
        <p:spPr>
          <a:xfrm>
            <a:off x="1099275" y="1634700"/>
            <a:ext cx="2034350" cy="3070700"/>
          </a:xfrm>
          <a:prstGeom prst="rect">
            <a:avLst/>
          </a:prstGeom>
          <a:noFill/>
          <a:ln>
            <a:noFill/>
          </a:ln>
        </p:spPr>
      </p:pic>
      <p:sp>
        <p:nvSpPr>
          <p:cNvPr id="5" name="Rectangle 4">
            <a:extLst>
              <a:ext uri="{FF2B5EF4-FFF2-40B4-BE49-F238E27FC236}">
                <a16:creationId xmlns:a16="http://schemas.microsoft.com/office/drawing/2014/main" id="{D5B4E34A-B691-4504-9447-6FBBE3F6E85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5"/>
          <p:cNvSpPr txBox="1"/>
          <p:nvPr/>
        </p:nvSpPr>
        <p:spPr>
          <a:xfrm>
            <a:off x="311700" y="278025"/>
            <a:ext cx="85206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lt1"/>
                </a:solidFill>
                <a:latin typeface="Merriweather"/>
                <a:ea typeface="Merriweather"/>
                <a:cs typeface="Merriweather"/>
                <a:sym typeface="Merriweather"/>
              </a:rPr>
              <a:t>La </a:t>
            </a:r>
            <a:r>
              <a:rPr lang="en-US" sz="2400" b="0" i="0" u="none" strike="noStrike" cap="none" dirty="0" err="1">
                <a:solidFill>
                  <a:schemeClr val="lt1"/>
                </a:solidFill>
                <a:latin typeface="Merriweather"/>
                <a:ea typeface="Merriweather"/>
                <a:cs typeface="Merriweather"/>
                <a:sym typeface="Merriweather"/>
              </a:rPr>
              <a:t>justificación</a:t>
            </a:r>
            <a:r>
              <a:rPr lang="en-US" sz="2400" b="0" i="0" u="none" strike="noStrike" cap="none" dirty="0">
                <a:solidFill>
                  <a:schemeClr val="lt1"/>
                </a:solidFill>
                <a:latin typeface="Merriweather"/>
                <a:ea typeface="Merriweather"/>
                <a:cs typeface="Merriweather"/>
                <a:sym typeface="Merriweather"/>
              </a:rPr>
              <a:t> de las </a:t>
            </a:r>
            <a:r>
              <a:rPr lang="en-US" sz="2400" b="0" i="0" u="none" strike="noStrike" cap="none" dirty="0" err="1">
                <a:solidFill>
                  <a:schemeClr val="lt1"/>
                </a:solidFill>
                <a:latin typeface="Merriweather"/>
                <a:ea typeface="Merriweather"/>
                <a:cs typeface="Merriweather"/>
                <a:sym typeface="Merriweather"/>
              </a:rPr>
              <a:t>iniciativas</a:t>
            </a:r>
            <a:r>
              <a:rPr lang="en-US" sz="2400" b="0" i="0" u="none" strike="noStrike" cap="none" dirty="0">
                <a:solidFill>
                  <a:schemeClr val="lt1"/>
                </a:solidFill>
                <a:latin typeface="Merriweather"/>
                <a:ea typeface="Merriweather"/>
                <a:cs typeface="Merriweather"/>
                <a:sym typeface="Merriweather"/>
              </a:rPr>
              <a:t> </a:t>
            </a:r>
            <a:r>
              <a:rPr lang="en-US" sz="2400" b="0" i="0" u="none" strike="noStrike" cap="none" dirty="0" err="1">
                <a:solidFill>
                  <a:schemeClr val="lt1"/>
                </a:solidFill>
                <a:latin typeface="Merriweather"/>
                <a:ea typeface="Merriweather"/>
                <a:cs typeface="Merriweather"/>
                <a:sym typeface="Merriweather"/>
              </a:rPr>
              <a:t>extraoficiales</a:t>
            </a:r>
            <a:r>
              <a:rPr lang="en-US" sz="2400" b="0" i="0" u="none" strike="noStrike" cap="none" dirty="0">
                <a:solidFill>
                  <a:schemeClr val="lt1"/>
                </a:solidFill>
                <a:latin typeface="Merriweather"/>
                <a:ea typeface="Merriweather"/>
                <a:cs typeface="Merriweather"/>
                <a:sym typeface="Merriweather"/>
              </a:rPr>
              <a:t> de </a:t>
            </a:r>
            <a:r>
              <a:rPr lang="en-US" sz="2400" b="0" i="0" u="none" strike="noStrike" cap="none" dirty="0" err="1">
                <a:solidFill>
                  <a:schemeClr val="lt1"/>
                </a:solidFill>
                <a:latin typeface="Merriweather"/>
                <a:ea typeface="Merriweather"/>
                <a:cs typeface="Merriweather"/>
                <a:sym typeface="Merriweather"/>
              </a:rPr>
              <a:t>esclarecimiento</a:t>
            </a:r>
            <a:r>
              <a:rPr lang="en-US" sz="2400" b="0" i="0" u="none" strike="noStrike" cap="none" dirty="0">
                <a:solidFill>
                  <a:schemeClr val="lt1"/>
                </a:solidFill>
                <a:latin typeface="Merriweather"/>
                <a:ea typeface="Merriweather"/>
                <a:cs typeface="Merriweather"/>
                <a:sym typeface="Merriweather"/>
              </a:rPr>
              <a:t> de la </a:t>
            </a:r>
            <a:r>
              <a:rPr lang="en-US" sz="2400" b="0" i="0" u="none" strike="noStrike" cap="none" dirty="0" err="1">
                <a:solidFill>
                  <a:schemeClr val="lt1"/>
                </a:solidFill>
                <a:latin typeface="Merriweather"/>
                <a:ea typeface="Merriweather"/>
                <a:cs typeface="Merriweather"/>
                <a:sym typeface="Merriweather"/>
              </a:rPr>
              <a:t>verdad</a:t>
            </a:r>
            <a:endParaRPr dirty="0"/>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FFFFFF"/>
              </a:solidFill>
              <a:latin typeface="Merriweather"/>
              <a:ea typeface="Merriweather"/>
              <a:cs typeface="Merriweather"/>
              <a:sym typeface="Merriweather"/>
            </a:endParaRPr>
          </a:p>
        </p:txBody>
      </p:sp>
      <p:grpSp>
        <p:nvGrpSpPr>
          <p:cNvPr id="141" name="Google Shape;141;p25"/>
          <p:cNvGrpSpPr/>
          <p:nvPr/>
        </p:nvGrpSpPr>
        <p:grpSpPr>
          <a:xfrm>
            <a:off x="531293" y="1304912"/>
            <a:ext cx="3513558" cy="3681171"/>
            <a:chOff x="431925" y="1304875"/>
            <a:chExt cx="2628925" cy="3416400"/>
          </a:xfrm>
        </p:grpSpPr>
        <p:sp>
          <p:nvSpPr>
            <p:cNvPr id="142" name="Google Shape;142;p25"/>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25"/>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4" name="Google Shape;144;p25"/>
          <p:cNvSpPr txBox="1"/>
          <p:nvPr/>
        </p:nvSpPr>
        <p:spPr>
          <a:xfrm>
            <a:off x="605775" y="1304875"/>
            <a:ext cx="2494500" cy="461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US" sz="1300" b="0" i="0" u="none" strike="noStrike" cap="none" dirty="0">
                <a:solidFill>
                  <a:srgbClr val="FFFFFF"/>
                </a:solidFill>
                <a:latin typeface="Roboto"/>
                <a:ea typeface="Roboto"/>
                <a:cs typeface="Roboto"/>
                <a:sym typeface="Roboto"/>
              </a:rPr>
              <a:t>JAPÓN</a:t>
            </a:r>
            <a:endParaRPr dirty="0"/>
          </a:p>
        </p:txBody>
      </p:sp>
      <p:sp>
        <p:nvSpPr>
          <p:cNvPr id="145" name="Google Shape;145;p25"/>
          <p:cNvSpPr txBox="1"/>
          <p:nvPr/>
        </p:nvSpPr>
        <p:spPr>
          <a:xfrm>
            <a:off x="607675" y="1850300"/>
            <a:ext cx="3437100" cy="27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2"/>
                </a:solidFill>
                <a:latin typeface="Roboto"/>
                <a:ea typeface="Roboto"/>
                <a:cs typeface="Roboto"/>
                <a:sym typeface="Roboto"/>
              </a:rPr>
              <a:t>El Tribunal Internacional de Mujeres sobre Crímenes de Guerra para el Enjuiciamiento de la Esclavitud Sexual a manos del Ejército Japonés. </a:t>
            </a:r>
            <a:endParaRPr/>
          </a:p>
          <a:p>
            <a:pPr marL="0" marR="0" lvl="0" indent="0" algn="l" rtl="0">
              <a:lnSpc>
                <a:spcPct val="115000"/>
              </a:lnSpc>
              <a:spcBef>
                <a:spcPts val="0"/>
              </a:spcBef>
              <a:spcAft>
                <a:spcPts val="1600"/>
              </a:spcAft>
              <a:buClr>
                <a:srgbClr val="000000"/>
              </a:buClr>
              <a:buSzPts val="1600"/>
              <a:buFont typeface="Arial"/>
              <a:buNone/>
            </a:pPr>
            <a:endParaRPr sz="1600" b="0" i="0" u="none" strike="noStrike" cap="none">
              <a:solidFill>
                <a:srgbClr val="666666"/>
              </a:solidFill>
              <a:latin typeface="Roboto"/>
              <a:ea typeface="Roboto"/>
              <a:cs typeface="Roboto"/>
              <a:sym typeface="Roboto"/>
            </a:endParaRPr>
          </a:p>
        </p:txBody>
      </p:sp>
      <p:grpSp>
        <p:nvGrpSpPr>
          <p:cNvPr id="146" name="Google Shape;146;p25"/>
          <p:cNvGrpSpPr/>
          <p:nvPr/>
        </p:nvGrpSpPr>
        <p:grpSpPr>
          <a:xfrm>
            <a:off x="4910400" y="1304812"/>
            <a:ext cx="3594152" cy="3676730"/>
            <a:chOff x="3320450" y="1304875"/>
            <a:chExt cx="2632500" cy="3416400"/>
          </a:xfrm>
        </p:grpSpPr>
        <p:sp>
          <p:nvSpPr>
            <p:cNvPr id="147" name="Google Shape;147;p25"/>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25"/>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9" name="Google Shape;149;p25"/>
          <p:cNvSpPr txBox="1"/>
          <p:nvPr/>
        </p:nvSpPr>
        <p:spPr>
          <a:xfrm>
            <a:off x="4979250" y="1304875"/>
            <a:ext cx="2494500" cy="461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rgbClr val="FFFFFF"/>
                </a:solidFill>
                <a:latin typeface="Roboto"/>
                <a:ea typeface="Roboto"/>
                <a:cs typeface="Roboto"/>
                <a:sym typeface="Roboto"/>
              </a:rPr>
              <a:t>GUATEMALA</a:t>
            </a:r>
            <a:endParaRPr/>
          </a:p>
        </p:txBody>
      </p:sp>
      <p:sp>
        <p:nvSpPr>
          <p:cNvPr id="150" name="Google Shape;150;p25"/>
          <p:cNvSpPr txBox="1"/>
          <p:nvPr/>
        </p:nvSpPr>
        <p:spPr>
          <a:xfrm>
            <a:off x="4986575" y="1850300"/>
            <a:ext cx="3389100" cy="27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Roboto"/>
                <a:ea typeface="Roboto"/>
                <a:cs typeface="Roboto"/>
                <a:sym typeface="Roboto"/>
              </a:rPr>
              <a:t>Proyecto Recuperación de la Memoria Histórica – REMHI</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0" marR="0" lvl="0" indent="0" algn="l" rtl="0">
              <a:lnSpc>
                <a:spcPct val="115000"/>
              </a:lnSpc>
              <a:spcBef>
                <a:spcPts val="0"/>
              </a:spcBef>
              <a:spcAft>
                <a:spcPts val="1600"/>
              </a:spcAft>
              <a:buClr>
                <a:srgbClr val="000000"/>
              </a:buClr>
              <a:buSzPts val="1800"/>
              <a:buFont typeface="Arial"/>
              <a:buNone/>
            </a:pPr>
            <a:endParaRPr sz="1800" b="0" i="0" u="none" strike="noStrike" cap="none">
              <a:solidFill>
                <a:schemeClr val="accent3"/>
              </a:solidFill>
              <a:latin typeface="Roboto"/>
              <a:ea typeface="Roboto"/>
              <a:cs typeface="Roboto"/>
              <a:sym typeface="Roboto"/>
            </a:endParaRPr>
          </a:p>
        </p:txBody>
      </p:sp>
      <p:pic>
        <p:nvPicPr>
          <p:cNvPr id="151" name="Google Shape;151;p25" descr="Eng/Kor/Nat &#10; &#10;The use of so-called &quot;comfort women&quot; as sex slaves for the Japanese Imperial Army came under the spotlight in Tokyo on Friday. &#10; &#10;Civic groups in the Japanese capital began a five-day mock tribunal in Tokyo to try the government over its responsibility for sex slavery on the part of the Army. &#10; &#10;The Women's International War Crimes Tribunal will hear testimonies from former so-called &quot;comfort women&quot; until Sunday before handing down a ruling on Tuesday. &#10; &#10;The women -- about 80 of them from North and South Korea, the Philippines, China, Taiwan, Indonesia, East Timor and the Netherlands -- are demanding that Japan apologise and compensate them for their mistreatment at the hands of Japanese soldiers during the war. &#10; &#10;More than 400 supporters from Africa, Latin America, North America and Europe were also present in the court.  &#10; &#10;The organiser says the tribunal was deliberately timed to coincide with the beginning of the new century as a symbolic goodbye to the 20th century dominated by war and violence. &#10; &#10;SOUNDBITE: (English)  &#10;&quot;Our tribunal is not a mock trial, nor is it seeking vengeance.  It is a people's tribunal with a legal framework.&quot; &#10;SUPER CAPTION: Yayori Matsui, Japanese organiser of the tribunal &#10; &#10;The mock court is basing the trial on an indictment filed by attorneys from Japan and abroad against the Japanese government and a group of Japanese government and military officials at that time. &#10; &#10;The judge, Gabrielle Kirk McDonald, who is former President of the Yugoslavia War Crimes Tribunal, referred to the absence of the Japanese government at the tribunal. &#10; &#10;SOUNDBITE: (English)  &#10;&quot;The government of Japan was served with notice of these proceedings and was invited to attend and participate.  It has not responded to this invitation.&quot;     &#10;SUPER CAPTION: Gabrielle Kirk McDonald, Judge of the Tribunal &#10; &#10;However government documents will be cited at the court as a part of the evidence. &#10; &#10;The chief prosecutor at the tribunal is also involved with war crimes in the former Yugoslavia in her role as Legal Adviser for Gender-related crimes at the International Criminal Tribunal in the Hague. &#10; &#10;She considers these proceedings to be a replacement for those at the Tokyo Tribunal Court in 1945, when the issue of the suffering of these comfort women was not referred to at all. &#10; &#10;SOUNDBITE: (English)  &#10;&quot;But there is one aspect that I understand will be quite new, and that is the accusation of Emperor Hirohito.  I would like you to listen to the evidence quite closely because Emperor Hirohito was not tried by you in the previous proceedings at Tokyo.&quot; &#10;SUPER CAPTION: Patricia Viseur-Seillers, Chief Prosecutor of the tribunal &#10; &#10;Some historians say up to 200,000 women, mainly from the Korean Peninsula, then under Japanese colonial rule, were forced to provide sex for Japanese military personnel before and during the war. &#10; &#10;On day one, testimonies from the North and South Korean comfort women were given in front of the judges and prosecutors. &#10; &#10;Pak Yong-sim, who is 78, was deceived by Japanese policemen at the age of 17 and was forced to serve as a sex slave for the Japanese military for seven years. &#10; &#10;SOUNDBITE: (Korean)  &#10;&quot;Every day tens of Japanese soldiers came to us and we were forced to provide services and even had to cook food for them.&quot; &#10;SUPER CAPTION: Pak Yong-sim, Korean alleged comfort woman &#10; &#10;This photograph was taken by American soldiers who found these women hiding in a cave at the time of the surrender of Japan. &#10; &#10;She was pregnant at the time, but Pak said the foetus was dead inside her because she was repeatedly raped by the Japanese soldiers during her pregnancy. &#10; &#10; &#10; &#10; &#10;You can license this story through AP Archive: http://www.aparchive.com/metadata/youtube/605104ddaa5270fc10d978b399682edf  &#10;Find out more about AP Archive: http://www.aparchive.com/HowWeWork" title="JAPAN: COMFORT WOMEN: MOCK TRIBUNAL">
            <a:hlinkClick r:id="rId3"/>
          </p:cNvPr>
          <p:cNvPicPr preferRelativeResize="0"/>
          <p:nvPr/>
        </p:nvPicPr>
        <p:blipFill rotWithShape="1">
          <a:blip r:embed="rId4">
            <a:alphaModFix/>
          </a:blip>
          <a:srcRect/>
          <a:stretch/>
        </p:blipFill>
        <p:spPr>
          <a:xfrm>
            <a:off x="872102" y="2741500"/>
            <a:ext cx="2831950" cy="2123975"/>
          </a:xfrm>
          <a:prstGeom prst="rect">
            <a:avLst/>
          </a:prstGeom>
          <a:noFill/>
          <a:ln>
            <a:noFill/>
          </a:ln>
        </p:spPr>
      </p:pic>
      <p:pic>
        <p:nvPicPr>
          <p:cNvPr id="152" name="Google Shape;152;p25"/>
          <p:cNvPicPr preferRelativeResize="0"/>
          <p:nvPr/>
        </p:nvPicPr>
        <p:blipFill rotWithShape="1">
          <a:blip r:embed="rId5">
            <a:alphaModFix/>
          </a:blip>
          <a:srcRect/>
          <a:stretch/>
        </p:blipFill>
        <p:spPr>
          <a:xfrm>
            <a:off x="5985250" y="2725700"/>
            <a:ext cx="1576725" cy="2155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p:nvPr/>
        </p:nvSpPr>
        <p:spPr>
          <a:xfrm>
            <a:off x="372685" y="262225"/>
            <a:ext cx="85206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lt1"/>
                </a:solidFill>
                <a:latin typeface="Merriweather"/>
                <a:ea typeface="Merriweather"/>
                <a:cs typeface="Merriweather"/>
                <a:sym typeface="Merriweather"/>
              </a:rPr>
              <a:t>La </a:t>
            </a:r>
            <a:r>
              <a:rPr lang="en-US" sz="2400" b="0" i="0" u="none" strike="noStrike" cap="none" dirty="0" err="1">
                <a:solidFill>
                  <a:schemeClr val="lt1"/>
                </a:solidFill>
                <a:latin typeface="Merriweather"/>
                <a:ea typeface="Merriweather"/>
                <a:cs typeface="Merriweather"/>
                <a:sym typeface="Merriweather"/>
              </a:rPr>
              <a:t>justificación</a:t>
            </a:r>
            <a:r>
              <a:rPr lang="en-US" sz="2400" b="0" i="0" u="none" strike="noStrike" cap="none" dirty="0">
                <a:solidFill>
                  <a:schemeClr val="lt1"/>
                </a:solidFill>
                <a:latin typeface="Merriweather"/>
                <a:ea typeface="Merriweather"/>
                <a:cs typeface="Merriweather"/>
                <a:sym typeface="Merriweather"/>
              </a:rPr>
              <a:t> de las </a:t>
            </a:r>
            <a:r>
              <a:rPr lang="en-US" sz="2400" b="0" i="0" u="none" strike="noStrike" cap="none" dirty="0" err="1">
                <a:solidFill>
                  <a:schemeClr val="lt1"/>
                </a:solidFill>
                <a:latin typeface="Merriweather"/>
                <a:ea typeface="Merriweather"/>
                <a:cs typeface="Merriweather"/>
                <a:sym typeface="Merriweather"/>
              </a:rPr>
              <a:t>iniciativas</a:t>
            </a:r>
            <a:r>
              <a:rPr lang="en-US" sz="2400" b="0" i="0" u="none" strike="noStrike" cap="none" dirty="0">
                <a:solidFill>
                  <a:schemeClr val="lt1"/>
                </a:solidFill>
                <a:latin typeface="Merriweather"/>
                <a:ea typeface="Merriweather"/>
                <a:cs typeface="Merriweather"/>
                <a:sym typeface="Merriweather"/>
              </a:rPr>
              <a:t> </a:t>
            </a:r>
            <a:r>
              <a:rPr lang="en-US" sz="2400" b="0" i="0" u="none" strike="noStrike" cap="none" dirty="0" err="1">
                <a:solidFill>
                  <a:schemeClr val="lt1"/>
                </a:solidFill>
                <a:latin typeface="Merriweather"/>
                <a:ea typeface="Merriweather"/>
                <a:cs typeface="Merriweather"/>
                <a:sym typeface="Merriweather"/>
              </a:rPr>
              <a:t>extraoficiales</a:t>
            </a:r>
            <a:r>
              <a:rPr lang="en-US" sz="2400" b="0" i="0" u="none" strike="noStrike" cap="none" dirty="0">
                <a:solidFill>
                  <a:schemeClr val="lt1"/>
                </a:solidFill>
                <a:latin typeface="Merriweather"/>
                <a:ea typeface="Merriweather"/>
                <a:cs typeface="Merriweather"/>
                <a:sym typeface="Merriweather"/>
              </a:rPr>
              <a:t> de </a:t>
            </a:r>
            <a:r>
              <a:rPr lang="en-US" sz="2400" b="0" i="0" u="none" strike="noStrike" cap="none" dirty="0" err="1">
                <a:solidFill>
                  <a:schemeClr val="lt1"/>
                </a:solidFill>
                <a:latin typeface="Merriweather"/>
                <a:ea typeface="Merriweather"/>
                <a:cs typeface="Merriweather"/>
                <a:sym typeface="Merriweather"/>
              </a:rPr>
              <a:t>esclarecimiento</a:t>
            </a:r>
            <a:r>
              <a:rPr lang="en-US" sz="2400" b="0" i="0" u="none" strike="noStrike" cap="none" dirty="0">
                <a:solidFill>
                  <a:schemeClr val="lt1"/>
                </a:solidFill>
                <a:latin typeface="Merriweather"/>
                <a:ea typeface="Merriweather"/>
                <a:cs typeface="Merriweather"/>
                <a:sym typeface="Merriweather"/>
              </a:rPr>
              <a:t> de la </a:t>
            </a:r>
            <a:r>
              <a:rPr lang="en-US" sz="2400" b="0" i="0" u="none" strike="noStrike" cap="none" dirty="0" err="1">
                <a:solidFill>
                  <a:schemeClr val="lt1"/>
                </a:solidFill>
                <a:latin typeface="Merriweather"/>
                <a:ea typeface="Merriweather"/>
                <a:cs typeface="Merriweather"/>
                <a:sym typeface="Merriweather"/>
              </a:rPr>
              <a:t>verdad</a:t>
            </a:r>
            <a:endParaRPr dirty="0"/>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FFFFFF"/>
              </a:solidFill>
              <a:latin typeface="Merriweather"/>
              <a:ea typeface="Merriweather"/>
              <a:cs typeface="Merriweather"/>
              <a:sym typeface="Merriweather"/>
            </a:endParaRPr>
          </a:p>
        </p:txBody>
      </p:sp>
      <p:grpSp>
        <p:nvGrpSpPr>
          <p:cNvPr id="158" name="Google Shape;158;p26"/>
          <p:cNvGrpSpPr/>
          <p:nvPr/>
        </p:nvGrpSpPr>
        <p:grpSpPr>
          <a:xfrm>
            <a:off x="531293" y="1304912"/>
            <a:ext cx="3513558" cy="3681171"/>
            <a:chOff x="431925" y="1304875"/>
            <a:chExt cx="2628925" cy="3416400"/>
          </a:xfrm>
        </p:grpSpPr>
        <p:sp>
          <p:nvSpPr>
            <p:cNvPr id="159" name="Google Shape;159;p26"/>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6"/>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1" name="Google Shape;161;p26"/>
          <p:cNvSpPr txBox="1"/>
          <p:nvPr/>
        </p:nvSpPr>
        <p:spPr>
          <a:xfrm>
            <a:off x="605775" y="1304875"/>
            <a:ext cx="2494500" cy="461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rgbClr val="FFFFFF"/>
                </a:solidFill>
                <a:latin typeface="Roboto"/>
                <a:ea typeface="Roboto"/>
                <a:cs typeface="Roboto"/>
                <a:sym typeface="Roboto"/>
              </a:rPr>
              <a:t>SÁHARA OCCIDENTAL</a:t>
            </a:r>
            <a:endParaRPr/>
          </a:p>
        </p:txBody>
      </p:sp>
      <p:sp>
        <p:nvSpPr>
          <p:cNvPr id="162" name="Google Shape;162;p26"/>
          <p:cNvSpPr txBox="1"/>
          <p:nvPr/>
        </p:nvSpPr>
        <p:spPr>
          <a:xfrm>
            <a:off x="607675" y="1850300"/>
            <a:ext cx="3437100" cy="27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Roboto"/>
                <a:ea typeface="Roboto"/>
                <a:cs typeface="Roboto"/>
                <a:sym typeface="Roboto"/>
              </a:rPr>
              <a:t>Oasis de la Memoria</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0" marR="0" lvl="0" indent="0" algn="l" rtl="0">
              <a:lnSpc>
                <a:spcPct val="115000"/>
              </a:lnSpc>
              <a:spcBef>
                <a:spcPts val="0"/>
              </a:spcBef>
              <a:spcAft>
                <a:spcPts val="1600"/>
              </a:spcAft>
              <a:buClr>
                <a:srgbClr val="000000"/>
              </a:buClr>
              <a:buSzPts val="1600"/>
              <a:buFont typeface="Arial"/>
              <a:buNone/>
            </a:pPr>
            <a:endParaRPr sz="1600" b="0" i="0" u="none" strike="noStrike" cap="none">
              <a:solidFill>
                <a:srgbClr val="666666"/>
              </a:solidFill>
              <a:latin typeface="Roboto"/>
              <a:ea typeface="Roboto"/>
              <a:cs typeface="Roboto"/>
              <a:sym typeface="Roboto"/>
            </a:endParaRPr>
          </a:p>
        </p:txBody>
      </p:sp>
      <p:grpSp>
        <p:nvGrpSpPr>
          <p:cNvPr id="163" name="Google Shape;163;p26"/>
          <p:cNvGrpSpPr/>
          <p:nvPr/>
        </p:nvGrpSpPr>
        <p:grpSpPr>
          <a:xfrm>
            <a:off x="4910400" y="1304812"/>
            <a:ext cx="3594152" cy="3676730"/>
            <a:chOff x="3320450" y="1304875"/>
            <a:chExt cx="2632500" cy="3416400"/>
          </a:xfrm>
        </p:grpSpPr>
        <p:sp>
          <p:nvSpPr>
            <p:cNvPr id="164" name="Google Shape;164;p26"/>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26"/>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66" name="Google Shape;166;p26"/>
          <p:cNvSpPr txBox="1"/>
          <p:nvPr/>
        </p:nvSpPr>
        <p:spPr>
          <a:xfrm>
            <a:off x="4979250" y="1304875"/>
            <a:ext cx="2494500" cy="461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rgbClr val="FFFFFF"/>
                </a:solidFill>
                <a:latin typeface="Roboto"/>
                <a:ea typeface="Roboto"/>
                <a:cs typeface="Roboto"/>
                <a:sym typeface="Roboto"/>
              </a:rPr>
              <a:t>AFGANISTÁN</a:t>
            </a:r>
            <a:endParaRPr/>
          </a:p>
        </p:txBody>
      </p:sp>
      <p:sp>
        <p:nvSpPr>
          <p:cNvPr id="167" name="Google Shape;167;p26"/>
          <p:cNvSpPr txBox="1"/>
          <p:nvPr/>
        </p:nvSpPr>
        <p:spPr>
          <a:xfrm>
            <a:off x="4986575" y="1850300"/>
            <a:ext cx="3389100" cy="27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Roboto"/>
                <a:ea typeface="Roboto"/>
                <a:cs typeface="Roboto"/>
                <a:sym typeface="Roboto"/>
              </a:rPr>
              <a:t>Proyecto Recuperación de la Memoria Histórica – REMHI</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a:p>
            <a:pPr marL="0" marR="0" lvl="0" indent="0" algn="l" rtl="0">
              <a:lnSpc>
                <a:spcPct val="115000"/>
              </a:lnSpc>
              <a:spcBef>
                <a:spcPts val="0"/>
              </a:spcBef>
              <a:spcAft>
                <a:spcPts val="1600"/>
              </a:spcAft>
              <a:buClr>
                <a:srgbClr val="000000"/>
              </a:buClr>
              <a:buSzPts val="1800"/>
              <a:buFont typeface="Arial"/>
              <a:buNone/>
            </a:pPr>
            <a:endParaRPr sz="1800" b="0" i="0" u="none" strike="noStrike" cap="none">
              <a:solidFill>
                <a:schemeClr val="accent3"/>
              </a:solidFill>
              <a:latin typeface="Roboto"/>
              <a:ea typeface="Roboto"/>
              <a:cs typeface="Roboto"/>
              <a:sym typeface="Roboto"/>
            </a:endParaRPr>
          </a:p>
        </p:txBody>
      </p:sp>
      <p:pic>
        <p:nvPicPr>
          <p:cNvPr id="168" name="Google Shape;168;p26"/>
          <p:cNvPicPr preferRelativeResize="0"/>
          <p:nvPr/>
        </p:nvPicPr>
        <p:blipFill rotWithShape="1">
          <a:blip r:embed="rId3">
            <a:alphaModFix/>
          </a:blip>
          <a:srcRect/>
          <a:stretch/>
        </p:blipFill>
        <p:spPr>
          <a:xfrm>
            <a:off x="1251450" y="2358400"/>
            <a:ext cx="1848825" cy="2522875"/>
          </a:xfrm>
          <a:prstGeom prst="rect">
            <a:avLst/>
          </a:prstGeom>
          <a:noFill/>
          <a:ln>
            <a:noFill/>
          </a:ln>
        </p:spPr>
      </p:pic>
      <p:pic>
        <p:nvPicPr>
          <p:cNvPr id="169" name="Google Shape;169;p26"/>
          <p:cNvPicPr preferRelativeResize="0"/>
          <p:nvPr/>
        </p:nvPicPr>
        <p:blipFill rotWithShape="1">
          <a:blip r:embed="rId4">
            <a:alphaModFix/>
          </a:blip>
          <a:srcRect/>
          <a:stretch/>
        </p:blipFill>
        <p:spPr>
          <a:xfrm>
            <a:off x="4991000" y="2946563"/>
            <a:ext cx="3437100" cy="16685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212950" y="100900"/>
            <a:ext cx="3305700"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Colombia</a:t>
            </a:r>
            <a:endParaRPr/>
          </a:p>
        </p:txBody>
      </p:sp>
      <p:pic>
        <p:nvPicPr>
          <p:cNvPr id="175" name="Google Shape;175;p27" descr="During their sit-ins, the women of Ruta Pacifica in Puerto Asis, Putumayo, walk in silence, showing the photographs of those who were murdered and disappeared during the armed conflict.&#10;&#10;“What we want these sit-ins to achieve is not only greater awareness about what happens to us women; we also want each person watching the sit-in to realize that violence can touch him or her at any moment,” explained Miralba Ibarra, a member of ASMUM, an organization that is part of Ruta Pacifica. At the end of the performance, they all cry out together: “Without the voice of women, the truth is not complete.”&#10;&#10;Ruta Pacifica de las Mujeres brings together 300 organizations from around Colombia that advocate for peace and the realization of women’s rights. “We want to know why it is that women have to be the most affected [by the conflict],” said Amanda Camila, from ASUMUM. “Why do we have to be the spoils of war?”&#10;&#10;This video is part of ICTJ's multimedia project: &quot;Truths We Need to Know&quot;. Watch the full project here: http://bit.ly/1Gkvy6V" title="The Silent Scream of Women | ICTJ">
            <a:hlinkClick r:id="rId3"/>
          </p:cNvPr>
          <p:cNvPicPr preferRelativeResize="0"/>
          <p:nvPr/>
        </p:nvPicPr>
        <p:blipFill rotWithShape="1">
          <a:blip r:embed="rId4">
            <a:alphaModFix/>
          </a:blip>
          <a:srcRect/>
          <a:stretch/>
        </p:blipFill>
        <p:spPr>
          <a:xfrm>
            <a:off x="944880" y="937259"/>
            <a:ext cx="6987540" cy="3726181"/>
          </a:xfrm>
          <a:prstGeom prst="rect">
            <a:avLst/>
          </a:prstGeom>
          <a:noFill/>
          <a:ln>
            <a:noFill/>
          </a:ln>
        </p:spPr>
      </p:pic>
      <p:sp>
        <p:nvSpPr>
          <p:cNvPr id="4" name="Rectangle 3">
            <a:extLst>
              <a:ext uri="{FF2B5EF4-FFF2-40B4-BE49-F238E27FC236}">
                <a16:creationId xmlns:a16="http://schemas.microsoft.com/office/drawing/2014/main" id="{9066E558-4DDA-4319-8C9E-836A2522F28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Iniciativas oficiales de esclarecimiento de la verdad</a:t>
            </a:r>
            <a:endParaRPr/>
          </a:p>
        </p:txBody>
      </p:sp>
      <p:sp>
        <p:nvSpPr>
          <p:cNvPr id="181" name="Google Shape;181;p28"/>
          <p:cNvSpPr txBox="1"/>
          <p:nvPr/>
        </p:nvSpPr>
        <p:spPr>
          <a:xfrm>
            <a:off x="4740950" y="1223075"/>
            <a:ext cx="4124400" cy="2571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err="1">
                <a:solidFill>
                  <a:schemeClr val="dk2"/>
                </a:solidFill>
                <a:latin typeface="Roboto"/>
                <a:ea typeface="Roboto"/>
                <a:cs typeface="Roboto"/>
                <a:sym typeface="Roboto"/>
              </a:rPr>
              <a:t>Beneficios</a:t>
            </a:r>
            <a:r>
              <a:rPr lang="en-US" sz="18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a:solidFill>
                  <a:schemeClr val="dk2"/>
                </a:solidFill>
                <a:latin typeface="Roboto"/>
                <a:ea typeface="Roboto"/>
                <a:cs typeface="Roboto"/>
                <a:sym typeface="Roboto"/>
              </a:rPr>
              <a:t>L</a:t>
            </a:r>
            <a:r>
              <a:rPr lang="en-US" sz="1800" b="0" i="0" u="none" strike="noStrike" cap="none" dirty="0">
                <a:solidFill>
                  <a:schemeClr val="dk2"/>
                </a:solidFill>
                <a:latin typeface="Roboto"/>
                <a:ea typeface="Roboto"/>
                <a:cs typeface="Roboto"/>
                <a:sym typeface="Roboto"/>
              </a:rPr>
              <a:t>as </a:t>
            </a:r>
            <a:r>
              <a:rPr lang="en-US" sz="1800" b="0" i="0" u="none" strike="noStrike" cap="none" dirty="0" err="1">
                <a:solidFill>
                  <a:schemeClr val="dk2"/>
                </a:solidFill>
                <a:latin typeface="Roboto"/>
                <a:ea typeface="Roboto"/>
                <a:cs typeface="Roboto"/>
                <a:sym typeface="Roboto"/>
              </a:rPr>
              <a:t>facultades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están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dadas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por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una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disposición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legislativa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decreto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ejecutivo</a:t>
            </a:r>
            <a:r>
              <a:rPr lang="en-US" sz="1800" b="0" i="0" u="none" strike="noStrike" cap="none" dirty="0">
                <a:solidFill>
                  <a:schemeClr val="dk2"/>
                </a:solidFill>
                <a:latin typeface="Roboto"/>
                <a:ea typeface="Roboto"/>
                <a:cs typeface="Roboto"/>
                <a:sym typeface="Roboto"/>
              </a:rPr>
              <a:t> o </a:t>
            </a:r>
            <a:r>
              <a:rPr lang="en-US" sz="1800" b="0" i="0" u="none" strike="noStrike" cap="none" dirty="0" err="1">
                <a:solidFill>
                  <a:schemeClr val="dk2"/>
                </a:solidFill>
                <a:latin typeface="Roboto"/>
                <a:ea typeface="Roboto"/>
                <a:cs typeface="Roboto"/>
                <a:sym typeface="Roboto"/>
              </a:rPr>
              <a:t>procedimiento</a:t>
            </a:r>
            <a:r>
              <a:rPr lang="en-US" sz="1800" b="0" i="0" u="none" strike="noStrike" cap="none" dirty="0">
                <a:solidFill>
                  <a:schemeClr val="dk2"/>
                </a:solidFill>
                <a:latin typeface="Roboto"/>
                <a:ea typeface="Roboto"/>
                <a:cs typeface="Roboto"/>
                <a:sym typeface="Roboto"/>
              </a:rPr>
              <a:t> judicial</a:t>
            </a:r>
            <a:endParaRPr dirty="0"/>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R</a:t>
            </a:r>
            <a:r>
              <a:rPr lang="en-US" sz="1800" b="0" i="0" u="none" strike="noStrike" cap="none" dirty="0" err="1">
                <a:solidFill>
                  <a:schemeClr val="dk2"/>
                </a:solidFill>
                <a:latin typeface="Roboto"/>
                <a:ea typeface="Roboto"/>
                <a:cs typeface="Roboto"/>
                <a:sym typeface="Roboto"/>
              </a:rPr>
              <a:t>ecursos</a:t>
            </a:r>
            <a:r>
              <a:rPr lang="en-US" sz="1800" b="0" i="0" u="none" strike="noStrike" cap="none" dirty="0">
                <a:solidFill>
                  <a:schemeClr val="dk2"/>
                </a:solidFill>
                <a:latin typeface="Roboto"/>
                <a:ea typeface="Roboto"/>
                <a:cs typeface="Roboto"/>
                <a:sym typeface="Roboto"/>
              </a:rPr>
              <a:t> para la </a:t>
            </a:r>
            <a:r>
              <a:rPr lang="en-US" sz="1800" b="0" i="0" u="none" strike="noStrike" cap="none" dirty="0" err="1">
                <a:solidFill>
                  <a:schemeClr val="dk2"/>
                </a:solidFill>
                <a:latin typeface="Roboto"/>
                <a:ea typeface="Roboto"/>
                <a:cs typeface="Roboto"/>
                <a:sym typeface="Roboto"/>
              </a:rPr>
              <a:t>actuación</a:t>
            </a:r>
            <a:endParaRPr dirty="0"/>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F</a:t>
            </a:r>
            <a:r>
              <a:rPr lang="en-US" sz="1800" b="0" i="0" u="none" strike="noStrike" cap="none" dirty="0" err="1">
                <a:solidFill>
                  <a:schemeClr val="dk2"/>
                </a:solidFill>
                <a:latin typeface="Roboto"/>
                <a:ea typeface="Roboto"/>
                <a:cs typeface="Roboto"/>
                <a:sym typeface="Roboto"/>
              </a:rPr>
              <a:t>omentan</a:t>
            </a:r>
            <a:r>
              <a:rPr lang="en-US" sz="1800" b="0" i="0" u="none" strike="noStrike" cap="none" dirty="0">
                <a:solidFill>
                  <a:schemeClr val="dk2"/>
                </a:solidFill>
                <a:latin typeface="Roboto"/>
                <a:ea typeface="Roboto"/>
                <a:cs typeface="Roboto"/>
                <a:sym typeface="Roboto"/>
              </a:rPr>
              <a:t> un </a:t>
            </a:r>
            <a:r>
              <a:rPr lang="en-US" sz="1800" b="0" i="0" u="none" strike="noStrike" cap="none" dirty="0" err="1">
                <a:solidFill>
                  <a:schemeClr val="dk2"/>
                </a:solidFill>
                <a:latin typeface="Roboto"/>
                <a:ea typeface="Roboto"/>
                <a:cs typeface="Roboto"/>
                <a:sym typeface="Roboto"/>
              </a:rPr>
              <a:t>sentido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obligación</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responsabilidad</a:t>
            </a:r>
            <a:r>
              <a:rPr lang="en-US" sz="1800" b="0" i="0" u="none" strike="noStrike" cap="none" dirty="0">
                <a:solidFill>
                  <a:schemeClr val="dk2"/>
                </a:solidFill>
                <a:latin typeface="Roboto"/>
                <a:ea typeface="Roboto"/>
                <a:cs typeface="Roboto"/>
                <a:sym typeface="Roboto"/>
              </a:rPr>
              <a:t> </a:t>
            </a:r>
            <a:endParaRPr dirty="0"/>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I</a:t>
            </a:r>
            <a:r>
              <a:rPr lang="en-US" sz="1800" b="0" i="0" u="none" strike="noStrike" cap="none" dirty="0" err="1">
                <a:solidFill>
                  <a:schemeClr val="dk2"/>
                </a:solidFill>
                <a:latin typeface="Roboto"/>
                <a:ea typeface="Roboto"/>
                <a:cs typeface="Roboto"/>
                <a:sym typeface="Roboto"/>
              </a:rPr>
              <a:t>nfluencia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decisiones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sobre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políticas</a:t>
            </a:r>
            <a:endParaRPr dirty="0"/>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S</a:t>
            </a:r>
            <a:r>
              <a:rPr lang="en-US" sz="1800" b="0" i="0" u="none" strike="noStrike" cap="none" dirty="0" err="1">
                <a:solidFill>
                  <a:schemeClr val="dk2"/>
                </a:solidFill>
                <a:latin typeface="Roboto"/>
                <a:ea typeface="Roboto"/>
                <a:cs typeface="Roboto"/>
                <a:sym typeface="Roboto"/>
              </a:rPr>
              <a:t>imbolismo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reconocimiento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daños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cometidos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el </a:t>
            </a:r>
            <a:r>
              <a:rPr lang="en-US" sz="1800" b="0" i="0" u="none" strike="noStrike" cap="none" dirty="0" err="1">
                <a:solidFill>
                  <a:schemeClr val="dk2"/>
                </a:solidFill>
                <a:latin typeface="Roboto"/>
                <a:ea typeface="Roboto"/>
                <a:cs typeface="Roboto"/>
                <a:sym typeface="Roboto"/>
              </a:rPr>
              <a:t>pasado</a:t>
            </a:r>
            <a:endParaRPr dirty="0"/>
          </a:p>
          <a:p>
            <a:pPr marL="0" marR="0" lvl="0" indent="0" algn="just" rtl="0">
              <a:lnSpc>
                <a:spcPct val="107916"/>
              </a:lnSpc>
              <a:spcBef>
                <a:spcPts val="0"/>
              </a:spcBef>
              <a:spcAft>
                <a:spcPts val="0"/>
              </a:spcAft>
              <a:buClr>
                <a:srgbClr val="000000"/>
              </a:buClr>
              <a:buSzPts val="1100"/>
              <a:buFont typeface="Arial"/>
              <a:buNone/>
            </a:pPr>
            <a:endParaRPr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pic>
        <p:nvPicPr>
          <p:cNvPr id="182" name="Google Shape;182;p28" descr="https://lh3.googleusercontent.com/JMbaTsM8FfVLweh3dkBKxGSBZGm9RIBgDmzErChLHho7sU8jOa68lciCJWNP4wsScVv4KO9Xgp1dSacbkTm6EM1oXIn_2Dj23PIGKS9qg5ErltiigI-hzXE_0AXnSlS2RKpv1vym5g"/>
          <p:cNvPicPr preferRelativeResize="0"/>
          <p:nvPr/>
        </p:nvPicPr>
        <p:blipFill rotWithShape="1">
          <a:blip r:embed="rId3">
            <a:alphaModFix/>
          </a:blip>
          <a:srcRect/>
          <a:stretch/>
        </p:blipFill>
        <p:spPr>
          <a:xfrm>
            <a:off x="11200" y="1368352"/>
            <a:ext cx="4564734" cy="3041278"/>
          </a:xfrm>
          <a:prstGeom prst="rect">
            <a:avLst/>
          </a:prstGeom>
          <a:noFill/>
          <a:ln>
            <a:noFill/>
          </a:ln>
        </p:spPr>
      </p:pic>
      <p:sp>
        <p:nvSpPr>
          <p:cNvPr id="5" name="Rectangle 4">
            <a:extLst>
              <a:ext uri="{FF2B5EF4-FFF2-40B4-BE49-F238E27FC236}">
                <a16:creationId xmlns:a16="http://schemas.microsoft.com/office/drawing/2014/main" id="{F86D7875-A3E0-47C3-8BDD-1B4CC2EE2D1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9"/>
          <p:cNvSpPr txBox="1">
            <a:spLocks noGrp="1"/>
          </p:cNvSpPr>
          <p:nvPr>
            <p:ph type="title"/>
          </p:nvPr>
        </p:nvSpPr>
        <p:spPr>
          <a:xfrm>
            <a:off x="311725" y="500925"/>
            <a:ext cx="37974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4. Por qué es importante un proceso de esclarecimiento de la verdad que tenga en cuenta la perspectiva de género</a:t>
            </a:r>
            <a:endParaRPr/>
          </a:p>
          <a:p>
            <a:pPr marL="0" marR="0" lvl="0" indent="0" algn="l" rtl="0">
              <a:lnSpc>
                <a:spcPct val="100000"/>
              </a:lnSpc>
              <a:spcBef>
                <a:spcPts val="0"/>
              </a:spcBef>
              <a:spcAft>
                <a:spcPts val="0"/>
              </a:spcAft>
              <a:buClr>
                <a:schemeClr val="lt1"/>
              </a:buClr>
              <a:buSzPts val="2800"/>
              <a:buFont typeface="Merriweather"/>
              <a:buNone/>
            </a:pPr>
            <a:endParaRPr sz="2800" b="0" i="0" u="none" strike="noStrike" cap="none">
              <a:solidFill>
                <a:schemeClr val="lt1"/>
              </a:solidFill>
              <a:latin typeface="Merriweather"/>
              <a:ea typeface="Merriweather"/>
              <a:cs typeface="Merriweather"/>
              <a:sym typeface="Merriweather"/>
            </a:endParaRPr>
          </a:p>
        </p:txBody>
      </p:sp>
      <p:sp>
        <p:nvSpPr>
          <p:cNvPr id="188" name="Google Shape;188;p29"/>
          <p:cNvSpPr txBox="1"/>
          <p:nvPr/>
        </p:nvSpPr>
        <p:spPr>
          <a:xfrm>
            <a:off x="4835050" y="910250"/>
            <a:ext cx="35850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100"/>
              <a:buFont typeface="Arial"/>
              <a:buNone/>
            </a:pPr>
            <a:r>
              <a:rPr lang="en-US" sz="1800" b="0" i="0" u="none" strike="noStrike" cap="none" dirty="0" err="1">
                <a:solidFill>
                  <a:schemeClr val="dk2"/>
                </a:solidFill>
                <a:latin typeface="Roboto"/>
                <a:ea typeface="Roboto"/>
                <a:cs typeface="Roboto"/>
                <a:sym typeface="Roboto"/>
              </a:rPr>
              <a:t>Dificultades</a:t>
            </a:r>
            <a:r>
              <a:rPr lang="en-US" sz="1800" b="0" i="0" u="none" strike="noStrike" cap="none" dirty="0">
                <a:solidFill>
                  <a:schemeClr val="dk2"/>
                </a:solidFill>
                <a:latin typeface="Roboto"/>
                <a:ea typeface="Roboto"/>
                <a:cs typeface="Roboto"/>
                <a:sym typeface="Roboto"/>
              </a:rPr>
              <a:t>:</a:t>
            </a:r>
            <a:endParaRPr dirty="0"/>
          </a:p>
          <a:p>
            <a:pPr marL="457200" marR="0" lvl="0" indent="-342900" algn="l" rtl="0">
              <a:lnSpc>
                <a:spcPct val="115000"/>
              </a:lnSpc>
              <a:spcBef>
                <a:spcPts val="160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V</a:t>
            </a:r>
            <a:r>
              <a:rPr lang="en-US" sz="1800" b="0" i="0" u="none" strike="noStrike" cap="none" dirty="0" err="1">
                <a:solidFill>
                  <a:schemeClr val="dk2"/>
                </a:solidFill>
                <a:latin typeface="Roboto"/>
                <a:ea typeface="Roboto"/>
                <a:cs typeface="Roboto"/>
                <a:sym typeface="Roboto"/>
              </a:rPr>
              <a:t>ergüenza</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estigma</a:t>
            </a:r>
            <a:endParaRPr dirty="0"/>
          </a:p>
          <a:p>
            <a:pPr marL="457200" marR="0" lvl="0" indent="-342900" algn="l" rtl="0">
              <a:lnSpc>
                <a:spcPct val="115000"/>
              </a:lnSpc>
              <a:spcBef>
                <a:spcPts val="160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N</a:t>
            </a:r>
            <a:r>
              <a:rPr lang="en-US" sz="1800" b="0" i="0" u="none" strike="noStrike" cap="none" dirty="0" err="1">
                <a:solidFill>
                  <a:schemeClr val="dk2"/>
                </a:solidFill>
                <a:latin typeface="Roboto"/>
                <a:ea typeface="Roboto"/>
                <a:cs typeface="Roboto"/>
                <a:sym typeface="Roboto"/>
              </a:rPr>
              <a:t>ormalización</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abusos</a:t>
            </a:r>
            <a:endParaRPr dirty="0"/>
          </a:p>
          <a:p>
            <a:pPr marL="457200" marR="0" lvl="0" indent="-342900" algn="l" rtl="0">
              <a:lnSpc>
                <a:spcPct val="115000"/>
              </a:lnSpc>
              <a:spcBef>
                <a:spcPts val="1600"/>
              </a:spcBef>
              <a:spcAft>
                <a:spcPts val="1600"/>
              </a:spcAft>
              <a:buClr>
                <a:schemeClr val="dk2"/>
              </a:buClr>
              <a:buSzPts val="1800"/>
              <a:buFont typeface="Roboto"/>
              <a:buChar char="●"/>
            </a:pPr>
            <a:r>
              <a:rPr lang="en-US" sz="1800" dirty="0" err="1">
                <a:solidFill>
                  <a:schemeClr val="dk2"/>
                </a:solidFill>
                <a:latin typeface="Roboto"/>
                <a:ea typeface="Roboto"/>
                <a:cs typeface="Roboto"/>
                <a:sym typeface="Roboto"/>
              </a:rPr>
              <a:t>P</a:t>
            </a:r>
            <a:r>
              <a:rPr lang="en-US" sz="1800" b="0" i="0" u="none" strike="noStrike" cap="none" dirty="0" err="1">
                <a:solidFill>
                  <a:schemeClr val="dk2"/>
                </a:solidFill>
                <a:latin typeface="Roboto"/>
                <a:ea typeface="Roboto"/>
                <a:cs typeface="Roboto"/>
                <a:sym typeface="Roboto"/>
              </a:rPr>
              <a:t>erpetuación</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estereotipos</a:t>
            </a:r>
            <a:endParaRPr dirty="0"/>
          </a:p>
        </p:txBody>
      </p:sp>
      <p:sp>
        <p:nvSpPr>
          <p:cNvPr id="4" name="Rectangle 3">
            <a:extLst>
              <a:ext uri="{FF2B5EF4-FFF2-40B4-BE49-F238E27FC236}">
                <a16:creationId xmlns:a16="http://schemas.microsoft.com/office/drawing/2014/main" id="{6A592B4F-D3EF-414C-8407-5BF96E1B7DF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336450" y="665125"/>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2400" b="0" i="0" u="none" strike="noStrike" cap="none">
                <a:solidFill>
                  <a:schemeClr val="accent1"/>
                </a:solidFill>
                <a:latin typeface="Merriweather"/>
                <a:ea typeface="Merriweather"/>
                <a:cs typeface="Merriweather"/>
                <a:sym typeface="Merriweather"/>
              </a:rPr>
              <a:t>Los organismos de esclarecimiento de la verdad deben crear espacios </a:t>
            </a:r>
            <a:r>
              <a:rPr lang="en-US" sz="2400" b="1" i="0" u="none" strike="noStrike" cap="none">
                <a:solidFill>
                  <a:schemeClr val="accent1"/>
                </a:solidFill>
                <a:latin typeface="Merriweather"/>
                <a:ea typeface="Merriweather"/>
                <a:cs typeface="Merriweather"/>
                <a:sym typeface="Merriweather"/>
              </a:rPr>
              <a:t>seguros</a:t>
            </a:r>
            <a:r>
              <a:rPr lang="en-US" sz="2400" b="0" i="0" u="none" strike="noStrike" cap="none">
                <a:solidFill>
                  <a:schemeClr val="accent1"/>
                </a:solidFill>
                <a:latin typeface="Merriweather"/>
                <a:ea typeface="Merriweather"/>
                <a:cs typeface="Merriweather"/>
                <a:sym typeface="Merriweather"/>
              </a:rPr>
              <a:t> y </a:t>
            </a:r>
            <a:r>
              <a:rPr lang="en-US" sz="2400" b="1" i="0" u="none" strike="noStrike" cap="none">
                <a:solidFill>
                  <a:schemeClr val="accent1"/>
                </a:solidFill>
                <a:latin typeface="Merriweather"/>
                <a:ea typeface="Merriweather"/>
                <a:cs typeface="Merriweather"/>
                <a:sym typeface="Merriweather"/>
              </a:rPr>
              <a:t>confidenciales</a:t>
            </a:r>
            <a:r>
              <a:rPr lang="en-US" sz="2400" b="0" i="0" u="none" strike="noStrike" cap="none">
                <a:solidFill>
                  <a:schemeClr val="accent1"/>
                </a:solidFill>
                <a:latin typeface="Merriweather"/>
                <a:ea typeface="Merriweather"/>
                <a:cs typeface="Merriweather"/>
                <a:sym typeface="Merriweather"/>
              </a:rPr>
              <a:t> donde las víctimas puedan brindar su testimonio y al mismo tiempo combatir la noción de que las víctimas </a:t>
            </a:r>
            <a:endParaRPr/>
          </a:p>
          <a:p>
            <a:pPr marL="0" marR="0" lvl="0" indent="0" algn="l" rtl="0">
              <a:lnSpc>
                <a:spcPct val="100000"/>
              </a:lnSpc>
              <a:spcBef>
                <a:spcPts val="0"/>
              </a:spcBef>
              <a:spcAft>
                <a:spcPts val="0"/>
              </a:spcAft>
              <a:buClr>
                <a:schemeClr val="accent1"/>
              </a:buClr>
              <a:buSzPts val="3600"/>
              <a:buFont typeface="Merriweather"/>
              <a:buNone/>
            </a:pPr>
            <a:r>
              <a:rPr lang="en-US" sz="2400" b="0" i="0" u="none" strike="noStrike" cap="none">
                <a:solidFill>
                  <a:schemeClr val="accent1"/>
                </a:solidFill>
                <a:latin typeface="Merriweather"/>
                <a:ea typeface="Merriweather"/>
                <a:cs typeface="Merriweather"/>
                <a:sym typeface="Merriweather"/>
              </a:rPr>
              <a:t>de violaciones basadas en el género deben sentir  </a:t>
            </a:r>
            <a:endParaRPr/>
          </a:p>
          <a:p>
            <a:pPr marL="0" marR="0" lvl="0" indent="0" algn="l" rtl="0">
              <a:lnSpc>
                <a:spcPct val="100000"/>
              </a:lnSpc>
              <a:spcBef>
                <a:spcPts val="0"/>
              </a:spcBef>
              <a:spcAft>
                <a:spcPts val="0"/>
              </a:spcAft>
              <a:buClr>
                <a:schemeClr val="accent1"/>
              </a:buClr>
              <a:buSzPts val="3600"/>
              <a:buFont typeface="Merriweather"/>
              <a:buNone/>
            </a:pPr>
            <a:r>
              <a:rPr lang="en-US" sz="2400" b="0" i="0" u="none" strike="noStrike" cap="none">
                <a:solidFill>
                  <a:schemeClr val="accent1"/>
                </a:solidFill>
                <a:latin typeface="Merriweather"/>
                <a:ea typeface="Merriweather"/>
                <a:cs typeface="Merriweather"/>
                <a:sym typeface="Merriweather"/>
              </a:rPr>
              <a:t>vergüenza por lo que les sucedió.</a:t>
            </a:r>
            <a:endParaRPr/>
          </a:p>
        </p:txBody>
      </p:sp>
      <p:sp>
        <p:nvSpPr>
          <p:cNvPr id="3" name="Rectangle 2">
            <a:extLst>
              <a:ext uri="{FF2B5EF4-FFF2-40B4-BE49-F238E27FC236}">
                <a16:creationId xmlns:a16="http://schemas.microsoft.com/office/drawing/2014/main" id="{E5D78F2C-4AD1-4269-A4BF-8F47A6643CD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1"/>
          <p:cNvSpPr txBox="1">
            <a:spLocks noGrp="1"/>
          </p:cNvSpPr>
          <p:nvPr>
            <p:ph type="title"/>
          </p:nvPr>
        </p:nvSpPr>
        <p:spPr>
          <a:xfrm>
            <a:off x="174425" y="371475"/>
            <a:ext cx="4261800" cy="1714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Los enfoques neutrales conducen a resultados que no tienen en cuenta la perspectiva de género </a:t>
            </a:r>
            <a:endParaRPr/>
          </a:p>
        </p:txBody>
      </p:sp>
      <p:sp>
        <p:nvSpPr>
          <p:cNvPr id="199" name="Google Shape;199;p31"/>
          <p:cNvSpPr txBox="1"/>
          <p:nvPr/>
        </p:nvSpPr>
        <p:spPr>
          <a:xfrm>
            <a:off x="4740950" y="1223075"/>
            <a:ext cx="4124400" cy="2571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s-AR" sz="1800" b="0" i="0" u="none" strike="noStrike" cap="none" dirty="0">
                <a:solidFill>
                  <a:schemeClr val="dk2"/>
                </a:solidFill>
                <a:latin typeface="Roboto"/>
                <a:ea typeface="Roboto"/>
                <a:cs typeface="Roboto"/>
                <a:sym typeface="Roboto"/>
              </a:rPr>
              <a:t>Supuesto: Si se trata a hombres y mujeres de manera igualitaria, los hallazgos de una comisión serán proporcionales a las vivencias de las personas.</a:t>
            </a:r>
            <a:endParaRPr lang="es-AR" dirty="0"/>
          </a:p>
          <a:p>
            <a:pPr marL="0" marR="0" lvl="0" indent="0" algn="l" rtl="0">
              <a:lnSpc>
                <a:spcPct val="100000"/>
              </a:lnSpc>
              <a:spcBef>
                <a:spcPts val="0"/>
              </a:spcBef>
              <a:spcAft>
                <a:spcPts val="0"/>
              </a:spcAft>
              <a:buClr>
                <a:srgbClr val="000000"/>
              </a:buClr>
              <a:buSzPts val="1800"/>
              <a:buFont typeface="Arial"/>
              <a:buNone/>
            </a:pPr>
            <a:endParaRPr lang="es-A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s-AR" sz="1800" b="0" i="0" u="none" strike="noStrike" cap="none" dirty="0">
                <a:solidFill>
                  <a:schemeClr val="dk2"/>
                </a:solidFill>
                <a:latin typeface="Roboto"/>
                <a:ea typeface="Roboto"/>
                <a:cs typeface="Roboto"/>
                <a:sym typeface="Roboto"/>
              </a:rPr>
              <a:t>En</a:t>
            </a:r>
            <a:r>
              <a:rPr lang="es-AR" sz="1800" dirty="0">
                <a:solidFill>
                  <a:schemeClr val="dk2"/>
                </a:solidFill>
                <a:latin typeface="Roboto"/>
                <a:ea typeface="Roboto"/>
                <a:cs typeface="Roboto"/>
                <a:sym typeface="Roboto"/>
              </a:rPr>
              <a:t> realidad: </a:t>
            </a:r>
            <a:r>
              <a:rPr lang="es-AR" sz="1800" b="0" i="0" u="none" strike="noStrike" cap="none" dirty="0">
                <a:solidFill>
                  <a:schemeClr val="dk2"/>
                </a:solidFill>
                <a:latin typeface="Roboto"/>
                <a:ea typeface="Roboto"/>
                <a:cs typeface="Roboto"/>
                <a:sym typeface="Roboto"/>
              </a:rPr>
              <a:t>La neutralidad no es la herramienta más indicada para obtener información sobre las vivencias de todas las personas. </a:t>
            </a:r>
            <a:endParaRPr lang="es-AR" dirty="0"/>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Calibri"/>
              <a:ea typeface="Calibri"/>
              <a:cs typeface="Calibri"/>
              <a:sym typeface="Calibri"/>
            </a:endParaRPr>
          </a:p>
          <a:p>
            <a:pPr marL="0" marR="0" lvl="0" indent="0" algn="just" rtl="0">
              <a:lnSpc>
                <a:spcPct val="107916"/>
              </a:lnSpc>
              <a:spcBef>
                <a:spcPts val="0"/>
              </a:spcBef>
              <a:spcAft>
                <a:spcPts val="0"/>
              </a:spcAft>
              <a:buClr>
                <a:srgbClr val="000000"/>
              </a:buClr>
              <a:buSzPts val="1100"/>
              <a:buFont typeface="Arial"/>
              <a:buNone/>
            </a:pPr>
            <a:endParaRPr sz="11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Arial"/>
              <a:ea typeface="Arial"/>
              <a:cs typeface="Arial"/>
              <a:sym typeface="Arial"/>
            </a:endParaRPr>
          </a:p>
        </p:txBody>
      </p:sp>
      <p:sp>
        <p:nvSpPr>
          <p:cNvPr id="4" name="Rectangle 3">
            <a:extLst>
              <a:ext uri="{FF2B5EF4-FFF2-40B4-BE49-F238E27FC236}">
                <a16:creationId xmlns:a16="http://schemas.microsoft.com/office/drawing/2014/main" id="{986253A6-F6AE-479E-84D3-896D219608F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457200" marR="0" lvl="0" indent="-406400" algn="l" rtl="0">
              <a:lnSpc>
                <a:spcPct val="100000"/>
              </a:lnSpc>
              <a:spcBef>
                <a:spcPts val="0"/>
              </a:spcBef>
              <a:spcAft>
                <a:spcPts val="0"/>
              </a:spcAft>
              <a:buClr>
                <a:schemeClr val="lt1"/>
              </a:buClr>
              <a:buSzPts val="2800"/>
              <a:buFont typeface="Merriweather"/>
              <a:buAutoNum type="arabicPeriod"/>
            </a:pPr>
            <a:r>
              <a:rPr lang="en-US" sz="2800" b="0" i="0" u="none" strike="noStrike" cap="none" dirty="0" err="1">
                <a:solidFill>
                  <a:schemeClr val="lt1"/>
                </a:solidFill>
                <a:latin typeface="Merriweather"/>
                <a:ea typeface="Merriweather"/>
                <a:cs typeface="Merriweather"/>
                <a:sym typeface="Merriweather"/>
              </a:rPr>
              <a:t>Introducción</a:t>
            </a:r>
            <a:endParaRPr dirty="0"/>
          </a:p>
        </p:txBody>
      </p:sp>
      <p:sp>
        <p:nvSpPr>
          <p:cNvPr id="70" name="Google Shape;70;p14"/>
          <p:cNvSpPr txBox="1">
            <a:spLocks noGrp="1"/>
          </p:cNvSpPr>
          <p:nvPr>
            <p:ph type="body" idx="1"/>
          </p:nvPr>
        </p:nvSpPr>
        <p:spPr>
          <a:xfrm>
            <a:off x="4676773" y="215906"/>
            <a:ext cx="4166400" cy="4075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2"/>
              </a:buClr>
              <a:buSzPts val="1300"/>
              <a:buFont typeface="Roboto"/>
              <a:buNone/>
            </a:pPr>
            <a:r>
              <a:rPr lang="en-US" sz="1400" b="1" i="1" u="none" strike="noStrike" cap="none" dirty="0">
                <a:solidFill>
                  <a:schemeClr val="dk2"/>
                </a:solidFill>
                <a:latin typeface="Roboto"/>
                <a:ea typeface="Roboto"/>
                <a:cs typeface="Roboto"/>
                <a:sym typeface="Roboto"/>
              </a:rPr>
              <a:t>La </a:t>
            </a:r>
            <a:r>
              <a:rPr lang="en-US" sz="1400" b="1" i="1" u="none" strike="noStrike" cap="none" dirty="0" err="1">
                <a:solidFill>
                  <a:schemeClr val="dk2"/>
                </a:solidFill>
                <a:latin typeface="Roboto"/>
                <a:ea typeface="Roboto"/>
                <a:cs typeface="Roboto"/>
                <a:sym typeface="Roboto"/>
              </a:rPr>
              <a:t>incorporación</a:t>
            </a:r>
            <a:r>
              <a:rPr lang="en-US" sz="1400" b="1" i="1" u="none" strike="noStrike" cap="none" dirty="0">
                <a:solidFill>
                  <a:schemeClr val="dk2"/>
                </a:solidFill>
                <a:latin typeface="Roboto"/>
                <a:ea typeface="Roboto"/>
                <a:cs typeface="Roboto"/>
                <a:sym typeface="Roboto"/>
              </a:rPr>
              <a:t> de </a:t>
            </a:r>
            <a:r>
              <a:rPr lang="en-US" sz="1400" b="1" i="1" u="none" strike="noStrike" cap="none" dirty="0" err="1">
                <a:solidFill>
                  <a:schemeClr val="dk2"/>
                </a:solidFill>
                <a:latin typeface="Roboto"/>
                <a:ea typeface="Roboto"/>
                <a:cs typeface="Roboto"/>
                <a:sym typeface="Roboto"/>
              </a:rPr>
              <a:t>género</a:t>
            </a:r>
            <a:r>
              <a:rPr lang="en-US" sz="1400" b="1" i="1" u="none" strike="noStrike" cap="none" dirty="0">
                <a:solidFill>
                  <a:schemeClr val="dk2"/>
                </a:solidFill>
                <a:latin typeface="Roboto"/>
                <a:ea typeface="Roboto"/>
                <a:cs typeface="Roboto"/>
                <a:sym typeface="Roboto"/>
              </a:rPr>
              <a:t> versus un </a:t>
            </a:r>
            <a:r>
              <a:rPr lang="en-US" sz="1400" b="1" i="1" u="none" strike="noStrike" cap="none" dirty="0" err="1">
                <a:solidFill>
                  <a:schemeClr val="dk2"/>
                </a:solidFill>
                <a:latin typeface="Roboto"/>
                <a:ea typeface="Roboto"/>
                <a:cs typeface="Roboto"/>
                <a:sym typeface="Roboto"/>
              </a:rPr>
              <a:t>enfoque</a:t>
            </a:r>
            <a:r>
              <a:rPr lang="en-US" sz="1400" b="1" i="1" u="none" strike="noStrike" cap="none" dirty="0">
                <a:solidFill>
                  <a:schemeClr val="dk2"/>
                </a:solidFill>
                <a:latin typeface="Roboto"/>
                <a:ea typeface="Roboto"/>
                <a:cs typeface="Roboto"/>
                <a:sym typeface="Roboto"/>
              </a:rPr>
              <a:t> neutral</a:t>
            </a:r>
            <a:endParaRPr dirty="0"/>
          </a:p>
          <a:p>
            <a:pPr marL="0" marR="0" lvl="0" indent="0" algn="l" rtl="0">
              <a:lnSpc>
                <a:spcPct val="115000"/>
              </a:lnSpc>
              <a:spcBef>
                <a:spcPts val="1600"/>
              </a:spcBef>
              <a:spcAft>
                <a:spcPts val="0"/>
              </a:spcAft>
              <a:buClr>
                <a:schemeClr val="dk2"/>
              </a:buClr>
              <a:buSzPts val="1300"/>
              <a:buFont typeface="Roboto"/>
              <a:buNone/>
            </a:pPr>
            <a:r>
              <a:rPr lang="en-US" sz="1400" b="0" i="0" u="none" strike="noStrike" cap="none" dirty="0">
                <a:solidFill>
                  <a:schemeClr val="dk2"/>
                </a:solidFill>
                <a:latin typeface="Roboto"/>
                <a:ea typeface="Roboto"/>
                <a:cs typeface="Roboto"/>
                <a:sym typeface="Roboto"/>
              </a:rPr>
              <a:t>Un </a:t>
            </a:r>
            <a:r>
              <a:rPr lang="en-US" sz="1400" b="0" i="0" u="none" strike="noStrike" cap="none" dirty="0" err="1">
                <a:solidFill>
                  <a:schemeClr val="dk2"/>
                </a:solidFill>
                <a:latin typeface="Roboto"/>
                <a:ea typeface="Roboto"/>
                <a:cs typeface="Roboto"/>
                <a:sym typeface="Roboto"/>
              </a:rPr>
              <a:t>enfoque</a:t>
            </a:r>
            <a:r>
              <a:rPr lang="en-US" sz="1400" b="0" i="0" u="none" strike="noStrike" cap="none" dirty="0">
                <a:solidFill>
                  <a:schemeClr val="dk2"/>
                </a:solidFill>
                <a:latin typeface="Roboto"/>
                <a:ea typeface="Roboto"/>
                <a:cs typeface="Roboto"/>
                <a:sym typeface="Roboto"/>
              </a:rPr>
              <a:t> neutral </a:t>
            </a:r>
            <a:r>
              <a:rPr lang="en-US" sz="1400" b="0" i="0" u="none" strike="noStrike" cap="none" dirty="0" err="1">
                <a:solidFill>
                  <a:schemeClr val="dk2"/>
                </a:solidFill>
                <a:latin typeface="Roboto"/>
                <a:ea typeface="Roboto"/>
                <a:cs typeface="Roboto"/>
                <a:sym typeface="Roboto"/>
              </a:rPr>
              <a:t>invisibiliza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patrones</a:t>
            </a:r>
            <a:r>
              <a:rPr lang="en-US" sz="1400" b="0" i="0" u="none" strike="noStrike" cap="none" dirty="0">
                <a:solidFill>
                  <a:schemeClr val="dk2"/>
                </a:solidFill>
                <a:latin typeface="Roboto"/>
                <a:ea typeface="Roboto"/>
                <a:cs typeface="Roboto"/>
                <a:sym typeface="Roboto"/>
              </a:rPr>
              <a:t> y las </a:t>
            </a:r>
            <a:r>
              <a:rPr lang="en-US" sz="1400" b="0" i="0" u="none" strike="noStrike" cap="none" dirty="0" err="1">
                <a:solidFill>
                  <a:schemeClr val="dk2"/>
                </a:solidFill>
                <a:latin typeface="Roboto"/>
                <a:ea typeface="Roboto"/>
                <a:cs typeface="Roboto"/>
                <a:sym typeface="Roboto"/>
              </a:rPr>
              <a:t>estructuras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basadas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el </a:t>
            </a:r>
            <a:r>
              <a:rPr lang="en-US" sz="1400" b="0" i="0" u="none" strike="noStrike" cap="none" dirty="0" err="1">
                <a:solidFill>
                  <a:schemeClr val="dk2"/>
                </a:solidFill>
                <a:latin typeface="Roboto"/>
                <a:ea typeface="Roboto"/>
                <a:cs typeface="Roboto"/>
                <a:sym typeface="Roboto"/>
              </a:rPr>
              <a:t>género</a:t>
            </a:r>
            <a:r>
              <a:rPr lang="en-US" sz="1400" b="0" i="0" u="none" strike="noStrike" cap="none" dirty="0">
                <a:solidFill>
                  <a:schemeClr val="dk2"/>
                </a:solidFill>
                <a:latin typeface="Roboto"/>
                <a:ea typeface="Roboto"/>
                <a:cs typeface="Roboto"/>
                <a:sym typeface="Roboto"/>
              </a:rPr>
              <a:t> de las </a:t>
            </a:r>
            <a:r>
              <a:rPr lang="en-US" sz="1400" b="0" i="0" u="none" strike="noStrike" cap="none" dirty="0" err="1">
                <a:solidFill>
                  <a:schemeClr val="dk2"/>
                </a:solidFill>
                <a:latin typeface="Roboto"/>
                <a:ea typeface="Roboto"/>
                <a:cs typeface="Roboto"/>
                <a:sym typeface="Roboto"/>
              </a:rPr>
              <a:t>violaciones</a:t>
            </a:r>
            <a:r>
              <a:rPr lang="en-US" sz="1400" b="0" i="0" u="none" strike="noStrike" cap="none" dirty="0">
                <a:solidFill>
                  <a:schemeClr val="dk2"/>
                </a:solidFill>
                <a:latin typeface="Roboto"/>
                <a:ea typeface="Roboto"/>
                <a:cs typeface="Roboto"/>
                <a:sym typeface="Roboto"/>
              </a:rPr>
              <a:t> de derechos </a:t>
            </a:r>
            <a:r>
              <a:rPr lang="en-US" sz="1400" b="0" i="0" u="none" strike="noStrike" cap="none" dirty="0" err="1">
                <a:solidFill>
                  <a:schemeClr val="dk2"/>
                </a:solidFill>
                <a:latin typeface="Roboto"/>
                <a:ea typeface="Roboto"/>
                <a:cs typeface="Roboto"/>
                <a:sym typeface="Roboto"/>
              </a:rPr>
              <a:t>humanos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sufridas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tanto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hombres </a:t>
            </a:r>
            <a:r>
              <a:rPr lang="en-US" sz="1400" b="0" i="0" u="none" strike="noStrike" cap="none" dirty="0" err="1">
                <a:solidFill>
                  <a:schemeClr val="dk2"/>
                </a:solidFill>
                <a:latin typeface="Roboto"/>
                <a:ea typeface="Roboto"/>
                <a:cs typeface="Roboto"/>
                <a:sym typeface="Roboto"/>
              </a:rPr>
              <a:t>como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mujeres</a:t>
            </a:r>
            <a:r>
              <a:rPr lang="en-US" sz="1400" b="0" i="0" u="none" strike="noStrike" cap="none" dirty="0">
                <a:solidFill>
                  <a:schemeClr val="dk2"/>
                </a:solidFill>
                <a:latin typeface="Roboto"/>
                <a:ea typeface="Roboto"/>
                <a:cs typeface="Roboto"/>
                <a:sym typeface="Roboto"/>
              </a:rPr>
              <a:t>: </a:t>
            </a:r>
            <a:endParaRPr dirty="0"/>
          </a:p>
          <a:p>
            <a:pPr marL="457200" marR="0" lvl="0" indent="-317500" algn="l" rtl="0">
              <a:lnSpc>
                <a:spcPct val="115000"/>
              </a:lnSpc>
              <a:spcBef>
                <a:spcPts val="1600"/>
              </a:spcBef>
              <a:spcAft>
                <a:spcPts val="0"/>
              </a:spcAft>
              <a:buClr>
                <a:schemeClr val="dk2"/>
              </a:buClr>
              <a:buSzPts val="1400"/>
              <a:buFont typeface="Roboto"/>
              <a:buChar char="●"/>
            </a:pPr>
            <a:r>
              <a:rPr lang="en-US" sz="1400" dirty="0"/>
              <a:t>L</a:t>
            </a:r>
            <a:r>
              <a:rPr lang="en-US" sz="1400" b="0" i="0" u="none" strike="noStrike" cap="none" dirty="0">
                <a:solidFill>
                  <a:schemeClr val="dk2"/>
                </a:solidFill>
                <a:latin typeface="Roboto"/>
                <a:ea typeface="Roboto"/>
                <a:cs typeface="Roboto"/>
                <a:sym typeface="Roboto"/>
              </a:rPr>
              <a:t>a </a:t>
            </a:r>
            <a:r>
              <a:rPr lang="en-US" sz="1400" b="0" i="0" u="none" strike="noStrike" cap="none" dirty="0" err="1">
                <a:solidFill>
                  <a:schemeClr val="dk2"/>
                </a:solidFill>
                <a:latin typeface="Roboto"/>
                <a:ea typeface="Roboto"/>
                <a:cs typeface="Roboto"/>
                <a:sym typeface="Roboto"/>
              </a:rPr>
              <a:t>discriminación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arraigada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ordenamientos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jurídicos</a:t>
            </a:r>
            <a:endParaRPr dirty="0"/>
          </a:p>
          <a:p>
            <a:pPr marL="457200" marR="0" lvl="0" indent="-317500" algn="l" rtl="0">
              <a:lnSpc>
                <a:spcPct val="115000"/>
              </a:lnSpc>
              <a:spcBef>
                <a:spcPts val="1600"/>
              </a:spcBef>
              <a:spcAft>
                <a:spcPts val="0"/>
              </a:spcAft>
              <a:buClr>
                <a:schemeClr val="dk2"/>
              </a:buClr>
              <a:buSzPts val="1400"/>
              <a:buFont typeface="Roboto"/>
              <a:buChar char="●"/>
            </a:pPr>
            <a:r>
              <a:rPr lang="en-US" sz="1400" dirty="0"/>
              <a:t>L</a:t>
            </a:r>
            <a:r>
              <a:rPr lang="en-US" sz="1400" b="0" i="0" u="none" strike="noStrike" cap="none" dirty="0">
                <a:solidFill>
                  <a:schemeClr val="dk2"/>
                </a:solidFill>
                <a:latin typeface="Roboto"/>
                <a:ea typeface="Roboto"/>
                <a:cs typeface="Roboto"/>
                <a:sym typeface="Roboto"/>
              </a:rPr>
              <a:t>a </a:t>
            </a:r>
            <a:r>
              <a:rPr lang="en-US" sz="1400" b="0" i="0" u="none" strike="noStrike" cap="none" dirty="0" err="1">
                <a:solidFill>
                  <a:schemeClr val="dk2"/>
                </a:solidFill>
                <a:latin typeface="Roboto"/>
                <a:ea typeface="Roboto"/>
                <a:cs typeface="Roboto"/>
                <a:sym typeface="Roboto"/>
              </a:rPr>
              <a:t>representación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insuficiente</a:t>
            </a:r>
            <a:r>
              <a:rPr lang="en-US" sz="1400" b="0" i="0" u="none" strike="noStrike" cap="none" dirty="0">
                <a:solidFill>
                  <a:schemeClr val="dk2"/>
                </a:solidFill>
                <a:latin typeface="Roboto"/>
                <a:ea typeface="Roboto"/>
                <a:cs typeface="Roboto"/>
                <a:sym typeface="Roboto"/>
              </a:rPr>
              <a:t> de las </a:t>
            </a:r>
            <a:r>
              <a:rPr lang="en-US" sz="1400" b="0" i="0" u="none" strike="noStrike" cap="none" dirty="0" err="1">
                <a:solidFill>
                  <a:schemeClr val="dk2"/>
                </a:solidFill>
                <a:latin typeface="Roboto"/>
                <a:ea typeface="Roboto"/>
                <a:cs typeface="Roboto"/>
                <a:sym typeface="Roboto"/>
              </a:rPr>
              <a:t>mujeres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la </a:t>
            </a:r>
            <a:r>
              <a:rPr lang="en-US" sz="1400" b="0" i="0" u="none" strike="noStrike" cap="none" dirty="0" err="1">
                <a:solidFill>
                  <a:schemeClr val="dk2"/>
                </a:solidFill>
                <a:latin typeface="Roboto"/>
                <a:ea typeface="Roboto"/>
                <a:cs typeface="Roboto"/>
                <a:sym typeface="Roboto"/>
              </a:rPr>
              <a:t>política</a:t>
            </a:r>
            <a:endParaRPr dirty="0"/>
          </a:p>
          <a:p>
            <a:pPr marL="457200" marR="0" lvl="0" indent="-317500" algn="l" rtl="0">
              <a:lnSpc>
                <a:spcPct val="115000"/>
              </a:lnSpc>
              <a:spcBef>
                <a:spcPts val="1600"/>
              </a:spcBef>
              <a:spcAft>
                <a:spcPts val="0"/>
              </a:spcAft>
              <a:buClr>
                <a:schemeClr val="dk2"/>
              </a:buClr>
              <a:buSzPts val="1400"/>
              <a:buFont typeface="Roboto"/>
              <a:buChar char="●"/>
            </a:pPr>
            <a:r>
              <a:rPr lang="en-US" sz="1400" dirty="0"/>
              <a:t>L</a:t>
            </a:r>
            <a:r>
              <a:rPr lang="en-US" sz="1400" b="0" i="0" u="none" strike="noStrike" cap="none" dirty="0">
                <a:solidFill>
                  <a:schemeClr val="dk2"/>
                </a:solidFill>
                <a:latin typeface="Roboto"/>
                <a:ea typeface="Roboto"/>
                <a:cs typeface="Roboto"/>
                <a:sym typeface="Roboto"/>
              </a:rPr>
              <a:t>as </a:t>
            </a:r>
            <a:r>
              <a:rPr lang="en-US" sz="1400" b="0" i="0" u="none" strike="noStrike" cap="none" dirty="0" err="1">
                <a:solidFill>
                  <a:schemeClr val="dk2"/>
                </a:solidFill>
                <a:latin typeface="Roboto"/>
                <a:ea typeface="Roboto"/>
                <a:cs typeface="Roboto"/>
                <a:sym typeface="Roboto"/>
              </a:rPr>
              <a:t>dificultades</a:t>
            </a:r>
            <a:r>
              <a:rPr lang="en-US" sz="1400" b="0" i="0" u="none" strike="noStrike" cap="none" dirty="0">
                <a:solidFill>
                  <a:schemeClr val="dk2"/>
                </a:solidFill>
                <a:latin typeface="Roboto"/>
                <a:ea typeface="Roboto"/>
                <a:cs typeface="Roboto"/>
                <a:sym typeface="Roboto"/>
              </a:rPr>
              <a:t> que </a:t>
            </a:r>
            <a:r>
              <a:rPr lang="en-US" sz="1400" b="0" i="0" u="none" strike="noStrike" cap="none" dirty="0" err="1">
                <a:solidFill>
                  <a:schemeClr val="dk2"/>
                </a:solidFill>
                <a:latin typeface="Roboto"/>
                <a:ea typeface="Roboto"/>
                <a:cs typeface="Roboto"/>
                <a:sym typeface="Roboto"/>
              </a:rPr>
              <a:t>enfrentan</a:t>
            </a:r>
            <a:r>
              <a:rPr lang="en-US" sz="1400" b="0" i="0" u="none" strike="noStrike" cap="none" dirty="0">
                <a:solidFill>
                  <a:schemeClr val="dk2"/>
                </a:solidFill>
                <a:latin typeface="Roboto"/>
                <a:ea typeface="Roboto"/>
                <a:cs typeface="Roboto"/>
                <a:sym typeface="Roboto"/>
              </a:rPr>
              <a:t> las </a:t>
            </a:r>
            <a:r>
              <a:rPr lang="en-US" sz="1400" b="0" i="0" u="none" strike="noStrike" cap="none" dirty="0" err="1">
                <a:solidFill>
                  <a:schemeClr val="dk2"/>
                </a:solidFill>
                <a:latin typeface="Roboto"/>
                <a:ea typeface="Roboto"/>
                <a:cs typeface="Roboto"/>
                <a:sym typeface="Roboto"/>
              </a:rPr>
              <a:t>mujeres</a:t>
            </a:r>
            <a:r>
              <a:rPr lang="en-US" sz="1400" b="0" i="0" u="none" strike="noStrike" cap="none" dirty="0">
                <a:solidFill>
                  <a:schemeClr val="dk2"/>
                </a:solidFill>
                <a:latin typeface="Roboto"/>
                <a:ea typeface="Roboto"/>
                <a:cs typeface="Roboto"/>
                <a:sym typeface="Roboto"/>
              </a:rPr>
              <a:t> al </a:t>
            </a:r>
            <a:r>
              <a:rPr lang="en-US" sz="1400" b="0" i="0" u="none" strike="noStrike" cap="none" dirty="0" err="1">
                <a:solidFill>
                  <a:schemeClr val="dk2"/>
                </a:solidFill>
                <a:latin typeface="Roboto"/>
                <a:ea typeface="Roboto"/>
                <a:cs typeface="Roboto"/>
                <a:sym typeface="Roboto"/>
              </a:rPr>
              <a:t>intentar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acceder</a:t>
            </a:r>
            <a:r>
              <a:rPr lang="en-US" sz="1400" b="0" i="0" u="none" strike="noStrike" cap="none" dirty="0">
                <a:solidFill>
                  <a:schemeClr val="dk2"/>
                </a:solidFill>
                <a:latin typeface="Roboto"/>
                <a:ea typeface="Roboto"/>
                <a:cs typeface="Roboto"/>
                <a:sym typeface="Roboto"/>
              </a:rPr>
              <a:t> a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medios</a:t>
            </a:r>
            <a:endParaRPr dirty="0"/>
          </a:p>
          <a:p>
            <a:pPr marL="457200" marR="0" lvl="0" indent="-317500" algn="l" rtl="0">
              <a:lnSpc>
                <a:spcPct val="115000"/>
              </a:lnSpc>
              <a:spcBef>
                <a:spcPts val="1600"/>
              </a:spcBef>
              <a:spcAft>
                <a:spcPts val="1600"/>
              </a:spcAft>
              <a:buClr>
                <a:schemeClr val="dk2"/>
              </a:buClr>
              <a:buSzPts val="1400"/>
              <a:buFont typeface="Roboto"/>
              <a:buChar char="●"/>
            </a:pPr>
            <a:r>
              <a:rPr lang="en-US" sz="1400" dirty="0"/>
              <a:t>L</a:t>
            </a:r>
            <a:r>
              <a:rPr lang="en-US" sz="1400" b="0" i="0" u="none" strike="noStrike" cap="none" dirty="0">
                <a:solidFill>
                  <a:schemeClr val="dk2"/>
                </a:solidFill>
                <a:latin typeface="Roboto"/>
                <a:ea typeface="Roboto"/>
                <a:cs typeface="Roboto"/>
                <a:sym typeface="Roboto"/>
              </a:rPr>
              <a:t>as </a:t>
            </a:r>
            <a:r>
              <a:rPr lang="en-US" sz="1400" b="0" i="0" u="none" strike="noStrike" cap="none" dirty="0" err="1">
                <a:solidFill>
                  <a:schemeClr val="dk2"/>
                </a:solidFill>
                <a:latin typeface="Roboto"/>
                <a:ea typeface="Roboto"/>
                <a:cs typeface="Roboto"/>
                <a:sym typeface="Roboto"/>
              </a:rPr>
              <a:t>prácticas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institucionales</a:t>
            </a:r>
            <a:r>
              <a:rPr lang="en-US" sz="1400" b="0" i="0" u="none" strike="noStrike" cap="none" dirty="0">
                <a:solidFill>
                  <a:schemeClr val="dk2"/>
                </a:solidFill>
                <a:latin typeface="Roboto"/>
                <a:ea typeface="Roboto"/>
                <a:cs typeface="Roboto"/>
                <a:sym typeface="Roboto"/>
              </a:rPr>
              <a:t> de las </a:t>
            </a:r>
            <a:r>
              <a:rPr lang="en-US" sz="1400" b="0" i="0" u="none" strike="noStrike" cap="none" dirty="0" err="1">
                <a:solidFill>
                  <a:schemeClr val="dk2"/>
                </a:solidFill>
                <a:latin typeface="Roboto"/>
                <a:ea typeface="Roboto"/>
                <a:cs typeface="Roboto"/>
                <a:sym typeface="Roboto"/>
              </a:rPr>
              <a:t>comisiones</a:t>
            </a:r>
            <a:r>
              <a:rPr lang="en-US" sz="1400" b="0" i="0" u="none" strike="noStrike" cap="none" dirty="0">
                <a:solidFill>
                  <a:schemeClr val="dk2"/>
                </a:solidFill>
                <a:latin typeface="Roboto"/>
                <a:ea typeface="Roboto"/>
                <a:cs typeface="Roboto"/>
                <a:sym typeface="Roboto"/>
              </a:rPr>
              <a:t> de la </a:t>
            </a:r>
            <a:r>
              <a:rPr lang="en-US" sz="1400" b="0" i="0" u="none" strike="noStrike" cap="none" dirty="0" err="1">
                <a:solidFill>
                  <a:schemeClr val="dk2"/>
                </a:solidFill>
                <a:latin typeface="Roboto"/>
                <a:ea typeface="Roboto"/>
                <a:cs typeface="Roboto"/>
                <a:sym typeface="Roboto"/>
              </a:rPr>
              <a:t>verdad</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otras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instituciones</a:t>
            </a:r>
            <a:r>
              <a:rPr lang="en-US" sz="1400" b="0" i="0" u="none" strike="noStrike" cap="none" dirty="0">
                <a:solidFill>
                  <a:schemeClr val="dk2"/>
                </a:solidFill>
                <a:latin typeface="Roboto"/>
                <a:ea typeface="Roboto"/>
                <a:cs typeface="Roboto"/>
                <a:sym typeface="Roboto"/>
              </a:rPr>
              <a:t> de derechos </a:t>
            </a:r>
            <a:r>
              <a:rPr lang="en-US" sz="1400" b="0" i="0" u="none" strike="noStrike" cap="none" dirty="0" err="1">
                <a:solidFill>
                  <a:schemeClr val="dk2"/>
                </a:solidFill>
                <a:latin typeface="Roboto"/>
                <a:ea typeface="Roboto"/>
                <a:cs typeface="Roboto"/>
                <a:sym typeface="Roboto"/>
              </a:rPr>
              <a:t>humanos</a:t>
            </a:r>
            <a:endParaRPr dirty="0"/>
          </a:p>
        </p:txBody>
      </p:sp>
      <p:sp>
        <p:nvSpPr>
          <p:cNvPr id="4" name="Rectangle 3">
            <a:extLst>
              <a:ext uri="{FF2B5EF4-FFF2-40B4-BE49-F238E27FC236}">
                <a16:creationId xmlns:a16="http://schemas.microsoft.com/office/drawing/2014/main" id="{7369AB19-1A75-41DF-A56C-B29D3EACA83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2"/>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pic>
        <p:nvPicPr>
          <p:cNvPr id="205" name="Google Shape;205;p32" descr="https://lh6.googleusercontent.com/KoD_MyOCHCUs6sQvy-fyZWZtfgnXsRurwG9XRCIS3z8vy5PYD3xn6GIXhqaQpK5RWmG4CMkD5UthA2jS-_k1PTXDt09-fVzfZK5-7R6jYPdnunBLi4Bd5JRVFAIQn9nQ5MA1G4uErQ"/>
          <p:cNvPicPr preferRelativeResize="0"/>
          <p:nvPr/>
        </p:nvPicPr>
        <p:blipFill rotWithShape="1">
          <a:blip r:embed="rId3">
            <a:alphaModFix/>
          </a:blip>
          <a:srcRect/>
          <a:stretch/>
        </p:blipFill>
        <p:spPr>
          <a:xfrm>
            <a:off x="711200" y="0"/>
            <a:ext cx="7720013" cy="5143500"/>
          </a:xfrm>
          <a:prstGeom prst="rect">
            <a:avLst/>
          </a:prstGeom>
          <a:noFill/>
          <a:ln>
            <a:noFill/>
          </a:ln>
        </p:spPr>
      </p:pic>
      <p:sp>
        <p:nvSpPr>
          <p:cNvPr id="206" name="Google Shape;206;p32"/>
          <p:cNvSpPr txBox="1"/>
          <p:nvPr/>
        </p:nvSpPr>
        <p:spPr>
          <a:xfrm>
            <a:off x="271825" y="393675"/>
            <a:ext cx="2117700" cy="134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Túnez</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33" descr="Mrs Gonile, Cynthia Ngebwa, Irene Mxinwa and Eunice Miya, four of the mothers of seven young men who were shot dead in Gugulethu ten years ago still don't know the full truth behind the death of their sons. // But the worst part was to actually see this in the newspapers and the TV. When we saw our children lying on the ground." title="TRC Episode 02, Part 07">
            <a:hlinkClick r:id="rId3"/>
          </p:cNvPr>
          <p:cNvPicPr preferRelativeResize="0"/>
          <p:nvPr/>
        </p:nvPicPr>
        <p:blipFill rotWithShape="1">
          <a:blip r:embed="rId4">
            <a:alphaModFix/>
          </a:blip>
          <a:srcRect/>
          <a:stretch/>
        </p:blipFill>
        <p:spPr>
          <a:xfrm>
            <a:off x="2286000" y="1311750"/>
            <a:ext cx="4572000" cy="3429000"/>
          </a:xfrm>
          <a:prstGeom prst="rect">
            <a:avLst/>
          </a:prstGeom>
          <a:noFill/>
          <a:ln>
            <a:noFill/>
          </a:ln>
        </p:spPr>
      </p:pic>
      <p:sp>
        <p:nvSpPr>
          <p:cNvPr id="212" name="Google Shape;212;p33"/>
          <p:cNvSpPr txBox="1"/>
          <p:nvPr/>
        </p:nvSpPr>
        <p:spPr>
          <a:xfrm>
            <a:off x="272150" y="364925"/>
            <a:ext cx="3129600" cy="65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Sudáfrica</a:t>
            </a:r>
            <a:endParaRPr/>
          </a:p>
        </p:txBody>
      </p:sp>
      <p:sp>
        <p:nvSpPr>
          <p:cNvPr id="4" name="Rectangle 3">
            <a:extLst>
              <a:ext uri="{FF2B5EF4-FFF2-40B4-BE49-F238E27FC236}">
                <a16:creationId xmlns:a16="http://schemas.microsoft.com/office/drawing/2014/main" id="{252D8D78-2DF0-42F3-9C50-5A945ECCB94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4"/>
          <p:cNvSpPr txBox="1">
            <a:spLocks noGrp="1"/>
          </p:cNvSpPr>
          <p:nvPr>
            <p:ph type="title"/>
          </p:nvPr>
        </p:nvSpPr>
        <p:spPr>
          <a:xfrm>
            <a:off x="251725" y="413900"/>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3000" b="0" i="0" u="none" strike="noStrike" cap="none">
                <a:solidFill>
                  <a:schemeClr val="accent1"/>
                </a:solidFill>
                <a:latin typeface="Merriweather"/>
                <a:ea typeface="Merriweather"/>
                <a:cs typeface="Merriweather"/>
                <a:sym typeface="Merriweather"/>
              </a:rPr>
              <a:t>La inclusión de la perspectiva de género en los mandatos jurídicos o estructuras orgánicas no se plasma </a:t>
            </a:r>
            <a:r>
              <a:rPr lang="en-US" sz="3000" b="1" i="0" u="none" strike="noStrike" cap="none">
                <a:solidFill>
                  <a:schemeClr val="accent1"/>
                </a:solidFill>
                <a:latin typeface="Merriweather"/>
                <a:ea typeface="Merriweather"/>
                <a:cs typeface="Merriweather"/>
                <a:sym typeface="Merriweather"/>
              </a:rPr>
              <a:t>automáticamente</a:t>
            </a:r>
            <a:r>
              <a:rPr lang="en-US" sz="3000" b="0" i="0" u="none" strike="noStrike" cap="none">
                <a:solidFill>
                  <a:schemeClr val="accent1"/>
                </a:solidFill>
                <a:latin typeface="Merriweather"/>
                <a:ea typeface="Merriweather"/>
                <a:cs typeface="Merriweather"/>
                <a:sym typeface="Merriweather"/>
              </a:rPr>
              <a:t> en un enfoque que tenga en cuenta el tema de género a la hora de su puesta en práctica  </a:t>
            </a:r>
            <a:endParaRPr/>
          </a:p>
          <a:p>
            <a:pPr marL="0" marR="0" lvl="0" indent="0" algn="l" rtl="0">
              <a:lnSpc>
                <a:spcPct val="100000"/>
              </a:lnSpc>
              <a:spcBef>
                <a:spcPts val="0"/>
              </a:spcBef>
              <a:spcAft>
                <a:spcPts val="0"/>
              </a:spcAft>
              <a:buClr>
                <a:schemeClr val="accent1"/>
              </a:buClr>
              <a:buSzPts val="3600"/>
              <a:buFont typeface="Merriweather"/>
              <a:buNone/>
            </a:pPr>
            <a:r>
              <a:rPr lang="en-US" sz="3000" b="0" i="0" u="none" strike="noStrike" cap="none">
                <a:solidFill>
                  <a:schemeClr val="accent1"/>
                </a:solidFill>
                <a:latin typeface="Merriweather"/>
                <a:ea typeface="Merriweather"/>
                <a:cs typeface="Merriweather"/>
                <a:sym typeface="Merriweather"/>
              </a:rPr>
              <a:t>y aplicación.</a:t>
            </a:r>
            <a:endParaRPr/>
          </a:p>
        </p:txBody>
      </p:sp>
      <p:sp>
        <p:nvSpPr>
          <p:cNvPr id="3" name="Rectangle 2">
            <a:extLst>
              <a:ext uri="{FF2B5EF4-FFF2-40B4-BE49-F238E27FC236}">
                <a16:creationId xmlns:a16="http://schemas.microsoft.com/office/drawing/2014/main" id="{685CAE12-4D43-495F-9691-4B822B24EFA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5"/>
          <p:cNvPicPr preferRelativeResize="0"/>
          <p:nvPr/>
        </p:nvPicPr>
        <p:blipFill rotWithShape="1">
          <a:blip r:embed="rId3">
            <a:alphaModFix/>
          </a:blip>
          <a:srcRect/>
          <a:stretch/>
        </p:blipFill>
        <p:spPr>
          <a:xfrm>
            <a:off x="2834277" y="960175"/>
            <a:ext cx="6309726" cy="4206450"/>
          </a:xfrm>
          <a:prstGeom prst="rect">
            <a:avLst/>
          </a:prstGeom>
          <a:noFill/>
          <a:ln>
            <a:noFill/>
          </a:ln>
        </p:spPr>
      </p:pic>
      <p:sp>
        <p:nvSpPr>
          <p:cNvPr id="223" name="Google Shape;223;p35"/>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224" name="Google Shape;224;p35"/>
          <p:cNvSpPr txBox="1"/>
          <p:nvPr/>
        </p:nvSpPr>
        <p:spPr>
          <a:xfrm>
            <a:off x="306500" y="191400"/>
            <a:ext cx="3808500" cy="134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accent1"/>
                </a:solidFill>
                <a:latin typeface="Merriweather"/>
                <a:ea typeface="Merriweather"/>
                <a:cs typeface="Merriweather"/>
                <a:sym typeface="Merriweather"/>
              </a:rPr>
              <a:t>Côte d'Ivoire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a:off x="311725" y="500925"/>
            <a:ext cx="37974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5. Relación entre los organismos de esclarecimiento de la verdad y los grupos de mujeres</a:t>
            </a:r>
            <a:endParaRPr/>
          </a:p>
          <a:p>
            <a:pPr marL="0" marR="0" lvl="0" indent="0" algn="l" rtl="0">
              <a:lnSpc>
                <a:spcPct val="100000"/>
              </a:lnSpc>
              <a:spcBef>
                <a:spcPts val="0"/>
              </a:spcBef>
              <a:spcAft>
                <a:spcPts val="0"/>
              </a:spcAft>
              <a:buClr>
                <a:schemeClr val="lt1"/>
              </a:buClr>
              <a:buSzPts val="2800"/>
              <a:buFont typeface="Merriweather"/>
              <a:buNone/>
            </a:pPr>
            <a:endParaRPr sz="2800" b="0"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chemeClr val="lt1"/>
              </a:buClr>
              <a:buSzPts val="2800"/>
              <a:buFont typeface="Merriweather"/>
              <a:buNone/>
            </a:pPr>
            <a:endParaRPr sz="2800" b="0" i="0" u="none" strike="noStrike" cap="none">
              <a:solidFill>
                <a:schemeClr val="lt1"/>
              </a:solidFill>
              <a:latin typeface="Merriweather"/>
              <a:ea typeface="Merriweather"/>
              <a:cs typeface="Merriweather"/>
              <a:sym typeface="Merriweather"/>
            </a:endParaRPr>
          </a:p>
        </p:txBody>
      </p:sp>
      <p:sp>
        <p:nvSpPr>
          <p:cNvPr id="230" name="Google Shape;230;p36"/>
          <p:cNvSpPr txBox="1"/>
          <p:nvPr/>
        </p:nvSpPr>
        <p:spPr>
          <a:xfrm>
            <a:off x="4615425" y="89575"/>
            <a:ext cx="3966900" cy="30000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Campaña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proactiva</a:t>
            </a:r>
            <a:r>
              <a:rPr lang="en-US" sz="1800" b="0" i="0" u="none" strike="noStrike" cap="none" dirty="0">
                <a:solidFill>
                  <a:schemeClr val="dk2"/>
                </a:solidFill>
                <a:latin typeface="Roboto"/>
                <a:ea typeface="Roboto"/>
                <a:cs typeface="Roboto"/>
                <a:sym typeface="Roboto"/>
              </a:rPr>
              <a:t> para </a:t>
            </a:r>
            <a:r>
              <a:rPr lang="en-US" sz="1800" b="0" i="0" u="none" strike="noStrike" cap="none" dirty="0" err="1">
                <a:solidFill>
                  <a:schemeClr val="dk2"/>
                </a:solidFill>
                <a:latin typeface="Roboto"/>
                <a:ea typeface="Roboto"/>
                <a:cs typeface="Roboto"/>
                <a:sym typeface="Roboto"/>
              </a:rPr>
              <a:t>dialogar</a:t>
            </a:r>
            <a:r>
              <a:rPr lang="en-US" sz="1800" b="0" i="0" u="none" strike="noStrike" cap="none" dirty="0">
                <a:solidFill>
                  <a:schemeClr val="dk2"/>
                </a:solidFill>
                <a:latin typeface="Roboto"/>
                <a:ea typeface="Roboto"/>
                <a:cs typeface="Roboto"/>
                <a:sym typeface="Roboto"/>
              </a:rPr>
              <a:t> con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grupos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mujeres</a:t>
            </a:r>
            <a:r>
              <a:rPr lang="en-US" sz="1800" b="0" i="0" u="none" strike="noStrike" cap="none" dirty="0">
                <a:solidFill>
                  <a:schemeClr val="dk2"/>
                </a:solidFill>
                <a:latin typeface="Roboto"/>
                <a:ea typeface="Roboto"/>
                <a:cs typeface="Roboto"/>
                <a:sym typeface="Roboto"/>
              </a:rPr>
              <a:t>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C</a:t>
            </a:r>
            <a:r>
              <a:rPr lang="en-US" sz="1800" b="0" i="0" u="none" strike="noStrike" cap="none" dirty="0" err="1">
                <a:solidFill>
                  <a:schemeClr val="dk2"/>
                </a:solidFill>
                <a:latin typeface="Roboto"/>
                <a:ea typeface="Roboto"/>
                <a:cs typeface="Roboto"/>
                <a:sym typeface="Roboto"/>
              </a:rPr>
              <a:t>onfianza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el </a:t>
            </a:r>
            <a:r>
              <a:rPr lang="en-US" sz="1800" b="0" i="0" u="none" strike="noStrike" cap="none" dirty="0" err="1">
                <a:solidFill>
                  <a:schemeClr val="dk2"/>
                </a:solidFill>
                <a:latin typeface="Roboto"/>
                <a:ea typeface="Roboto"/>
                <a:cs typeface="Roboto"/>
                <a:sym typeface="Roboto"/>
              </a:rPr>
              <a:t>trabajo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grupos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mujeres</a:t>
            </a:r>
            <a:r>
              <a:rPr lang="en-US" sz="1800" b="0" i="0" u="none" strike="noStrike" cap="none" dirty="0">
                <a:solidFill>
                  <a:schemeClr val="dk2"/>
                </a:solidFill>
                <a:latin typeface="Roboto"/>
                <a:ea typeface="Roboto"/>
                <a:cs typeface="Roboto"/>
                <a:sym typeface="Roboto"/>
              </a:rPr>
              <a:t> u </a:t>
            </a:r>
            <a:r>
              <a:rPr lang="en-US" sz="1800" b="0" i="0" u="none" strike="noStrike" cap="none" dirty="0" err="1">
                <a:solidFill>
                  <a:schemeClr val="dk2"/>
                </a:solidFill>
                <a:latin typeface="Roboto"/>
                <a:ea typeface="Roboto"/>
                <a:cs typeface="Roboto"/>
                <a:sym typeface="Roboto"/>
              </a:rPr>
              <a:t>otros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temas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género</a:t>
            </a:r>
            <a:endParaRPr dirty="0"/>
          </a:p>
        </p:txBody>
      </p:sp>
      <p:pic>
        <p:nvPicPr>
          <p:cNvPr id="231" name="Google Shape;231;p36"/>
          <p:cNvPicPr preferRelativeResize="0"/>
          <p:nvPr/>
        </p:nvPicPr>
        <p:blipFill rotWithShape="1">
          <a:blip r:embed="rId3">
            <a:alphaModFix/>
          </a:blip>
          <a:srcRect/>
          <a:stretch/>
        </p:blipFill>
        <p:spPr>
          <a:xfrm>
            <a:off x="6819288" y="2571738"/>
            <a:ext cx="1838325" cy="2486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36" name="Google Shape;236;p37"/>
          <p:cNvPicPr preferRelativeResize="0"/>
          <p:nvPr/>
        </p:nvPicPr>
        <p:blipFill rotWithShape="1">
          <a:blip r:embed="rId3">
            <a:alphaModFix/>
          </a:blip>
          <a:srcRect/>
          <a:stretch/>
        </p:blipFill>
        <p:spPr>
          <a:xfrm>
            <a:off x="1428766" y="0"/>
            <a:ext cx="7715223" cy="5143500"/>
          </a:xfrm>
          <a:prstGeom prst="rect">
            <a:avLst/>
          </a:prstGeom>
          <a:noFill/>
          <a:ln>
            <a:noFill/>
          </a:ln>
        </p:spPr>
      </p:pic>
      <p:sp>
        <p:nvSpPr>
          <p:cNvPr id="237" name="Google Shape;237;p37"/>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238" name="Google Shape;238;p37"/>
          <p:cNvSpPr txBox="1"/>
          <p:nvPr/>
        </p:nvSpPr>
        <p:spPr>
          <a:xfrm>
            <a:off x="393175" y="208750"/>
            <a:ext cx="3808500" cy="134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accent1"/>
                </a:solidFill>
                <a:latin typeface="Merriweather"/>
                <a:ea typeface="Merriweather"/>
                <a:cs typeface="Merriweather"/>
                <a:sym typeface="Merriweather"/>
              </a:rPr>
              <a:t>Timor Oriental</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8"/>
          <p:cNvSpPr txBox="1">
            <a:spLocks noGrp="1"/>
          </p:cNvSpPr>
          <p:nvPr>
            <p:ph type="title"/>
          </p:nvPr>
        </p:nvSpPr>
        <p:spPr>
          <a:xfrm>
            <a:off x="186700" y="314750"/>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Cómo apoyar a los organismos de esclarecimiento de la verdad </a:t>
            </a:r>
            <a:endParaRPr/>
          </a:p>
        </p:txBody>
      </p:sp>
      <p:sp>
        <p:nvSpPr>
          <p:cNvPr id="244" name="Google Shape;244;p38"/>
          <p:cNvSpPr txBox="1"/>
          <p:nvPr/>
        </p:nvSpPr>
        <p:spPr>
          <a:xfrm>
            <a:off x="4788300" y="1560425"/>
            <a:ext cx="4124400" cy="2571600"/>
          </a:xfrm>
          <a:prstGeom prst="rect">
            <a:avLst/>
          </a:prstGeom>
          <a:noFill/>
          <a:ln>
            <a:noFill/>
          </a:ln>
        </p:spPr>
        <p:txBody>
          <a:bodyPr spcFirstLastPara="1" wrap="square" lIns="91425" tIns="91425" rIns="91425" bIns="91425" anchor="ctr" anchorCtr="0">
            <a:noAutofit/>
          </a:bodyPr>
          <a:lstStyle/>
          <a:p>
            <a:pPr lvl="0">
              <a:buSzPts val="1800"/>
            </a:pPr>
            <a:r>
              <a:rPr lang="en-US" sz="1800" b="0" i="0" u="none" strike="noStrike" cap="none" dirty="0">
                <a:solidFill>
                  <a:schemeClr val="dk2"/>
                </a:solidFill>
                <a:latin typeface="Roboto"/>
                <a:ea typeface="Roboto"/>
                <a:cs typeface="Roboto"/>
                <a:sym typeface="Roboto"/>
              </a:rPr>
              <a:t>La </a:t>
            </a:r>
            <a:r>
              <a:rPr lang="en-US" sz="1800" b="0" i="0" u="none" strike="noStrike" cap="none" dirty="0" err="1">
                <a:solidFill>
                  <a:schemeClr val="dk2"/>
                </a:solidFill>
                <a:latin typeface="Roboto"/>
                <a:ea typeface="Roboto"/>
                <a:cs typeface="Roboto"/>
                <a:sym typeface="Roboto"/>
              </a:rPr>
              <a:t>consulta</a:t>
            </a:r>
            <a:r>
              <a:rPr lang="en-US" sz="1800" b="0" i="0" u="none" strike="noStrike" cap="none" dirty="0">
                <a:solidFill>
                  <a:schemeClr val="dk2"/>
                </a:solidFill>
                <a:latin typeface="Roboto"/>
                <a:ea typeface="Roboto"/>
                <a:cs typeface="Roboto"/>
                <a:sym typeface="Roboto"/>
              </a:rPr>
              <a:t> y el </a:t>
            </a:r>
            <a:r>
              <a:rPr lang="en-US" sz="1800" b="0" i="0" u="none" strike="noStrike" cap="none" dirty="0" err="1">
                <a:solidFill>
                  <a:schemeClr val="dk2"/>
                </a:solidFill>
                <a:latin typeface="Roboto"/>
                <a:ea typeface="Roboto"/>
                <a:cs typeface="Roboto"/>
                <a:sym typeface="Roboto"/>
              </a:rPr>
              <a:t>diálogo</a:t>
            </a:r>
            <a:r>
              <a:rPr lang="en-US" sz="1800" b="0" i="0" u="none" strike="noStrike" cap="none" dirty="0">
                <a:solidFill>
                  <a:schemeClr val="dk2"/>
                </a:solidFill>
                <a:latin typeface="Roboto"/>
                <a:ea typeface="Roboto"/>
                <a:cs typeface="Roboto"/>
                <a:sym typeface="Roboto"/>
              </a:rPr>
              <a:t> con </a:t>
            </a:r>
            <a:r>
              <a:rPr lang="en-US" sz="1800" dirty="0" err="1">
                <a:solidFill>
                  <a:schemeClr val="dk2"/>
                </a:solidFill>
                <a:latin typeface="Roboto"/>
                <a:ea typeface="Roboto"/>
                <a:cs typeface="Roboto"/>
                <a:sym typeface="Roboto"/>
              </a:rPr>
              <a:t>una</a:t>
            </a:r>
            <a:r>
              <a:rPr lang="en-US" sz="1800" dirty="0">
                <a:solidFill>
                  <a:schemeClr val="dk2"/>
                </a:solidFill>
                <a:latin typeface="Roboto"/>
                <a:ea typeface="Roboto"/>
                <a:cs typeface="Roboto"/>
                <a:sym typeface="Roboto"/>
              </a:rPr>
              <a:t> </a:t>
            </a:r>
            <a:r>
              <a:rPr lang="en-US" sz="1800" dirty="0" err="1">
                <a:solidFill>
                  <a:schemeClr val="dk2"/>
                </a:solidFill>
                <a:latin typeface="Roboto"/>
                <a:ea typeface="Roboto"/>
                <a:cs typeface="Roboto"/>
                <a:sym typeface="Roboto"/>
              </a:rPr>
              <a:t>amplia</a:t>
            </a:r>
            <a:r>
              <a:rPr lang="en-US" sz="1800"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comunidad</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grupos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mujeres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académicas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feministas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activistas</a:t>
            </a:r>
            <a:r>
              <a:rPr lang="en-US" sz="1800" b="0" i="0" u="none" strike="noStrike" cap="none" dirty="0">
                <a:solidFill>
                  <a:schemeClr val="dk2"/>
                </a:solidFill>
                <a:latin typeface="Roboto"/>
                <a:ea typeface="Roboto"/>
                <a:cs typeface="Roboto"/>
                <a:sym typeface="Roboto"/>
              </a:rPr>
              <a:t> para </a:t>
            </a:r>
            <a:r>
              <a:rPr lang="en-US" sz="1800" b="0" i="0" u="none" strike="noStrike" cap="none" dirty="0" err="1">
                <a:solidFill>
                  <a:schemeClr val="dk2"/>
                </a:solidFill>
                <a:latin typeface="Roboto"/>
                <a:ea typeface="Roboto"/>
                <a:cs typeface="Roboto"/>
                <a:sym typeface="Roboto"/>
              </a:rPr>
              <a:t>definir</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aplicar</a:t>
            </a:r>
            <a:r>
              <a:rPr lang="en-US" sz="1800" b="0" i="0" u="none" strike="noStrike" cap="none" dirty="0">
                <a:solidFill>
                  <a:schemeClr val="dk2"/>
                </a:solidFill>
                <a:latin typeface="Roboto"/>
                <a:ea typeface="Roboto"/>
                <a:cs typeface="Roboto"/>
                <a:sym typeface="Roboto"/>
              </a:rPr>
              <a:t> el </a:t>
            </a:r>
            <a:r>
              <a:rPr lang="en-US" sz="1800" b="0" i="0" u="none" strike="noStrike" cap="none" dirty="0" err="1">
                <a:solidFill>
                  <a:schemeClr val="dk2"/>
                </a:solidFill>
                <a:latin typeface="Roboto"/>
                <a:ea typeface="Roboto"/>
                <a:cs typeface="Roboto"/>
                <a:sym typeface="Roboto"/>
              </a:rPr>
              <a:t>mandato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una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comisión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suelen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ser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fundamentales</a:t>
            </a:r>
            <a:r>
              <a:rPr lang="en-US" sz="1800" b="0" i="0" u="none" strike="noStrike" cap="none" dirty="0">
                <a:solidFill>
                  <a:schemeClr val="dk2"/>
                </a:solidFill>
                <a:latin typeface="Roboto"/>
                <a:ea typeface="Roboto"/>
                <a:cs typeface="Roboto"/>
                <a:sym typeface="Roboto"/>
              </a:rPr>
              <a:t> para que </a:t>
            </a:r>
            <a:r>
              <a:rPr lang="en-US" sz="1800" b="0" i="0" u="none" strike="noStrike" cap="none" dirty="0" err="1">
                <a:solidFill>
                  <a:schemeClr val="dk2"/>
                </a:solidFill>
                <a:latin typeface="Roboto"/>
                <a:ea typeface="Roboto"/>
                <a:cs typeface="Roboto"/>
                <a:sym typeface="Roboto"/>
              </a:rPr>
              <a:t>elaboren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su</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filosofía</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procedimientos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operativos</a:t>
            </a:r>
            <a:r>
              <a:rPr lang="en-US" sz="18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2"/>
                </a:solidFill>
                <a:latin typeface="Roboto"/>
                <a:ea typeface="Roboto"/>
                <a:cs typeface="Roboto"/>
                <a:sym typeface="Roboto"/>
              </a:rPr>
              <a:t>Su </a:t>
            </a:r>
            <a:r>
              <a:rPr lang="en-US" sz="1800" b="0" i="0" u="none" strike="noStrike" cap="none" dirty="0" err="1">
                <a:solidFill>
                  <a:schemeClr val="dk2"/>
                </a:solidFill>
                <a:latin typeface="Roboto"/>
                <a:ea typeface="Roboto"/>
                <a:cs typeface="Roboto"/>
                <a:sym typeface="Roboto"/>
              </a:rPr>
              <a:t>perspectiva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este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proceso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puede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determinar</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prioridades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dicha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comisión</a:t>
            </a:r>
            <a:r>
              <a:rPr lang="en-US" sz="1800" b="0" i="0" u="none" strike="noStrike" cap="none" dirty="0">
                <a:solidFill>
                  <a:schemeClr val="dk2"/>
                </a:solidFill>
                <a:latin typeface="Roboto"/>
                <a:ea typeface="Roboto"/>
                <a:cs typeface="Roboto"/>
                <a:sym typeface="Roboto"/>
              </a:rPr>
              <a:t> de la </a:t>
            </a:r>
            <a:r>
              <a:rPr lang="en-US" sz="1800" b="0" i="0" u="none" strike="noStrike" cap="none" dirty="0" err="1">
                <a:solidFill>
                  <a:schemeClr val="dk2"/>
                </a:solidFill>
                <a:latin typeface="Roboto"/>
                <a:ea typeface="Roboto"/>
                <a:cs typeface="Roboto"/>
                <a:sym typeface="Roboto"/>
              </a:rPr>
              <a:t>verdad</a:t>
            </a:r>
            <a:r>
              <a:rPr lang="en-US" sz="1800" b="0" i="0" u="none" strike="noStrike" cap="none" dirty="0">
                <a:solidFill>
                  <a:schemeClr val="dk2"/>
                </a:solidFill>
                <a:latin typeface="Roboto"/>
                <a:ea typeface="Roboto"/>
                <a:cs typeface="Roboto"/>
                <a:sym typeface="Roboto"/>
              </a:rPr>
              <a:t>.</a:t>
            </a:r>
            <a:endParaRPr dirty="0"/>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highlight>
                <a:srgbClr val="FFFF00"/>
              </a:highlight>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dirty="0">
              <a:solidFill>
                <a:schemeClr val="lt2"/>
              </a:solidFill>
              <a:latin typeface="Roboto"/>
              <a:ea typeface="Roboto"/>
              <a:cs typeface="Roboto"/>
              <a:sym typeface="Roboto"/>
            </a:endParaRPr>
          </a:p>
        </p:txBody>
      </p:sp>
      <p:pic>
        <p:nvPicPr>
          <p:cNvPr id="245" name="Google Shape;245;p38"/>
          <p:cNvPicPr preferRelativeResize="0"/>
          <p:nvPr/>
        </p:nvPicPr>
        <p:blipFill rotWithShape="1">
          <a:blip r:embed="rId3">
            <a:alphaModFix/>
          </a:blip>
          <a:srcRect/>
          <a:stretch/>
        </p:blipFill>
        <p:spPr>
          <a:xfrm>
            <a:off x="0" y="1862825"/>
            <a:ext cx="4572000" cy="2251889"/>
          </a:xfrm>
          <a:prstGeom prst="rect">
            <a:avLst/>
          </a:prstGeom>
          <a:noFill/>
          <a:ln>
            <a:noFill/>
          </a:ln>
        </p:spPr>
      </p:pic>
      <p:sp>
        <p:nvSpPr>
          <p:cNvPr id="5" name="Rectangle 4">
            <a:extLst>
              <a:ext uri="{FF2B5EF4-FFF2-40B4-BE49-F238E27FC236}">
                <a16:creationId xmlns:a16="http://schemas.microsoft.com/office/drawing/2014/main" id="{8C266468-AAD7-4209-940F-1001115EC96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9"/>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251" name="Google Shape;251;p39"/>
          <p:cNvSpPr txBox="1">
            <a:spLocks noGrp="1"/>
          </p:cNvSpPr>
          <p:nvPr>
            <p:ph type="title"/>
          </p:nvPr>
        </p:nvSpPr>
        <p:spPr>
          <a:xfrm>
            <a:off x="3599019" y="530063"/>
            <a:ext cx="5366700" cy="9951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accent1"/>
              </a:buClr>
              <a:buSzPts val="3600"/>
              <a:buFont typeface="Merriweather"/>
              <a:buNone/>
            </a:pPr>
            <a:r>
              <a:rPr lang="en-US" sz="3400" b="0" i="0" u="none" strike="noStrike" cap="none">
                <a:solidFill>
                  <a:schemeClr val="accent1"/>
                </a:solidFill>
                <a:latin typeface="Merriweather"/>
                <a:ea typeface="Merriweather"/>
                <a:cs typeface="Merriweather"/>
                <a:sym typeface="Merriweather"/>
              </a:rPr>
              <a:t>La justicia transicional </a:t>
            </a:r>
            <a:endParaRPr/>
          </a:p>
          <a:p>
            <a:pPr marL="0" marR="0" lvl="0" indent="0" algn="r" rtl="0">
              <a:lnSpc>
                <a:spcPct val="100000"/>
              </a:lnSpc>
              <a:spcBef>
                <a:spcPts val="0"/>
              </a:spcBef>
              <a:spcAft>
                <a:spcPts val="0"/>
              </a:spcAft>
              <a:buClr>
                <a:schemeClr val="accent1"/>
              </a:buClr>
              <a:buSzPts val="3600"/>
              <a:buFont typeface="Merriweather"/>
              <a:buNone/>
            </a:pPr>
            <a:r>
              <a:rPr lang="en-US" sz="3400" b="0" i="0" u="none" strike="noStrike" cap="none">
                <a:solidFill>
                  <a:schemeClr val="accent1"/>
                </a:solidFill>
                <a:latin typeface="Merriweather"/>
                <a:ea typeface="Merriweather"/>
                <a:cs typeface="Merriweather"/>
                <a:sym typeface="Merriweather"/>
              </a:rPr>
              <a:t>también es para las mujeres</a:t>
            </a:r>
            <a:endParaRPr/>
          </a:p>
        </p:txBody>
      </p:sp>
      <p:pic>
        <p:nvPicPr>
          <p:cNvPr id="252" name="Google Shape;252;p39" descr="https://lh4.googleusercontent.com/1__odh5TWm3872I6OCTlY7oGasayh3sNUv2iU3-ZRYlxZ7F-V2TIbcha8faqcrLieZbbBm1_eOd07OTp9IlV2f-1lyAlNgABZ9zr3YAgW1PkQYzQ5mZZdsw0SIJ4A4zeu9B5fuGV3A"/>
          <p:cNvPicPr preferRelativeResize="0"/>
          <p:nvPr/>
        </p:nvPicPr>
        <p:blipFill rotWithShape="1">
          <a:blip r:embed="rId3">
            <a:alphaModFix/>
          </a:blip>
          <a:srcRect/>
          <a:stretch/>
        </p:blipFill>
        <p:spPr>
          <a:xfrm>
            <a:off x="192125" y="0"/>
            <a:ext cx="3681413" cy="5143500"/>
          </a:xfrm>
          <a:prstGeom prst="rect">
            <a:avLst/>
          </a:prstGeom>
          <a:noFill/>
          <a:ln>
            <a:noFill/>
          </a:ln>
        </p:spPr>
      </p:pic>
      <p:sp>
        <p:nvSpPr>
          <p:cNvPr id="5" name="Rectangle 4">
            <a:extLst>
              <a:ext uri="{FF2B5EF4-FFF2-40B4-BE49-F238E27FC236}">
                <a16:creationId xmlns:a16="http://schemas.microsoft.com/office/drawing/2014/main" id="{B2479A78-9DAF-48E6-8EF4-F6FED0496BA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0"/>
          <p:cNvSpPr txBox="1">
            <a:spLocks noGrp="1"/>
          </p:cNvSpPr>
          <p:nvPr>
            <p:ph type="title"/>
          </p:nvPr>
        </p:nvSpPr>
        <p:spPr>
          <a:xfrm>
            <a:off x="186700" y="314750"/>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Gestión de la relación</a:t>
            </a:r>
            <a:endParaRPr/>
          </a:p>
        </p:txBody>
      </p:sp>
      <p:sp>
        <p:nvSpPr>
          <p:cNvPr id="258" name="Google Shape;258;p40"/>
          <p:cNvSpPr txBox="1"/>
          <p:nvPr/>
        </p:nvSpPr>
        <p:spPr>
          <a:xfrm>
            <a:off x="4794075" y="1768475"/>
            <a:ext cx="4124400" cy="25716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P</a:t>
            </a:r>
            <a:r>
              <a:rPr lang="en-US" sz="1800" b="0" i="0" u="none" strike="noStrike" cap="none" dirty="0" err="1">
                <a:solidFill>
                  <a:schemeClr val="dk2"/>
                </a:solidFill>
                <a:latin typeface="Roboto"/>
                <a:ea typeface="Roboto"/>
                <a:cs typeface="Roboto"/>
                <a:sym typeface="Roboto"/>
              </a:rPr>
              <a:t>actos</a:t>
            </a:r>
            <a:r>
              <a:rPr lang="en-US" sz="1800" b="0" i="0" u="none" strike="noStrike" cap="none" dirty="0">
                <a:solidFill>
                  <a:schemeClr val="dk2"/>
                </a:solidFill>
                <a:latin typeface="Roboto"/>
                <a:ea typeface="Roboto"/>
                <a:cs typeface="Roboto"/>
                <a:sym typeface="Roboto"/>
              </a:rPr>
              <a:t> o </a:t>
            </a:r>
            <a:r>
              <a:rPr lang="en-US" sz="1800" b="0" i="0" u="none" strike="noStrike" cap="none" dirty="0" err="1">
                <a:solidFill>
                  <a:schemeClr val="dk2"/>
                </a:solidFill>
                <a:latin typeface="Roboto"/>
                <a:ea typeface="Roboto"/>
                <a:cs typeface="Roboto"/>
                <a:sym typeface="Roboto"/>
              </a:rPr>
              <a:t>acuerdos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cooperación</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R</a:t>
            </a:r>
            <a:r>
              <a:rPr lang="en-US" sz="1800" b="0" i="0" u="none" strike="noStrike" cap="none" dirty="0" err="1">
                <a:solidFill>
                  <a:schemeClr val="dk2"/>
                </a:solidFill>
                <a:latin typeface="Roboto"/>
                <a:ea typeface="Roboto"/>
                <a:cs typeface="Roboto"/>
                <a:sym typeface="Roboto"/>
              </a:rPr>
              <a:t>euniones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periódicas</a:t>
            </a:r>
            <a:r>
              <a:rPr lang="en-US" sz="1800" b="0" i="0" u="none" strike="noStrike" cap="none" dirty="0">
                <a:solidFill>
                  <a:schemeClr val="dk2"/>
                </a:solidFill>
                <a:latin typeface="Roboto"/>
                <a:ea typeface="Roboto"/>
                <a:cs typeface="Roboto"/>
                <a:sym typeface="Roboto"/>
              </a:rPr>
              <a:t> con </a:t>
            </a:r>
            <a:r>
              <a:rPr lang="en-US" sz="1800" b="0" i="0" u="none" strike="noStrike" cap="none" dirty="0" err="1">
                <a:solidFill>
                  <a:schemeClr val="dk2"/>
                </a:solidFill>
                <a:latin typeface="Roboto"/>
                <a:ea typeface="Roboto"/>
                <a:cs typeface="Roboto"/>
                <a:sym typeface="Roboto"/>
              </a:rPr>
              <a:t>representantes</a:t>
            </a:r>
            <a:r>
              <a:rPr lang="en-US" sz="1800" b="0" i="0" u="none" strike="noStrike" cap="none" dirty="0">
                <a:solidFill>
                  <a:schemeClr val="dk2"/>
                </a:solidFill>
                <a:latin typeface="Roboto"/>
                <a:ea typeface="Roboto"/>
                <a:cs typeface="Roboto"/>
                <a:sym typeface="Roboto"/>
              </a:rPr>
              <a:t> de la </a:t>
            </a:r>
            <a:r>
              <a:rPr lang="en-US" sz="1800" b="0" i="0" u="none" strike="noStrike" cap="none" dirty="0" err="1">
                <a:solidFill>
                  <a:schemeClr val="dk2"/>
                </a:solidFill>
                <a:latin typeface="Roboto"/>
                <a:ea typeface="Roboto"/>
                <a:cs typeface="Roboto"/>
                <a:sym typeface="Roboto"/>
              </a:rPr>
              <a:t>sociedad</a:t>
            </a:r>
            <a:r>
              <a:rPr lang="en-US" sz="1800" b="0" i="0" u="none" strike="noStrike" cap="none" dirty="0">
                <a:solidFill>
                  <a:schemeClr val="dk2"/>
                </a:solidFill>
                <a:latin typeface="Roboto"/>
                <a:ea typeface="Roboto"/>
                <a:cs typeface="Roboto"/>
                <a:sym typeface="Roboto"/>
              </a:rPr>
              <a:t> civil</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A</a:t>
            </a:r>
            <a:r>
              <a:rPr lang="en-US" sz="1800" b="0" i="0" u="none" strike="noStrike" cap="none" dirty="0" err="1">
                <a:solidFill>
                  <a:schemeClr val="dk2"/>
                </a:solidFill>
                <a:latin typeface="Roboto"/>
                <a:ea typeface="Roboto"/>
                <a:cs typeface="Roboto"/>
                <a:sym typeface="Roboto"/>
              </a:rPr>
              <a:t>segurar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representación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justa</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funciones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equitativas</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P</a:t>
            </a:r>
            <a:r>
              <a:rPr lang="en-US" sz="1800" b="0" i="0" u="none" strike="noStrike" cap="none" dirty="0" err="1">
                <a:solidFill>
                  <a:schemeClr val="dk2"/>
                </a:solidFill>
                <a:latin typeface="Roboto"/>
                <a:ea typeface="Roboto"/>
                <a:cs typeface="Roboto"/>
                <a:sym typeface="Roboto"/>
              </a:rPr>
              <a:t>rotocolos</a:t>
            </a:r>
            <a:r>
              <a:rPr lang="en-US" sz="1800" b="0" i="0" u="none" strike="noStrike" cap="none" dirty="0">
                <a:solidFill>
                  <a:schemeClr val="dk2"/>
                </a:solidFill>
                <a:latin typeface="Roboto"/>
                <a:ea typeface="Roboto"/>
                <a:cs typeface="Roboto"/>
                <a:sym typeface="Roboto"/>
              </a:rPr>
              <a:t> para el </a:t>
            </a:r>
            <a:r>
              <a:rPr lang="en-US" sz="1800" b="0" i="0" u="none" strike="noStrike" cap="none" dirty="0" err="1">
                <a:solidFill>
                  <a:schemeClr val="dk2"/>
                </a:solidFill>
                <a:latin typeface="Roboto"/>
                <a:ea typeface="Roboto"/>
                <a:cs typeface="Roboto"/>
                <a:sym typeface="Roboto"/>
              </a:rPr>
              <a:t>intercambio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información</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F</a:t>
            </a:r>
            <a:r>
              <a:rPr lang="en-US" sz="1800" b="0" i="0" u="none" strike="noStrike" cap="none" dirty="0" err="1">
                <a:solidFill>
                  <a:schemeClr val="dk2"/>
                </a:solidFill>
                <a:latin typeface="Roboto"/>
                <a:ea typeface="Roboto"/>
                <a:cs typeface="Roboto"/>
                <a:sym typeface="Roboto"/>
              </a:rPr>
              <a:t>omentar</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confianza</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legitimizar</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operaciones</a:t>
            </a:r>
            <a:endParaRPr dirty="0"/>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highlight>
                <a:srgbClr val="FFFF00"/>
              </a:highlight>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dirty="0">
              <a:solidFill>
                <a:schemeClr val="lt2"/>
              </a:solidFill>
              <a:latin typeface="Roboto"/>
              <a:ea typeface="Roboto"/>
              <a:cs typeface="Roboto"/>
              <a:sym typeface="Roboto"/>
            </a:endParaRPr>
          </a:p>
        </p:txBody>
      </p:sp>
      <p:sp>
        <p:nvSpPr>
          <p:cNvPr id="4" name="Rectangle 3">
            <a:extLst>
              <a:ext uri="{FF2B5EF4-FFF2-40B4-BE49-F238E27FC236}">
                <a16:creationId xmlns:a16="http://schemas.microsoft.com/office/drawing/2014/main" id="{22AB0D17-D3B6-4E56-89CE-5854ED790CC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1"/>
          <p:cNvSpPr txBox="1">
            <a:spLocks noGrp="1"/>
          </p:cNvSpPr>
          <p:nvPr>
            <p:ph type="title"/>
          </p:nvPr>
        </p:nvSpPr>
        <p:spPr>
          <a:xfrm>
            <a:off x="311725" y="500925"/>
            <a:ext cx="37974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6. Fase de diseño</a:t>
            </a:r>
            <a:endParaRPr/>
          </a:p>
          <a:p>
            <a:pPr marL="0" marR="0" lvl="0" indent="0" algn="l" rtl="0">
              <a:lnSpc>
                <a:spcPct val="100000"/>
              </a:lnSpc>
              <a:spcBef>
                <a:spcPts val="0"/>
              </a:spcBef>
              <a:spcAft>
                <a:spcPts val="0"/>
              </a:spcAft>
              <a:buClr>
                <a:schemeClr val="lt1"/>
              </a:buClr>
              <a:buSzPts val="2800"/>
              <a:buFont typeface="Merriweather"/>
              <a:buNone/>
            </a:pPr>
            <a:endParaRPr sz="2800" b="0"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chemeClr val="lt1"/>
              </a:buClr>
              <a:buSzPts val="2800"/>
              <a:buFont typeface="Merriweather"/>
              <a:buNone/>
            </a:pPr>
            <a:endParaRPr sz="2800" b="0" i="0" u="none" strike="noStrike" cap="none">
              <a:solidFill>
                <a:schemeClr val="lt1"/>
              </a:solidFill>
              <a:latin typeface="Merriweather"/>
              <a:ea typeface="Merriweather"/>
              <a:cs typeface="Merriweather"/>
              <a:sym typeface="Merriweather"/>
            </a:endParaRPr>
          </a:p>
        </p:txBody>
      </p:sp>
      <p:sp>
        <p:nvSpPr>
          <p:cNvPr id="264" name="Google Shape;264;p41"/>
          <p:cNvSpPr txBox="1"/>
          <p:nvPr/>
        </p:nvSpPr>
        <p:spPr>
          <a:xfrm>
            <a:off x="4626975" y="1071750"/>
            <a:ext cx="3966900" cy="300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err="1">
                <a:solidFill>
                  <a:schemeClr val="dk2"/>
                </a:solidFill>
                <a:latin typeface="Roboto"/>
                <a:ea typeface="Roboto"/>
                <a:cs typeface="Roboto"/>
                <a:sym typeface="Roboto"/>
              </a:rPr>
              <a:t>Funciones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generales</a:t>
            </a:r>
            <a:r>
              <a:rPr lang="en-US" sz="18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R</a:t>
            </a:r>
            <a:r>
              <a:rPr lang="en-US" sz="1800" b="0" i="0" u="none" strike="noStrike" cap="none" dirty="0" err="1">
                <a:solidFill>
                  <a:schemeClr val="dk2"/>
                </a:solidFill>
                <a:latin typeface="Roboto"/>
                <a:ea typeface="Roboto"/>
                <a:cs typeface="Roboto"/>
                <a:sym typeface="Roboto"/>
              </a:rPr>
              <a:t>edacción</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mandatos</a:t>
            </a: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T</a:t>
            </a:r>
            <a:r>
              <a:rPr lang="en-US" sz="1800" b="0" i="0" u="none" strike="noStrike" cap="none" dirty="0" err="1">
                <a:solidFill>
                  <a:schemeClr val="dk2"/>
                </a:solidFill>
                <a:latin typeface="Roboto"/>
                <a:ea typeface="Roboto"/>
                <a:cs typeface="Roboto"/>
                <a:sym typeface="Roboto"/>
              </a:rPr>
              <a:t>oma</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declaraciones</a:t>
            </a: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A</a:t>
            </a:r>
            <a:r>
              <a:rPr lang="en-US" sz="1800" b="0" i="0" u="none" strike="noStrike" cap="none" dirty="0" err="1">
                <a:solidFill>
                  <a:schemeClr val="dk2"/>
                </a:solidFill>
                <a:latin typeface="Roboto"/>
                <a:ea typeface="Roboto"/>
                <a:cs typeface="Roboto"/>
                <a:sym typeface="Roboto"/>
              </a:rPr>
              <a:t>udiencias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públicas</a:t>
            </a: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C</a:t>
            </a:r>
            <a:r>
              <a:rPr lang="en-US" sz="1800" b="0" i="0" u="none" strike="noStrike" cap="none" dirty="0" err="1">
                <a:solidFill>
                  <a:schemeClr val="dk2"/>
                </a:solidFill>
                <a:latin typeface="Roboto"/>
                <a:ea typeface="Roboto"/>
                <a:cs typeface="Roboto"/>
                <a:sym typeface="Roboto"/>
              </a:rPr>
              <a:t>ampañas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difusión</a:t>
            </a: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E</a:t>
            </a:r>
            <a:r>
              <a:rPr lang="en-US" sz="1800" b="0" i="0" u="none" strike="noStrike" cap="none" dirty="0" err="1">
                <a:solidFill>
                  <a:schemeClr val="dk2"/>
                </a:solidFill>
                <a:latin typeface="Roboto"/>
                <a:ea typeface="Roboto"/>
                <a:cs typeface="Roboto"/>
                <a:sym typeface="Roboto"/>
              </a:rPr>
              <a:t>studios</a:t>
            </a:r>
            <a:r>
              <a:rPr lang="en-US" sz="1800" b="0" i="0" u="none" strike="noStrike" cap="none" dirty="0">
                <a:solidFill>
                  <a:schemeClr val="dk2"/>
                </a:solidFill>
                <a:latin typeface="Roboto"/>
                <a:ea typeface="Roboto"/>
                <a:cs typeface="Roboto"/>
                <a:sym typeface="Roboto"/>
              </a:rPr>
              <a:t> e </a:t>
            </a:r>
            <a:r>
              <a:rPr lang="en-US" sz="1800" b="0" i="0" u="none" strike="noStrike" cap="none" dirty="0" err="1">
                <a:solidFill>
                  <a:schemeClr val="dk2"/>
                </a:solidFill>
                <a:latin typeface="Roboto"/>
                <a:ea typeface="Roboto"/>
                <a:cs typeface="Roboto"/>
                <a:sym typeface="Roboto"/>
              </a:rPr>
              <a:t>investigaciones</a:t>
            </a: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E</a:t>
            </a:r>
            <a:r>
              <a:rPr lang="en-US" sz="1800" b="0" i="0" u="none" strike="noStrike" cap="none" dirty="0" err="1">
                <a:solidFill>
                  <a:schemeClr val="dk2"/>
                </a:solidFill>
                <a:latin typeface="Roboto"/>
                <a:ea typeface="Roboto"/>
                <a:cs typeface="Roboto"/>
                <a:sym typeface="Roboto"/>
              </a:rPr>
              <a:t>laboración</a:t>
            </a:r>
            <a:r>
              <a:rPr lang="en-US" sz="1800" b="0" i="0" u="none" strike="noStrike" cap="none" dirty="0">
                <a:solidFill>
                  <a:schemeClr val="dk2"/>
                </a:solidFill>
                <a:latin typeface="Roboto"/>
                <a:ea typeface="Roboto"/>
                <a:cs typeface="Roboto"/>
                <a:sym typeface="Roboto"/>
              </a:rPr>
              <a:t> del </a:t>
            </a:r>
            <a:r>
              <a:rPr lang="en-US" sz="1800" b="0" i="0" u="none" strike="noStrike" cap="none" dirty="0" err="1">
                <a:solidFill>
                  <a:schemeClr val="dk2"/>
                </a:solidFill>
                <a:latin typeface="Roboto"/>
                <a:ea typeface="Roboto"/>
                <a:cs typeface="Roboto"/>
                <a:sym typeface="Roboto"/>
              </a:rPr>
              <a:t>informe</a:t>
            </a:r>
            <a:r>
              <a:rPr lang="en-US" sz="1800" b="0" i="0" u="none" strike="noStrike" cap="none" dirty="0">
                <a:solidFill>
                  <a:schemeClr val="dk2"/>
                </a:solidFill>
                <a:latin typeface="Roboto"/>
                <a:ea typeface="Roboto"/>
                <a:cs typeface="Roboto"/>
                <a:sym typeface="Roboto"/>
              </a:rPr>
              <a:t> final</a:t>
            </a: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F</a:t>
            </a:r>
            <a:r>
              <a:rPr lang="en-US" sz="1800" b="0" i="0" u="none" strike="noStrike" cap="none" dirty="0" err="1">
                <a:solidFill>
                  <a:schemeClr val="dk2"/>
                </a:solidFill>
                <a:latin typeface="Roboto"/>
                <a:ea typeface="Roboto"/>
                <a:cs typeface="Roboto"/>
                <a:sym typeface="Roboto"/>
              </a:rPr>
              <a:t>ormular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recomendaciones</a:t>
            </a:r>
            <a:r>
              <a:rPr lang="en-US" sz="1800" b="0" i="0" u="none" strike="noStrike" cap="none" dirty="0">
                <a:solidFill>
                  <a:schemeClr val="dk2"/>
                </a:solidFill>
                <a:latin typeface="Roboto"/>
                <a:ea typeface="Roboto"/>
                <a:cs typeface="Roboto"/>
                <a:sym typeface="Roboto"/>
              </a:rPr>
              <a:t> </a:t>
            </a:r>
            <a:endParaRPr sz="1800" b="0" i="0" u="none" strike="noStrike" cap="none" dirty="0">
              <a:solidFill>
                <a:schemeClr val="dk2"/>
              </a:solidFill>
              <a:latin typeface="Roboto"/>
              <a:ea typeface="Roboto"/>
              <a:cs typeface="Roboto"/>
              <a:sym typeface="Roboto"/>
            </a:endParaRPr>
          </a:p>
        </p:txBody>
      </p:sp>
      <p:sp>
        <p:nvSpPr>
          <p:cNvPr id="4" name="Rectangle 3">
            <a:extLst>
              <a:ext uri="{FF2B5EF4-FFF2-40B4-BE49-F238E27FC236}">
                <a16:creationId xmlns:a16="http://schemas.microsoft.com/office/drawing/2014/main" id="{C2CA5CDF-EC06-44F1-98EC-003D6412754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p:nvPr/>
        </p:nvSpPr>
        <p:spPr>
          <a:xfrm>
            <a:off x="487650" y="315897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pic>
        <p:nvPicPr>
          <p:cNvPr id="76" name="Google Shape;76;p15"/>
          <p:cNvPicPr preferRelativeResize="0"/>
          <p:nvPr/>
        </p:nvPicPr>
        <p:blipFill rotWithShape="1">
          <a:blip r:embed="rId3">
            <a:alphaModFix amt="73000"/>
          </a:blip>
          <a:srcRect/>
          <a:stretch/>
        </p:blipFill>
        <p:spPr>
          <a:xfrm>
            <a:off x="1432523" y="0"/>
            <a:ext cx="7711475" cy="5143501"/>
          </a:xfrm>
          <a:prstGeom prst="rect">
            <a:avLst/>
          </a:prstGeom>
          <a:noFill/>
          <a:ln>
            <a:noFill/>
          </a:ln>
        </p:spPr>
      </p:pic>
      <p:sp>
        <p:nvSpPr>
          <p:cNvPr id="77" name="Google Shape;77;p15"/>
          <p:cNvSpPr txBox="1">
            <a:spLocks noGrp="1"/>
          </p:cNvSpPr>
          <p:nvPr>
            <p:ph type="title"/>
          </p:nvPr>
        </p:nvSpPr>
        <p:spPr>
          <a:xfrm>
            <a:off x="284925" y="412525"/>
            <a:ext cx="8483700" cy="1609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2800" b="0" i="0" u="none" strike="noStrike" cap="none" dirty="0">
                <a:solidFill>
                  <a:schemeClr val="accent1"/>
                </a:solidFill>
                <a:latin typeface="Merriweather"/>
                <a:ea typeface="Merriweather"/>
                <a:cs typeface="Merriweather"/>
                <a:sym typeface="Merriweather"/>
              </a:rPr>
              <a:t>La </a:t>
            </a:r>
            <a:r>
              <a:rPr lang="en-US" sz="2800" i="1" u="none" strike="noStrike" cap="none" dirty="0" err="1">
                <a:solidFill>
                  <a:schemeClr val="accent1"/>
                </a:solidFill>
                <a:latin typeface="Merriweather"/>
                <a:ea typeface="Merriweather"/>
                <a:cs typeface="Merriweather"/>
                <a:sym typeface="Merriweather"/>
              </a:rPr>
              <a:t>verdad</a:t>
            </a:r>
            <a:r>
              <a:rPr lang="en-US" sz="2800" b="0" i="1" u="none" strike="noStrike" cap="none" dirty="0">
                <a:solidFill>
                  <a:schemeClr val="accent1"/>
                </a:solidFill>
                <a:latin typeface="Merriweather"/>
                <a:ea typeface="Merriweather"/>
                <a:cs typeface="Merriweather"/>
                <a:sym typeface="Merriweather"/>
              </a:rPr>
              <a:t> </a:t>
            </a:r>
            <a:r>
              <a:rPr lang="en-US" sz="2800" b="0" i="0" u="none" strike="noStrike" cap="none" dirty="0" err="1">
                <a:solidFill>
                  <a:schemeClr val="accent1"/>
                </a:solidFill>
                <a:latin typeface="Merriweather"/>
                <a:ea typeface="Merriweather"/>
                <a:cs typeface="Merriweather"/>
                <a:sym typeface="Merriweather"/>
              </a:rPr>
              <a:t>acerca</a:t>
            </a:r>
            <a:r>
              <a:rPr lang="en-US" sz="2800" b="0" i="0" u="none" strike="noStrike" cap="none" dirty="0">
                <a:solidFill>
                  <a:schemeClr val="accent1"/>
                </a:solidFill>
                <a:latin typeface="Merriweather"/>
                <a:ea typeface="Merriweather"/>
                <a:cs typeface="Merriweather"/>
                <a:sym typeface="Merriweather"/>
              </a:rPr>
              <a:t> del </a:t>
            </a:r>
            <a:r>
              <a:rPr lang="en-US" sz="2800" b="0" i="0" u="none" strike="noStrike" cap="none" dirty="0" err="1">
                <a:solidFill>
                  <a:schemeClr val="accent1"/>
                </a:solidFill>
                <a:latin typeface="Merriweather"/>
                <a:ea typeface="Merriweather"/>
                <a:cs typeface="Merriweather"/>
                <a:sym typeface="Merriweather"/>
              </a:rPr>
              <a:t>legado</a:t>
            </a:r>
            <a:r>
              <a:rPr lang="en-US" sz="2800" b="0" i="0" u="none" strike="noStrike" cap="none" dirty="0">
                <a:solidFill>
                  <a:schemeClr val="accent1"/>
                </a:solidFill>
                <a:latin typeface="Merriweather"/>
                <a:ea typeface="Merriweather"/>
                <a:cs typeface="Merriweather"/>
                <a:sym typeface="Merriweather"/>
              </a:rPr>
              <a:t> de las </a:t>
            </a:r>
            <a:r>
              <a:rPr lang="en-US" sz="2800" b="0" i="0" u="none" strike="noStrike" cap="none" dirty="0" err="1">
                <a:solidFill>
                  <a:schemeClr val="accent1"/>
                </a:solidFill>
                <a:latin typeface="Merriweather"/>
                <a:ea typeface="Merriweather"/>
                <a:cs typeface="Merriweather"/>
                <a:sym typeface="Merriweather"/>
              </a:rPr>
              <a:t>violaciones</a:t>
            </a:r>
            <a:r>
              <a:rPr lang="en-US" sz="2800" b="0" i="0" u="none" strike="noStrike" cap="none" dirty="0">
                <a:solidFill>
                  <a:schemeClr val="accent1"/>
                </a:solidFill>
                <a:latin typeface="Merriweather"/>
                <a:ea typeface="Merriweather"/>
                <a:cs typeface="Merriweather"/>
                <a:sym typeface="Merriweather"/>
              </a:rPr>
              <a:t> de derechos </a:t>
            </a:r>
            <a:r>
              <a:rPr lang="en-US" sz="2800" b="0" i="0" u="none" strike="noStrike" cap="none" dirty="0" err="1">
                <a:solidFill>
                  <a:schemeClr val="accent1"/>
                </a:solidFill>
                <a:latin typeface="Merriweather"/>
                <a:ea typeface="Merriweather"/>
                <a:cs typeface="Merriweather"/>
                <a:sym typeface="Merriweather"/>
              </a:rPr>
              <a:t>humanos</a:t>
            </a:r>
            <a:r>
              <a:rPr lang="en-US" sz="2800" b="0" i="0" u="none" strike="noStrike" cap="none" dirty="0">
                <a:solidFill>
                  <a:schemeClr val="accent1"/>
                </a:solidFill>
                <a:latin typeface="Merriweather"/>
                <a:ea typeface="Merriweather"/>
                <a:cs typeface="Merriweather"/>
                <a:sym typeface="Merriweather"/>
              </a:rPr>
              <a:t> </a:t>
            </a:r>
            <a:r>
              <a:rPr lang="en-US" sz="2800" b="0" i="0" u="none" strike="noStrike" cap="none" dirty="0" err="1">
                <a:solidFill>
                  <a:schemeClr val="accent1"/>
                </a:solidFill>
                <a:latin typeface="Merriweather"/>
                <a:ea typeface="Merriweather"/>
                <a:cs typeface="Merriweather"/>
                <a:sym typeface="Merriweather"/>
              </a:rPr>
              <a:t>dependerá</a:t>
            </a:r>
            <a:r>
              <a:rPr lang="en-US" sz="2800" b="0" i="0" u="none" strike="noStrike" cap="none" dirty="0">
                <a:solidFill>
                  <a:schemeClr val="accent1"/>
                </a:solidFill>
                <a:latin typeface="Merriweather"/>
                <a:ea typeface="Merriweather"/>
                <a:cs typeface="Merriweather"/>
                <a:sym typeface="Merriweather"/>
              </a:rPr>
              <a:t> de </a:t>
            </a:r>
            <a:r>
              <a:rPr lang="en-US" sz="2800" b="0" i="0" u="none" strike="noStrike" cap="none" dirty="0" err="1">
                <a:solidFill>
                  <a:schemeClr val="accent1"/>
                </a:solidFill>
                <a:latin typeface="Merriweather"/>
                <a:ea typeface="Merriweather"/>
                <a:cs typeface="Merriweather"/>
                <a:sym typeface="Merriweather"/>
              </a:rPr>
              <a:t>cómo</a:t>
            </a:r>
            <a:r>
              <a:rPr lang="en-US" sz="2800" b="0" i="0" u="none" strike="noStrike" cap="none" dirty="0">
                <a:solidFill>
                  <a:schemeClr val="accent1"/>
                </a:solidFill>
                <a:latin typeface="Merriweather"/>
                <a:ea typeface="Merriweather"/>
                <a:cs typeface="Merriweather"/>
                <a:sym typeface="Merriweather"/>
              </a:rPr>
              <a:t> se </a:t>
            </a:r>
            <a:r>
              <a:rPr lang="en-US" sz="2800" b="0" i="0" u="none" strike="noStrike" cap="none" dirty="0" err="1">
                <a:solidFill>
                  <a:schemeClr val="accent1"/>
                </a:solidFill>
                <a:latin typeface="Merriweather"/>
                <a:ea typeface="Merriweather"/>
                <a:cs typeface="Merriweather"/>
                <a:sym typeface="Merriweather"/>
              </a:rPr>
              <a:t>realice</a:t>
            </a:r>
            <a:r>
              <a:rPr lang="en-US" sz="2800" b="0" i="0" u="none" strike="noStrike" cap="none" dirty="0">
                <a:solidFill>
                  <a:schemeClr val="accent1"/>
                </a:solidFill>
                <a:latin typeface="Merriweather"/>
                <a:ea typeface="Merriweather"/>
                <a:cs typeface="Merriweather"/>
                <a:sym typeface="Merriweather"/>
              </a:rPr>
              <a:t> el </a:t>
            </a:r>
            <a:r>
              <a:rPr lang="en-US" sz="2800" b="0" i="0" u="none" strike="noStrike" cap="none" dirty="0" err="1">
                <a:solidFill>
                  <a:schemeClr val="accent1"/>
                </a:solidFill>
                <a:latin typeface="Merriweather"/>
                <a:ea typeface="Merriweather"/>
                <a:cs typeface="Merriweather"/>
                <a:sym typeface="Merriweather"/>
              </a:rPr>
              <a:t>proceso</a:t>
            </a:r>
            <a:r>
              <a:rPr lang="en-US" sz="2800" b="0" i="0" u="none" strike="noStrike" cap="none" dirty="0">
                <a:solidFill>
                  <a:schemeClr val="accent1"/>
                </a:solidFill>
                <a:latin typeface="Merriweather"/>
                <a:ea typeface="Merriweather"/>
                <a:cs typeface="Merriweather"/>
                <a:sym typeface="Merriweather"/>
              </a:rPr>
              <a:t>, de </a:t>
            </a:r>
            <a:r>
              <a:rPr lang="en-US" sz="2800" b="0" i="0" u="none" strike="noStrike" cap="none" dirty="0" err="1">
                <a:solidFill>
                  <a:schemeClr val="accent1"/>
                </a:solidFill>
                <a:latin typeface="Merriweather"/>
                <a:ea typeface="Merriweather"/>
                <a:cs typeface="Merriweather"/>
                <a:sym typeface="Merriweather"/>
              </a:rPr>
              <a:t>quién</a:t>
            </a:r>
            <a:r>
              <a:rPr lang="en-US" sz="2800" b="0" i="0" u="none" strike="noStrike" cap="none" dirty="0">
                <a:solidFill>
                  <a:schemeClr val="accent1"/>
                </a:solidFill>
                <a:latin typeface="Merriweather"/>
                <a:ea typeface="Merriweather"/>
                <a:cs typeface="Merriweather"/>
                <a:sym typeface="Merriweather"/>
              </a:rPr>
              <a:t> lo </a:t>
            </a:r>
            <a:r>
              <a:rPr lang="en-US" sz="2800" b="0" i="0" u="none" strike="noStrike" cap="none" dirty="0" err="1">
                <a:solidFill>
                  <a:schemeClr val="accent1"/>
                </a:solidFill>
                <a:latin typeface="Merriweather"/>
                <a:ea typeface="Merriweather"/>
                <a:cs typeface="Merriweather"/>
                <a:sym typeface="Merriweather"/>
              </a:rPr>
              <a:t>haga</a:t>
            </a:r>
            <a:r>
              <a:rPr lang="en-US" sz="2800" b="0" i="0" u="none" strike="noStrike" cap="none" dirty="0">
                <a:solidFill>
                  <a:schemeClr val="accent1"/>
                </a:solidFill>
                <a:latin typeface="Merriweather"/>
                <a:ea typeface="Merriweather"/>
                <a:cs typeface="Merriweather"/>
                <a:sym typeface="Merriweather"/>
              </a:rPr>
              <a:t> y de </a:t>
            </a:r>
            <a:r>
              <a:rPr lang="en-US" sz="2800" b="0" i="0" u="none" strike="noStrike" cap="none" dirty="0" err="1">
                <a:solidFill>
                  <a:schemeClr val="accent1"/>
                </a:solidFill>
                <a:latin typeface="Merriweather"/>
                <a:ea typeface="Merriweather"/>
                <a:cs typeface="Merriweather"/>
                <a:sym typeface="Merriweather"/>
              </a:rPr>
              <a:t>quién</a:t>
            </a:r>
            <a:r>
              <a:rPr lang="en-US" sz="2800" b="0" i="0" u="none" strike="noStrike" cap="none" dirty="0">
                <a:solidFill>
                  <a:schemeClr val="accent1"/>
                </a:solidFill>
                <a:latin typeface="Merriweather"/>
                <a:ea typeface="Merriweather"/>
                <a:cs typeface="Merriweather"/>
                <a:sym typeface="Merriweather"/>
              </a:rPr>
              <a:t> </a:t>
            </a:r>
            <a:r>
              <a:rPr lang="en-US" sz="2800" b="0" i="0" u="none" strike="noStrike" cap="none" dirty="0" err="1">
                <a:solidFill>
                  <a:schemeClr val="accent1"/>
                </a:solidFill>
                <a:latin typeface="Merriweather"/>
                <a:ea typeface="Merriweather"/>
                <a:cs typeface="Merriweather"/>
                <a:sym typeface="Merriweather"/>
              </a:rPr>
              <a:t>tenga</a:t>
            </a:r>
            <a:r>
              <a:rPr lang="en-US" sz="2800" b="0" i="0" u="none" strike="noStrike" cap="none" dirty="0">
                <a:solidFill>
                  <a:schemeClr val="accent1"/>
                </a:solidFill>
                <a:latin typeface="Merriweather"/>
                <a:ea typeface="Merriweather"/>
                <a:cs typeface="Merriweather"/>
                <a:sym typeface="Merriweather"/>
              </a:rPr>
              <a:t> la </a:t>
            </a:r>
            <a:r>
              <a:rPr lang="en-US" sz="2800" b="0" i="0" u="none" strike="noStrike" cap="none" dirty="0" err="1">
                <a:solidFill>
                  <a:schemeClr val="accent1"/>
                </a:solidFill>
                <a:latin typeface="Merriweather"/>
                <a:ea typeface="Merriweather"/>
                <a:cs typeface="Merriweather"/>
                <a:sym typeface="Merriweather"/>
              </a:rPr>
              <a:t>oportunidad</a:t>
            </a:r>
            <a:r>
              <a:rPr lang="en-US" sz="2800" b="0" i="0" u="none" strike="noStrike" cap="none" dirty="0">
                <a:solidFill>
                  <a:schemeClr val="accent1"/>
                </a:solidFill>
                <a:latin typeface="Merriweather"/>
                <a:ea typeface="Merriweather"/>
                <a:cs typeface="Merriweather"/>
                <a:sym typeface="Merriweather"/>
              </a:rPr>
              <a:t> de </a:t>
            </a:r>
            <a:r>
              <a:rPr lang="en-US" sz="2800" b="0" i="0" u="none" strike="noStrike" cap="none" dirty="0" err="1">
                <a:solidFill>
                  <a:schemeClr val="accent1"/>
                </a:solidFill>
                <a:latin typeface="Merriweather"/>
                <a:ea typeface="Merriweather"/>
                <a:cs typeface="Merriweather"/>
                <a:sym typeface="Merriweather"/>
              </a:rPr>
              <a:t>dar</a:t>
            </a:r>
            <a:r>
              <a:rPr lang="en-US" sz="2800" b="0" i="0" u="none" strike="noStrike" cap="none" dirty="0">
                <a:solidFill>
                  <a:schemeClr val="accent1"/>
                </a:solidFill>
                <a:latin typeface="Merriweather"/>
                <a:ea typeface="Merriweather"/>
                <a:cs typeface="Merriweather"/>
                <a:sym typeface="Merriweather"/>
              </a:rPr>
              <a:t> </a:t>
            </a:r>
            <a:r>
              <a:rPr lang="en-US" sz="2800" b="0" i="0" u="none" strike="noStrike" cap="none" dirty="0" err="1">
                <a:solidFill>
                  <a:schemeClr val="accent1"/>
                </a:solidFill>
                <a:latin typeface="Merriweather"/>
                <a:ea typeface="Merriweather"/>
                <a:cs typeface="Merriweather"/>
                <a:sym typeface="Merriweather"/>
              </a:rPr>
              <a:t>su</a:t>
            </a:r>
            <a:r>
              <a:rPr lang="en-US" sz="2800" b="0" i="0" u="none" strike="noStrike" cap="none" dirty="0">
                <a:solidFill>
                  <a:schemeClr val="accent1"/>
                </a:solidFill>
                <a:latin typeface="Merriweather"/>
                <a:ea typeface="Merriweather"/>
                <a:cs typeface="Merriweather"/>
                <a:sym typeface="Merriweather"/>
              </a:rPr>
              <a:t> testimonio y de </a:t>
            </a:r>
            <a:r>
              <a:rPr lang="en-US" sz="2800" b="0" i="0" u="none" strike="noStrike" cap="none" dirty="0" err="1">
                <a:solidFill>
                  <a:schemeClr val="accent1"/>
                </a:solidFill>
                <a:latin typeface="Merriweather"/>
                <a:ea typeface="Merriweather"/>
                <a:cs typeface="Merriweather"/>
                <a:sym typeface="Merriweather"/>
              </a:rPr>
              <a:t>participar</a:t>
            </a:r>
            <a:r>
              <a:rPr lang="en-US" sz="2800" b="0" i="0" u="none" strike="noStrike" cap="none" dirty="0">
                <a:solidFill>
                  <a:schemeClr val="accent1"/>
                </a:solidFill>
                <a:latin typeface="Merriweather"/>
                <a:ea typeface="Merriweather"/>
                <a:cs typeface="Merriweather"/>
                <a:sym typeface="Merriweather"/>
              </a:rPr>
              <a:t>. </a:t>
            </a:r>
            <a:endParaRPr dirty="0"/>
          </a:p>
        </p:txBody>
      </p:sp>
      <p:sp>
        <p:nvSpPr>
          <p:cNvPr id="5" name="Rectangle 4">
            <a:extLst>
              <a:ext uri="{FF2B5EF4-FFF2-40B4-BE49-F238E27FC236}">
                <a16:creationId xmlns:a16="http://schemas.microsoft.com/office/drawing/2014/main" id="{66A5F8D8-2B46-4E1C-9705-F00C4225143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2"/>
          <p:cNvSpPr txBox="1">
            <a:spLocks noGrp="1"/>
          </p:cNvSpPr>
          <p:nvPr>
            <p:ph type="title"/>
          </p:nvPr>
        </p:nvSpPr>
        <p:spPr>
          <a:xfrm>
            <a:off x="296500" y="326300"/>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El mandato</a:t>
            </a:r>
            <a:endParaRPr/>
          </a:p>
        </p:txBody>
      </p:sp>
      <p:sp>
        <p:nvSpPr>
          <p:cNvPr id="270" name="Google Shape;270;p42"/>
          <p:cNvSpPr txBox="1"/>
          <p:nvPr/>
        </p:nvSpPr>
        <p:spPr>
          <a:xfrm>
            <a:off x="4706475" y="2571750"/>
            <a:ext cx="4124400" cy="14880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P</a:t>
            </a:r>
            <a:r>
              <a:rPr lang="en-US" sz="1800" b="0" i="0" u="none" strike="noStrike" cap="none" dirty="0" err="1">
                <a:solidFill>
                  <a:schemeClr val="dk2"/>
                </a:solidFill>
                <a:latin typeface="Roboto"/>
                <a:ea typeface="Roboto"/>
                <a:cs typeface="Roboto"/>
                <a:sym typeface="Roboto"/>
              </a:rPr>
              <a:t>eríodo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tiempo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cuestión</a:t>
            </a:r>
            <a:r>
              <a:rPr lang="en-US" sz="1800" b="0" i="0" u="none" strike="noStrike" cap="none" dirty="0">
                <a:solidFill>
                  <a:schemeClr val="dk2"/>
                </a:solidFill>
                <a:latin typeface="Roboto"/>
                <a:ea typeface="Roboto"/>
                <a:cs typeface="Roboto"/>
                <a:sym typeface="Roboto"/>
              </a:rPr>
              <a:t>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T</a:t>
            </a:r>
            <a:r>
              <a:rPr lang="en-US" sz="1800" b="0" i="0" u="none" strike="noStrike" cap="none" dirty="0" err="1">
                <a:solidFill>
                  <a:schemeClr val="dk2"/>
                </a:solidFill>
                <a:latin typeface="Roboto"/>
                <a:ea typeface="Roboto"/>
                <a:cs typeface="Roboto"/>
                <a:sym typeface="Roboto"/>
              </a:rPr>
              <a:t>ipo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violaciones</a:t>
            </a:r>
            <a:r>
              <a:rPr lang="en-US" sz="1800" b="0" i="0" u="none" strike="noStrike" cap="none" dirty="0">
                <a:solidFill>
                  <a:schemeClr val="dk2"/>
                </a:solidFill>
                <a:latin typeface="Roboto"/>
                <a:ea typeface="Roboto"/>
                <a:cs typeface="Roboto"/>
                <a:sym typeface="Roboto"/>
              </a:rPr>
              <a:t>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F</a:t>
            </a:r>
            <a:r>
              <a:rPr lang="en-US" sz="1800" b="0" i="0" u="none" strike="noStrike" cap="none" dirty="0" err="1">
                <a:solidFill>
                  <a:schemeClr val="dk2"/>
                </a:solidFill>
                <a:latin typeface="Roboto"/>
                <a:ea typeface="Roboto"/>
                <a:cs typeface="Roboto"/>
                <a:sym typeface="Roboto"/>
              </a:rPr>
              <a:t>acultades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estructura</a:t>
            </a:r>
            <a:r>
              <a:rPr lang="en-US" sz="1800" b="0" i="0" u="none" strike="noStrike" cap="none" dirty="0">
                <a:solidFill>
                  <a:schemeClr val="dk2"/>
                </a:solidFill>
                <a:latin typeface="Roboto"/>
                <a:ea typeface="Roboto"/>
                <a:cs typeface="Roboto"/>
                <a:sym typeface="Roboto"/>
              </a:rPr>
              <a:t> de la </a:t>
            </a:r>
            <a:r>
              <a:rPr lang="en-US" sz="1800" b="0" i="0" u="none" strike="noStrike" cap="none" dirty="0" err="1">
                <a:solidFill>
                  <a:schemeClr val="dk2"/>
                </a:solidFill>
                <a:latin typeface="Roboto"/>
                <a:ea typeface="Roboto"/>
                <a:cs typeface="Roboto"/>
                <a:sym typeface="Roboto"/>
              </a:rPr>
              <a:t>comisión</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highlight>
                <a:srgbClr val="FFFF00"/>
              </a:highlight>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dirty="0">
              <a:solidFill>
                <a:schemeClr val="lt2"/>
              </a:solidFill>
              <a:latin typeface="Roboto"/>
              <a:ea typeface="Roboto"/>
              <a:cs typeface="Roboto"/>
              <a:sym typeface="Roboto"/>
            </a:endParaRPr>
          </a:p>
        </p:txBody>
      </p:sp>
      <p:pic>
        <p:nvPicPr>
          <p:cNvPr id="271" name="Google Shape;271;p42"/>
          <p:cNvPicPr preferRelativeResize="0"/>
          <p:nvPr/>
        </p:nvPicPr>
        <p:blipFill rotWithShape="1">
          <a:blip r:embed="rId3">
            <a:alphaModFix/>
          </a:blip>
          <a:srcRect/>
          <a:stretch/>
        </p:blipFill>
        <p:spPr>
          <a:xfrm>
            <a:off x="0" y="1570500"/>
            <a:ext cx="4572001" cy="3030571"/>
          </a:xfrm>
          <a:prstGeom prst="rect">
            <a:avLst/>
          </a:prstGeom>
          <a:noFill/>
          <a:ln>
            <a:noFill/>
          </a:ln>
        </p:spPr>
      </p:pic>
      <p:sp>
        <p:nvSpPr>
          <p:cNvPr id="5" name="Rectangle 4">
            <a:extLst>
              <a:ext uri="{FF2B5EF4-FFF2-40B4-BE49-F238E27FC236}">
                <a16:creationId xmlns:a16="http://schemas.microsoft.com/office/drawing/2014/main" id="{504F8972-FCB8-4A86-94B7-1D65E105E0AD}"/>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3"/>
          <p:cNvSpPr txBox="1">
            <a:spLocks noGrp="1"/>
          </p:cNvSpPr>
          <p:nvPr>
            <p:ph type="title"/>
          </p:nvPr>
        </p:nvSpPr>
        <p:spPr>
          <a:xfrm>
            <a:off x="321075" y="506375"/>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2800" b="0" i="0" u="none" strike="noStrike" cap="none">
                <a:solidFill>
                  <a:schemeClr val="accent1"/>
                </a:solidFill>
                <a:latin typeface="Merriweather"/>
                <a:ea typeface="Merriweather"/>
                <a:cs typeface="Merriweather"/>
                <a:sym typeface="Merriweather"/>
              </a:rPr>
              <a:t>Corresponde a las comisiones de la verdad analizar la violencia sexual y violencia basada en género, investigar qué incidencia tuvo el género en las vivencias de las víctimas de violaciones a los derechos humanos y enfrentar los sesgos estructurales de género que pueden afectar la participación de las mujeres e impedir que surja plenamente la verdad.</a:t>
            </a:r>
            <a:endParaRPr/>
          </a:p>
        </p:txBody>
      </p:sp>
      <p:sp>
        <p:nvSpPr>
          <p:cNvPr id="3" name="Rectangle 2">
            <a:extLst>
              <a:ext uri="{FF2B5EF4-FFF2-40B4-BE49-F238E27FC236}">
                <a16:creationId xmlns:a16="http://schemas.microsoft.com/office/drawing/2014/main" id="{634C7898-CFFC-4581-B781-2AD77E79CA2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44"/>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282" name="Google Shape;282;p44"/>
          <p:cNvSpPr txBox="1">
            <a:spLocks noGrp="1"/>
          </p:cNvSpPr>
          <p:nvPr>
            <p:ph type="title"/>
          </p:nvPr>
        </p:nvSpPr>
        <p:spPr>
          <a:xfrm>
            <a:off x="228850" y="347975"/>
            <a:ext cx="5366700" cy="995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3400" b="0" i="0" u="none" strike="noStrike" cap="none">
                <a:solidFill>
                  <a:schemeClr val="accent1"/>
                </a:solidFill>
                <a:latin typeface="Merriweather"/>
                <a:ea typeface="Merriweather"/>
                <a:cs typeface="Merriweather"/>
                <a:sym typeface="Merriweather"/>
              </a:rPr>
              <a:t>Perú</a:t>
            </a:r>
            <a:endParaRPr/>
          </a:p>
        </p:txBody>
      </p:sp>
      <p:pic>
        <p:nvPicPr>
          <p:cNvPr id="283" name="Google Shape;283;p44"/>
          <p:cNvPicPr preferRelativeResize="0"/>
          <p:nvPr/>
        </p:nvPicPr>
        <p:blipFill rotWithShape="1">
          <a:blip r:embed="rId3">
            <a:alphaModFix/>
          </a:blip>
          <a:srcRect/>
          <a:stretch/>
        </p:blipFill>
        <p:spPr>
          <a:xfrm>
            <a:off x="1656286" y="152400"/>
            <a:ext cx="7487716" cy="49910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p:nvPr/>
        </p:nvSpPr>
        <p:spPr>
          <a:xfrm>
            <a:off x="571500" y="4081625"/>
            <a:ext cx="8010600" cy="859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accent4"/>
                </a:solidFill>
                <a:latin typeface="Merriweather"/>
                <a:ea typeface="Merriweather"/>
                <a:cs typeface="Merriweather"/>
                <a:sym typeface="Merriweather"/>
              </a:rPr>
              <a:t>Ley para establecer la Comisión de la Verdad y Reconciliación (CVR) de Liberia, </a:t>
            </a:r>
            <a:endParaRPr/>
          </a:p>
          <a:p>
            <a:pPr marL="0" marR="0" lvl="0" indent="0" algn="r" rtl="0">
              <a:lnSpc>
                <a:spcPct val="100000"/>
              </a:lnSpc>
              <a:spcBef>
                <a:spcPts val="0"/>
              </a:spcBef>
              <a:spcAft>
                <a:spcPts val="0"/>
              </a:spcAft>
              <a:buClr>
                <a:srgbClr val="000000"/>
              </a:buClr>
              <a:buSzPts val="1600"/>
              <a:buFont typeface="Arial"/>
              <a:buNone/>
            </a:pPr>
            <a:r>
              <a:rPr lang="en-US" sz="1600" b="0" i="0" u="none" strike="noStrike" cap="none">
                <a:solidFill>
                  <a:schemeClr val="accent4"/>
                </a:solidFill>
                <a:latin typeface="Merriweather"/>
                <a:ea typeface="Merriweather"/>
                <a:cs typeface="Merriweather"/>
                <a:sym typeface="Merriweather"/>
              </a:rPr>
              <a:t>12 de mayo de 2005</a:t>
            </a:r>
            <a:endParaRPr/>
          </a:p>
        </p:txBody>
      </p:sp>
      <p:sp>
        <p:nvSpPr>
          <p:cNvPr id="289" name="Google Shape;289;p45"/>
          <p:cNvSpPr txBox="1"/>
          <p:nvPr/>
        </p:nvSpPr>
        <p:spPr>
          <a:xfrm>
            <a:off x="325100" y="583075"/>
            <a:ext cx="8203500" cy="315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Merriweather"/>
                <a:ea typeface="Merriweather"/>
                <a:cs typeface="Merriweather"/>
                <a:sym typeface="Merriweather"/>
              </a:rPr>
              <a:t>“Adoptar </a:t>
            </a:r>
            <a:r>
              <a:rPr lang="en-US" sz="2400" b="1" i="0" u="none" strike="noStrike" cap="none">
                <a:solidFill>
                  <a:schemeClr val="accent1"/>
                </a:solidFill>
                <a:latin typeface="Merriweather"/>
                <a:ea typeface="Merriweather"/>
                <a:cs typeface="Merriweather"/>
                <a:sym typeface="Merriweather"/>
              </a:rPr>
              <a:t>mecanismos y procedimientos específicos</a:t>
            </a:r>
            <a:r>
              <a:rPr lang="en-US" sz="2400" b="0" i="0" u="none" strike="noStrike" cap="none">
                <a:solidFill>
                  <a:schemeClr val="accent1"/>
                </a:solidFill>
                <a:latin typeface="Merriweather"/>
                <a:ea typeface="Merriweather"/>
                <a:cs typeface="Merriweather"/>
                <a:sym typeface="Merriweather"/>
              </a:rPr>
              <a:t> para contemplar las experiencias de mujeres, niños y grupos vulnerables, prestando especial atención a las violaciones basadas en el género y al problema de los niños soldados, al darles la oportunidad de relatar sus vivencias, dar respuesta a sus inquietudes y recomendar medidas para la rehabilitación de las víctimas de violaciones a los derechos humanos en pos de la reconciliación y recuperación nacional.”</a:t>
            </a:r>
            <a:endParaRPr/>
          </a:p>
        </p:txBody>
      </p:sp>
      <p:sp>
        <p:nvSpPr>
          <p:cNvPr id="4" name="Rectangle 3">
            <a:extLst>
              <a:ext uri="{FF2B5EF4-FFF2-40B4-BE49-F238E27FC236}">
                <a16:creationId xmlns:a16="http://schemas.microsoft.com/office/drawing/2014/main" id="{E5ABB7C8-322D-40F7-817C-66FB3BC74BFA}"/>
              </a:ext>
            </a:extLst>
          </p:cNvPr>
          <p:cNvSpPr/>
          <p:nvPr/>
        </p:nvSpPr>
        <p:spPr>
          <a:xfrm>
            <a:off x="0" y="4805439"/>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6"/>
          <p:cNvSpPr txBox="1">
            <a:spLocks noGrp="1"/>
          </p:cNvSpPr>
          <p:nvPr>
            <p:ph type="title"/>
          </p:nvPr>
        </p:nvSpPr>
        <p:spPr>
          <a:xfrm>
            <a:off x="290595" y="403545"/>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3000" b="0" i="0" u="none" strike="noStrike" cap="none" dirty="0">
                <a:solidFill>
                  <a:schemeClr val="accent1"/>
                </a:solidFill>
                <a:latin typeface="Merriweather"/>
                <a:ea typeface="Merriweather"/>
                <a:cs typeface="Merriweather"/>
                <a:sym typeface="Merriweather"/>
              </a:rPr>
              <a:t>La </a:t>
            </a:r>
            <a:r>
              <a:rPr lang="en-US" sz="3000" b="0" i="0" u="none" strike="noStrike" cap="none" dirty="0" err="1">
                <a:solidFill>
                  <a:schemeClr val="accent1"/>
                </a:solidFill>
                <a:latin typeface="Merriweather"/>
                <a:ea typeface="Merriweather"/>
                <a:cs typeface="Merriweather"/>
                <a:sym typeface="Merriweather"/>
              </a:rPr>
              <a:t>definición</a:t>
            </a:r>
            <a:r>
              <a:rPr lang="en-US" sz="3000" b="0" i="0" u="none" strike="noStrike" cap="none" dirty="0">
                <a:solidFill>
                  <a:schemeClr val="accent1"/>
                </a:solidFill>
                <a:latin typeface="Merriweather"/>
                <a:ea typeface="Merriweather"/>
                <a:cs typeface="Merriweather"/>
                <a:sym typeface="Merriweather"/>
              </a:rPr>
              <a:t> del </a:t>
            </a:r>
            <a:r>
              <a:rPr lang="en-US" sz="3000" b="1" i="0" u="none" strike="noStrike" cap="none" dirty="0" err="1">
                <a:solidFill>
                  <a:schemeClr val="accent1"/>
                </a:solidFill>
                <a:latin typeface="Merriweather"/>
                <a:ea typeface="Merriweather"/>
                <a:cs typeface="Merriweather"/>
                <a:sym typeface="Merriweather"/>
              </a:rPr>
              <a:t>alcance</a:t>
            </a:r>
            <a:r>
              <a:rPr lang="en-US" sz="3000" b="1" i="0" u="none" strike="noStrike" cap="none" dirty="0">
                <a:solidFill>
                  <a:schemeClr val="accent1"/>
                </a:solidFill>
                <a:latin typeface="Merriweather"/>
                <a:ea typeface="Merriweather"/>
                <a:cs typeface="Merriweather"/>
                <a:sym typeface="Merriweather"/>
              </a:rPr>
              <a:t> de las </a:t>
            </a:r>
            <a:r>
              <a:rPr lang="en-US" sz="3000" b="1" i="0" u="none" strike="noStrike" cap="none" dirty="0" err="1">
                <a:solidFill>
                  <a:schemeClr val="accent1"/>
                </a:solidFill>
                <a:latin typeface="Merriweather"/>
                <a:ea typeface="Merriweather"/>
                <a:cs typeface="Merriweather"/>
                <a:sym typeface="Merriweather"/>
              </a:rPr>
              <a:t>violaciones</a:t>
            </a:r>
            <a:r>
              <a:rPr lang="en-US" sz="3000" b="0" i="0" u="none" strike="noStrike" cap="none" dirty="0">
                <a:solidFill>
                  <a:schemeClr val="accent1"/>
                </a:solidFill>
                <a:latin typeface="Merriweather"/>
                <a:ea typeface="Merriweather"/>
                <a:cs typeface="Merriweather"/>
                <a:sym typeface="Merriweather"/>
              </a:rPr>
              <a:t> a </a:t>
            </a:r>
            <a:r>
              <a:rPr lang="en-US" sz="3000" b="0" i="0" u="none" strike="noStrike" cap="none" dirty="0" err="1">
                <a:solidFill>
                  <a:schemeClr val="accent1"/>
                </a:solidFill>
                <a:latin typeface="Merriweather"/>
                <a:ea typeface="Merriweather"/>
                <a:cs typeface="Merriweather"/>
                <a:sym typeface="Merriweather"/>
              </a:rPr>
              <a:t>tratar</a:t>
            </a:r>
            <a:r>
              <a:rPr lang="en-US" sz="3000" b="0" i="0" u="none" strike="noStrike" cap="none" dirty="0">
                <a:solidFill>
                  <a:schemeClr val="accent1"/>
                </a:solidFill>
                <a:latin typeface="Merriweather"/>
                <a:ea typeface="Merriweather"/>
                <a:cs typeface="Merriweather"/>
                <a:sym typeface="Merriweather"/>
              </a:rPr>
              <a:t> </a:t>
            </a:r>
            <a:r>
              <a:rPr lang="en-US" sz="3000" b="0" i="0" u="none" strike="noStrike" cap="none" dirty="0" err="1">
                <a:solidFill>
                  <a:schemeClr val="accent1"/>
                </a:solidFill>
                <a:latin typeface="Merriweather"/>
                <a:ea typeface="Merriweather"/>
                <a:cs typeface="Merriweather"/>
                <a:sym typeface="Merriweather"/>
              </a:rPr>
              <a:t>puede</a:t>
            </a:r>
            <a:r>
              <a:rPr lang="en-US" sz="3000" b="0" i="0" u="none" strike="noStrike" cap="none" dirty="0">
                <a:solidFill>
                  <a:schemeClr val="accent1"/>
                </a:solidFill>
                <a:latin typeface="Merriweather"/>
                <a:ea typeface="Merriweather"/>
                <a:cs typeface="Merriweather"/>
                <a:sym typeface="Merriweather"/>
              </a:rPr>
              <a:t> </a:t>
            </a:r>
            <a:r>
              <a:rPr lang="en-US" sz="3000" b="0" i="0" u="none" strike="noStrike" cap="none" dirty="0" err="1">
                <a:solidFill>
                  <a:schemeClr val="accent1"/>
                </a:solidFill>
                <a:latin typeface="Merriweather"/>
                <a:ea typeface="Merriweather"/>
                <a:cs typeface="Merriweather"/>
                <a:sym typeface="Merriweather"/>
              </a:rPr>
              <a:t>tener</a:t>
            </a:r>
            <a:r>
              <a:rPr lang="en-US" sz="3000" b="0" i="0" u="none" strike="noStrike" cap="none" dirty="0">
                <a:solidFill>
                  <a:schemeClr val="accent1"/>
                </a:solidFill>
                <a:latin typeface="Merriweather"/>
                <a:ea typeface="Merriweather"/>
                <a:cs typeface="Merriweather"/>
                <a:sym typeface="Merriweather"/>
              </a:rPr>
              <a:t> </a:t>
            </a:r>
            <a:r>
              <a:rPr lang="en-US" sz="3000" b="0" i="0" u="none" strike="noStrike" cap="none" dirty="0" err="1">
                <a:solidFill>
                  <a:schemeClr val="accent1"/>
                </a:solidFill>
                <a:latin typeface="Merriweather"/>
                <a:ea typeface="Merriweather"/>
                <a:cs typeface="Merriweather"/>
                <a:sym typeface="Merriweather"/>
              </a:rPr>
              <a:t>serias</a:t>
            </a:r>
            <a:r>
              <a:rPr lang="en-US" sz="3000" b="0" i="0" u="none" strike="noStrike" cap="none" dirty="0">
                <a:solidFill>
                  <a:schemeClr val="accent1"/>
                </a:solidFill>
                <a:latin typeface="Merriweather"/>
                <a:ea typeface="Merriweather"/>
                <a:cs typeface="Merriweather"/>
                <a:sym typeface="Merriweather"/>
              </a:rPr>
              <a:t> </a:t>
            </a:r>
            <a:r>
              <a:rPr lang="en-US" sz="3000" b="0" i="0" u="none" strike="noStrike" cap="none" dirty="0" err="1">
                <a:solidFill>
                  <a:schemeClr val="accent1"/>
                </a:solidFill>
                <a:latin typeface="Merriweather"/>
                <a:ea typeface="Merriweather"/>
                <a:cs typeface="Merriweather"/>
                <a:sym typeface="Merriweather"/>
              </a:rPr>
              <a:t>repercusiones</a:t>
            </a:r>
            <a:r>
              <a:rPr lang="en-US" sz="3000" b="0" i="0" u="none" strike="noStrike" cap="none" dirty="0">
                <a:solidFill>
                  <a:schemeClr val="accent1"/>
                </a:solidFill>
                <a:latin typeface="Merriweather"/>
                <a:ea typeface="Merriweather"/>
                <a:cs typeface="Merriweather"/>
                <a:sym typeface="Merriweather"/>
              </a:rPr>
              <a:t> </a:t>
            </a:r>
            <a:r>
              <a:rPr lang="en-US" sz="3000" b="0" i="0" u="none" strike="noStrike" cap="none" dirty="0" err="1">
                <a:solidFill>
                  <a:schemeClr val="accent1"/>
                </a:solidFill>
                <a:latin typeface="Merriweather"/>
                <a:ea typeface="Merriweather"/>
                <a:cs typeface="Merriweather"/>
                <a:sym typeface="Merriweather"/>
              </a:rPr>
              <a:t>según</a:t>
            </a:r>
            <a:r>
              <a:rPr lang="en-US" sz="3000" b="0" i="0" u="none" strike="noStrike" cap="none" dirty="0">
                <a:solidFill>
                  <a:schemeClr val="accent1"/>
                </a:solidFill>
                <a:latin typeface="Merriweather"/>
                <a:ea typeface="Merriweather"/>
                <a:cs typeface="Merriweather"/>
                <a:sym typeface="Merriweather"/>
              </a:rPr>
              <a:t> el </a:t>
            </a:r>
            <a:r>
              <a:rPr lang="en-US" sz="3000" b="1" i="0" u="none" strike="noStrike" cap="none" dirty="0" err="1">
                <a:solidFill>
                  <a:schemeClr val="accent1"/>
                </a:solidFill>
                <a:latin typeface="Merriweather"/>
                <a:ea typeface="Merriweather"/>
                <a:cs typeface="Merriweather"/>
                <a:sym typeface="Merriweather"/>
              </a:rPr>
              <a:t>género</a:t>
            </a:r>
            <a:r>
              <a:rPr lang="en-US" sz="3000" b="0" i="0" u="none" strike="noStrike" cap="none" dirty="0">
                <a:solidFill>
                  <a:schemeClr val="accent1"/>
                </a:solidFill>
                <a:latin typeface="Merriweather"/>
                <a:ea typeface="Merriweather"/>
                <a:cs typeface="Merriweather"/>
                <a:sym typeface="Merriweather"/>
              </a:rPr>
              <a:t>.</a:t>
            </a:r>
            <a:endParaRPr dirty="0"/>
          </a:p>
        </p:txBody>
      </p:sp>
      <p:sp>
        <p:nvSpPr>
          <p:cNvPr id="295" name="Google Shape;295;p46"/>
          <p:cNvSpPr txBox="1"/>
          <p:nvPr/>
        </p:nvSpPr>
        <p:spPr>
          <a:xfrm>
            <a:off x="2392675" y="3571825"/>
            <a:ext cx="6570900" cy="13233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chemeClr val="accent1"/>
                </a:solidFill>
                <a:latin typeface="Merriweather"/>
                <a:ea typeface="Merriweather"/>
                <a:cs typeface="Merriweather"/>
                <a:sym typeface="Merriweather"/>
              </a:rPr>
              <a:t>Un </a:t>
            </a:r>
            <a:r>
              <a:rPr lang="en-US" sz="2400" b="0" i="0" u="none" strike="noStrike" cap="none" dirty="0" err="1">
                <a:solidFill>
                  <a:schemeClr val="accent1"/>
                </a:solidFill>
                <a:latin typeface="Merriweather"/>
                <a:ea typeface="Merriweather"/>
                <a:cs typeface="Merriweather"/>
                <a:sym typeface="Merriweather"/>
              </a:rPr>
              <a:t>enfoque</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centrado</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únicamente</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en</a:t>
            </a:r>
            <a:r>
              <a:rPr lang="en-US" sz="2400" b="0" i="0" u="none" strike="noStrike" cap="none" dirty="0">
                <a:solidFill>
                  <a:schemeClr val="accent1"/>
                </a:solidFill>
                <a:latin typeface="Merriweather"/>
                <a:ea typeface="Merriweather"/>
                <a:cs typeface="Merriweather"/>
                <a:sym typeface="Merriweather"/>
              </a:rPr>
              <a:t> la </a:t>
            </a:r>
            <a:r>
              <a:rPr lang="en-US" sz="2400" b="0" i="0" u="none" strike="noStrike" cap="none" dirty="0" err="1">
                <a:solidFill>
                  <a:schemeClr val="accent1"/>
                </a:solidFill>
                <a:latin typeface="Merriweather"/>
                <a:ea typeface="Merriweather"/>
                <a:cs typeface="Merriweather"/>
                <a:sym typeface="Merriweather"/>
              </a:rPr>
              <a:t>violencia</a:t>
            </a:r>
            <a:r>
              <a:rPr lang="en-US" sz="2400" b="0" i="0" u="none" strike="noStrike" cap="none" dirty="0">
                <a:solidFill>
                  <a:schemeClr val="accent1"/>
                </a:solidFill>
                <a:latin typeface="Merriweather"/>
                <a:ea typeface="Merriweather"/>
                <a:cs typeface="Merriweather"/>
                <a:sym typeface="Merriweather"/>
              </a:rPr>
              <a:t> sexual </a:t>
            </a:r>
            <a:r>
              <a:rPr lang="en-US" sz="2400" b="0" i="0" u="none" strike="noStrike" cap="none" dirty="0" err="1">
                <a:solidFill>
                  <a:schemeClr val="accent1"/>
                </a:solidFill>
                <a:latin typeface="Merriweather"/>
                <a:ea typeface="Merriweather"/>
                <a:cs typeface="Merriweather"/>
                <a:sym typeface="Merriweather"/>
              </a:rPr>
              <a:t>pasará</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por</a:t>
            </a:r>
            <a:r>
              <a:rPr lang="en-US" sz="2400" b="0" i="0" u="none" strike="noStrike" cap="none" dirty="0">
                <a:solidFill>
                  <a:schemeClr val="accent1"/>
                </a:solidFill>
                <a:latin typeface="Merriweather"/>
                <a:ea typeface="Merriweather"/>
                <a:cs typeface="Merriweather"/>
                <a:sym typeface="Merriweather"/>
              </a:rPr>
              <a:t> alto las </a:t>
            </a:r>
            <a:r>
              <a:rPr lang="en-US" sz="2400" b="0" i="0" u="none" strike="noStrike" cap="none" dirty="0" err="1">
                <a:solidFill>
                  <a:schemeClr val="accent1"/>
                </a:solidFill>
                <a:latin typeface="Merriweather"/>
                <a:ea typeface="Merriweather"/>
                <a:cs typeface="Merriweather"/>
                <a:sym typeface="Merriweather"/>
              </a:rPr>
              <a:t>consecuencias</a:t>
            </a:r>
            <a:r>
              <a:rPr lang="en-US" sz="2400" b="0" i="0" u="none" strike="noStrike" cap="none" dirty="0">
                <a:solidFill>
                  <a:schemeClr val="accent1"/>
                </a:solidFill>
                <a:latin typeface="Merriweather"/>
                <a:ea typeface="Merriweather"/>
                <a:cs typeface="Merriweather"/>
                <a:sym typeface="Merriweather"/>
              </a:rPr>
              <a:t> de </a:t>
            </a:r>
            <a:r>
              <a:rPr lang="en-US" sz="2400" b="0" i="0" u="none" strike="noStrike" cap="none" dirty="0" err="1">
                <a:solidFill>
                  <a:schemeClr val="accent1"/>
                </a:solidFill>
                <a:latin typeface="Merriweather"/>
                <a:ea typeface="Merriweather"/>
                <a:cs typeface="Merriweather"/>
                <a:sym typeface="Merriweather"/>
              </a:rPr>
              <a:t>otras</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violaciones</a:t>
            </a:r>
            <a:r>
              <a:rPr lang="en-US" sz="2400" b="0" i="0" u="none" strike="noStrike" cap="none" dirty="0">
                <a:solidFill>
                  <a:schemeClr val="accent1"/>
                </a:solidFill>
                <a:latin typeface="Merriweather"/>
                <a:ea typeface="Merriweather"/>
                <a:cs typeface="Merriweather"/>
                <a:sym typeface="Merriweather"/>
              </a:rPr>
              <a:t> a </a:t>
            </a:r>
            <a:r>
              <a:rPr lang="en-US" sz="2400" b="0" i="0" u="none" strike="noStrike" cap="none" dirty="0" err="1">
                <a:solidFill>
                  <a:schemeClr val="accent1"/>
                </a:solidFill>
                <a:latin typeface="Merriweather"/>
                <a:ea typeface="Merriweather"/>
                <a:cs typeface="Merriweather"/>
                <a:sym typeface="Merriweather"/>
              </a:rPr>
              <a:t>los</a:t>
            </a:r>
            <a:r>
              <a:rPr lang="en-US" sz="2400" b="0" i="0" u="none" strike="noStrike" cap="none" dirty="0">
                <a:solidFill>
                  <a:schemeClr val="accent1"/>
                </a:solidFill>
                <a:latin typeface="Merriweather"/>
                <a:ea typeface="Merriweather"/>
                <a:cs typeface="Merriweather"/>
                <a:sym typeface="Merriweather"/>
              </a:rPr>
              <a:t> derechos </a:t>
            </a:r>
            <a:r>
              <a:rPr lang="en-US" sz="2400" b="0" i="0" u="none" strike="noStrike" cap="none" dirty="0" err="1">
                <a:solidFill>
                  <a:schemeClr val="accent1"/>
                </a:solidFill>
                <a:latin typeface="Merriweather"/>
                <a:ea typeface="Merriweather"/>
                <a:cs typeface="Merriweather"/>
                <a:sym typeface="Merriweather"/>
              </a:rPr>
              <a:t>humanos</a:t>
            </a:r>
            <a:r>
              <a:rPr lang="en-US" sz="2400" b="0" i="0" u="none" strike="noStrike" cap="none" dirty="0">
                <a:solidFill>
                  <a:schemeClr val="accent1"/>
                </a:solidFill>
                <a:latin typeface="Merriweather"/>
                <a:ea typeface="Merriweather"/>
                <a:cs typeface="Merriweather"/>
                <a:sym typeface="Merriweather"/>
              </a:rPr>
              <a:t> </a:t>
            </a:r>
            <a:r>
              <a:rPr lang="en-US" sz="2400" b="0" i="0" u="none" strike="noStrike" cap="none" dirty="0" err="1">
                <a:solidFill>
                  <a:schemeClr val="accent1"/>
                </a:solidFill>
                <a:latin typeface="Merriweather"/>
                <a:ea typeface="Merriweather"/>
                <a:cs typeface="Merriweather"/>
                <a:sym typeface="Merriweather"/>
              </a:rPr>
              <a:t>según</a:t>
            </a:r>
            <a:r>
              <a:rPr lang="en-US" sz="2400" b="0" i="0" u="none" strike="noStrike" cap="none" dirty="0">
                <a:solidFill>
                  <a:schemeClr val="accent1"/>
                </a:solidFill>
                <a:latin typeface="Merriweather"/>
                <a:ea typeface="Merriweather"/>
                <a:cs typeface="Merriweather"/>
                <a:sym typeface="Merriweather"/>
              </a:rPr>
              <a:t> el </a:t>
            </a:r>
            <a:r>
              <a:rPr lang="en-US" sz="2400" b="0" i="0" u="none" strike="noStrike" cap="none" dirty="0" err="1">
                <a:solidFill>
                  <a:schemeClr val="accent1"/>
                </a:solidFill>
                <a:latin typeface="Merriweather"/>
                <a:ea typeface="Merriweather"/>
                <a:cs typeface="Merriweather"/>
                <a:sym typeface="Merriweather"/>
              </a:rPr>
              <a:t>género</a:t>
            </a:r>
            <a:r>
              <a:rPr lang="en-US" sz="2400" b="0" i="0" u="none" strike="noStrike" cap="none" dirty="0">
                <a:solidFill>
                  <a:schemeClr val="accent1"/>
                </a:solidFill>
                <a:latin typeface="Merriweather"/>
                <a:ea typeface="Merriweather"/>
                <a:cs typeface="Merriweather"/>
                <a:sym typeface="Merriweather"/>
              </a:rPr>
              <a:t>. </a:t>
            </a:r>
            <a:endParaRPr dirty="0"/>
          </a:p>
        </p:txBody>
      </p:sp>
      <p:sp>
        <p:nvSpPr>
          <p:cNvPr id="4" name="Rectangle 3">
            <a:extLst>
              <a:ext uri="{FF2B5EF4-FFF2-40B4-BE49-F238E27FC236}">
                <a16:creationId xmlns:a16="http://schemas.microsoft.com/office/drawing/2014/main" id="{933EF549-45D1-4195-A0D4-E8AF1E0B56DF}"/>
              </a:ext>
            </a:extLst>
          </p:cNvPr>
          <p:cNvSpPr/>
          <p:nvPr/>
        </p:nvSpPr>
        <p:spPr>
          <a:xfrm>
            <a:off x="0" y="489512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300" name="Google Shape;300;p47"/>
          <p:cNvPicPr preferRelativeResize="0"/>
          <p:nvPr/>
        </p:nvPicPr>
        <p:blipFill rotWithShape="1">
          <a:blip r:embed="rId3">
            <a:alphaModFix/>
          </a:blip>
          <a:srcRect/>
          <a:stretch/>
        </p:blipFill>
        <p:spPr>
          <a:xfrm>
            <a:off x="1428000" y="0"/>
            <a:ext cx="7716003" cy="5143502"/>
          </a:xfrm>
          <a:prstGeom prst="rect">
            <a:avLst/>
          </a:prstGeom>
          <a:noFill/>
          <a:ln>
            <a:noFill/>
          </a:ln>
        </p:spPr>
      </p:pic>
      <p:sp>
        <p:nvSpPr>
          <p:cNvPr id="301" name="Google Shape;301;p47"/>
          <p:cNvSpPr txBox="1"/>
          <p:nvPr/>
        </p:nvSpPr>
        <p:spPr>
          <a:xfrm>
            <a:off x="539850" y="3038750"/>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302" name="Google Shape;302;p47"/>
          <p:cNvSpPr txBox="1">
            <a:spLocks noGrp="1"/>
          </p:cNvSpPr>
          <p:nvPr>
            <p:ph type="title"/>
          </p:nvPr>
        </p:nvSpPr>
        <p:spPr>
          <a:xfrm>
            <a:off x="292400" y="4069800"/>
            <a:ext cx="5366700" cy="995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3400" b="0" i="0" u="none" strike="noStrike" cap="none">
                <a:solidFill>
                  <a:schemeClr val="lt1"/>
                </a:solidFill>
                <a:latin typeface="Merriweather"/>
                <a:ea typeface="Merriweather"/>
                <a:cs typeface="Merriweather"/>
                <a:sym typeface="Merriweather"/>
              </a:rPr>
              <a:t>Sierra Leona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8"/>
          <p:cNvSpPr txBox="1">
            <a:spLocks noGrp="1"/>
          </p:cNvSpPr>
          <p:nvPr>
            <p:ph type="title"/>
          </p:nvPr>
        </p:nvSpPr>
        <p:spPr>
          <a:xfrm>
            <a:off x="240175" y="517925"/>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3000" b="1" i="0" u="none" strike="noStrike" cap="none">
                <a:solidFill>
                  <a:schemeClr val="accent1"/>
                </a:solidFill>
                <a:latin typeface="Merriweather"/>
                <a:ea typeface="Merriweather"/>
                <a:cs typeface="Merriweather"/>
                <a:sym typeface="Merriweather"/>
              </a:rPr>
              <a:t>No todas</a:t>
            </a:r>
            <a:r>
              <a:rPr lang="en-US" sz="3000" b="0" i="0" u="none" strike="noStrike" cap="none">
                <a:solidFill>
                  <a:schemeClr val="accent1"/>
                </a:solidFill>
                <a:latin typeface="Merriweather"/>
                <a:ea typeface="Merriweather"/>
                <a:cs typeface="Merriweather"/>
                <a:sym typeface="Merriweather"/>
              </a:rPr>
              <a:t> las mujeres (u otros colectivos) son iguales. Existen otros factores como </a:t>
            </a:r>
            <a:r>
              <a:rPr lang="en-US" sz="3000" b="1" i="0" u="none" strike="noStrike" cap="none">
                <a:solidFill>
                  <a:schemeClr val="accent1"/>
                </a:solidFill>
                <a:latin typeface="Merriweather"/>
                <a:ea typeface="Merriweather"/>
                <a:cs typeface="Merriweather"/>
                <a:sym typeface="Merriweather"/>
              </a:rPr>
              <a:t>la raza, clase social, ubicación geográfica o religión</a:t>
            </a:r>
            <a:r>
              <a:rPr lang="en-US" sz="3000" b="0" i="0" u="none" strike="noStrike" cap="none">
                <a:solidFill>
                  <a:schemeClr val="accent1"/>
                </a:solidFill>
                <a:latin typeface="Merriweather"/>
                <a:ea typeface="Merriweather"/>
                <a:cs typeface="Merriweather"/>
                <a:sym typeface="Merriweather"/>
              </a:rPr>
              <a:t> que también pueden tener una gran incidencia en cómo las víctimas viven dicho conflicto  </a:t>
            </a:r>
            <a:endParaRPr/>
          </a:p>
          <a:p>
            <a:pPr marL="0" marR="0" lvl="0" indent="0" algn="l" rtl="0">
              <a:lnSpc>
                <a:spcPct val="100000"/>
              </a:lnSpc>
              <a:spcBef>
                <a:spcPts val="0"/>
              </a:spcBef>
              <a:spcAft>
                <a:spcPts val="0"/>
              </a:spcAft>
              <a:buClr>
                <a:schemeClr val="accent1"/>
              </a:buClr>
              <a:buSzPts val="3600"/>
              <a:buFont typeface="Merriweather"/>
              <a:buNone/>
            </a:pPr>
            <a:r>
              <a:rPr lang="en-US" sz="3000" b="0" i="0" u="none" strike="noStrike" cap="none">
                <a:solidFill>
                  <a:schemeClr val="accent1"/>
                </a:solidFill>
                <a:latin typeface="Merriweather"/>
                <a:ea typeface="Merriweather"/>
                <a:cs typeface="Merriweather"/>
                <a:sym typeface="Merriweather"/>
              </a:rPr>
              <a:t>y opresión.</a:t>
            </a:r>
            <a:endParaRPr/>
          </a:p>
        </p:txBody>
      </p:sp>
      <p:sp>
        <p:nvSpPr>
          <p:cNvPr id="3" name="Rectangle 2">
            <a:extLst>
              <a:ext uri="{FF2B5EF4-FFF2-40B4-BE49-F238E27FC236}">
                <a16:creationId xmlns:a16="http://schemas.microsoft.com/office/drawing/2014/main" id="{DCEC72B9-936D-44C3-8E53-BFB4D51B46C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9"/>
          <p:cNvSpPr txBox="1">
            <a:spLocks noGrp="1"/>
          </p:cNvSpPr>
          <p:nvPr>
            <p:ph type="title"/>
          </p:nvPr>
        </p:nvSpPr>
        <p:spPr>
          <a:xfrm>
            <a:off x="209825" y="528575"/>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600" b="0" i="0" u="none" strike="noStrike" cap="none">
                <a:solidFill>
                  <a:schemeClr val="lt1"/>
                </a:solidFill>
                <a:latin typeface="Merriweather"/>
                <a:ea typeface="Merriweather"/>
                <a:cs typeface="Merriweather"/>
                <a:sym typeface="Merriweather"/>
              </a:rPr>
              <a:t>Ley orgánica de Túnez para el establecimiento y organización de la justicia transicional </a:t>
            </a:r>
            <a:endParaRPr/>
          </a:p>
        </p:txBody>
      </p:sp>
      <p:sp>
        <p:nvSpPr>
          <p:cNvPr id="313" name="Google Shape;313;p49"/>
          <p:cNvSpPr txBox="1"/>
          <p:nvPr/>
        </p:nvSpPr>
        <p:spPr>
          <a:xfrm>
            <a:off x="4809775" y="1223525"/>
            <a:ext cx="4124400" cy="311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2"/>
                </a:solidFill>
                <a:latin typeface="Roboto"/>
                <a:ea typeface="Roboto"/>
                <a:cs typeface="Roboto"/>
                <a:sym typeface="Roboto"/>
              </a:rPr>
              <a:t>“</a:t>
            </a:r>
            <a:r>
              <a:rPr lang="en-US" sz="1800" b="0" i="0" u="none" strike="noStrike" cap="none" dirty="0" err="1">
                <a:solidFill>
                  <a:schemeClr val="dk2"/>
                </a:solidFill>
                <a:latin typeface="Roboto"/>
                <a:ea typeface="Roboto"/>
                <a:cs typeface="Roboto"/>
                <a:sym typeface="Roboto"/>
              </a:rPr>
              <a:t>También</a:t>
            </a:r>
            <a:r>
              <a:rPr lang="en-US" sz="1800" b="0" i="0" u="none" strike="noStrike" cap="none" dirty="0">
                <a:solidFill>
                  <a:schemeClr val="dk2"/>
                </a:solidFill>
                <a:latin typeface="Roboto"/>
                <a:ea typeface="Roboto"/>
                <a:cs typeface="Roboto"/>
                <a:sym typeface="Roboto"/>
              </a:rPr>
              <a:t> se </a:t>
            </a:r>
            <a:r>
              <a:rPr lang="en-US" sz="1800" b="0" i="0" u="none" strike="noStrike" cap="none" dirty="0" err="1">
                <a:solidFill>
                  <a:schemeClr val="dk2"/>
                </a:solidFill>
                <a:latin typeface="Roboto"/>
                <a:ea typeface="Roboto"/>
                <a:cs typeface="Roboto"/>
                <a:sym typeface="Roboto"/>
              </a:rPr>
              <a:t>considerarán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conforme</a:t>
            </a:r>
            <a:r>
              <a:rPr lang="en-US" sz="1800" b="0" i="0" u="none" strike="noStrike" cap="none" dirty="0">
                <a:solidFill>
                  <a:schemeClr val="dk2"/>
                </a:solidFill>
                <a:latin typeface="Roboto"/>
                <a:ea typeface="Roboto"/>
                <a:cs typeface="Roboto"/>
                <a:sym typeface="Roboto"/>
              </a:rPr>
              <a:t> al derecho </a:t>
            </a:r>
            <a:r>
              <a:rPr lang="en-US" sz="1800" b="0" i="0" u="none" strike="noStrike" cap="none" dirty="0" err="1">
                <a:solidFill>
                  <a:schemeClr val="dk2"/>
                </a:solidFill>
                <a:latin typeface="Roboto"/>
                <a:ea typeface="Roboto"/>
                <a:cs typeface="Roboto"/>
                <a:sym typeface="Roboto"/>
              </a:rPr>
              <a:t>público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familiares</a:t>
            </a:r>
            <a:r>
              <a:rPr lang="en-US" sz="1800" b="0" i="0" u="none" strike="noStrike" cap="none" dirty="0">
                <a:solidFill>
                  <a:schemeClr val="dk2"/>
                </a:solidFill>
                <a:latin typeface="Roboto"/>
                <a:ea typeface="Roboto"/>
                <a:cs typeface="Roboto"/>
                <a:sym typeface="Roboto"/>
              </a:rPr>
              <a:t> que </a:t>
            </a:r>
            <a:r>
              <a:rPr lang="en-US" sz="1800" b="0" i="0" u="none" strike="noStrike" cap="none" dirty="0" err="1">
                <a:solidFill>
                  <a:schemeClr val="dk2"/>
                </a:solidFill>
                <a:latin typeface="Roboto"/>
                <a:ea typeface="Roboto"/>
                <a:cs typeface="Roboto"/>
                <a:sym typeface="Roboto"/>
              </a:rPr>
              <a:t>sufrieron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daños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debido</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su</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parentesco</a:t>
            </a:r>
            <a:r>
              <a:rPr lang="en-US" sz="1800" b="0" i="0" u="none" strike="noStrike" cap="none" dirty="0">
                <a:solidFill>
                  <a:schemeClr val="dk2"/>
                </a:solidFill>
                <a:latin typeface="Roboto"/>
                <a:ea typeface="Roboto"/>
                <a:cs typeface="Roboto"/>
                <a:sym typeface="Roboto"/>
              </a:rPr>
              <a:t> con las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toda</a:t>
            </a:r>
            <a:r>
              <a:rPr lang="en-US" sz="1800" b="0" i="0" u="none" strike="noStrike" cap="none" dirty="0">
                <a:solidFill>
                  <a:schemeClr val="dk2"/>
                </a:solidFill>
                <a:latin typeface="Roboto"/>
                <a:ea typeface="Roboto"/>
                <a:cs typeface="Roboto"/>
                <a:sym typeface="Roboto"/>
              </a:rPr>
              <a:t> persona que </a:t>
            </a:r>
            <a:r>
              <a:rPr lang="en-US" sz="1800" b="0" i="0" u="none" strike="noStrike" cap="none" dirty="0" err="1">
                <a:solidFill>
                  <a:schemeClr val="dk2"/>
                </a:solidFill>
                <a:latin typeface="Roboto"/>
                <a:ea typeface="Roboto"/>
                <a:cs typeface="Roboto"/>
                <a:sym typeface="Roboto"/>
              </a:rPr>
              <a:t>haya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sufrido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daños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por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intervenir</a:t>
            </a:r>
            <a:r>
              <a:rPr lang="en-US" sz="1800" b="0" i="0" u="none" strike="noStrike" cap="none" dirty="0">
                <a:solidFill>
                  <a:schemeClr val="dk2"/>
                </a:solidFill>
                <a:latin typeface="Roboto"/>
                <a:ea typeface="Roboto"/>
                <a:cs typeface="Roboto"/>
                <a:sym typeface="Roboto"/>
              </a:rPr>
              <a:t> para </a:t>
            </a:r>
            <a:r>
              <a:rPr lang="en-US" sz="1800" b="0" i="0" u="none" strike="noStrike" cap="none" dirty="0" err="1">
                <a:solidFill>
                  <a:schemeClr val="dk2"/>
                </a:solidFill>
                <a:latin typeface="Roboto"/>
                <a:ea typeface="Roboto"/>
                <a:cs typeface="Roboto"/>
                <a:sym typeface="Roboto"/>
              </a:rPr>
              <a:t>ayudar</a:t>
            </a:r>
            <a:r>
              <a:rPr lang="en-US" sz="1800" b="0" i="0" u="none" strike="noStrike" cap="none" dirty="0">
                <a:solidFill>
                  <a:schemeClr val="dk2"/>
                </a:solidFill>
                <a:latin typeface="Roboto"/>
                <a:ea typeface="Roboto"/>
                <a:cs typeface="Roboto"/>
                <a:sym typeface="Roboto"/>
              </a:rPr>
              <a:t> a la </a:t>
            </a:r>
            <a:r>
              <a:rPr lang="en-US" sz="1800" b="0" i="0" u="none" strike="noStrike" cap="none" dirty="0" err="1">
                <a:solidFill>
                  <a:schemeClr val="dk2"/>
                </a:solidFill>
                <a:latin typeface="Roboto"/>
                <a:ea typeface="Roboto"/>
                <a:cs typeface="Roboto"/>
                <a:sym typeface="Roboto"/>
              </a:rPr>
              <a:t>víctima</a:t>
            </a:r>
            <a:r>
              <a:rPr lang="en-US" sz="1800" b="0" i="0" u="none" strike="noStrike" cap="none" dirty="0">
                <a:solidFill>
                  <a:schemeClr val="dk2"/>
                </a:solidFill>
                <a:latin typeface="Roboto"/>
                <a:ea typeface="Roboto"/>
                <a:cs typeface="Roboto"/>
                <a:sym typeface="Roboto"/>
              </a:rPr>
              <a:t> o </a:t>
            </a:r>
            <a:r>
              <a:rPr lang="en-US" sz="1800" b="0" i="0" u="none" strike="noStrike" cap="none" dirty="0" err="1">
                <a:solidFill>
                  <a:schemeClr val="dk2"/>
                </a:solidFill>
                <a:latin typeface="Roboto"/>
                <a:ea typeface="Roboto"/>
                <a:cs typeface="Roboto"/>
                <a:sym typeface="Roboto"/>
              </a:rPr>
              <a:t>impedir</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violación</a:t>
            </a:r>
            <a:r>
              <a:rPr lang="en-US" sz="18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dirty="0">
              <a:solidFill>
                <a:schemeClr val="lt2"/>
              </a:solidFill>
              <a:latin typeface="Roboto"/>
              <a:ea typeface="Roboto"/>
              <a:cs typeface="Roboto"/>
              <a:sym typeface="Roboto"/>
            </a:endParaRPr>
          </a:p>
        </p:txBody>
      </p:sp>
      <p:sp>
        <p:nvSpPr>
          <p:cNvPr id="4" name="Rectangle 3">
            <a:extLst>
              <a:ext uri="{FF2B5EF4-FFF2-40B4-BE49-F238E27FC236}">
                <a16:creationId xmlns:a16="http://schemas.microsoft.com/office/drawing/2014/main" id="{E9F2F44E-4B2F-4AFB-92BB-0280BE18392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50"/>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Comisionados y funcionarios </a:t>
            </a:r>
            <a:endParaRPr/>
          </a:p>
        </p:txBody>
      </p:sp>
      <p:sp>
        <p:nvSpPr>
          <p:cNvPr id="319" name="Google Shape;319;p50"/>
          <p:cNvSpPr txBox="1"/>
          <p:nvPr/>
        </p:nvSpPr>
        <p:spPr>
          <a:xfrm>
            <a:off x="4857525" y="954900"/>
            <a:ext cx="3960900" cy="323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Roboto"/>
                <a:ea typeface="Roboto"/>
                <a:cs typeface="Roboto"/>
                <a:sym typeface="Roboto"/>
              </a:rPr>
              <a:t>Representación y conocimiento especializado</a:t>
            </a:r>
            <a:endParaRPr/>
          </a:p>
          <a:p>
            <a:pPr marL="91440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Timor Oriental: al menos 30 % de los comisionados debían ser mujeres.</a:t>
            </a:r>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Arial"/>
                <a:ea typeface="Arial"/>
                <a:cs typeface="Arial"/>
                <a:sym typeface="Arial"/>
              </a:rPr>
              <a:t> 		</a:t>
            </a:r>
            <a:endParaRPr/>
          </a:p>
          <a:p>
            <a:pPr marL="457200" marR="0" lvl="0" indent="-342900" algn="l" rtl="0">
              <a:lnSpc>
                <a:spcPct val="100000"/>
              </a:lnSpc>
              <a:spcBef>
                <a:spcPts val="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Túnez: al menos un tercio de los comisionados debían ser mujeres.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a:p>
            <a:pPr marL="457200" marR="0" lvl="0" indent="-342900" algn="l" rtl="0">
              <a:lnSpc>
                <a:spcPct val="100000"/>
              </a:lnSpc>
              <a:spcBef>
                <a:spcPts val="0"/>
              </a:spcBef>
              <a:spcAft>
                <a:spcPts val="0"/>
              </a:spcAft>
              <a:buClr>
                <a:schemeClr val="dk2"/>
              </a:buClr>
              <a:buSzPts val="1800"/>
              <a:buFont typeface="Arial"/>
              <a:buChar char="●"/>
            </a:pPr>
            <a:r>
              <a:rPr lang="en-US" sz="1800" b="0" i="0" u="none" strike="noStrike" cap="none">
                <a:solidFill>
                  <a:schemeClr val="dk2"/>
                </a:solidFill>
                <a:latin typeface="Arial"/>
                <a:ea typeface="Arial"/>
                <a:cs typeface="Arial"/>
                <a:sym typeface="Arial"/>
              </a:rPr>
              <a:t>Sudáfrica: “Paladines del género”.</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p:txBody>
      </p:sp>
      <p:pic>
        <p:nvPicPr>
          <p:cNvPr id="320" name="Google Shape;320;p50" descr="https://lh4.googleusercontent.com/Aau5CV-cazMShLLF_-3HUwpIx3V2Wk7WRseswCCUb0SW19h3CEJmCG3bfJUJgTN8GdbyqZRNpymv-OnKcFzp0goziigGbL07R4u-e8TrMfFMNUNwQAYErJmfHnNJw_k8MEJiVYcMSQ"/>
          <p:cNvPicPr preferRelativeResize="0"/>
          <p:nvPr/>
        </p:nvPicPr>
        <p:blipFill rotWithShape="1">
          <a:blip r:embed="rId3">
            <a:alphaModFix/>
          </a:blip>
          <a:srcRect/>
          <a:stretch/>
        </p:blipFill>
        <p:spPr>
          <a:xfrm>
            <a:off x="0" y="1237565"/>
            <a:ext cx="4572000" cy="3046120"/>
          </a:xfrm>
          <a:prstGeom prst="rect">
            <a:avLst/>
          </a:prstGeom>
          <a:noFill/>
          <a:ln>
            <a:noFill/>
          </a:ln>
        </p:spPr>
      </p:pic>
      <p:sp>
        <p:nvSpPr>
          <p:cNvPr id="5" name="Rectangle 4">
            <a:extLst>
              <a:ext uri="{FF2B5EF4-FFF2-40B4-BE49-F238E27FC236}">
                <a16:creationId xmlns:a16="http://schemas.microsoft.com/office/drawing/2014/main" id="{8DE1EA09-4235-40AB-92F4-D0A20F972E2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1"/>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Capacitación de todo el personal </a:t>
            </a:r>
            <a:endParaRPr/>
          </a:p>
        </p:txBody>
      </p:sp>
      <p:sp>
        <p:nvSpPr>
          <p:cNvPr id="326" name="Google Shape;326;p51"/>
          <p:cNvSpPr txBox="1"/>
          <p:nvPr/>
        </p:nvSpPr>
        <p:spPr>
          <a:xfrm>
            <a:off x="4841025" y="1395000"/>
            <a:ext cx="3960900" cy="323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Roboto"/>
                <a:ea typeface="Roboto"/>
                <a:cs typeface="Roboto"/>
                <a:sym typeface="Roboto"/>
              </a:rPr>
              <a:t>Se debe procurar que quienes toman declaraciones o testimonios reciban una capacitación adecuada en técnicas para entrevistar y en la amplitud de las experiencias de las mujeres vinculadas con los derechos humanos; esto les permitirá identificar las señales o los </a:t>
            </a:r>
            <a:r>
              <a:rPr lang="en-US" sz="1700" b="1" i="0" u="none" strike="noStrike" cap="none">
                <a:solidFill>
                  <a:schemeClr val="dk2"/>
                </a:solidFill>
                <a:latin typeface="Roboto"/>
                <a:ea typeface="Roboto"/>
                <a:cs typeface="Roboto"/>
                <a:sym typeface="Roboto"/>
              </a:rPr>
              <a:t>patrones de abuso</a:t>
            </a:r>
            <a:r>
              <a:rPr lang="en-US" sz="1700" b="0" i="0" u="none" strike="noStrike" cap="none">
                <a:solidFill>
                  <a:schemeClr val="dk2"/>
                </a:solidFill>
                <a:latin typeface="Roboto"/>
                <a:ea typeface="Roboto"/>
                <a:cs typeface="Roboto"/>
                <a:sym typeface="Roboto"/>
              </a:rPr>
              <a:t> y saber qué preguntar para obtener información sobre las vivencias de las mujeres. </a:t>
            </a:r>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chemeClr val="dk2"/>
                </a:solidFill>
                <a:latin typeface="Roboto"/>
                <a:ea typeface="Roboto"/>
                <a:cs typeface="Roboto"/>
                <a:sym typeface="Roboto"/>
              </a:rPr>
              <a:t>Si no se fomenta, los efectos y el entusiasmo que genera la conciencia de género pueden mermar a lo largo del proceso de esclarecimiento de la verdad.</a:t>
            </a:r>
            <a:endParaRPr/>
          </a:p>
          <a:p>
            <a:pPr marL="0" marR="0" lvl="0" indent="0" algn="l" rtl="0">
              <a:lnSpc>
                <a:spcPct val="107916"/>
              </a:lnSpc>
              <a:spcBef>
                <a:spcPts val="0"/>
              </a:spcBef>
              <a:spcAft>
                <a:spcPts val="0"/>
              </a:spcAft>
              <a:buClr>
                <a:srgbClr val="000000"/>
              </a:buClr>
              <a:buSzPts val="1100"/>
              <a:buFont typeface="Arial"/>
              <a:buNone/>
            </a:pPr>
            <a:endParaRPr sz="1100" b="0" i="0" u="none" strike="noStrike" cap="none">
              <a:solidFill>
                <a:srgbClr val="000000"/>
              </a:solidFill>
              <a:highlight>
                <a:srgbClr val="FFFF00"/>
              </a:highlight>
              <a:latin typeface="Calibri"/>
              <a:ea typeface="Calibri"/>
              <a:cs typeface="Calibri"/>
              <a:sym typeface="Calibri"/>
            </a:endParaRPr>
          </a:p>
          <a:p>
            <a:pPr marL="0" marR="0" lvl="0" indent="0" algn="l" rtl="0">
              <a:lnSpc>
                <a:spcPct val="100000"/>
              </a:lnSpc>
              <a:spcBef>
                <a:spcPts val="80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p:txBody>
      </p:sp>
      <p:pic>
        <p:nvPicPr>
          <p:cNvPr id="327" name="Google Shape;327;p51"/>
          <p:cNvPicPr preferRelativeResize="0"/>
          <p:nvPr/>
        </p:nvPicPr>
        <p:blipFill rotWithShape="1">
          <a:blip r:embed="rId3">
            <a:alphaModFix/>
          </a:blip>
          <a:srcRect/>
          <a:stretch/>
        </p:blipFill>
        <p:spPr>
          <a:xfrm>
            <a:off x="0" y="1446800"/>
            <a:ext cx="4572000" cy="3043212"/>
          </a:xfrm>
          <a:prstGeom prst="rect">
            <a:avLst/>
          </a:prstGeom>
          <a:noFill/>
          <a:ln>
            <a:noFill/>
          </a:ln>
        </p:spPr>
      </p:pic>
      <p:sp>
        <p:nvSpPr>
          <p:cNvPr id="5" name="Rectangle 4">
            <a:extLst>
              <a:ext uri="{FF2B5EF4-FFF2-40B4-BE49-F238E27FC236}">
                <a16:creationId xmlns:a16="http://schemas.microsoft.com/office/drawing/2014/main" id="{CE3A154F-FAD4-4FAD-97B6-CA143B755AF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p:nvPr/>
        </p:nvSpPr>
        <p:spPr>
          <a:xfrm>
            <a:off x="6390173" y="4082198"/>
            <a:ext cx="2343923" cy="56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1"/>
                </a:solidFill>
                <a:latin typeface="Merriweather"/>
                <a:ea typeface="Merriweather"/>
                <a:cs typeface="Merriweather"/>
                <a:sym typeface="Merriweather"/>
              </a:rPr>
              <a:t>RESULTADOS</a:t>
            </a:r>
            <a:endParaRPr/>
          </a:p>
        </p:txBody>
      </p:sp>
      <p:pic>
        <p:nvPicPr>
          <p:cNvPr id="83" name="Google Shape;83;p16"/>
          <p:cNvPicPr preferRelativeResize="0"/>
          <p:nvPr/>
        </p:nvPicPr>
        <p:blipFill rotWithShape="1">
          <a:blip r:embed="rId3">
            <a:alphaModFix/>
          </a:blip>
          <a:srcRect/>
          <a:stretch/>
        </p:blipFill>
        <p:spPr>
          <a:xfrm>
            <a:off x="2505138" y="1192013"/>
            <a:ext cx="4133734" cy="2759478"/>
          </a:xfrm>
          <a:prstGeom prst="rect">
            <a:avLst/>
          </a:prstGeom>
          <a:noFill/>
          <a:ln>
            <a:noFill/>
          </a:ln>
        </p:spPr>
      </p:pic>
      <p:sp>
        <p:nvSpPr>
          <p:cNvPr id="84" name="Google Shape;84;p16"/>
          <p:cNvSpPr txBox="1"/>
          <p:nvPr/>
        </p:nvSpPr>
        <p:spPr>
          <a:xfrm>
            <a:off x="689045" y="545233"/>
            <a:ext cx="3366600" cy="39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accent1"/>
                </a:solidFill>
                <a:latin typeface="Merriweather"/>
                <a:ea typeface="Merriweather"/>
                <a:cs typeface="Merriweather"/>
                <a:sym typeface="Merriweather"/>
              </a:rPr>
              <a:t>APORTES</a:t>
            </a:r>
            <a:endParaRPr/>
          </a:p>
        </p:txBody>
      </p:sp>
      <p:sp>
        <p:nvSpPr>
          <p:cNvPr id="5" name="Rectangle 4">
            <a:extLst>
              <a:ext uri="{FF2B5EF4-FFF2-40B4-BE49-F238E27FC236}">
                <a16:creationId xmlns:a16="http://schemas.microsoft.com/office/drawing/2014/main" id="{78C503F6-C876-434A-BE24-158D3CA14609}"/>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52"/>
          <p:cNvSpPr txBox="1"/>
          <p:nvPr/>
        </p:nvSpPr>
        <p:spPr>
          <a:xfrm>
            <a:off x="311725" y="310923"/>
            <a:ext cx="8749148"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Merriweather"/>
                <a:ea typeface="Merriweather"/>
                <a:cs typeface="Merriweather"/>
                <a:sym typeface="Merriweather"/>
              </a:rPr>
              <a:t>Unidad de género / Integración / Enfoque bidimensional</a:t>
            </a:r>
            <a:endParaRPr/>
          </a:p>
        </p:txBody>
      </p:sp>
      <p:grpSp>
        <p:nvGrpSpPr>
          <p:cNvPr id="333" name="Google Shape;333;p52"/>
          <p:cNvGrpSpPr/>
          <p:nvPr/>
        </p:nvGrpSpPr>
        <p:grpSpPr>
          <a:xfrm>
            <a:off x="431925" y="1304826"/>
            <a:ext cx="2628925" cy="3662722"/>
            <a:chOff x="431925" y="1304875"/>
            <a:chExt cx="2628925" cy="3416400"/>
          </a:xfrm>
        </p:grpSpPr>
        <p:sp>
          <p:nvSpPr>
            <p:cNvPr id="334" name="Google Shape;334;p5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5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6" name="Google Shape;336;p52"/>
          <p:cNvSpPr txBox="1"/>
          <p:nvPr/>
        </p:nvSpPr>
        <p:spPr>
          <a:xfrm>
            <a:off x="506425" y="1304875"/>
            <a:ext cx="2494500" cy="461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US" sz="1300" b="0" i="0" u="none" strike="noStrike" cap="none" dirty="0">
                <a:solidFill>
                  <a:srgbClr val="FFFFFF"/>
                </a:solidFill>
                <a:latin typeface="Roboto"/>
                <a:ea typeface="Roboto"/>
                <a:cs typeface="Roboto"/>
                <a:sym typeface="Roboto"/>
              </a:rPr>
              <a:t>PERÚ - Unidad de </a:t>
            </a:r>
            <a:r>
              <a:rPr lang="en-US" sz="1300" b="0" i="0" u="none" strike="noStrike" cap="none" dirty="0" err="1">
                <a:solidFill>
                  <a:srgbClr val="FFFFFF"/>
                </a:solidFill>
                <a:latin typeface="Roboto"/>
                <a:ea typeface="Roboto"/>
                <a:cs typeface="Roboto"/>
                <a:sym typeface="Roboto"/>
              </a:rPr>
              <a:t>género</a:t>
            </a:r>
            <a:endParaRPr dirty="0"/>
          </a:p>
        </p:txBody>
      </p:sp>
      <p:sp>
        <p:nvSpPr>
          <p:cNvPr id="337" name="Google Shape;337;p52"/>
          <p:cNvSpPr txBox="1"/>
          <p:nvPr/>
        </p:nvSpPr>
        <p:spPr>
          <a:xfrm>
            <a:off x="508325" y="1850300"/>
            <a:ext cx="2478600" cy="2794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US" sz="1200" b="0" i="0" u="none" strike="noStrike" cap="none" dirty="0">
                <a:solidFill>
                  <a:srgbClr val="666666"/>
                </a:solidFill>
                <a:latin typeface="Roboto"/>
                <a:ea typeface="Roboto"/>
                <a:cs typeface="Roboto"/>
                <a:sym typeface="Roboto"/>
              </a:rPr>
              <a:t>Labor de </a:t>
            </a:r>
            <a:r>
              <a:rPr lang="en-US" sz="1200" b="0" i="0" u="none" strike="noStrike" cap="none" dirty="0" err="1">
                <a:solidFill>
                  <a:srgbClr val="666666"/>
                </a:solidFill>
                <a:latin typeface="Roboto"/>
                <a:ea typeface="Roboto"/>
                <a:cs typeface="Roboto"/>
                <a:sym typeface="Roboto"/>
              </a:rPr>
              <a:t>una</a:t>
            </a:r>
            <a:r>
              <a:rPr lang="en-US" sz="1200" b="0" i="0" u="none" strike="noStrike" cap="none" dirty="0">
                <a:solidFill>
                  <a:srgbClr val="666666"/>
                </a:solidFill>
                <a:latin typeface="Roboto"/>
                <a:ea typeface="Roboto"/>
                <a:cs typeface="Roboto"/>
                <a:sym typeface="Roboto"/>
              </a:rPr>
              <a:t> </a:t>
            </a:r>
            <a:r>
              <a:rPr lang="en-US" sz="1200" b="0" i="0" u="none" strike="noStrike" cap="none" dirty="0" err="1">
                <a:solidFill>
                  <a:srgbClr val="666666"/>
                </a:solidFill>
                <a:latin typeface="Roboto"/>
                <a:ea typeface="Roboto"/>
                <a:cs typeface="Roboto"/>
                <a:sym typeface="Roboto"/>
              </a:rPr>
              <a:t>unidad</a:t>
            </a:r>
            <a:r>
              <a:rPr lang="en-US" sz="1200" b="0" i="0" u="none" strike="noStrike" cap="none" dirty="0">
                <a:solidFill>
                  <a:srgbClr val="666666"/>
                </a:solidFill>
                <a:latin typeface="Roboto"/>
                <a:ea typeface="Roboto"/>
                <a:cs typeface="Roboto"/>
                <a:sym typeface="Roboto"/>
              </a:rPr>
              <a:t> de </a:t>
            </a:r>
            <a:r>
              <a:rPr lang="en-US" sz="1200" b="0" i="0" u="none" strike="noStrike" cap="none" dirty="0" err="1">
                <a:solidFill>
                  <a:srgbClr val="666666"/>
                </a:solidFill>
                <a:latin typeface="Roboto"/>
                <a:ea typeface="Roboto"/>
                <a:cs typeface="Roboto"/>
                <a:sym typeface="Roboto"/>
              </a:rPr>
              <a:t>género</a:t>
            </a:r>
            <a:r>
              <a:rPr lang="en-US" sz="1200" b="0" i="0" u="none" strike="noStrike" cap="none" dirty="0">
                <a:solidFill>
                  <a:srgbClr val="666666"/>
                </a:solidFill>
                <a:latin typeface="Roboto"/>
                <a:ea typeface="Roboto"/>
                <a:cs typeface="Roboto"/>
                <a:sym typeface="Roboto"/>
              </a:rPr>
              <a:t>: </a:t>
            </a:r>
            <a:endParaRPr dirty="0"/>
          </a:p>
          <a:p>
            <a:pPr marL="457200" marR="0" lvl="0" indent="-317500" algn="l" rtl="0">
              <a:lnSpc>
                <a:spcPct val="100000"/>
              </a:lnSpc>
              <a:spcBef>
                <a:spcPts val="1600"/>
              </a:spcBef>
              <a:spcAft>
                <a:spcPts val="0"/>
              </a:spcAft>
              <a:buClr>
                <a:schemeClr val="dk2"/>
              </a:buClr>
              <a:buSzPts val="1400"/>
              <a:buFont typeface="Roboto"/>
              <a:buChar char="●"/>
            </a:pPr>
            <a:r>
              <a:rPr lang="en-US" sz="1200" dirty="0" err="1">
                <a:solidFill>
                  <a:schemeClr val="dk2"/>
                </a:solidFill>
                <a:latin typeface="Roboto"/>
                <a:ea typeface="Roboto"/>
                <a:cs typeface="Roboto"/>
                <a:sym typeface="Roboto"/>
              </a:rPr>
              <a:t>C</a:t>
            </a:r>
            <a:r>
              <a:rPr lang="en-US" sz="1200" b="0" i="0" u="none" strike="noStrike" cap="none" dirty="0" err="1">
                <a:solidFill>
                  <a:schemeClr val="dk2"/>
                </a:solidFill>
                <a:latin typeface="Roboto"/>
                <a:ea typeface="Roboto"/>
                <a:cs typeface="Roboto"/>
                <a:sym typeface="Roboto"/>
              </a:rPr>
              <a:t>onvocatoria</a:t>
            </a:r>
            <a:r>
              <a:rPr lang="en-US" sz="1200" b="0" i="0" u="none" strike="noStrike" cap="none" dirty="0">
                <a:solidFill>
                  <a:schemeClr val="dk2"/>
                </a:solidFill>
                <a:latin typeface="Roboto"/>
                <a:ea typeface="Roboto"/>
                <a:cs typeface="Roboto"/>
                <a:sym typeface="Roboto"/>
              </a:rPr>
              <a:t> a </a:t>
            </a:r>
            <a:r>
              <a:rPr lang="en-US" sz="1200" dirty="0" err="1">
                <a:solidFill>
                  <a:schemeClr val="dk2"/>
                </a:solidFill>
                <a:latin typeface="Roboto"/>
                <a:ea typeface="Roboto"/>
                <a:cs typeface="Roboto"/>
                <a:sym typeface="Roboto"/>
              </a:rPr>
              <a:t>c</a:t>
            </a:r>
            <a:r>
              <a:rPr lang="en-US" sz="1200" b="0" i="0" u="none" strike="noStrike" cap="none" dirty="0" err="1">
                <a:solidFill>
                  <a:schemeClr val="dk2"/>
                </a:solidFill>
                <a:latin typeface="Roboto"/>
                <a:ea typeface="Roboto"/>
                <a:cs typeface="Roboto"/>
                <a:sym typeface="Roboto"/>
              </a:rPr>
              <a:t>apacitaciones</a:t>
            </a:r>
            <a:endParaRPr sz="12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200" dirty="0" err="1">
                <a:solidFill>
                  <a:schemeClr val="dk2"/>
                </a:solidFill>
                <a:latin typeface="Roboto"/>
                <a:ea typeface="Roboto"/>
                <a:cs typeface="Roboto"/>
                <a:sym typeface="Roboto"/>
              </a:rPr>
              <a:t>E</a:t>
            </a:r>
            <a:r>
              <a:rPr lang="en-US" sz="1200" b="0" i="0" u="none" strike="noStrike" cap="none" dirty="0" err="1">
                <a:solidFill>
                  <a:schemeClr val="dk2"/>
                </a:solidFill>
                <a:latin typeface="Roboto"/>
                <a:ea typeface="Roboto"/>
                <a:cs typeface="Roboto"/>
                <a:sym typeface="Roboto"/>
              </a:rPr>
              <a:t>jecución</a:t>
            </a:r>
            <a:r>
              <a:rPr lang="en-US" sz="1200" b="0" i="0" u="none" strike="noStrike" cap="none" dirty="0">
                <a:solidFill>
                  <a:schemeClr val="dk2"/>
                </a:solidFill>
                <a:latin typeface="Roboto"/>
                <a:ea typeface="Roboto"/>
                <a:cs typeface="Roboto"/>
                <a:sym typeface="Roboto"/>
              </a:rPr>
              <a:t> de </a:t>
            </a:r>
            <a:r>
              <a:rPr lang="en-US" sz="1200" b="0" i="0" u="none" strike="noStrike" cap="none" dirty="0" err="1">
                <a:solidFill>
                  <a:schemeClr val="dk2"/>
                </a:solidFill>
                <a:latin typeface="Roboto"/>
                <a:ea typeface="Roboto"/>
                <a:cs typeface="Roboto"/>
                <a:sym typeface="Roboto"/>
              </a:rPr>
              <a:t>programas</a:t>
            </a:r>
            <a:r>
              <a:rPr lang="en-US" sz="1200" b="0" i="0" u="none" strike="noStrike" cap="none" dirty="0">
                <a:solidFill>
                  <a:schemeClr val="dk2"/>
                </a:solidFill>
                <a:latin typeface="Roboto"/>
                <a:ea typeface="Roboto"/>
                <a:cs typeface="Roboto"/>
                <a:sym typeface="Roboto"/>
              </a:rPr>
              <a:t> de </a:t>
            </a:r>
            <a:r>
              <a:rPr lang="en-US" sz="1200" b="0" i="0" u="none" strike="noStrike" cap="none" dirty="0" err="1">
                <a:solidFill>
                  <a:schemeClr val="dk2"/>
                </a:solidFill>
                <a:latin typeface="Roboto"/>
                <a:ea typeface="Roboto"/>
                <a:cs typeface="Roboto"/>
                <a:sym typeface="Roboto"/>
              </a:rPr>
              <a:t>creación</a:t>
            </a:r>
            <a:r>
              <a:rPr lang="en-US" sz="1200" b="0" i="0" u="none" strike="noStrike" cap="none" dirty="0">
                <a:solidFill>
                  <a:schemeClr val="dk2"/>
                </a:solidFill>
                <a:latin typeface="Roboto"/>
                <a:ea typeface="Roboto"/>
                <a:cs typeface="Roboto"/>
                <a:sym typeface="Roboto"/>
              </a:rPr>
              <a:t> de </a:t>
            </a:r>
            <a:r>
              <a:rPr lang="en-US" sz="1200" b="0" i="0" u="none" strike="noStrike" cap="none" dirty="0" err="1">
                <a:solidFill>
                  <a:schemeClr val="dk2"/>
                </a:solidFill>
                <a:latin typeface="Roboto"/>
                <a:ea typeface="Roboto"/>
                <a:cs typeface="Roboto"/>
                <a:sym typeface="Roboto"/>
              </a:rPr>
              <a:t>capacidades</a:t>
            </a:r>
            <a:endParaRPr sz="12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200" dirty="0" err="1">
                <a:solidFill>
                  <a:schemeClr val="dk2"/>
                </a:solidFill>
                <a:latin typeface="Roboto"/>
                <a:ea typeface="Roboto"/>
                <a:cs typeface="Roboto"/>
                <a:sym typeface="Roboto"/>
              </a:rPr>
              <a:t>I</a:t>
            </a:r>
            <a:r>
              <a:rPr lang="en-US" sz="1200" b="0" i="0" u="none" strike="noStrike" cap="none" dirty="0" err="1">
                <a:solidFill>
                  <a:schemeClr val="dk2"/>
                </a:solidFill>
                <a:latin typeface="Roboto"/>
                <a:ea typeface="Roboto"/>
                <a:cs typeface="Roboto"/>
                <a:sym typeface="Roboto"/>
              </a:rPr>
              <a:t>nvestigaciones</a:t>
            </a:r>
            <a:r>
              <a:rPr lang="en-US" sz="1200" b="0" i="0" u="none" strike="noStrike" cap="none" dirty="0">
                <a:solidFill>
                  <a:schemeClr val="dk2"/>
                </a:solidFill>
                <a:latin typeface="Roboto"/>
                <a:ea typeface="Roboto"/>
                <a:cs typeface="Roboto"/>
                <a:sym typeface="Roboto"/>
              </a:rPr>
              <a:t> de </a:t>
            </a:r>
            <a:r>
              <a:rPr lang="en-US" sz="1200" b="0" i="0" u="none" strike="noStrike" cap="none" dirty="0" err="1">
                <a:solidFill>
                  <a:schemeClr val="dk2"/>
                </a:solidFill>
                <a:latin typeface="Roboto"/>
                <a:ea typeface="Roboto"/>
                <a:cs typeface="Roboto"/>
                <a:sym typeface="Roboto"/>
              </a:rPr>
              <a:t>fondo</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sobre</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los</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patrones</a:t>
            </a:r>
            <a:r>
              <a:rPr lang="en-US" sz="1200" b="0" i="0" u="none" strike="noStrike" cap="none" dirty="0">
                <a:solidFill>
                  <a:schemeClr val="dk2"/>
                </a:solidFill>
                <a:latin typeface="Roboto"/>
                <a:ea typeface="Roboto"/>
                <a:cs typeface="Roboto"/>
                <a:sym typeface="Roboto"/>
              </a:rPr>
              <a:t> de </a:t>
            </a:r>
            <a:r>
              <a:rPr lang="en-US" sz="1200" b="0" i="0" u="none" strike="noStrike" cap="none" dirty="0" err="1">
                <a:solidFill>
                  <a:schemeClr val="dk2"/>
                </a:solidFill>
                <a:latin typeface="Roboto"/>
                <a:ea typeface="Roboto"/>
                <a:cs typeface="Roboto"/>
                <a:sym typeface="Roboto"/>
              </a:rPr>
              <a:t>género</a:t>
            </a:r>
            <a:r>
              <a:rPr lang="en-US" sz="1200" b="0" i="0" u="none" strike="noStrike" cap="none" dirty="0">
                <a:solidFill>
                  <a:schemeClr val="dk2"/>
                </a:solidFill>
                <a:latin typeface="Roboto"/>
                <a:ea typeface="Roboto"/>
                <a:cs typeface="Roboto"/>
                <a:sym typeface="Roboto"/>
              </a:rPr>
              <a:t> de las </a:t>
            </a:r>
            <a:r>
              <a:rPr lang="en-US" sz="1200" b="0" i="0" u="none" strike="noStrike" cap="none" dirty="0" err="1">
                <a:solidFill>
                  <a:schemeClr val="dk2"/>
                </a:solidFill>
                <a:latin typeface="Roboto"/>
                <a:ea typeface="Roboto"/>
                <a:cs typeface="Roboto"/>
                <a:sym typeface="Roboto"/>
              </a:rPr>
              <a:t>violaciones</a:t>
            </a:r>
            <a:r>
              <a:rPr lang="en-US" sz="1200" b="0" i="0" u="none" strike="noStrike" cap="none" dirty="0">
                <a:solidFill>
                  <a:schemeClr val="dk2"/>
                </a:solidFill>
                <a:latin typeface="Roboto"/>
                <a:ea typeface="Roboto"/>
                <a:cs typeface="Roboto"/>
                <a:sym typeface="Roboto"/>
              </a:rPr>
              <a:t> de derechos </a:t>
            </a:r>
            <a:r>
              <a:rPr lang="en-US" sz="1200" b="0" i="0" u="none" strike="noStrike" cap="none" dirty="0" err="1">
                <a:solidFill>
                  <a:schemeClr val="dk2"/>
                </a:solidFill>
                <a:latin typeface="Roboto"/>
                <a:ea typeface="Roboto"/>
                <a:cs typeface="Roboto"/>
                <a:sym typeface="Roboto"/>
              </a:rPr>
              <a:t>humanos</a:t>
            </a:r>
            <a:endParaRPr sz="12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2"/>
                </a:solidFill>
                <a:latin typeface="Roboto"/>
                <a:ea typeface="Roboto"/>
                <a:cs typeface="Roboto"/>
                <a:sym typeface="Roboto"/>
              </a:rPr>
              <a:t>El </a:t>
            </a:r>
            <a:r>
              <a:rPr lang="en-US" sz="1200" b="0" i="0" u="none" strike="noStrike" cap="none" dirty="0" err="1">
                <a:solidFill>
                  <a:schemeClr val="dk2"/>
                </a:solidFill>
                <a:latin typeface="Roboto"/>
                <a:ea typeface="Roboto"/>
                <a:cs typeface="Roboto"/>
                <a:sym typeface="Roboto"/>
              </a:rPr>
              <a:t>enfoque</a:t>
            </a:r>
            <a:r>
              <a:rPr lang="en-US" sz="1200" b="0" i="0" u="none" strike="noStrike" cap="none" dirty="0">
                <a:solidFill>
                  <a:schemeClr val="dk2"/>
                </a:solidFill>
                <a:latin typeface="Roboto"/>
                <a:ea typeface="Roboto"/>
                <a:cs typeface="Roboto"/>
                <a:sym typeface="Roboto"/>
              </a:rPr>
              <a:t> que </a:t>
            </a:r>
            <a:r>
              <a:rPr lang="en-US" sz="1200" b="0" i="0" u="none" strike="noStrike" cap="none" dirty="0" err="1">
                <a:solidFill>
                  <a:schemeClr val="dk2"/>
                </a:solidFill>
                <a:latin typeface="Roboto"/>
                <a:ea typeface="Roboto"/>
                <a:cs typeface="Roboto"/>
                <a:sym typeface="Roboto"/>
              </a:rPr>
              <a:t>contempló</a:t>
            </a:r>
            <a:r>
              <a:rPr lang="en-US" sz="1200" b="0" i="0" u="none" strike="noStrike" cap="none" dirty="0">
                <a:solidFill>
                  <a:schemeClr val="dk2"/>
                </a:solidFill>
                <a:latin typeface="Roboto"/>
                <a:ea typeface="Roboto"/>
                <a:cs typeface="Roboto"/>
                <a:sym typeface="Roboto"/>
              </a:rPr>
              <a:t> el </a:t>
            </a:r>
            <a:r>
              <a:rPr lang="en-US" sz="1200" b="0" i="0" u="none" strike="noStrike" cap="none" dirty="0" err="1">
                <a:solidFill>
                  <a:schemeClr val="dk2"/>
                </a:solidFill>
                <a:latin typeface="Roboto"/>
                <a:ea typeface="Roboto"/>
                <a:cs typeface="Roboto"/>
                <a:sym typeface="Roboto"/>
              </a:rPr>
              <a:t>tema</a:t>
            </a:r>
            <a:r>
              <a:rPr lang="en-US" sz="1200" b="0" i="0" u="none" strike="noStrike" cap="none" dirty="0">
                <a:solidFill>
                  <a:schemeClr val="dk2"/>
                </a:solidFill>
                <a:latin typeface="Roboto"/>
                <a:ea typeface="Roboto"/>
                <a:cs typeface="Roboto"/>
                <a:sym typeface="Roboto"/>
              </a:rPr>
              <a:t> de </a:t>
            </a:r>
            <a:r>
              <a:rPr lang="en-US" sz="1200" b="0" i="0" u="none" strike="noStrike" cap="none" dirty="0" err="1">
                <a:solidFill>
                  <a:schemeClr val="dk2"/>
                </a:solidFill>
                <a:latin typeface="Roboto"/>
                <a:ea typeface="Roboto"/>
                <a:cs typeface="Roboto"/>
                <a:sym typeface="Roboto"/>
              </a:rPr>
              <a:t>género</a:t>
            </a:r>
            <a:r>
              <a:rPr lang="en-US" sz="1200" b="0" i="0" u="none" strike="noStrike" cap="none" dirty="0">
                <a:solidFill>
                  <a:schemeClr val="dk2"/>
                </a:solidFill>
                <a:latin typeface="Roboto"/>
                <a:ea typeface="Roboto"/>
                <a:cs typeface="Roboto"/>
                <a:sym typeface="Roboto"/>
              </a:rPr>
              <a:t> no </a:t>
            </a:r>
            <a:r>
              <a:rPr lang="en-US" sz="1200" b="0" i="0" u="none" strike="noStrike" cap="none" dirty="0" err="1">
                <a:solidFill>
                  <a:schemeClr val="dk2"/>
                </a:solidFill>
                <a:latin typeface="Roboto"/>
                <a:ea typeface="Roboto"/>
                <a:cs typeface="Roboto"/>
                <a:sym typeface="Roboto"/>
              </a:rPr>
              <a:t>tuvo</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influencia</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sobre</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otras</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unidades</a:t>
            </a:r>
            <a:r>
              <a:rPr lang="en-US" sz="1200" b="0" i="0" u="none" strike="noStrike" cap="none" dirty="0">
                <a:solidFill>
                  <a:schemeClr val="dk2"/>
                </a:solidFill>
                <a:latin typeface="Roboto"/>
                <a:ea typeface="Roboto"/>
                <a:cs typeface="Roboto"/>
                <a:sym typeface="Roboto"/>
              </a:rPr>
              <a:t>.</a:t>
            </a:r>
            <a:endParaRPr dirty="0"/>
          </a:p>
        </p:txBody>
      </p:sp>
      <p:grpSp>
        <p:nvGrpSpPr>
          <p:cNvPr id="338" name="Google Shape;338;p52"/>
          <p:cNvGrpSpPr/>
          <p:nvPr/>
        </p:nvGrpSpPr>
        <p:grpSpPr>
          <a:xfrm>
            <a:off x="3320450" y="1304874"/>
            <a:ext cx="2632500" cy="3662722"/>
            <a:chOff x="3320450" y="1304875"/>
            <a:chExt cx="2632500" cy="3416400"/>
          </a:xfrm>
        </p:grpSpPr>
        <p:sp>
          <p:nvSpPr>
            <p:cNvPr id="339" name="Google Shape;339;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1" name="Google Shape;341;p52"/>
          <p:cNvSpPr txBox="1"/>
          <p:nvPr/>
        </p:nvSpPr>
        <p:spPr>
          <a:xfrm>
            <a:off x="3384887" y="1230276"/>
            <a:ext cx="2563500" cy="545425"/>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US" sz="1300" b="0" i="0" u="none" strike="noStrike" cap="none" dirty="0">
                <a:solidFill>
                  <a:srgbClr val="FFFFFF"/>
                </a:solidFill>
                <a:latin typeface="Roboto"/>
                <a:ea typeface="Roboto"/>
                <a:cs typeface="Roboto"/>
                <a:sym typeface="Roboto"/>
              </a:rPr>
              <a:t>GHANA - </a:t>
            </a:r>
            <a:r>
              <a:rPr lang="en-US" sz="1300" b="0" i="0" u="none" strike="noStrike" cap="none" dirty="0" err="1">
                <a:solidFill>
                  <a:srgbClr val="FFFFFF"/>
                </a:solidFill>
                <a:latin typeface="Roboto"/>
                <a:ea typeface="Roboto"/>
                <a:cs typeface="Roboto"/>
                <a:sym typeface="Roboto"/>
              </a:rPr>
              <a:t>Integración</a:t>
            </a:r>
            <a:r>
              <a:rPr lang="en-US" sz="1300" b="0" i="0" u="none" strike="noStrike" cap="none" dirty="0">
                <a:solidFill>
                  <a:srgbClr val="FFFFFF"/>
                </a:solidFill>
                <a:latin typeface="Roboto"/>
                <a:ea typeface="Roboto"/>
                <a:cs typeface="Roboto"/>
                <a:sym typeface="Roboto"/>
              </a:rPr>
              <a:t> del </a:t>
            </a:r>
            <a:r>
              <a:rPr lang="en-US" sz="1300" b="0" i="0" u="none" strike="noStrike" cap="none" dirty="0" err="1">
                <a:solidFill>
                  <a:srgbClr val="FFFFFF"/>
                </a:solidFill>
                <a:latin typeface="Roboto"/>
                <a:ea typeface="Roboto"/>
                <a:cs typeface="Roboto"/>
                <a:sym typeface="Roboto"/>
              </a:rPr>
              <a:t>tema</a:t>
            </a:r>
            <a:r>
              <a:rPr lang="en-US" sz="1300" b="0" i="0" u="none" strike="noStrike" cap="none" dirty="0">
                <a:solidFill>
                  <a:srgbClr val="FFFFFF"/>
                </a:solidFill>
                <a:latin typeface="Roboto"/>
                <a:ea typeface="Roboto"/>
                <a:cs typeface="Roboto"/>
                <a:sym typeface="Roboto"/>
              </a:rPr>
              <a:t> de </a:t>
            </a:r>
            <a:r>
              <a:rPr lang="en-US" sz="1300" b="0" i="0" u="none" strike="noStrike" cap="none" dirty="0" err="1">
                <a:solidFill>
                  <a:srgbClr val="FFFFFF"/>
                </a:solidFill>
                <a:latin typeface="Roboto"/>
                <a:ea typeface="Roboto"/>
                <a:cs typeface="Roboto"/>
                <a:sym typeface="Roboto"/>
              </a:rPr>
              <a:t>género</a:t>
            </a:r>
            <a:endParaRPr sz="1300" dirty="0"/>
          </a:p>
        </p:txBody>
      </p:sp>
      <p:sp>
        <p:nvSpPr>
          <p:cNvPr id="342" name="Google Shape;342;p52"/>
          <p:cNvSpPr txBox="1"/>
          <p:nvPr/>
        </p:nvSpPr>
        <p:spPr>
          <a:xfrm>
            <a:off x="3396775" y="1850300"/>
            <a:ext cx="2478600" cy="27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2"/>
                </a:solidFill>
                <a:latin typeface="Roboto"/>
                <a:ea typeface="Roboto"/>
                <a:cs typeface="Roboto"/>
                <a:sym typeface="Roboto"/>
              </a:rPr>
              <a:t>Las </a:t>
            </a:r>
            <a:r>
              <a:rPr lang="en-US" sz="1200" b="0" i="0" u="none" strike="noStrike" cap="none" dirty="0" err="1">
                <a:solidFill>
                  <a:schemeClr val="dk2"/>
                </a:solidFill>
                <a:latin typeface="Roboto"/>
                <a:ea typeface="Roboto"/>
                <a:cs typeface="Roboto"/>
                <a:sym typeface="Roboto"/>
              </a:rPr>
              <a:t>cuestiones</a:t>
            </a:r>
            <a:r>
              <a:rPr lang="en-US" sz="1200" b="0" i="0" u="none" strike="noStrike" cap="none" dirty="0">
                <a:solidFill>
                  <a:schemeClr val="dk2"/>
                </a:solidFill>
                <a:latin typeface="Roboto"/>
                <a:ea typeface="Roboto"/>
                <a:cs typeface="Roboto"/>
                <a:sym typeface="Roboto"/>
              </a:rPr>
              <a:t> de </a:t>
            </a:r>
            <a:r>
              <a:rPr lang="en-US" sz="1200" b="0" i="0" u="none" strike="noStrike" cap="none" dirty="0" err="1">
                <a:solidFill>
                  <a:schemeClr val="dk2"/>
                </a:solidFill>
                <a:latin typeface="Roboto"/>
                <a:ea typeface="Roboto"/>
                <a:cs typeface="Roboto"/>
                <a:sym typeface="Roboto"/>
              </a:rPr>
              <a:t>género</a:t>
            </a:r>
            <a:r>
              <a:rPr lang="en-US" sz="1200" b="0" i="0" u="none" strike="noStrike" cap="none" dirty="0">
                <a:solidFill>
                  <a:schemeClr val="dk2"/>
                </a:solidFill>
                <a:latin typeface="Roboto"/>
                <a:ea typeface="Roboto"/>
                <a:cs typeface="Roboto"/>
                <a:sym typeface="Roboto"/>
              </a:rPr>
              <a:t> no </a:t>
            </a:r>
            <a:r>
              <a:rPr lang="en-US" sz="1200" b="0" i="0" u="none" strike="noStrike" cap="none" dirty="0" err="1">
                <a:solidFill>
                  <a:schemeClr val="dk2"/>
                </a:solidFill>
                <a:latin typeface="Roboto"/>
                <a:ea typeface="Roboto"/>
                <a:cs typeface="Roboto"/>
                <a:sym typeface="Roboto"/>
              </a:rPr>
              <a:t>tuvieron</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incidencia</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alguna</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en</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los</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estudios</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operaciones</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ni</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organización</a:t>
            </a:r>
            <a:r>
              <a:rPr lang="en-US" sz="1200" b="0" i="0" u="none" strike="noStrike" cap="none" dirty="0">
                <a:solidFill>
                  <a:schemeClr val="dk2"/>
                </a:solidFill>
                <a:latin typeface="Roboto"/>
                <a:ea typeface="Roboto"/>
                <a:cs typeface="Roboto"/>
                <a:sym typeface="Roboto"/>
              </a:rPr>
              <a:t> del </a:t>
            </a:r>
            <a:r>
              <a:rPr lang="en-US" sz="1200" b="0" i="0" u="none" strike="noStrike" cap="none" dirty="0" err="1">
                <a:solidFill>
                  <a:schemeClr val="dk2"/>
                </a:solidFill>
                <a:latin typeface="Roboto"/>
                <a:ea typeface="Roboto"/>
                <a:cs typeface="Roboto"/>
                <a:sym typeface="Roboto"/>
              </a:rPr>
              <a:t>trabajo</a:t>
            </a:r>
            <a:r>
              <a:rPr lang="en-US" sz="1200" b="0" i="0" u="none" strike="noStrike" cap="none" dirty="0">
                <a:solidFill>
                  <a:schemeClr val="dk2"/>
                </a:solidFill>
                <a:latin typeface="Roboto"/>
                <a:ea typeface="Roboto"/>
                <a:cs typeface="Roboto"/>
                <a:sym typeface="Roboto"/>
              </a:rPr>
              <a:t> de la </a:t>
            </a:r>
            <a:r>
              <a:rPr lang="en-US" sz="1200" b="0" i="0" u="none" strike="noStrike" cap="none" dirty="0" err="1">
                <a:solidFill>
                  <a:schemeClr val="dk2"/>
                </a:solidFill>
                <a:latin typeface="Roboto"/>
                <a:ea typeface="Roboto"/>
                <a:cs typeface="Roboto"/>
                <a:sym typeface="Roboto"/>
              </a:rPr>
              <a:t>comisión</a:t>
            </a:r>
            <a:r>
              <a:rPr lang="en-US" sz="12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2"/>
                </a:solidFill>
                <a:latin typeface="Roboto"/>
                <a:ea typeface="Roboto"/>
                <a:cs typeface="Roboto"/>
                <a:sym typeface="Roboto"/>
              </a:rPr>
              <a:t>Se </a:t>
            </a:r>
            <a:r>
              <a:rPr lang="en-US" sz="1200" b="0" i="0" u="none" strike="noStrike" cap="none" dirty="0" err="1">
                <a:solidFill>
                  <a:schemeClr val="dk2"/>
                </a:solidFill>
                <a:latin typeface="Roboto"/>
                <a:ea typeface="Roboto"/>
                <a:cs typeface="Roboto"/>
                <a:sym typeface="Roboto"/>
              </a:rPr>
              <a:t>hizo</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muy</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poco</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por</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crear</a:t>
            </a:r>
            <a:r>
              <a:rPr lang="en-US" sz="1200" b="0" i="0" u="none" strike="noStrike" cap="none" dirty="0">
                <a:solidFill>
                  <a:schemeClr val="dk2"/>
                </a:solidFill>
                <a:latin typeface="Roboto"/>
                <a:ea typeface="Roboto"/>
                <a:cs typeface="Roboto"/>
                <a:sym typeface="Roboto"/>
              </a:rPr>
              <a:t> y </a:t>
            </a:r>
            <a:r>
              <a:rPr lang="en-US" sz="1200" b="0" i="0" u="none" strike="noStrike" cap="none" dirty="0" err="1">
                <a:solidFill>
                  <a:schemeClr val="dk2"/>
                </a:solidFill>
                <a:latin typeface="Roboto"/>
                <a:ea typeface="Roboto"/>
                <a:cs typeface="Roboto"/>
                <a:sym typeface="Roboto"/>
              </a:rPr>
              <a:t>aplicar</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medidas</a:t>
            </a:r>
            <a:r>
              <a:rPr lang="en-US" sz="1200" b="0" i="0" u="none" strike="noStrike" cap="none" dirty="0">
                <a:solidFill>
                  <a:schemeClr val="dk2"/>
                </a:solidFill>
                <a:latin typeface="Roboto"/>
                <a:ea typeface="Roboto"/>
                <a:cs typeface="Roboto"/>
                <a:sym typeface="Roboto"/>
              </a:rPr>
              <a:t> que </a:t>
            </a:r>
            <a:r>
              <a:rPr lang="en-US" sz="1200" b="0" i="0" u="none" strike="noStrike" cap="none" dirty="0" err="1">
                <a:solidFill>
                  <a:schemeClr val="dk2"/>
                </a:solidFill>
                <a:latin typeface="Roboto"/>
                <a:ea typeface="Roboto"/>
                <a:cs typeface="Roboto"/>
                <a:sym typeface="Roboto"/>
              </a:rPr>
              <a:t>ayudaran</a:t>
            </a:r>
            <a:r>
              <a:rPr lang="en-US" sz="1200" b="0" i="0" u="none" strike="noStrike" cap="none" dirty="0">
                <a:solidFill>
                  <a:schemeClr val="dk2"/>
                </a:solidFill>
                <a:latin typeface="Roboto"/>
                <a:ea typeface="Roboto"/>
                <a:cs typeface="Roboto"/>
                <a:sym typeface="Roboto"/>
              </a:rPr>
              <a:t> a las </a:t>
            </a:r>
            <a:r>
              <a:rPr lang="en-US" sz="1200" b="0" i="0" u="none" strike="noStrike" cap="none" dirty="0" err="1">
                <a:solidFill>
                  <a:schemeClr val="dk2"/>
                </a:solidFill>
                <a:latin typeface="Roboto"/>
                <a:ea typeface="Roboto"/>
                <a:cs typeface="Roboto"/>
                <a:sym typeface="Roboto"/>
              </a:rPr>
              <a:t>mujeres</a:t>
            </a:r>
            <a:r>
              <a:rPr lang="en-US" sz="1200" b="0" i="0" u="none" strike="noStrike" cap="none" dirty="0">
                <a:solidFill>
                  <a:schemeClr val="dk2"/>
                </a:solidFill>
                <a:latin typeface="Roboto"/>
                <a:ea typeface="Roboto"/>
                <a:cs typeface="Roboto"/>
                <a:sym typeface="Roboto"/>
              </a:rPr>
              <a:t> a </a:t>
            </a:r>
            <a:r>
              <a:rPr lang="en-US" sz="1200" b="0" i="0" u="none" strike="noStrike" cap="none" dirty="0" err="1">
                <a:solidFill>
                  <a:schemeClr val="dk2"/>
                </a:solidFill>
                <a:latin typeface="Roboto"/>
                <a:ea typeface="Roboto"/>
                <a:cs typeface="Roboto"/>
                <a:sym typeface="Roboto"/>
              </a:rPr>
              <a:t>sentirse</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cómodas</a:t>
            </a:r>
            <a:r>
              <a:rPr lang="en-US" sz="1200" b="0" i="0" u="none" strike="noStrike" cap="none" dirty="0">
                <a:solidFill>
                  <a:schemeClr val="dk2"/>
                </a:solidFill>
                <a:latin typeface="Roboto"/>
                <a:ea typeface="Roboto"/>
                <a:cs typeface="Roboto"/>
                <a:sym typeface="Roboto"/>
              </a:rPr>
              <a:t> al </a:t>
            </a:r>
            <a:r>
              <a:rPr lang="en-US" sz="1200" b="0" i="0" u="none" strike="noStrike" cap="none" dirty="0" err="1">
                <a:solidFill>
                  <a:schemeClr val="dk2"/>
                </a:solidFill>
                <a:latin typeface="Roboto"/>
                <a:ea typeface="Roboto"/>
                <a:cs typeface="Roboto"/>
                <a:sym typeface="Roboto"/>
              </a:rPr>
              <a:t>testificar</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frente</a:t>
            </a:r>
            <a:r>
              <a:rPr lang="en-US" sz="1200" b="0" i="0" u="none" strike="noStrike" cap="none" dirty="0">
                <a:solidFill>
                  <a:schemeClr val="dk2"/>
                </a:solidFill>
                <a:latin typeface="Roboto"/>
                <a:ea typeface="Roboto"/>
                <a:cs typeface="Roboto"/>
                <a:sym typeface="Roboto"/>
              </a:rPr>
              <a:t> a la </a:t>
            </a:r>
            <a:r>
              <a:rPr lang="en-US" sz="1200" b="0" i="0" u="none" strike="noStrike" cap="none" dirty="0" err="1">
                <a:solidFill>
                  <a:schemeClr val="dk2"/>
                </a:solidFill>
                <a:latin typeface="Roboto"/>
                <a:ea typeface="Roboto"/>
                <a:cs typeface="Roboto"/>
                <a:sym typeface="Roboto"/>
              </a:rPr>
              <a:t>comisión</a:t>
            </a:r>
            <a:r>
              <a:rPr lang="en-US" sz="12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2"/>
                </a:solidFill>
                <a:latin typeface="Roboto"/>
                <a:ea typeface="Roboto"/>
                <a:cs typeface="Roboto"/>
                <a:sym typeface="Roboto"/>
              </a:rPr>
              <a:t>No se </a:t>
            </a:r>
            <a:r>
              <a:rPr lang="en-US" sz="1200" b="0" i="0" u="none" strike="noStrike" cap="none" dirty="0" err="1">
                <a:solidFill>
                  <a:schemeClr val="dk2"/>
                </a:solidFill>
                <a:latin typeface="Roboto"/>
                <a:ea typeface="Roboto"/>
                <a:cs typeface="Roboto"/>
                <a:sym typeface="Roboto"/>
              </a:rPr>
              <a:t>analizaron</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los</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temas</a:t>
            </a:r>
            <a:r>
              <a:rPr lang="en-US" sz="1200" b="0" i="0" u="none" strike="noStrike" cap="none" dirty="0">
                <a:solidFill>
                  <a:schemeClr val="dk2"/>
                </a:solidFill>
                <a:latin typeface="Roboto"/>
                <a:ea typeface="Roboto"/>
                <a:cs typeface="Roboto"/>
                <a:sym typeface="Roboto"/>
              </a:rPr>
              <a:t> de </a:t>
            </a:r>
            <a:r>
              <a:rPr lang="en-US" sz="1200" b="0" i="0" u="none" strike="noStrike" cap="none" dirty="0" err="1">
                <a:solidFill>
                  <a:schemeClr val="dk2"/>
                </a:solidFill>
                <a:latin typeface="Roboto"/>
                <a:ea typeface="Roboto"/>
                <a:cs typeface="Roboto"/>
                <a:sym typeface="Roboto"/>
              </a:rPr>
              <a:t>género</a:t>
            </a:r>
            <a:r>
              <a:rPr lang="en-US" sz="1200" b="0" i="0" u="none" strike="noStrike" cap="none" dirty="0">
                <a:solidFill>
                  <a:schemeClr val="dk2"/>
                </a:solidFill>
                <a:latin typeface="Roboto"/>
                <a:ea typeface="Roboto"/>
                <a:cs typeface="Roboto"/>
                <a:sym typeface="Roboto"/>
              </a:rPr>
              <a:t> </a:t>
            </a:r>
            <a:r>
              <a:rPr lang="en-US" sz="1200" b="0" i="0" u="none" strike="noStrike" cap="none" dirty="0" err="1">
                <a:solidFill>
                  <a:schemeClr val="dk2"/>
                </a:solidFill>
                <a:latin typeface="Roboto"/>
                <a:ea typeface="Roboto"/>
                <a:cs typeface="Roboto"/>
                <a:sym typeface="Roboto"/>
              </a:rPr>
              <a:t>en</a:t>
            </a:r>
            <a:r>
              <a:rPr lang="en-US" sz="1200" b="0" i="0" u="none" strike="noStrike" cap="none" dirty="0">
                <a:solidFill>
                  <a:schemeClr val="dk2"/>
                </a:solidFill>
                <a:latin typeface="Roboto"/>
                <a:ea typeface="Roboto"/>
                <a:cs typeface="Roboto"/>
                <a:sym typeface="Roboto"/>
              </a:rPr>
              <a:t> el </a:t>
            </a:r>
            <a:r>
              <a:rPr lang="en-US" sz="1200" b="0" i="0" u="none" strike="noStrike" cap="none" dirty="0" err="1">
                <a:solidFill>
                  <a:schemeClr val="dk2"/>
                </a:solidFill>
                <a:latin typeface="Roboto"/>
                <a:ea typeface="Roboto"/>
                <a:cs typeface="Roboto"/>
                <a:sym typeface="Roboto"/>
              </a:rPr>
              <a:t>informe</a:t>
            </a:r>
            <a:r>
              <a:rPr lang="en-US" sz="1200" b="0" i="0" u="none" strike="noStrike" cap="none" dirty="0">
                <a:solidFill>
                  <a:schemeClr val="dk2"/>
                </a:solidFill>
                <a:latin typeface="Roboto"/>
                <a:ea typeface="Roboto"/>
                <a:cs typeface="Roboto"/>
                <a:sym typeface="Roboto"/>
              </a:rPr>
              <a:t> final.</a:t>
            </a:r>
            <a:endParaRPr dirty="0"/>
          </a:p>
        </p:txBody>
      </p:sp>
      <p:grpSp>
        <p:nvGrpSpPr>
          <p:cNvPr id="343" name="Google Shape;343;p52"/>
          <p:cNvGrpSpPr/>
          <p:nvPr/>
        </p:nvGrpSpPr>
        <p:grpSpPr>
          <a:xfrm>
            <a:off x="6212550" y="1304874"/>
            <a:ext cx="2632500" cy="3662722"/>
            <a:chOff x="6212550" y="1304875"/>
            <a:chExt cx="2632500" cy="3416400"/>
          </a:xfrm>
        </p:grpSpPr>
        <p:sp>
          <p:nvSpPr>
            <p:cNvPr id="344" name="Google Shape;344;p52"/>
            <p:cNvSpPr/>
            <p:nvPr/>
          </p:nvSpPr>
          <p:spPr>
            <a:xfrm>
              <a:off x="621540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52"/>
            <p:cNvSpPr txBox="1"/>
            <p:nvPr/>
          </p:nvSpPr>
          <p:spPr>
            <a:xfrm>
              <a:off x="6212550" y="1304875"/>
              <a:ext cx="26325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6" name="Google Shape;346;p52"/>
          <p:cNvSpPr txBox="1"/>
          <p:nvPr/>
        </p:nvSpPr>
        <p:spPr>
          <a:xfrm>
            <a:off x="6272475" y="1304875"/>
            <a:ext cx="2494500" cy="461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US" sz="1300" b="0" i="0" u="none" strike="noStrike" cap="none" dirty="0">
                <a:solidFill>
                  <a:srgbClr val="FFFFFF"/>
                </a:solidFill>
                <a:latin typeface="Roboto"/>
                <a:ea typeface="Roboto"/>
                <a:cs typeface="Roboto"/>
                <a:sym typeface="Roboto"/>
              </a:rPr>
              <a:t>KENIA - </a:t>
            </a:r>
            <a:r>
              <a:rPr lang="en-US" sz="1300" b="0" i="0" u="none" strike="noStrike" cap="none" dirty="0" err="1">
                <a:solidFill>
                  <a:srgbClr val="FFFFFF"/>
                </a:solidFill>
                <a:latin typeface="Roboto"/>
                <a:ea typeface="Roboto"/>
                <a:cs typeface="Roboto"/>
                <a:sym typeface="Roboto"/>
              </a:rPr>
              <a:t>Enfoque</a:t>
            </a:r>
            <a:r>
              <a:rPr lang="en-US" sz="1300" b="0" i="0" u="none" strike="noStrike" cap="none" dirty="0">
                <a:solidFill>
                  <a:srgbClr val="FFFFFF"/>
                </a:solidFill>
                <a:latin typeface="Roboto"/>
                <a:ea typeface="Roboto"/>
                <a:cs typeface="Roboto"/>
                <a:sym typeface="Roboto"/>
              </a:rPr>
              <a:t> </a:t>
            </a:r>
            <a:r>
              <a:rPr lang="en-US" sz="1300" b="0" i="0" u="none" strike="noStrike" cap="none" dirty="0" err="1">
                <a:solidFill>
                  <a:srgbClr val="FFFFFF"/>
                </a:solidFill>
                <a:latin typeface="Roboto"/>
                <a:ea typeface="Roboto"/>
                <a:cs typeface="Roboto"/>
                <a:sym typeface="Roboto"/>
              </a:rPr>
              <a:t>bidimensional</a:t>
            </a:r>
            <a:endParaRPr dirty="0"/>
          </a:p>
        </p:txBody>
      </p:sp>
      <p:sp>
        <p:nvSpPr>
          <p:cNvPr id="347" name="Google Shape;347;p52"/>
          <p:cNvSpPr txBox="1"/>
          <p:nvPr/>
        </p:nvSpPr>
        <p:spPr>
          <a:xfrm>
            <a:off x="6286400" y="1850300"/>
            <a:ext cx="2478600" cy="27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2"/>
                </a:solidFill>
                <a:latin typeface="Roboto"/>
                <a:ea typeface="Roboto"/>
                <a:cs typeface="Roboto"/>
                <a:sym typeface="Roboto"/>
              </a:rPr>
              <a:t>Unidad </a:t>
            </a:r>
            <a:r>
              <a:rPr lang="en-US" sz="1400" b="0" i="0" u="none" strike="noStrike" cap="none" dirty="0" err="1">
                <a:solidFill>
                  <a:schemeClr val="dk2"/>
                </a:solidFill>
                <a:latin typeface="Roboto"/>
                <a:ea typeface="Roboto"/>
                <a:cs typeface="Roboto"/>
                <a:sym typeface="Roboto"/>
              </a:rPr>
              <a:t>dedicada</a:t>
            </a:r>
            <a:r>
              <a:rPr lang="en-US" sz="1400" b="0" i="0" u="none" strike="noStrike" cap="none" dirty="0">
                <a:solidFill>
                  <a:schemeClr val="dk2"/>
                </a:solidFill>
                <a:latin typeface="Roboto"/>
                <a:ea typeface="Roboto"/>
                <a:cs typeface="Roboto"/>
                <a:sym typeface="Roboto"/>
              </a:rPr>
              <a:t> a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asuntos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género</a:t>
            </a:r>
            <a:r>
              <a:rPr lang="en-US" sz="1400" b="0" i="0" u="none" strike="noStrike" cap="none" dirty="0">
                <a:solidFill>
                  <a:schemeClr val="dk2"/>
                </a:solidFill>
                <a:latin typeface="Roboto"/>
                <a:ea typeface="Roboto"/>
                <a:cs typeface="Roboto"/>
                <a:sym typeface="Roboto"/>
              </a:rPr>
              <a:t> + personas de </a:t>
            </a:r>
            <a:r>
              <a:rPr lang="en-US" sz="1400" b="0" i="0" u="none" strike="noStrike" cap="none" dirty="0" err="1">
                <a:solidFill>
                  <a:schemeClr val="dk2"/>
                </a:solidFill>
                <a:latin typeface="Roboto"/>
                <a:ea typeface="Roboto"/>
                <a:cs typeface="Roboto"/>
                <a:sym typeface="Roboto"/>
              </a:rPr>
              <a:t>contacto</a:t>
            </a:r>
            <a:r>
              <a:rPr lang="en-US" sz="1400" b="0" i="0" u="none" strike="noStrike" cap="none" dirty="0">
                <a:solidFill>
                  <a:schemeClr val="dk2"/>
                </a:solidFill>
                <a:latin typeface="Roboto"/>
                <a:ea typeface="Roboto"/>
                <a:cs typeface="Roboto"/>
                <a:sym typeface="Roboto"/>
              </a:rPr>
              <a:t> para </a:t>
            </a:r>
            <a:r>
              <a:rPr lang="en-US" sz="1400" b="0" i="0" u="none" strike="noStrike" cap="none" dirty="0" err="1">
                <a:solidFill>
                  <a:schemeClr val="dk2"/>
                </a:solidFill>
                <a:latin typeface="Roboto"/>
                <a:ea typeface="Roboto"/>
                <a:cs typeface="Roboto"/>
                <a:sym typeface="Roboto"/>
              </a:rPr>
              <a:t>cuestiones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género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todas</a:t>
            </a:r>
            <a:r>
              <a:rPr lang="en-US" sz="1400" b="0" i="0" u="none" strike="noStrike" cap="none" dirty="0">
                <a:solidFill>
                  <a:schemeClr val="dk2"/>
                </a:solidFill>
                <a:latin typeface="Roboto"/>
                <a:ea typeface="Roboto"/>
                <a:cs typeface="Roboto"/>
                <a:sym typeface="Roboto"/>
              </a:rPr>
              <a:t> las </a:t>
            </a:r>
            <a:r>
              <a:rPr lang="en-US" sz="1400" b="0" i="0" u="none" strike="noStrike" cap="none" dirty="0" err="1">
                <a:solidFill>
                  <a:schemeClr val="dk2"/>
                </a:solidFill>
                <a:latin typeface="Roboto"/>
                <a:ea typeface="Roboto"/>
                <a:cs typeface="Roboto"/>
                <a:sym typeface="Roboto"/>
              </a:rPr>
              <a:t>otras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áreas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operativas</a:t>
            </a:r>
            <a:r>
              <a:rPr lang="en-US" sz="1400" b="0" i="0" u="none" strike="noStrike" cap="none" dirty="0">
                <a:solidFill>
                  <a:schemeClr val="dk2"/>
                </a:solidFill>
                <a:latin typeface="Roboto"/>
                <a:ea typeface="Roboto"/>
                <a:cs typeface="Roboto"/>
                <a:sym typeface="Roboto"/>
              </a:rPr>
              <a:t> de la </a:t>
            </a:r>
            <a:r>
              <a:rPr lang="en-US" sz="1400" b="0" i="0" u="none" strike="noStrike" cap="none" dirty="0" err="1">
                <a:solidFill>
                  <a:schemeClr val="dk2"/>
                </a:solidFill>
                <a:latin typeface="Roboto"/>
                <a:ea typeface="Roboto"/>
                <a:cs typeface="Roboto"/>
                <a:sym typeface="Roboto"/>
              </a:rPr>
              <a:t>comisión</a:t>
            </a:r>
            <a:r>
              <a:rPr lang="en-US" sz="14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chemeClr val="dk2"/>
                </a:solidFill>
                <a:latin typeface="Roboto"/>
                <a:ea typeface="Roboto"/>
                <a:cs typeface="Roboto"/>
                <a:sym typeface="Roboto"/>
              </a:rPr>
              <a:t>Reuniones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periódicas</a:t>
            </a:r>
            <a:r>
              <a:rPr lang="en-US" sz="1400" b="0" i="0" u="none" strike="noStrike" cap="none" dirty="0">
                <a:solidFill>
                  <a:schemeClr val="dk2"/>
                </a:solidFill>
                <a:latin typeface="Roboto"/>
                <a:ea typeface="Roboto"/>
                <a:cs typeface="Roboto"/>
                <a:sym typeface="Roboto"/>
              </a:rPr>
              <a:t> con las personas de </a:t>
            </a:r>
            <a:r>
              <a:rPr lang="en-US" sz="1400" b="0" i="0" u="none" strike="noStrike" cap="none" dirty="0" err="1">
                <a:solidFill>
                  <a:schemeClr val="dk2"/>
                </a:solidFill>
                <a:latin typeface="Roboto"/>
                <a:ea typeface="Roboto"/>
                <a:cs typeface="Roboto"/>
                <a:sym typeface="Roboto"/>
              </a:rPr>
              <a:t>contacto</a:t>
            </a:r>
            <a:r>
              <a:rPr lang="en-US" sz="1400" b="0" i="0" u="none" strike="noStrike" cap="none" dirty="0">
                <a:solidFill>
                  <a:schemeClr val="dk2"/>
                </a:solidFill>
                <a:latin typeface="Roboto"/>
                <a:ea typeface="Roboto"/>
                <a:cs typeface="Roboto"/>
                <a:sym typeface="Roboto"/>
              </a:rPr>
              <a:t> para </a:t>
            </a:r>
            <a:r>
              <a:rPr lang="en-US" sz="1400" b="0" i="0" u="none" strike="noStrike" cap="none" dirty="0" err="1">
                <a:solidFill>
                  <a:schemeClr val="dk2"/>
                </a:solidFill>
                <a:latin typeface="Roboto"/>
                <a:ea typeface="Roboto"/>
                <a:cs typeface="Roboto"/>
                <a:sym typeface="Roboto"/>
              </a:rPr>
              <a:t>discutir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avances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dificultades</a:t>
            </a:r>
            <a:r>
              <a:rPr lang="en-US" sz="14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chemeClr val="dk2"/>
                </a:solidFill>
                <a:latin typeface="Roboto"/>
                <a:ea typeface="Roboto"/>
                <a:cs typeface="Roboto"/>
                <a:sym typeface="Roboto"/>
              </a:rPr>
              <a:t>Enfoque</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innovador</a:t>
            </a:r>
            <a:r>
              <a:rPr lang="en-US" sz="1400" b="0" i="0" u="none" strike="noStrike" cap="none" dirty="0">
                <a:solidFill>
                  <a:schemeClr val="dk2"/>
                </a:solidFill>
                <a:latin typeface="Roboto"/>
                <a:ea typeface="Roboto"/>
                <a:cs typeface="Roboto"/>
                <a:sym typeface="Roboto"/>
              </a:rPr>
              <a:t>.</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7. Toma de declaraciones </a:t>
            </a:r>
            <a:endParaRPr/>
          </a:p>
        </p:txBody>
      </p:sp>
      <p:sp>
        <p:nvSpPr>
          <p:cNvPr id="353" name="Google Shape;353;p53"/>
          <p:cNvSpPr txBox="1"/>
          <p:nvPr/>
        </p:nvSpPr>
        <p:spPr>
          <a:xfrm>
            <a:off x="4642300" y="1094150"/>
            <a:ext cx="4083600" cy="27462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2"/>
              </a:buClr>
              <a:buSzPts val="1800"/>
              <a:buFont typeface="Roboto"/>
              <a:buChar char="●"/>
            </a:pPr>
            <a:r>
              <a:rPr lang="en-US" sz="1800" dirty="0">
                <a:solidFill>
                  <a:schemeClr val="dk2"/>
                </a:solidFill>
                <a:latin typeface="Roboto"/>
                <a:ea typeface="Roboto"/>
                <a:cs typeface="Roboto"/>
                <a:sym typeface="Roboto"/>
              </a:rPr>
              <a:t>P</a:t>
            </a:r>
            <a:r>
              <a:rPr lang="en-US" sz="1800" b="0" i="0" u="none" strike="noStrike" cap="none" dirty="0">
                <a:solidFill>
                  <a:schemeClr val="dk2"/>
                </a:solidFill>
                <a:latin typeface="Roboto"/>
                <a:ea typeface="Roboto"/>
                <a:cs typeface="Roboto"/>
                <a:sym typeface="Roboto"/>
              </a:rPr>
              <a:t>rincipal </a:t>
            </a:r>
            <a:r>
              <a:rPr lang="en-US" sz="1800" b="0" i="0" u="none" strike="noStrike" cap="none" dirty="0" err="1">
                <a:solidFill>
                  <a:schemeClr val="dk2"/>
                </a:solidFill>
                <a:latin typeface="Roboto"/>
                <a:ea typeface="Roboto"/>
                <a:cs typeface="Roboto"/>
                <a:sym typeface="Roboto"/>
              </a:rPr>
              <a:t>componente</a:t>
            </a:r>
            <a:r>
              <a:rPr lang="en-US" sz="1800" b="0" i="0" u="none" strike="noStrike" cap="none" dirty="0">
                <a:solidFill>
                  <a:schemeClr val="dk2"/>
                </a:solidFill>
                <a:latin typeface="Roboto"/>
                <a:ea typeface="Roboto"/>
                <a:cs typeface="Roboto"/>
                <a:sym typeface="Roboto"/>
              </a:rPr>
              <a:t> del </a:t>
            </a:r>
            <a:r>
              <a:rPr lang="en-US" sz="1800" b="0" i="0" u="none" strike="noStrike" cap="none" dirty="0" err="1">
                <a:solidFill>
                  <a:schemeClr val="dk2"/>
                </a:solidFill>
                <a:latin typeface="Roboto"/>
                <a:ea typeface="Roboto"/>
                <a:cs typeface="Roboto"/>
                <a:sym typeface="Roboto"/>
              </a:rPr>
              <a:t>trabajo</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una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comisión</a:t>
            </a:r>
            <a:r>
              <a:rPr lang="en-US" sz="1800" b="0" i="0" u="none" strike="noStrike" cap="none" dirty="0">
                <a:solidFill>
                  <a:schemeClr val="dk2"/>
                </a:solidFill>
                <a:latin typeface="Roboto"/>
                <a:ea typeface="Roboto"/>
                <a:cs typeface="Roboto"/>
                <a:sym typeface="Roboto"/>
              </a:rPr>
              <a:t> de la </a:t>
            </a:r>
            <a:r>
              <a:rPr lang="en-US" sz="1800" b="0" i="0" u="none" strike="noStrike" cap="none" dirty="0" err="1">
                <a:solidFill>
                  <a:schemeClr val="dk2"/>
                </a:solidFill>
                <a:latin typeface="Roboto"/>
                <a:ea typeface="Roboto"/>
                <a:cs typeface="Roboto"/>
                <a:sym typeface="Roboto"/>
              </a:rPr>
              <a:t>verdad</a:t>
            </a: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a:solidFill>
                  <a:schemeClr val="dk2"/>
                </a:solidFill>
                <a:latin typeface="Roboto"/>
                <a:ea typeface="Roboto"/>
                <a:cs typeface="Roboto"/>
                <a:sym typeface="Roboto"/>
              </a:rPr>
              <a:t>B</a:t>
            </a:r>
            <a:r>
              <a:rPr lang="en-US" sz="1800" b="0" i="0" u="none" strike="noStrike" cap="none" dirty="0">
                <a:solidFill>
                  <a:schemeClr val="dk2"/>
                </a:solidFill>
                <a:latin typeface="Roboto"/>
                <a:ea typeface="Roboto"/>
                <a:cs typeface="Roboto"/>
                <a:sym typeface="Roboto"/>
              </a:rPr>
              <a:t>ase para </a:t>
            </a:r>
            <a:r>
              <a:rPr lang="en-US" sz="1800" b="0" i="0" u="none" strike="noStrike" cap="none" dirty="0" err="1">
                <a:solidFill>
                  <a:schemeClr val="dk2"/>
                </a:solidFill>
                <a:latin typeface="Roboto"/>
                <a:ea typeface="Roboto"/>
                <a:cs typeface="Roboto"/>
                <a:sym typeface="Roboto"/>
              </a:rPr>
              <a:t>sus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estudios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hallazgos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recomendaciones</a:t>
            </a: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S</a:t>
            </a:r>
            <a:r>
              <a:rPr lang="en-US" sz="1800" b="0" i="0" u="none" strike="noStrike" cap="none" dirty="0" err="1">
                <a:solidFill>
                  <a:schemeClr val="dk2"/>
                </a:solidFill>
                <a:latin typeface="Roboto"/>
                <a:ea typeface="Roboto"/>
                <a:cs typeface="Roboto"/>
                <a:sym typeface="Roboto"/>
              </a:rPr>
              <a:t>ensibles</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patrones</a:t>
            </a:r>
            <a:r>
              <a:rPr lang="en-US" sz="1800" b="0" i="0" u="none" strike="noStrike" cap="none" dirty="0">
                <a:solidFill>
                  <a:schemeClr val="dk2"/>
                </a:solidFill>
                <a:latin typeface="Roboto"/>
                <a:ea typeface="Roboto"/>
                <a:cs typeface="Roboto"/>
                <a:sym typeface="Roboto"/>
              </a:rPr>
              <a:t> que </a:t>
            </a:r>
            <a:r>
              <a:rPr lang="en-US" sz="1800" b="0" i="0" u="none" strike="noStrike" cap="none" dirty="0" err="1">
                <a:solidFill>
                  <a:schemeClr val="dk2"/>
                </a:solidFill>
                <a:latin typeface="Roboto"/>
                <a:ea typeface="Roboto"/>
                <a:cs typeface="Roboto"/>
                <a:sym typeface="Roboto"/>
              </a:rPr>
              <a:t>podrían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surgir</a:t>
            </a:r>
            <a:r>
              <a:rPr lang="en-US" sz="1800" b="0" i="0" u="none" strike="noStrike" cap="none" dirty="0">
                <a:solidFill>
                  <a:schemeClr val="dk2"/>
                </a:solidFill>
                <a:latin typeface="Roboto"/>
                <a:ea typeface="Roboto"/>
                <a:cs typeface="Roboto"/>
                <a:sym typeface="Roboto"/>
              </a:rPr>
              <a:t> de las </a:t>
            </a:r>
            <a:r>
              <a:rPr lang="en-US" sz="1800" b="0" i="0" u="none" strike="noStrike" cap="none" dirty="0" err="1">
                <a:solidFill>
                  <a:schemeClr val="dk2"/>
                </a:solidFill>
                <a:latin typeface="Roboto"/>
                <a:ea typeface="Roboto"/>
                <a:cs typeface="Roboto"/>
                <a:sym typeface="Roboto"/>
              </a:rPr>
              <a:t>declaraciones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especialmente</a:t>
            </a:r>
            <a:r>
              <a:rPr lang="en-US" sz="1800" b="0" i="0" u="none" strike="noStrike" cap="none" dirty="0">
                <a:solidFill>
                  <a:schemeClr val="dk2"/>
                </a:solidFill>
                <a:latin typeface="Roboto"/>
                <a:ea typeface="Roboto"/>
                <a:cs typeface="Roboto"/>
                <a:sym typeface="Roboto"/>
              </a:rPr>
              <a:t> a las </a:t>
            </a:r>
            <a:r>
              <a:rPr lang="en-US" sz="1800" b="0" i="0" u="none" strike="noStrike" cap="none" dirty="0" err="1">
                <a:solidFill>
                  <a:schemeClr val="dk2"/>
                </a:solidFill>
                <a:latin typeface="Roboto"/>
                <a:ea typeface="Roboto"/>
                <a:cs typeface="Roboto"/>
                <a:sym typeface="Roboto"/>
              </a:rPr>
              <a:t>jerarquías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basadas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género</a:t>
            </a:r>
            <a:r>
              <a:rPr lang="en-US" sz="1800" b="0" i="0" u="none" strike="noStrike" cap="none" dirty="0">
                <a:solidFill>
                  <a:schemeClr val="dk2"/>
                </a:solidFill>
                <a:latin typeface="Roboto"/>
                <a:ea typeface="Roboto"/>
                <a:cs typeface="Roboto"/>
                <a:sym typeface="Roboto"/>
              </a:rPr>
              <a:t> o </a:t>
            </a:r>
            <a:r>
              <a:rPr lang="en-US" sz="1800" b="0" i="0" u="none" strike="noStrike" cap="none" dirty="0" err="1">
                <a:solidFill>
                  <a:schemeClr val="dk2"/>
                </a:solidFill>
                <a:latin typeface="Roboto"/>
                <a:ea typeface="Roboto"/>
                <a:cs typeface="Roboto"/>
                <a:sym typeface="Roboto"/>
              </a:rPr>
              <a:t>patrones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violencia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basada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género</a:t>
            </a:r>
            <a:endParaRPr dirty="0"/>
          </a:p>
        </p:txBody>
      </p:sp>
      <p:sp>
        <p:nvSpPr>
          <p:cNvPr id="4" name="Rectangle 3">
            <a:extLst>
              <a:ext uri="{FF2B5EF4-FFF2-40B4-BE49-F238E27FC236}">
                <a16:creationId xmlns:a16="http://schemas.microsoft.com/office/drawing/2014/main" id="{02E0FA49-4F1C-4E64-8A83-24E83C3A4247}"/>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4"/>
          <p:cNvSpPr txBox="1">
            <a:spLocks noGrp="1"/>
          </p:cNvSpPr>
          <p:nvPr>
            <p:ph type="title"/>
          </p:nvPr>
        </p:nvSpPr>
        <p:spPr>
          <a:xfrm>
            <a:off x="215325" y="418550"/>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Posibles dificultades específicas de la toma de declaraciones</a:t>
            </a:r>
            <a:endParaRPr/>
          </a:p>
          <a:p>
            <a:pPr marL="0" marR="0" lvl="0" indent="0" algn="l" rtl="0">
              <a:lnSpc>
                <a:spcPct val="100000"/>
              </a:lnSpc>
              <a:spcBef>
                <a:spcPts val="0"/>
              </a:spcBef>
              <a:spcAft>
                <a:spcPts val="0"/>
              </a:spcAft>
              <a:buClr>
                <a:schemeClr val="lt1"/>
              </a:buClr>
              <a:buSzPts val="2800"/>
              <a:buFont typeface="Merriweather"/>
              <a:buNone/>
            </a:pPr>
            <a:r>
              <a:rPr lang="en-US" sz="2600" b="0" i="0" u="none" strike="noStrike" cap="none">
                <a:solidFill>
                  <a:schemeClr val="lt1"/>
                </a:solidFill>
                <a:latin typeface="Merriweather"/>
                <a:ea typeface="Merriweather"/>
                <a:cs typeface="Merriweather"/>
                <a:sym typeface="Merriweather"/>
              </a:rPr>
              <a:t> </a:t>
            </a:r>
            <a:endParaRPr/>
          </a:p>
        </p:txBody>
      </p:sp>
      <p:sp>
        <p:nvSpPr>
          <p:cNvPr id="359" name="Google Shape;359;p54"/>
          <p:cNvSpPr txBox="1"/>
          <p:nvPr/>
        </p:nvSpPr>
        <p:spPr>
          <a:xfrm>
            <a:off x="4800125" y="1260925"/>
            <a:ext cx="4124400" cy="31137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dirty="0">
                <a:solidFill>
                  <a:schemeClr val="dk2"/>
                </a:solidFill>
                <a:latin typeface="Roboto"/>
                <a:ea typeface="Roboto"/>
                <a:cs typeface="Roboto"/>
                <a:sym typeface="Roboto"/>
              </a:rPr>
              <a:t>Las </a:t>
            </a:r>
            <a:r>
              <a:rPr lang="en-US" sz="1800" b="0" i="0" u="none" strike="noStrike" cap="none" dirty="0" err="1">
                <a:solidFill>
                  <a:schemeClr val="dk2"/>
                </a:solidFill>
                <a:latin typeface="Roboto"/>
                <a:ea typeface="Roboto"/>
                <a:cs typeface="Roboto"/>
                <a:sym typeface="Roboto"/>
              </a:rPr>
              <a:t>mujeres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pueden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elegir</a:t>
            </a:r>
            <a:r>
              <a:rPr lang="en-US" sz="1800" b="0" i="0" u="none" strike="noStrike" cap="none" dirty="0">
                <a:solidFill>
                  <a:schemeClr val="dk2"/>
                </a:solidFill>
                <a:latin typeface="Roboto"/>
                <a:ea typeface="Roboto"/>
                <a:cs typeface="Roboto"/>
                <a:sym typeface="Roboto"/>
              </a:rPr>
              <a:t> no </a:t>
            </a:r>
            <a:r>
              <a:rPr lang="en-US" sz="1800" b="0" i="0" u="none" strike="noStrike" cap="none" dirty="0" err="1">
                <a:solidFill>
                  <a:schemeClr val="dk2"/>
                </a:solidFill>
                <a:latin typeface="Roboto"/>
                <a:ea typeface="Roboto"/>
                <a:cs typeface="Roboto"/>
                <a:sym typeface="Roboto"/>
              </a:rPr>
              <a:t>presentarse</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declarar</a:t>
            </a:r>
            <a:r>
              <a:rPr lang="en-US" sz="1800" b="0" i="0" u="none" strike="noStrike" cap="none" dirty="0">
                <a:solidFill>
                  <a:schemeClr val="dk2"/>
                </a:solidFill>
                <a:latin typeface="Roboto"/>
                <a:ea typeface="Roboto"/>
                <a:cs typeface="Roboto"/>
                <a:sym typeface="Roboto"/>
              </a:rPr>
              <a:t>. </a:t>
            </a: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dirty="0">
                <a:solidFill>
                  <a:schemeClr val="dk2"/>
                </a:solidFill>
                <a:latin typeface="Roboto"/>
                <a:ea typeface="Roboto"/>
                <a:cs typeface="Roboto"/>
                <a:sym typeface="Roboto"/>
              </a:rPr>
              <a:t>Las </a:t>
            </a:r>
            <a:r>
              <a:rPr lang="en-US" sz="1800" b="0" i="0" u="none" strike="noStrike" cap="none" dirty="0" err="1">
                <a:solidFill>
                  <a:schemeClr val="dk2"/>
                </a:solidFill>
                <a:latin typeface="Roboto"/>
                <a:ea typeface="Roboto"/>
                <a:cs typeface="Roboto"/>
                <a:sym typeface="Roboto"/>
              </a:rPr>
              <a:t>mujeres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quizás</a:t>
            </a:r>
            <a:r>
              <a:rPr lang="en-US" sz="1800" b="0" i="0" u="none" strike="noStrike" cap="none" dirty="0">
                <a:solidFill>
                  <a:schemeClr val="dk2"/>
                </a:solidFill>
                <a:latin typeface="Roboto"/>
                <a:ea typeface="Roboto"/>
                <a:cs typeface="Roboto"/>
                <a:sym typeface="Roboto"/>
              </a:rPr>
              <a:t> no </a:t>
            </a:r>
            <a:r>
              <a:rPr lang="en-US" sz="1800" b="0" i="0" u="none" strike="noStrike" cap="none" dirty="0" err="1">
                <a:solidFill>
                  <a:schemeClr val="dk2"/>
                </a:solidFill>
                <a:latin typeface="Roboto"/>
                <a:ea typeface="Roboto"/>
                <a:cs typeface="Roboto"/>
                <a:sym typeface="Roboto"/>
              </a:rPr>
              <a:t>hablen</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sus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propias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vivencias</a:t>
            </a:r>
            <a:r>
              <a:rPr lang="en-US" sz="1800" b="0" i="0" u="none" strike="noStrike" cap="none" dirty="0">
                <a:solidFill>
                  <a:schemeClr val="dk2"/>
                </a:solidFill>
                <a:latin typeface="Roboto"/>
                <a:ea typeface="Roboto"/>
                <a:cs typeface="Roboto"/>
                <a:sym typeface="Roboto"/>
              </a:rPr>
              <a:t>.</a:t>
            </a: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Consideraciones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relacionadas</a:t>
            </a:r>
            <a:r>
              <a:rPr lang="en-US" sz="1800" b="0" i="0" u="none" strike="noStrike" cap="none" dirty="0">
                <a:solidFill>
                  <a:schemeClr val="dk2"/>
                </a:solidFill>
                <a:latin typeface="Roboto"/>
                <a:ea typeface="Roboto"/>
                <a:cs typeface="Roboto"/>
                <a:sym typeface="Roboto"/>
              </a:rPr>
              <a:t> con el </a:t>
            </a:r>
            <a:r>
              <a:rPr lang="en-US" sz="1800" b="0" i="0" u="none" strike="noStrike" cap="none" dirty="0" err="1">
                <a:solidFill>
                  <a:schemeClr val="dk2"/>
                </a:solidFill>
                <a:latin typeface="Roboto"/>
                <a:ea typeface="Roboto"/>
                <a:cs typeface="Roboto"/>
                <a:sym typeface="Roboto"/>
              </a:rPr>
              <a:t>contexto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específico</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dirty="0">
              <a:solidFill>
                <a:schemeClr val="lt2"/>
              </a:solidFill>
              <a:latin typeface="Roboto"/>
              <a:ea typeface="Roboto"/>
              <a:cs typeface="Roboto"/>
              <a:sym typeface="Roboto"/>
            </a:endParaRPr>
          </a:p>
        </p:txBody>
      </p:sp>
      <p:pic>
        <p:nvPicPr>
          <p:cNvPr id="360" name="Google Shape;360;p54" descr="https://lh6.googleusercontent.com/dwQ4d0kYN55m4oYwjXe-N3xvdtFUHbK8n7HxcPGdQj9ucKV4l6Pc_1xtmvWtYQqDs2EZ06urjEhiJoK_EppAk_jWLRQMsObyvnFJXwBo5eS1pW2oa0oJz6lT1EvVvVj-zBiX16uBUQ"/>
          <p:cNvPicPr preferRelativeResize="0"/>
          <p:nvPr/>
        </p:nvPicPr>
        <p:blipFill rotWithShape="1">
          <a:blip r:embed="rId3">
            <a:alphaModFix/>
          </a:blip>
          <a:srcRect/>
          <a:stretch/>
        </p:blipFill>
        <p:spPr>
          <a:xfrm>
            <a:off x="38045" y="1719952"/>
            <a:ext cx="4510280" cy="3004998"/>
          </a:xfrm>
          <a:prstGeom prst="rect">
            <a:avLst/>
          </a:prstGeom>
          <a:noFill/>
          <a:ln>
            <a:noFill/>
          </a:ln>
        </p:spPr>
      </p:pic>
      <p:sp>
        <p:nvSpPr>
          <p:cNvPr id="5" name="Rectangle 4">
            <a:extLst>
              <a:ext uri="{FF2B5EF4-FFF2-40B4-BE49-F238E27FC236}">
                <a16:creationId xmlns:a16="http://schemas.microsoft.com/office/drawing/2014/main" id="{607ED77B-6E56-4A9B-9465-5AC95110D14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5"/>
          <p:cNvSpPr txBox="1">
            <a:spLocks noGrp="1"/>
          </p:cNvSpPr>
          <p:nvPr>
            <p:ph type="title"/>
          </p:nvPr>
        </p:nvSpPr>
        <p:spPr>
          <a:xfrm>
            <a:off x="215325" y="418550"/>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200" b="0" i="0" u="none" strike="noStrike" cap="none">
                <a:solidFill>
                  <a:schemeClr val="lt1"/>
                </a:solidFill>
                <a:latin typeface="Merriweather"/>
                <a:ea typeface="Merriweather"/>
                <a:cs typeface="Merriweather"/>
                <a:sym typeface="Merriweather"/>
              </a:rPr>
              <a:t>Crear condiciones favorables para que las mujeres se presenten a declarar</a:t>
            </a:r>
            <a:endParaRPr sz="2200" b="0" i="0" u="none" strike="noStrike" cap="none">
              <a:solidFill>
                <a:schemeClr val="lt1"/>
              </a:solidFill>
              <a:latin typeface="Merriweather"/>
              <a:ea typeface="Merriweather"/>
              <a:cs typeface="Merriweather"/>
              <a:sym typeface="Merriweather"/>
            </a:endParaRPr>
          </a:p>
          <a:p>
            <a:pPr marL="0" marR="0" lvl="0" indent="0" algn="l" rtl="0">
              <a:lnSpc>
                <a:spcPct val="100000"/>
              </a:lnSpc>
              <a:spcBef>
                <a:spcPts val="0"/>
              </a:spcBef>
              <a:spcAft>
                <a:spcPts val="0"/>
              </a:spcAft>
              <a:buClr>
                <a:schemeClr val="lt1"/>
              </a:buClr>
              <a:buSzPts val="2800"/>
              <a:buFont typeface="Merriweather"/>
              <a:buNone/>
            </a:pPr>
            <a:r>
              <a:rPr lang="en-US" sz="2600" b="0" i="0" u="none" strike="noStrike" cap="none">
                <a:solidFill>
                  <a:schemeClr val="lt1"/>
                </a:solidFill>
                <a:latin typeface="Merriweather"/>
                <a:ea typeface="Merriweather"/>
                <a:cs typeface="Merriweather"/>
                <a:sym typeface="Merriweather"/>
              </a:rPr>
              <a:t> </a:t>
            </a:r>
            <a:endParaRPr/>
          </a:p>
        </p:txBody>
      </p:sp>
      <p:sp>
        <p:nvSpPr>
          <p:cNvPr id="366" name="Google Shape;366;p55"/>
          <p:cNvSpPr txBox="1"/>
          <p:nvPr/>
        </p:nvSpPr>
        <p:spPr>
          <a:xfrm>
            <a:off x="4706600" y="1524975"/>
            <a:ext cx="4124400" cy="3113700"/>
          </a:xfrm>
          <a:prstGeom prst="rect">
            <a:avLst/>
          </a:prstGeom>
          <a:noFill/>
          <a:ln>
            <a:noFill/>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chemeClr val="dk2"/>
              </a:buClr>
              <a:buSzPts val="1400"/>
              <a:buFont typeface="Roboto"/>
              <a:buChar char="●"/>
            </a:pPr>
            <a:r>
              <a:rPr lang="en-US" sz="1300" b="0" i="0" u="none" strike="noStrike" cap="none" dirty="0" err="1">
                <a:solidFill>
                  <a:schemeClr val="dk2"/>
                </a:solidFill>
                <a:latin typeface="Roboto"/>
                <a:ea typeface="Roboto"/>
                <a:cs typeface="Roboto"/>
                <a:sym typeface="Roboto"/>
              </a:rPr>
              <a:t>Interacción</a:t>
            </a:r>
            <a:r>
              <a:rPr lang="en-US" sz="1300" b="0" i="0" u="none" strike="noStrike" cap="none" dirty="0">
                <a:solidFill>
                  <a:schemeClr val="dk2"/>
                </a:solidFill>
                <a:latin typeface="Roboto"/>
                <a:ea typeface="Roboto"/>
                <a:cs typeface="Roboto"/>
                <a:sym typeface="Roboto"/>
              </a:rPr>
              <a:t> con las personas que </a:t>
            </a:r>
            <a:r>
              <a:rPr lang="en-US" sz="1300" b="0" i="0" u="none" strike="noStrike" cap="none" dirty="0" err="1">
                <a:solidFill>
                  <a:schemeClr val="dk2"/>
                </a:solidFill>
                <a:latin typeface="Roboto"/>
                <a:ea typeface="Roboto"/>
                <a:cs typeface="Roboto"/>
                <a:sym typeface="Roboto"/>
              </a:rPr>
              <a:t>toman</a:t>
            </a:r>
            <a:r>
              <a:rPr lang="en-US" sz="1300" b="0" i="0" u="none" strike="noStrike" cap="none" dirty="0">
                <a:solidFill>
                  <a:schemeClr val="dk2"/>
                </a:solidFill>
                <a:latin typeface="Roboto"/>
                <a:ea typeface="Roboto"/>
                <a:cs typeface="Roboto"/>
                <a:sym typeface="Roboto"/>
              </a:rPr>
              <a:t> las </a:t>
            </a:r>
            <a:r>
              <a:rPr lang="en-US" sz="1300" b="0" i="0" u="none" strike="noStrike" cap="none" dirty="0" err="1">
                <a:solidFill>
                  <a:schemeClr val="dk2"/>
                </a:solidFill>
                <a:latin typeface="Roboto"/>
                <a:ea typeface="Roboto"/>
                <a:cs typeface="Roboto"/>
                <a:sym typeface="Roboto"/>
              </a:rPr>
              <a:t>declaraciones</a:t>
            </a:r>
            <a:endParaRPr dirty="0"/>
          </a:p>
          <a:p>
            <a:pPr marL="914400" marR="0" lvl="1" indent="-317500" algn="l" rtl="0">
              <a:lnSpc>
                <a:spcPct val="100000"/>
              </a:lnSpc>
              <a:spcBef>
                <a:spcPts val="0"/>
              </a:spcBef>
              <a:spcAft>
                <a:spcPts val="0"/>
              </a:spcAft>
              <a:buClr>
                <a:schemeClr val="dk2"/>
              </a:buClr>
              <a:buSzPts val="1400"/>
              <a:buFont typeface="Roboto"/>
              <a:buChar char="○"/>
            </a:pPr>
            <a:r>
              <a:rPr lang="en-US" sz="1300" dirty="0" err="1">
                <a:solidFill>
                  <a:schemeClr val="dk2"/>
                </a:solidFill>
                <a:latin typeface="Roboto"/>
                <a:ea typeface="Roboto"/>
                <a:cs typeface="Roboto"/>
                <a:sym typeface="Roboto"/>
              </a:rPr>
              <a:t>T</a:t>
            </a:r>
            <a:r>
              <a:rPr lang="en-US" sz="1300" b="0" i="0" u="none" strike="noStrike" cap="none" dirty="0" err="1">
                <a:solidFill>
                  <a:schemeClr val="dk2"/>
                </a:solidFill>
                <a:latin typeface="Roboto"/>
                <a:ea typeface="Roboto"/>
                <a:cs typeface="Roboto"/>
                <a:sym typeface="Roboto"/>
              </a:rPr>
              <a:t>ono</a:t>
            </a:r>
            <a:r>
              <a:rPr lang="en-US" sz="1300" b="0" i="0" u="none" strike="noStrike" cap="none" dirty="0">
                <a:solidFill>
                  <a:schemeClr val="dk2"/>
                </a:solidFill>
                <a:latin typeface="Roboto"/>
                <a:ea typeface="Roboto"/>
                <a:cs typeface="Roboto"/>
                <a:sym typeface="Roboto"/>
              </a:rPr>
              <a:t> informal de la </a:t>
            </a:r>
            <a:r>
              <a:rPr lang="en-US" sz="1300" b="0" i="0" u="none" strike="noStrike" cap="none" dirty="0" err="1">
                <a:solidFill>
                  <a:schemeClr val="dk2"/>
                </a:solidFill>
                <a:latin typeface="Roboto"/>
                <a:ea typeface="Roboto"/>
                <a:cs typeface="Roboto"/>
                <a:sym typeface="Roboto"/>
              </a:rPr>
              <a:t>conversación</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formular</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preguntas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complementarias</a:t>
            </a:r>
            <a:endParaRPr sz="1300" b="0" i="0" u="none" strike="noStrike" cap="none" dirty="0">
              <a:solidFill>
                <a:schemeClr val="dk2"/>
              </a:solidFill>
              <a:latin typeface="Roboto"/>
              <a:ea typeface="Roboto"/>
              <a:cs typeface="Roboto"/>
              <a:sym typeface="Roboto"/>
            </a:endParaRPr>
          </a:p>
          <a:p>
            <a:pPr marL="914400" marR="0" lvl="1" indent="-317500" algn="l" rtl="0">
              <a:lnSpc>
                <a:spcPct val="100000"/>
              </a:lnSpc>
              <a:spcBef>
                <a:spcPts val="0"/>
              </a:spcBef>
              <a:spcAft>
                <a:spcPts val="0"/>
              </a:spcAft>
              <a:buClr>
                <a:schemeClr val="dk2"/>
              </a:buClr>
              <a:buSzPts val="1400"/>
              <a:buFont typeface="Roboto"/>
              <a:buChar char="○"/>
            </a:pPr>
            <a:r>
              <a:rPr lang="en-US" sz="1300" dirty="0" err="1">
                <a:solidFill>
                  <a:schemeClr val="dk2"/>
                </a:solidFill>
                <a:latin typeface="Roboto"/>
                <a:ea typeface="Roboto"/>
                <a:cs typeface="Roboto"/>
                <a:sym typeface="Roboto"/>
              </a:rPr>
              <a:t>D</a:t>
            </a:r>
            <a:r>
              <a:rPr lang="en-US" sz="1300" b="0" i="0" u="none" strike="noStrike" cap="none" dirty="0" err="1">
                <a:solidFill>
                  <a:schemeClr val="dk2"/>
                </a:solidFill>
                <a:latin typeface="Roboto"/>
                <a:ea typeface="Roboto"/>
                <a:cs typeface="Roboto"/>
                <a:sym typeface="Roboto"/>
              </a:rPr>
              <a:t>isminuir</a:t>
            </a:r>
            <a:r>
              <a:rPr lang="en-US" sz="1300" b="0" i="0" u="none" strike="noStrike" cap="none" dirty="0">
                <a:solidFill>
                  <a:schemeClr val="dk2"/>
                </a:solidFill>
                <a:latin typeface="Roboto"/>
                <a:ea typeface="Roboto"/>
                <a:cs typeface="Roboto"/>
                <a:sym typeface="Roboto"/>
              </a:rPr>
              <a:t> el </a:t>
            </a:r>
            <a:r>
              <a:rPr lang="en-US" sz="1300" b="0" i="0" u="none" strike="noStrike" cap="none" dirty="0" err="1">
                <a:solidFill>
                  <a:schemeClr val="dk2"/>
                </a:solidFill>
                <a:latin typeface="Roboto"/>
                <a:ea typeface="Roboto"/>
                <a:cs typeface="Roboto"/>
                <a:sym typeface="Roboto"/>
              </a:rPr>
              <a:t>riesgo</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volver</a:t>
            </a:r>
            <a:r>
              <a:rPr lang="en-US" sz="1300" b="0" i="0" u="none" strike="noStrike" cap="none" dirty="0">
                <a:solidFill>
                  <a:schemeClr val="dk2"/>
                </a:solidFill>
                <a:latin typeface="Roboto"/>
                <a:ea typeface="Roboto"/>
                <a:cs typeface="Roboto"/>
                <a:sym typeface="Roboto"/>
              </a:rPr>
              <a:t> a </a:t>
            </a:r>
            <a:r>
              <a:rPr lang="en-US" sz="1300" b="0" i="0" u="none" strike="noStrike" cap="none" dirty="0" err="1">
                <a:solidFill>
                  <a:schemeClr val="dk2"/>
                </a:solidFill>
                <a:latin typeface="Roboto"/>
                <a:ea typeface="Roboto"/>
                <a:cs typeface="Roboto"/>
                <a:sym typeface="Roboto"/>
              </a:rPr>
              <a:t>traumatizar</a:t>
            </a:r>
            <a:r>
              <a:rPr lang="en-US" sz="1300" b="0" i="0" u="none" strike="noStrike" cap="none" dirty="0">
                <a:solidFill>
                  <a:schemeClr val="dk2"/>
                </a:solidFill>
                <a:latin typeface="Roboto"/>
                <a:ea typeface="Roboto"/>
                <a:cs typeface="Roboto"/>
                <a:sym typeface="Roboto"/>
              </a:rPr>
              <a:t> a las </a:t>
            </a:r>
            <a:r>
              <a:rPr lang="en-US" sz="1300" b="0" i="0" u="none" strike="noStrike" cap="none" dirty="0" err="1">
                <a:solidFill>
                  <a:schemeClr val="dk2"/>
                </a:solidFill>
                <a:latin typeface="Roboto"/>
                <a:ea typeface="Roboto"/>
                <a:cs typeface="Roboto"/>
                <a:sym typeface="Roboto"/>
              </a:rPr>
              <a:t>víctimas</a:t>
            </a:r>
            <a:endParaRPr sz="1300" b="0" i="0" u="none" strike="noStrike" cap="none" dirty="0">
              <a:solidFill>
                <a:schemeClr val="dk2"/>
              </a:solidFill>
              <a:latin typeface="Roboto"/>
              <a:ea typeface="Roboto"/>
              <a:cs typeface="Roboto"/>
              <a:sym typeface="Roboto"/>
            </a:endParaRPr>
          </a:p>
          <a:p>
            <a:pPr marL="914400" marR="0" lvl="1" indent="-317500" algn="l" rtl="0">
              <a:lnSpc>
                <a:spcPct val="100000"/>
              </a:lnSpc>
              <a:spcBef>
                <a:spcPts val="0"/>
              </a:spcBef>
              <a:spcAft>
                <a:spcPts val="0"/>
              </a:spcAft>
              <a:buClr>
                <a:schemeClr val="dk2"/>
              </a:buClr>
              <a:buSzPts val="1400"/>
              <a:buFont typeface="Roboto"/>
              <a:buChar char="○"/>
            </a:pPr>
            <a:r>
              <a:rPr lang="en-US" sz="1300" b="0" i="0" u="none" strike="noStrike" cap="none" dirty="0" err="1">
                <a:solidFill>
                  <a:schemeClr val="dk2"/>
                </a:solidFill>
                <a:latin typeface="Roboto"/>
                <a:ea typeface="Roboto"/>
                <a:cs typeface="Roboto"/>
                <a:sym typeface="Roboto"/>
              </a:rPr>
              <a:t>Mostrar</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empatía</a:t>
            </a:r>
            <a:endParaRPr sz="1300" b="0" i="0" u="none" strike="noStrike" cap="none" dirty="0">
              <a:solidFill>
                <a:schemeClr val="dk2"/>
              </a:solidFill>
              <a:latin typeface="Roboto"/>
              <a:ea typeface="Roboto"/>
              <a:cs typeface="Roboto"/>
              <a:sym typeface="Roboto"/>
            </a:endParaRPr>
          </a:p>
          <a:p>
            <a:pPr marL="914400" marR="0" lvl="1" indent="-317500" algn="l" rtl="0">
              <a:lnSpc>
                <a:spcPct val="100000"/>
              </a:lnSpc>
              <a:spcBef>
                <a:spcPts val="0"/>
              </a:spcBef>
              <a:spcAft>
                <a:spcPts val="0"/>
              </a:spcAft>
              <a:buClr>
                <a:schemeClr val="dk2"/>
              </a:buClr>
              <a:buSzPts val="1400"/>
              <a:buFont typeface="Roboto"/>
              <a:buChar char="○"/>
            </a:pPr>
            <a:r>
              <a:rPr lang="en-US" sz="1300" dirty="0" err="1">
                <a:solidFill>
                  <a:schemeClr val="dk2"/>
                </a:solidFill>
                <a:latin typeface="Roboto"/>
                <a:ea typeface="Roboto"/>
                <a:cs typeface="Roboto"/>
                <a:sym typeface="Roboto"/>
              </a:rPr>
              <a:t>I</a:t>
            </a:r>
            <a:r>
              <a:rPr lang="en-US" sz="1300" b="0" i="0" u="none" strike="noStrike" cap="none" dirty="0" err="1">
                <a:solidFill>
                  <a:schemeClr val="dk2"/>
                </a:solidFill>
                <a:latin typeface="Roboto"/>
                <a:ea typeface="Roboto"/>
                <a:cs typeface="Roboto"/>
                <a:sym typeface="Roboto"/>
              </a:rPr>
              <a:t>dentificar</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eufemismos</a:t>
            </a:r>
            <a:endParaRPr sz="13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300" b="0" i="0" u="none" strike="noStrike" cap="none" dirty="0" err="1">
                <a:solidFill>
                  <a:schemeClr val="dk2"/>
                </a:solidFill>
                <a:latin typeface="Roboto"/>
                <a:ea typeface="Roboto"/>
                <a:cs typeface="Roboto"/>
                <a:sym typeface="Roboto"/>
              </a:rPr>
              <a:t>Confidencialidad</a:t>
            </a:r>
            <a:r>
              <a:rPr lang="en-US" sz="1300" b="0" i="0" u="none" strike="noStrike" cap="none" dirty="0">
                <a:solidFill>
                  <a:schemeClr val="dk2"/>
                </a:solidFill>
                <a:latin typeface="Roboto"/>
                <a:ea typeface="Roboto"/>
                <a:cs typeface="Roboto"/>
                <a:sym typeface="Roboto"/>
              </a:rPr>
              <a:t> y </a:t>
            </a:r>
            <a:r>
              <a:rPr lang="en-US" sz="1300" b="0" i="0" u="none" strike="noStrike" cap="none" dirty="0" err="1">
                <a:solidFill>
                  <a:schemeClr val="dk2"/>
                </a:solidFill>
                <a:latin typeface="Roboto"/>
                <a:ea typeface="Roboto"/>
                <a:cs typeface="Roboto"/>
                <a:sym typeface="Roboto"/>
              </a:rPr>
              <a:t>comodidad</a:t>
            </a:r>
            <a:endParaRPr dirty="0"/>
          </a:p>
          <a:p>
            <a:pPr marL="914400" marR="0" lvl="1" indent="-317500" algn="l" rtl="0">
              <a:lnSpc>
                <a:spcPct val="100000"/>
              </a:lnSpc>
              <a:spcBef>
                <a:spcPts val="0"/>
              </a:spcBef>
              <a:spcAft>
                <a:spcPts val="0"/>
              </a:spcAft>
              <a:buClr>
                <a:schemeClr val="dk2"/>
              </a:buClr>
              <a:buSzPts val="1400"/>
              <a:buFont typeface="Roboto"/>
              <a:buChar char="○"/>
            </a:pPr>
            <a:r>
              <a:rPr lang="en-US" sz="1300" dirty="0">
                <a:solidFill>
                  <a:schemeClr val="dk2"/>
                </a:solidFill>
                <a:latin typeface="Roboto"/>
                <a:ea typeface="Roboto"/>
                <a:cs typeface="Roboto"/>
                <a:sym typeface="Roboto"/>
              </a:rPr>
              <a:t>N</a:t>
            </a:r>
            <a:r>
              <a:rPr lang="en-US" sz="1300" b="0" i="0" u="none" strike="noStrike" cap="none" dirty="0">
                <a:solidFill>
                  <a:schemeClr val="dk2"/>
                </a:solidFill>
                <a:latin typeface="Roboto"/>
                <a:ea typeface="Roboto"/>
                <a:cs typeface="Roboto"/>
                <a:sym typeface="Roboto"/>
              </a:rPr>
              <a:t>o </a:t>
            </a:r>
            <a:r>
              <a:rPr lang="en-US" sz="1300" b="0" i="0" u="none" strike="noStrike" cap="none" dirty="0" err="1">
                <a:solidFill>
                  <a:schemeClr val="dk2"/>
                </a:solidFill>
                <a:latin typeface="Roboto"/>
                <a:ea typeface="Roboto"/>
                <a:cs typeface="Roboto"/>
                <a:sym typeface="Roboto"/>
              </a:rPr>
              <a:t>identificar</a:t>
            </a:r>
            <a:r>
              <a:rPr lang="en-US" sz="1300" b="0" i="0" u="none" strike="noStrike" cap="none" dirty="0">
                <a:solidFill>
                  <a:schemeClr val="dk2"/>
                </a:solidFill>
                <a:latin typeface="Roboto"/>
                <a:ea typeface="Roboto"/>
                <a:cs typeface="Roboto"/>
                <a:sym typeface="Roboto"/>
              </a:rPr>
              <a:t> a las </a:t>
            </a:r>
            <a:r>
              <a:rPr lang="en-US" sz="1300" b="0" i="0" u="none" strike="noStrike" cap="none" dirty="0" err="1">
                <a:solidFill>
                  <a:schemeClr val="dk2"/>
                </a:solidFill>
                <a:latin typeface="Roboto"/>
                <a:ea typeface="Roboto"/>
                <a:cs typeface="Roboto"/>
                <a:sym typeface="Roboto"/>
              </a:rPr>
              <a:t>víctimas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por</a:t>
            </a:r>
            <a:r>
              <a:rPr lang="en-US" sz="1300" b="0" i="0" u="none" strike="noStrike" cap="none" dirty="0">
                <a:solidFill>
                  <a:schemeClr val="dk2"/>
                </a:solidFill>
                <a:latin typeface="Roboto"/>
                <a:ea typeface="Roboto"/>
                <a:cs typeface="Roboto"/>
                <a:sym typeface="Roboto"/>
              </a:rPr>
              <a:t> el </a:t>
            </a:r>
            <a:r>
              <a:rPr lang="en-US" sz="1300" b="0" i="0" u="none" strike="noStrike" cap="none" dirty="0" err="1">
                <a:solidFill>
                  <a:schemeClr val="dk2"/>
                </a:solidFill>
                <a:latin typeface="Roboto"/>
                <a:ea typeface="Roboto"/>
                <a:cs typeface="Roboto"/>
                <a:sym typeface="Roboto"/>
              </a:rPr>
              <a:t>tipo</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violación</a:t>
            </a:r>
            <a:r>
              <a:rPr lang="en-US" sz="1300" b="0" i="0" u="none" strike="noStrike" cap="none" dirty="0">
                <a:solidFill>
                  <a:schemeClr val="dk2"/>
                </a:solidFill>
                <a:latin typeface="Roboto"/>
                <a:ea typeface="Roboto"/>
                <a:cs typeface="Roboto"/>
                <a:sym typeface="Roboto"/>
              </a:rPr>
              <a:t> del que </a:t>
            </a:r>
            <a:r>
              <a:rPr lang="en-US" sz="1300" b="0" i="0" u="none" strike="noStrike" cap="none" dirty="0" err="1">
                <a:solidFill>
                  <a:schemeClr val="dk2"/>
                </a:solidFill>
                <a:latin typeface="Roboto"/>
                <a:ea typeface="Roboto"/>
                <a:cs typeface="Roboto"/>
                <a:sym typeface="Roboto"/>
              </a:rPr>
              <a:t>están</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hablando</a:t>
            </a:r>
            <a:endParaRPr sz="1300" b="0" i="0" u="none" strike="noStrike" cap="none" dirty="0">
              <a:solidFill>
                <a:schemeClr val="dk2"/>
              </a:solidFill>
              <a:latin typeface="Roboto"/>
              <a:ea typeface="Roboto"/>
              <a:cs typeface="Roboto"/>
              <a:sym typeface="Roboto"/>
            </a:endParaRPr>
          </a:p>
          <a:p>
            <a:pPr marL="914400" marR="0" lvl="1" indent="-317500" algn="l" rtl="0">
              <a:lnSpc>
                <a:spcPct val="100000"/>
              </a:lnSpc>
              <a:spcBef>
                <a:spcPts val="0"/>
              </a:spcBef>
              <a:spcAft>
                <a:spcPts val="0"/>
              </a:spcAft>
              <a:buClr>
                <a:schemeClr val="dk2"/>
              </a:buClr>
              <a:buSzPts val="1400"/>
              <a:buFont typeface="Roboto"/>
              <a:buChar char="○"/>
            </a:pPr>
            <a:r>
              <a:rPr lang="en-US" sz="1300" dirty="0" err="1">
                <a:solidFill>
                  <a:schemeClr val="dk2"/>
                </a:solidFill>
                <a:latin typeface="Roboto"/>
                <a:ea typeface="Roboto"/>
                <a:cs typeface="Roboto"/>
                <a:sym typeface="Roboto"/>
              </a:rPr>
              <a:t>E</a:t>
            </a:r>
            <a:r>
              <a:rPr lang="en-US" sz="1300" b="0" i="0" u="none" strike="noStrike" cap="none" dirty="0" err="1">
                <a:solidFill>
                  <a:schemeClr val="dk2"/>
                </a:solidFill>
                <a:latin typeface="Roboto"/>
                <a:ea typeface="Roboto"/>
                <a:cs typeface="Roboto"/>
                <a:sym typeface="Roboto"/>
              </a:rPr>
              <a:t>star</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conscientes</a:t>
            </a:r>
            <a:r>
              <a:rPr lang="en-US" sz="1300" b="0" i="0" u="none" strike="noStrike" cap="none" dirty="0">
                <a:solidFill>
                  <a:schemeClr val="dk2"/>
                </a:solidFill>
                <a:latin typeface="Roboto"/>
                <a:ea typeface="Roboto"/>
                <a:cs typeface="Roboto"/>
                <a:sym typeface="Roboto"/>
              </a:rPr>
              <a:t> de las inquietudes de las </a:t>
            </a:r>
            <a:r>
              <a:rPr lang="en-US" sz="1300" b="0" i="0" u="none" strike="noStrike" cap="none" dirty="0" err="1">
                <a:solidFill>
                  <a:schemeClr val="dk2"/>
                </a:solidFill>
                <a:latin typeface="Roboto"/>
                <a:ea typeface="Roboto"/>
                <a:cs typeface="Roboto"/>
                <a:sym typeface="Roboto"/>
              </a:rPr>
              <a:t>víctimas</a:t>
            </a:r>
            <a:r>
              <a:rPr lang="en-US" sz="1300" b="0" i="0" u="none" strike="noStrike" cap="none" dirty="0">
                <a:solidFill>
                  <a:schemeClr val="dk2"/>
                </a:solidFill>
                <a:latin typeface="Roboto"/>
                <a:ea typeface="Roboto"/>
                <a:cs typeface="Roboto"/>
                <a:sym typeface="Roboto"/>
              </a:rPr>
              <a:t> con </a:t>
            </a:r>
            <a:r>
              <a:rPr lang="en-US" sz="1300" b="0" i="0" u="none" strike="noStrike" cap="none" dirty="0" err="1">
                <a:solidFill>
                  <a:schemeClr val="dk2"/>
                </a:solidFill>
                <a:latin typeface="Roboto"/>
                <a:ea typeface="Roboto"/>
                <a:cs typeface="Roboto"/>
                <a:sym typeface="Roboto"/>
              </a:rPr>
              <a:t>respecto</a:t>
            </a:r>
            <a:r>
              <a:rPr lang="en-US" sz="1300" b="0" i="0" u="none" strike="noStrike" cap="none" dirty="0">
                <a:solidFill>
                  <a:schemeClr val="dk2"/>
                </a:solidFill>
                <a:latin typeface="Roboto"/>
                <a:ea typeface="Roboto"/>
                <a:cs typeface="Roboto"/>
                <a:sym typeface="Roboto"/>
              </a:rPr>
              <a:t> al </a:t>
            </a:r>
            <a:r>
              <a:rPr lang="en-US" sz="1300" b="0" i="0" u="none" strike="noStrike" cap="none" dirty="0" err="1">
                <a:solidFill>
                  <a:schemeClr val="dk2"/>
                </a:solidFill>
                <a:latin typeface="Roboto"/>
                <a:ea typeface="Roboto"/>
                <a:cs typeface="Roboto"/>
                <a:sym typeface="Roboto"/>
              </a:rPr>
              <a:t>proceso</a:t>
            </a:r>
            <a:r>
              <a:rPr lang="en-US" sz="1300" b="0" i="0" u="none" strike="noStrike" cap="none" dirty="0">
                <a:solidFill>
                  <a:schemeClr val="dk2"/>
                </a:solidFill>
                <a:latin typeface="Roboto"/>
                <a:ea typeface="Roboto"/>
                <a:cs typeface="Roboto"/>
                <a:sym typeface="Roboto"/>
              </a:rPr>
              <a:t> y </a:t>
            </a:r>
            <a:r>
              <a:rPr lang="en-US" sz="1300" b="0" i="0" u="none" strike="noStrike" cap="none" dirty="0" err="1">
                <a:solidFill>
                  <a:schemeClr val="dk2"/>
                </a:solidFill>
                <a:latin typeface="Roboto"/>
                <a:ea typeface="Roboto"/>
                <a:cs typeface="Roboto"/>
                <a:sym typeface="Roboto"/>
              </a:rPr>
              <a:t>ser</a:t>
            </a:r>
            <a:r>
              <a:rPr lang="en-US" sz="1300" b="0" i="0" u="none" strike="noStrike" cap="none" dirty="0">
                <a:solidFill>
                  <a:schemeClr val="dk2"/>
                </a:solidFill>
                <a:latin typeface="Roboto"/>
                <a:ea typeface="Roboto"/>
                <a:cs typeface="Roboto"/>
                <a:sym typeface="Roboto"/>
              </a:rPr>
              <a:t> flexibles</a:t>
            </a:r>
            <a:endParaRPr sz="13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300" b="0" i="0" u="none" strike="noStrike" cap="none" dirty="0">
                <a:solidFill>
                  <a:schemeClr val="dk2"/>
                </a:solidFill>
                <a:latin typeface="Roboto"/>
                <a:ea typeface="Roboto"/>
                <a:cs typeface="Roboto"/>
                <a:sym typeface="Roboto"/>
              </a:rPr>
              <a:t>Registrar las </a:t>
            </a:r>
            <a:r>
              <a:rPr lang="en-US" sz="1300" b="0" i="0" u="none" strike="noStrike" cap="none" dirty="0" err="1">
                <a:solidFill>
                  <a:schemeClr val="dk2"/>
                </a:solidFill>
                <a:latin typeface="Roboto"/>
                <a:ea typeface="Roboto"/>
                <a:cs typeface="Roboto"/>
                <a:sym typeface="Roboto"/>
              </a:rPr>
              <a:t>declaraciones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según</a:t>
            </a:r>
            <a:r>
              <a:rPr lang="en-US" sz="1300" b="0" i="0" u="none" strike="noStrike" cap="none" dirty="0">
                <a:solidFill>
                  <a:schemeClr val="dk2"/>
                </a:solidFill>
                <a:latin typeface="Roboto"/>
                <a:ea typeface="Roboto"/>
                <a:cs typeface="Roboto"/>
                <a:sym typeface="Roboto"/>
              </a:rPr>
              <a:t> el </a:t>
            </a:r>
            <a:r>
              <a:rPr lang="en-US" sz="1300" b="0" i="0" u="none" strike="noStrike" cap="none" dirty="0" err="1">
                <a:solidFill>
                  <a:schemeClr val="dk2"/>
                </a:solidFill>
                <a:latin typeface="Roboto"/>
                <a:ea typeface="Roboto"/>
                <a:cs typeface="Roboto"/>
                <a:sym typeface="Roboto"/>
              </a:rPr>
              <a:t>género</a:t>
            </a:r>
            <a:endParaRPr dirty="0"/>
          </a:p>
          <a:p>
            <a:pPr marL="914400" marR="0" lvl="1" indent="-317500" algn="l" rtl="0">
              <a:lnSpc>
                <a:spcPct val="100000"/>
              </a:lnSpc>
              <a:spcBef>
                <a:spcPts val="0"/>
              </a:spcBef>
              <a:spcAft>
                <a:spcPts val="0"/>
              </a:spcAft>
              <a:buClr>
                <a:schemeClr val="dk2"/>
              </a:buClr>
              <a:buSzPts val="1400"/>
              <a:buFont typeface="Roboto"/>
              <a:buChar char="○"/>
            </a:pPr>
            <a:r>
              <a:rPr lang="en-US" sz="1300" dirty="0" err="1">
                <a:solidFill>
                  <a:schemeClr val="dk2"/>
                </a:solidFill>
                <a:latin typeface="Roboto"/>
                <a:ea typeface="Roboto"/>
                <a:cs typeface="Roboto"/>
                <a:sym typeface="Roboto"/>
              </a:rPr>
              <a:t>D</a:t>
            </a:r>
            <a:r>
              <a:rPr lang="en-US" sz="1300" b="0" i="0" u="none" strike="noStrike" cap="none" dirty="0" err="1">
                <a:solidFill>
                  <a:schemeClr val="dk2"/>
                </a:solidFill>
                <a:latin typeface="Roboto"/>
                <a:ea typeface="Roboto"/>
                <a:cs typeface="Roboto"/>
                <a:sym typeface="Roboto"/>
              </a:rPr>
              <a:t>eterminar</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si</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reciben</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una</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cantidad</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proporcional</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declaraciones</a:t>
            </a:r>
            <a:endParaRPr sz="1300" b="0" i="0" u="none" strike="noStrike" cap="none" dirty="0">
              <a:solidFill>
                <a:schemeClr val="dk2"/>
              </a:solidFill>
              <a:latin typeface="Roboto"/>
              <a:ea typeface="Roboto"/>
              <a:cs typeface="Roboto"/>
              <a:sym typeface="Roboto"/>
            </a:endParaRPr>
          </a:p>
          <a:p>
            <a:pPr marL="914400" marR="0" lvl="1" indent="-317500" algn="l" rtl="0">
              <a:lnSpc>
                <a:spcPct val="100000"/>
              </a:lnSpc>
              <a:spcBef>
                <a:spcPts val="0"/>
              </a:spcBef>
              <a:spcAft>
                <a:spcPts val="0"/>
              </a:spcAft>
              <a:buClr>
                <a:schemeClr val="dk2"/>
              </a:buClr>
              <a:buSzPts val="1400"/>
              <a:buFont typeface="Roboto"/>
              <a:buChar char="○"/>
            </a:pPr>
            <a:r>
              <a:rPr lang="en-US" sz="1300" dirty="0" err="1">
                <a:solidFill>
                  <a:schemeClr val="dk2"/>
                </a:solidFill>
                <a:latin typeface="Roboto"/>
                <a:ea typeface="Roboto"/>
                <a:cs typeface="Roboto"/>
                <a:sym typeface="Roboto"/>
              </a:rPr>
              <a:t>E</a:t>
            </a:r>
            <a:r>
              <a:rPr lang="en-US" sz="1300" b="0" i="0" u="none" strike="noStrike" cap="none" dirty="0" err="1">
                <a:solidFill>
                  <a:schemeClr val="dk2"/>
                </a:solidFill>
                <a:latin typeface="Roboto"/>
                <a:ea typeface="Roboto"/>
                <a:cs typeface="Roboto"/>
                <a:sym typeface="Roboto"/>
              </a:rPr>
              <a:t>j</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Túnez</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brecha</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género</a:t>
            </a:r>
            <a:r>
              <a:rPr lang="en-US" sz="1300" b="0" i="0" u="none" strike="noStrike" cap="none" dirty="0">
                <a:solidFill>
                  <a:schemeClr val="dk2"/>
                </a:solidFill>
                <a:latin typeface="Roboto"/>
                <a:ea typeface="Roboto"/>
                <a:cs typeface="Roboto"/>
                <a:sym typeface="Roboto"/>
              </a:rPr>
              <a:t>. La </a:t>
            </a:r>
            <a:r>
              <a:rPr lang="en-US" sz="1300" b="0" i="0" u="none" strike="noStrike" cap="none" dirty="0" err="1">
                <a:solidFill>
                  <a:schemeClr val="dk2"/>
                </a:solidFill>
                <a:latin typeface="Roboto"/>
                <a:ea typeface="Roboto"/>
                <a:cs typeface="Roboto"/>
                <a:sym typeface="Roboto"/>
              </a:rPr>
              <a:t>presentación</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documentos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por</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parte</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mujeres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aumentó</a:t>
            </a:r>
            <a:r>
              <a:rPr lang="en-US" sz="1300" b="0" i="0" u="none" strike="noStrike" cap="none" dirty="0">
                <a:solidFill>
                  <a:schemeClr val="dk2"/>
                </a:solidFill>
                <a:latin typeface="Roboto"/>
                <a:ea typeface="Roboto"/>
                <a:cs typeface="Roboto"/>
                <a:sym typeface="Roboto"/>
              </a:rPr>
              <a:t> a 23 %</a:t>
            </a:r>
            <a:endParaRPr sz="1300" b="0" i="0" u="none" strike="noStrike" cap="none" dirty="0">
              <a:solidFill>
                <a:schemeClr val="dk2"/>
              </a:solidFill>
              <a:latin typeface="Roboto"/>
              <a:ea typeface="Roboto"/>
              <a:cs typeface="Roboto"/>
              <a:sym typeface="Roboto"/>
            </a:endParaRPr>
          </a:p>
          <a:p>
            <a:pPr marL="914400" marR="0" lvl="1" indent="-317500" algn="l" rtl="0">
              <a:lnSpc>
                <a:spcPct val="100000"/>
              </a:lnSpc>
              <a:spcBef>
                <a:spcPts val="0"/>
              </a:spcBef>
              <a:spcAft>
                <a:spcPts val="0"/>
              </a:spcAft>
              <a:buClr>
                <a:schemeClr val="dk2"/>
              </a:buClr>
              <a:buSzPts val="1400"/>
              <a:buFont typeface="Roboto"/>
              <a:buChar char="○"/>
            </a:pPr>
            <a:r>
              <a:rPr lang="en-US" sz="1300" dirty="0" err="1">
                <a:solidFill>
                  <a:schemeClr val="dk2"/>
                </a:solidFill>
                <a:latin typeface="Roboto"/>
                <a:ea typeface="Roboto"/>
                <a:cs typeface="Roboto"/>
                <a:sym typeface="Roboto"/>
              </a:rPr>
              <a:t>E</a:t>
            </a:r>
            <a:r>
              <a:rPr lang="en-US" sz="1300" b="0" i="0" u="none" strike="noStrike" cap="none" dirty="0" err="1">
                <a:solidFill>
                  <a:schemeClr val="dk2"/>
                </a:solidFill>
                <a:latin typeface="Roboto"/>
                <a:ea typeface="Roboto"/>
                <a:cs typeface="Roboto"/>
                <a:sym typeface="Roboto"/>
              </a:rPr>
              <a:t>j</a:t>
            </a:r>
            <a:r>
              <a:rPr lang="en-US" sz="1300" b="0" i="0" u="none" strike="noStrike" cap="none" dirty="0">
                <a:solidFill>
                  <a:schemeClr val="dk2"/>
                </a:solidFill>
                <a:latin typeface="Roboto"/>
                <a:ea typeface="Roboto"/>
                <a:cs typeface="Roboto"/>
                <a:sym typeface="Roboto"/>
              </a:rPr>
              <a:t>.: Timor Oriental, </a:t>
            </a:r>
            <a:r>
              <a:rPr lang="en-US" sz="1300" b="0" i="0" u="none" strike="noStrike" cap="none" dirty="0" err="1">
                <a:solidFill>
                  <a:schemeClr val="dk2"/>
                </a:solidFill>
                <a:latin typeface="Roboto"/>
                <a:ea typeface="Roboto"/>
                <a:cs typeface="Roboto"/>
                <a:sym typeface="Roboto"/>
              </a:rPr>
              <a:t>investigación</a:t>
            </a:r>
            <a:r>
              <a:rPr lang="en-US" sz="1300" b="0" i="0" u="none" strike="noStrike" cap="none" dirty="0">
                <a:solidFill>
                  <a:schemeClr val="dk2"/>
                </a:solidFill>
                <a:latin typeface="Roboto"/>
                <a:ea typeface="Roboto"/>
                <a:cs typeface="Roboto"/>
                <a:sym typeface="Roboto"/>
              </a:rPr>
              <a:t> de </a:t>
            </a:r>
            <a:r>
              <a:rPr lang="en-US" sz="1300" b="0" i="0" u="none" strike="noStrike" cap="none" dirty="0" err="1">
                <a:solidFill>
                  <a:schemeClr val="dk2"/>
                </a:solidFill>
                <a:latin typeface="Roboto"/>
                <a:ea typeface="Roboto"/>
                <a:cs typeface="Roboto"/>
                <a:sym typeface="Roboto"/>
              </a:rPr>
              <a:t>historias</a:t>
            </a:r>
            <a:r>
              <a:rPr lang="en-US" sz="1300" b="0" i="0" u="none" strike="noStrike" cap="none" dirty="0">
                <a:solidFill>
                  <a:schemeClr val="dk2"/>
                </a:solidFill>
                <a:latin typeface="Roboto"/>
                <a:ea typeface="Roboto"/>
                <a:cs typeface="Roboto"/>
                <a:sym typeface="Roboto"/>
              </a:rPr>
              <a:t> </a:t>
            </a:r>
            <a:r>
              <a:rPr lang="en-US" sz="1300" b="0" i="0" u="none" strike="noStrike" cap="none" dirty="0" err="1">
                <a:solidFill>
                  <a:schemeClr val="dk2"/>
                </a:solidFill>
                <a:latin typeface="Roboto"/>
                <a:ea typeface="Roboto"/>
                <a:cs typeface="Roboto"/>
                <a:sym typeface="Roboto"/>
              </a:rPr>
              <a:t>orales</a:t>
            </a:r>
            <a:endParaRPr sz="13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dirty="0">
              <a:solidFill>
                <a:schemeClr val="lt2"/>
              </a:solidFill>
              <a:latin typeface="Roboto"/>
              <a:ea typeface="Roboto"/>
              <a:cs typeface="Roboto"/>
              <a:sym typeface="Roboto"/>
            </a:endParaRPr>
          </a:p>
        </p:txBody>
      </p:sp>
      <p:pic>
        <p:nvPicPr>
          <p:cNvPr id="367" name="Google Shape;367;p55"/>
          <p:cNvPicPr preferRelativeResize="0"/>
          <p:nvPr/>
        </p:nvPicPr>
        <p:blipFill rotWithShape="1">
          <a:blip r:embed="rId3">
            <a:alphaModFix/>
          </a:blip>
          <a:srcRect/>
          <a:stretch/>
        </p:blipFill>
        <p:spPr>
          <a:xfrm>
            <a:off x="0" y="1652325"/>
            <a:ext cx="4572000" cy="3049524"/>
          </a:xfrm>
          <a:prstGeom prst="rect">
            <a:avLst/>
          </a:prstGeom>
          <a:noFill/>
          <a:ln>
            <a:noFill/>
          </a:ln>
        </p:spPr>
      </p:pic>
      <p:sp>
        <p:nvSpPr>
          <p:cNvPr id="5" name="Rectangle 4">
            <a:extLst>
              <a:ext uri="{FF2B5EF4-FFF2-40B4-BE49-F238E27FC236}">
                <a16:creationId xmlns:a16="http://schemas.microsoft.com/office/drawing/2014/main" id="{64433368-22D4-4B5A-9DF3-0040676EF8C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56"/>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8. Audiencias públicas</a:t>
            </a:r>
            <a:endParaRPr/>
          </a:p>
        </p:txBody>
      </p:sp>
      <p:sp>
        <p:nvSpPr>
          <p:cNvPr id="373" name="Google Shape;373;p56"/>
          <p:cNvSpPr txBox="1"/>
          <p:nvPr/>
        </p:nvSpPr>
        <p:spPr>
          <a:xfrm>
            <a:off x="4680552" y="263625"/>
            <a:ext cx="4083600" cy="27462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Sensibilizar</a:t>
            </a:r>
            <a:r>
              <a:rPr lang="en-US" sz="1800" b="0" i="0" u="none" strike="noStrike" cap="none" dirty="0">
                <a:solidFill>
                  <a:schemeClr val="dk2"/>
                </a:solidFill>
                <a:latin typeface="Roboto"/>
                <a:ea typeface="Roboto"/>
                <a:cs typeface="Roboto"/>
                <a:sym typeface="Roboto"/>
              </a:rPr>
              <a:t> al </a:t>
            </a:r>
            <a:r>
              <a:rPr lang="en-US" sz="1800" b="0" i="0" u="none" strike="noStrike" cap="none" dirty="0" err="1">
                <a:solidFill>
                  <a:schemeClr val="dk2"/>
                </a:solidFill>
                <a:latin typeface="Roboto"/>
                <a:ea typeface="Roboto"/>
                <a:cs typeface="Roboto"/>
                <a:sym typeface="Roboto"/>
              </a:rPr>
              <a:t>público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sobre</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violaciones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derechos </a:t>
            </a:r>
            <a:r>
              <a:rPr lang="en-US" sz="1800" b="0" i="0" u="none" strike="noStrike" cap="none" dirty="0" err="1">
                <a:solidFill>
                  <a:schemeClr val="dk2"/>
                </a:solidFill>
                <a:latin typeface="Roboto"/>
                <a:ea typeface="Roboto"/>
                <a:cs typeface="Roboto"/>
                <a:sym typeface="Roboto"/>
              </a:rPr>
              <a:t>humanos</a:t>
            </a:r>
            <a:endParaRPr dirty="0"/>
          </a:p>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Hacer</a:t>
            </a:r>
            <a:r>
              <a:rPr lang="en-US" sz="1800" b="0" i="0" u="none" strike="noStrike" cap="none" dirty="0">
                <a:solidFill>
                  <a:schemeClr val="dk2"/>
                </a:solidFill>
                <a:latin typeface="Roboto"/>
                <a:ea typeface="Roboto"/>
                <a:cs typeface="Roboto"/>
                <a:sym typeface="Roboto"/>
              </a:rPr>
              <a:t> un </a:t>
            </a:r>
            <a:r>
              <a:rPr lang="en-US" sz="1800" b="0" i="0" u="none" strike="noStrike" cap="none" dirty="0" err="1">
                <a:solidFill>
                  <a:schemeClr val="dk2"/>
                </a:solidFill>
                <a:latin typeface="Roboto"/>
                <a:ea typeface="Roboto"/>
                <a:cs typeface="Roboto"/>
                <a:sym typeface="Roboto"/>
              </a:rPr>
              <a:t>reconocimiento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público</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generalizado</a:t>
            </a:r>
            <a:r>
              <a:rPr lang="en-US" sz="1800" b="0" i="0" u="none" strike="noStrike" cap="none" dirty="0">
                <a:solidFill>
                  <a:schemeClr val="dk2"/>
                </a:solidFill>
                <a:latin typeface="Roboto"/>
                <a:ea typeface="Roboto"/>
                <a:cs typeface="Roboto"/>
                <a:sym typeface="Roboto"/>
              </a:rPr>
              <a:t> de las </a:t>
            </a:r>
            <a:r>
              <a:rPr lang="en-US" sz="1800" b="0" i="0" u="none" strike="noStrike" cap="none" dirty="0" err="1">
                <a:solidFill>
                  <a:schemeClr val="dk2"/>
                </a:solidFill>
                <a:latin typeface="Roboto"/>
                <a:ea typeface="Roboto"/>
                <a:cs typeface="Roboto"/>
                <a:sym typeface="Roboto"/>
              </a:rPr>
              <a:t>víctimas</a:t>
            </a:r>
            <a:endParaRPr dirty="0"/>
          </a:p>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Informar</a:t>
            </a:r>
            <a:r>
              <a:rPr lang="en-US" sz="1800" b="0" i="0" u="none" strike="noStrike" cap="none" dirty="0">
                <a:solidFill>
                  <a:schemeClr val="dk2"/>
                </a:solidFill>
                <a:latin typeface="Roboto"/>
                <a:ea typeface="Roboto"/>
                <a:cs typeface="Roboto"/>
                <a:sym typeface="Roboto"/>
              </a:rPr>
              <a:t> al </a:t>
            </a:r>
            <a:r>
              <a:rPr lang="en-US" sz="1800" b="0" i="0" u="none" strike="noStrike" cap="none" dirty="0" err="1">
                <a:solidFill>
                  <a:schemeClr val="dk2"/>
                </a:solidFill>
                <a:latin typeface="Roboto"/>
                <a:ea typeface="Roboto"/>
                <a:cs typeface="Roboto"/>
                <a:sym typeface="Roboto"/>
              </a:rPr>
              <a:t>público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mediante</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visita</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peritos</a:t>
            </a:r>
            <a:r>
              <a:rPr lang="en-US" sz="1800" b="0" i="0" u="none" strike="noStrike" cap="none" dirty="0">
                <a:solidFill>
                  <a:schemeClr val="dk2"/>
                </a:solidFill>
                <a:latin typeface="Roboto"/>
                <a:ea typeface="Roboto"/>
                <a:cs typeface="Roboto"/>
                <a:sym typeface="Roboto"/>
              </a:rPr>
              <a:t> para que </a:t>
            </a:r>
            <a:r>
              <a:rPr lang="en-US" sz="1800" b="0" i="0" u="none" strike="noStrike" cap="none" dirty="0" err="1">
                <a:solidFill>
                  <a:schemeClr val="dk2"/>
                </a:solidFill>
                <a:latin typeface="Roboto"/>
                <a:ea typeface="Roboto"/>
                <a:cs typeface="Roboto"/>
                <a:sym typeface="Roboto"/>
              </a:rPr>
              <a:t>testifiquen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sobre</a:t>
            </a:r>
            <a:r>
              <a:rPr lang="en-US" sz="1800" b="0" i="0" u="none" strike="noStrike" cap="none" dirty="0">
                <a:solidFill>
                  <a:schemeClr val="dk2"/>
                </a:solidFill>
                <a:latin typeface="Roboto"/>
                <a:ea typeface="Roboto"/>
                <a:cs typeface="Roboto"/>
                <a:sym typeface="Roboto"/>
              </a:rPr>
              <a:t> un </a:t>
            </a:r>
            <a:r>
              <a:rPr lang="en-US" sz="1800" b="0" i="0" u="none" strike="noStrike" cap="none" dirty="0" err="1">
                <a:solidFill>
                  <a:schemeClr val="dk2"/>
                </a:solidFill>
                <a:latin typeface="Roboto"/>
                <a:ea typeface="Roboto"/>
                <a:cs typeface="Roboto"/>
                <a:sym typeface="Roboto"/>
              </a:rPr>
              <a:t>asunto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particular</a:t>
            </a:r>
            <a:endParaRPr dirty="0"/>
          </a:p>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Reconocer</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manera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simbólica</a:t>
            </a:r>
            <a:r>
              <a:rPr lang="en-US" sz="1800" b="0" i="0" u="none" strike="noStrike" cap="none" dirty="0">
                <a:solidFill>
                  <a:schemeClr val="dk2"/>
                </a:solidFill>
                <a:latin typeface="Roboto"/>
                <a:ea typeface="Roboto"/>
                <a:cs typeface="Roboto"/>
                <a:sym typeface="Roboto"/>
              </a:rPr>
              <a:t> a las </a:t>
            </a:r>
            <a:r>
              <a:rPr lang="en-US" sz="1800" b="0" i="0" u="none" strike="noStrike" cap="none" dirty="0" err="1">
                <a:solidFill>
                  <a:schemeClr val="dk2"/>
                </a:solidFill>
                <a:latin typeface="Roboto"/>
                <a:ea typeface="Roboto"/>
                <a:cs typeface="Roboto"/>
                <a:sym typeface="Roboto"/>
              </a:rPr>
              <a:t>víctimas</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err="1">
                <a:solidFill>
                  <a:schemeClr val="dk2"/>
                </a:solidFill>
                <a:latin typeface="Roboto"/>
                <a:ea typeface="Roboto"/>
                <a:cs typeface="Roboto"/>
                <a:sym typeface="Roboto"/>
              </a:rPr>
              <a:t>Tipos</a:t>
            </a:r>
            <a:r>
              <a:rPr lang="en-US" sz="18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Audiencias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temáticas</a:t>
            </a:r>
            <a:endParaRPr dirty="0"/>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A</a:t>
            </a:r>
            <a:r>
              <a:rPr lang="en-US" sz="1800" b="0" i="0" u="none" strike="noStrike" cap="none" dirty="0" err="1">
                <a:solidFill>
                  <a:schemeClr val="dk2"/>
                </a:solidFill>
                <a:latin typeface="Roboto"/>
                <a:ea typeface="Roboto"/>
                <a:cs typeface="Roboto"/>
                <a:sym typeface="Roboto"/>
              </a:rPr>
              <a:t>udiencias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individuales</a:t>
            </a:r>
            <a:r>
              <a:rPr lang="en-US" sz="1800" b="0" i="0" u="none" strike="noStrike" cap="none" dirty="0">
                <a:solidFill>
                  <a:schemeClr val="dk2"/>
                </a:solidFill>
                <a:latin typeface="Roboto"/>
                <a:ea typeface="Roboto"/>
                <a:cs typeface="Roboto"/>
                <a:sym typeface="Roboto"/>
              </a:rPr>
              <a:t> o </a:t>
            </a:r>
            <a:r>
              <a:rPr lang="en-US" sz="1800" b="0" i="0" u="none" strike="noStrike" cap="none" dirty="0" err="1">
                <a:solidFill>
                  <a:schemeClr val="dk2"/>
                </a:solidFill>
                <a:latin typeface="Roboto"/>
                <a:ea typeface="Roboto"/>
                <a:cs typeface="Roboto"/>
                <a:sym typeface="Roboto"/>
              </a:rPr>
              <a:t>por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a:t>
            </a:r>
            <a:endParaRPr dirty="0"/>
          </a:p>
        </p:txBody>
      </p:sp>
      <p:sp>
        <p:nvSpPr>
          <p:cNvPr id="4" name="Rectangle 3">
            <a:extLst>
              <a:ext uri="{FF2B5EF4-FFF2-40B4-BE49-F238E27FC236}">
                <a16:creationId xmlns:a16="http://schemas.microsoft.com/office/drawing/2014/main" id="{6529EC2A-D748-4789-9646-E90CC6DAAEE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7"/>
          <p:cNvSpPr txBox="1">
            <a:spLocks noGrp="1"/>
          </p:cNvSpPr>
          <p:nvPr>
            <p:ph type="title"/>
          </p:nvPr>
        </p:nvSpPr>
        <p:spPr>
          <a:xfrm>
            <a:off x="215325" y="418550"/>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300" b="0" i="0" u="none" strike="noStrike" cap="none">
                <a:solidFill>
                  <a:schemeClr val="lt1"/>
                </a:solidFill>
                <a:latin typeface="Merriweather"/>
                <a:ea typeface="Merriweather"/>
                <a:cs typeface="Merriweather"/>
                <a:sym typeface="Merriweather"/>
              </a:rPr>
              <a:t>Cómo pueden las audiencias públicas promover la agenda de género  </a:t>
            </a:r>
            <a:endParaRPr/>
          </a:p>
          <a:p>
            <a:pPr marL="0" marR="0" lvl="0" indent="0" algn="l" rtl="0">
              <a:lnSpc>
                <a:spcPct val="100000"/>
              </a:lnSpc>
              <a:spcBef>
                <a:spcPts val="0"/>
              </a:spcBef>
              <a:spcAft>
                <a:spcPts val="0"/>
              </a:spcAft>
              <a:buClr>
                <a:schemeClr val="lt1"/>
              </a:buClr>
              <a:buSzPts val="2800"/>
              <a:buFont typeface="Merriweather"/>
              <a:buNone/>
            </a:pPr>
            <a:r>
              <a:rPr lang="en-US" sz="2600" b="0" i="0" u="none" strike="noStrike" cap="none">
                <a:solidFill>
                  <a:schemeClr val="lt1"/>
                </a:solidFill>
                <a:latin typeface="Merriweather"/>
                <a:ea typeface="Merriweather"/>
                <a:cs typeface="Merriweather"/>
                <a:sym typeface="Merriweather"/>
              </a:rPr>
              <a:t> </a:t>
            </a:r>
            <a:endParaRPr/>
          </a:p>
        </p:txBody>
      </p:sp>
      <p:sp>
        <p:nvSpPr>
          <p:cNvPr id="379" name="Google Shape;379;p57"/>
          <p:cNvSpPr txBox="1"/>
          <p:nvPr/>
        </p:nvSpPr>
        <p:spPr>
          <a:xfrm>
            <a:off x="4695600" y="1315925"/>
            <a:ext cx="4124400" cy="311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2"/>
                </a:solidFill>
                <a:latin typeface="Roboto"/>
                <a:ea typeface="Roboto"/>
                <a:cs typeface="Roboto"/>
                <a:sym typeface="Roboto"/>
              </a:rPr>
              <a:t>Las audiencias temáticas de género pueden</a:t>
            </a:r>
            <a:r>
              <a:rPr lang="en-US" sz="1600" b="0" i="0" u="none" strike="noStrike" cap="none">
                <a:solidFill>
                  <a:schemeClr val="dk2"/>
                </a:solidFill>
                <a:latin typeface="Roboto"/>
                <a:ea typeface="Roboto"/>
                <a:cs typeface="Roboto"/>
                <a:sym typeface="Roboto"/>
              </a:rPr>
              <a:t>...</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Roboto"/>
                <a:ea typeface="Roboto"/>
                <a:cs typeface="Roboto"/>
                <a:sym typeface="Roboto"/>
              </a:rPr>
              <a:t>“respetar la experiencia de pérdida y supervivencia de cada persona reconociendo a la vez la importancia colectiva de un carácter más global.  Así, se brinda una oportunidad para que la comisión y la nación como un todo reconozcan los patrones de género del conflicto y manejen los vínculos entre los abusos cometidos en tiempos de conflicto y en tiempos de paz”.</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accent4"/>
                </a:solidFill>
                <a:latin typeface="Roboto"/>
                <a:ea typeface="Roboto"/>
                <a:cs typeface="Roboto"/>
                <a:sym typeface="Roboto"/>
              </a:rPr>
              <a:t>—Vasuki Nesiah et al., “Comisiones de la verdad y género: principios, políticas y procedimientos”, ICTJ, 2006</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lt2"/>
              </a:solidFill>
              <a:latin typeface="Roboto"/>
              <a:ea typeface="Roboto"/>
              <a:cs typeface="Roboto"/>
              <a:sym typeface="Roboto"/>
            </a:endParaRPr>
          </a:p>
        </p:txBody>
      </p:sp>
      <p:pic>
        <p:nvPicPr>
          <p:cNvPr id="380" name="Google Shape;380;p57"/>
          <p:cNvPicPr preferRelativeResize="0"/>
          <p:nvPr/>
        </p:nvPicPr>
        <p:blipFill rotWithShape="1">
          <a:blip r:embed="rId3">
            <a:alphaModFix/>
          </a:blip>
          <a:srcRect/>
          <a:stretch/>
        </p:blipFill>
        <p:spPr>
          <a:xfrm>
            <a:off x="0" y="1528356"/>
            <a:ext cx="4572000" cy="3428994"/>
          </a:xfrm>
          <a:prstGeom prst="rect">
            <a:avLst/>
          </a:prstGeom>
          <a:noFill/>
          <a:ln>
            <a:noFill/>
          </a:ln>
        </p:spPr>
      </p:pic>
      <p:sp>
        <p:nvSpPr>
          <p:cNvPr id="5" name="Rectangle 4">
            <a:extLst>
              <a:ext uri="{FF2B5EF4-FFF2-40B4-BE49-F238E27FC236}">
                <a16:creationId xmlns:a16="http://schemas.microsoft.com/office/drawing/2014/main" id="{845E72AA-95BF-48F1-B67B-21365A72DAC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8"/>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386" name="Google Shape;386;p58"/>
          <p:cNvSpPr txBox="1"/>
          <p:nvPr/>
        </p:nvSpPr>
        <p:spPr>
          <a:xfrm>
            <a:off x="280624" y="113475"/>
            <a:ext cx="4053869" cy="72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CVR de Sierra Leona</a:t>
            </a:r>
            <a:endParaRPr sz="3000" b="0" i="0" u="none" strike="noStrike" cap="none">
              <a:solidFill>
                <a:schemeClr val="accent1"/>
              </a:solidFill>
              <a:latin typeface="Merriweather"/>
              <a:ea typeface="Merriweather"/>
              <a:cs typeface="Merriweather"/>
              <a:sym typeface="Merriweather"/>
            </a:endParaRPr>
          </a:p>
        </p:txBody>
      </p:sp>
      <p:sp>
        <p:nvSpPr>
          <p:cNvPr id="387" name="Google Shape;387;p58"/>
          <p:cNvSpPr txBox="1"/>
          <p:nvPr/>
        </p:nvSpPr>
        <p:spPr>
          <a:xfrm>
            <a:off x="176375" y="4034275"/>
            <a:ext cx="1916100" cy="36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8" name="Google Shape;388;p58" descr="From http://www.witness.org | In a groundbreaking use of video documentation, WITNESS was invited by the Sierra Leonean Truth and Reconciliation Commission (TRC) to produce the first video accompaniment to an official TRC report. Witness to Truth summarizes the key findings and recommendations of the TRC's report -- highlighting the key causes and consequences of the war, raising public awareness of the TRC's peace-building efforts throughout the country, and encouraging civil society in Sierra Leone and beyond to hold the government accountable for implementing the binding recommendations issued by the TRC." title="Witness To Truth: A Video Report On The Sierra Leone Truth And Reconciliation Commission">
            <a:hlinkClick r:id="rId3"/>
          </p:cNvPr>
          <p:cNvPicPr preferRelativeResize="0"/>
          <p:nvPr/>
        </p:nvPicPr>
        <p:blipFill rotWithShape="1">
          <a:blip r:embed="rId4">
            <a:alphaModFix/>
          </a:blip>
          <a:srcRect/>
          <a:stretch/>
        </p:blipFill>
        <p:spPr>
          <a:xfrm>
            <a:off x="2231524" y="879600"/>
            <a:ext cx="5366875" cy="4025150"/>
          </a:xfrm>
          <a:prstGeom prst="rect">
            <a:avLst/>
          </a:prstGeom>
          <a:noFill/>
          <a:ln>
            <a:noFill/>
          </a:ln>
        </p:spPr>
      </p:pic>
      <p:sp>
        <p:nvSpPr>
          <p:cNvPr id="6" name="Rectangle 5">
            <a:extLst>
              <a:ext uri="{FF2B5EF4-FFF2-40B4-BE49-F238E27FC236}">
                <a16:creationId xmlns:a16="http://schemas.microsoft.com/office/drawing/2014/main" id="{AE6F19F8-FEA6-42D7-8AD0-E5786B507E82}"/>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9"/>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sp>
        <p:nvSpPr>
          <p:cNvPr id="394" name="Google Shape;394;p59"/>
          <p:cNvSpPr txBox="1"/>
          <p:nvPr/>
        </p:nvSpPr>
        <p:spPr>
          <a:xfrm>
            <a:off x="494275" y="306725"/>
            <a:ext cx="6613200" cy="78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accent1"/>
                </a:solidFill>
                <a:latin typeface="Merriweather"/>
                <a:ea typeface="Merriweather"/>
                <a:cs typeface="Merriweather"/>
                <a:sym typeface="Merriweather"/>
              </a:rPr>
              <a:t>Audiencias públicas en Túnez</a:t>
            </a:r>
            <a:endParaRPr/>
          </a:p>
        </p:txBody>
      </p:sp>
      <p:pic>
        <p:nvPicPr>
          <p:cNvPr id="395" name="Google Shape;395;p59" title="TDC Public Hearings- Women's Testimony">
            <a:hlinkClick r:id="rId3"/>
          </p:cNvPr>
          <p:cNvPicPr preferRelativeResize="0"/>
          <p:nvPr/>
        </p:nvPicPr>
        <p:blipFill rotWithShape="1">
          <a:blip r:embed="rId4">
            <a:alphaModFix/>
          </a:blip>
          <a:srcRect/>
          <a:stretch/>
        </p:blipFill>
        <p:spPr>
          <a:xfrm>
            <a:off x="2163875" y="1147375"/>
            <a:ext cx="4885950" cy="3664450"/>
          </a:xfrm>
          <a:prstGeom prst="rect">
            <a:avLst/>
          </a:prstGeom>
          <a:noFill/>
          <a:ln>
            <a:noFill/>
          </a:ln>
        </p:spPr>
      </p:pic>
      <p:sp>
        <p:nvSpPr>
          <p:cNvPr id="5" name="Rectangle 4">
            <a:extLst>
              <a:ext uri="{FF2B5EF4-FFF2-40B4-BE49-F238E27FC236}">
                <a16:creationId xmlns:a16="http://schemas.microsoft.com/office/drawing/2014/main" id="{1C29796F-9A69-40E6-86DE-7778CC94530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0"/>
          <p:cNvSpPr txBox="1">
            <a:spLocks noGrp="1"/>
          </p:cNvSpPr>
          <p:nvPr>
            <p:ph type="title"/>
          </p:nvPr>
        </p:nvSpPr>
        <p:spPr>
          <a:xfrm>
            <a:off x="215325" y="418550"/>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Integración de la perspectiva de género en otras audiencias</a:t>
            </a:r>
            <a:endParaRPr/>
          </a:p>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 </a:t>
            </a:r>
            <a:endParaRPr/>
          </a:p>
          <a:p>
            <a:pPr marL="0" marR="0" lvl="0" indent="0" algn="l" rtl="0">
              <a:lnSpc>
                <a:spcPct val="100000"/>
              </a:lnSpc>
              <a:spcBef>
                <a:spcPts val="0"/>
              </a:spcBef>
              <a:spcAft>
                <a:spcPts val="0"/>
              </a:spcAft>
              <a:buClr>
                <a:schemeClr val="lt1"/>
              </a:buClr>
              <a:buSzPts val="2800"/>
              <a:buFont typeface="Merriweather"/>
              <a:buNone/>
            </a:pPr>
            <a:r>
              <a:rPr lang="en-US" sz="2600" b="0" i="0" u="none" strike="noStrike" cap="none">
                <a:solidFill>
                  <a:schemeClr val="lt1"/>
                </a:solidFill>
                <a:latin typeface="Merriweather"/>
                <a:ea typeface="Merriweather"/>
                <a:cs typeface="Merriweather"/>
                <a:sym typeface="Merriweather"/>
              </a:rPr>
              <a:t> </a:t>
            </a:r>
            <a:endParaRPr/>
          </a:p>
        </p:txBody>
      </p:sp>
      <p:sp>
        <p:nvSpPr>
          <p:cNvPr id="401" name="Google Shape;401;p60"/>
          <p:cNvSpPr txBox="1"/>
          <p:nvPr/>
        </p:nvSpPr>
        <p:spPr>
          <a:xfrm>
            <a:off x="4695600" y="1409450"/>
            <a:ext cx="4124400" cy="3113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Roboto"/>
                <a:ea typeface="Roboto"/>
                <a:cs typeface="Roboto"/>
                <a:sym typeface="Roboto"/>
              </a:rPr>
              <a:t>Las audiencias pueden sensibilizar a las personas sobre cómo las violaciones de los derechos humanos afectan a las mujeres.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Roboto"/>
                <a:ea typeface="Roboto"/>
                <a:cs typeface="Roboto"/>
                <a:sym typeface="Roboto"/>
              </a:rPr>
              <a:t>El debate público sobre cómo experimentan las mujeres el conflicto no solo les brinda una sólida plataforma para dirigirse a la nación, sino que también ayuda a la sociedad toda a conocer y enfrentar las violaciones de derechos humanos que afectaron a las mujeres.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lt2"/>
              </a:solidFill>
              <a:latin typeface="Roboto"/>
              <a:ea typeface="Roboto"/>
              <a:cs typeface="Roboto"/>
              <a:sym typeface="Roboto"/>
            </a:endParaRPr>
          </a:p>
        </p:txBody>
      </p:sp>
      <p:pic>
        <p:nvPicPr>
          <p:cNvPr id="402" name="Google Shape;402;p60" descr="A short introduction about the former Truth and Reconciliation Commission from Perú." title="To Reflect on the Past, To Build The Future / CVR">
            <a:hlinkClick r:id="rId3"/>
          </p:cNvPr>
          <p:cNvPicPr preferRelativeResize="0"/>
          <p:nvPr/>
        </p:nvPicPr>
        <p:blipFill rotWithShape="1">
          <a:blip r:embed="rId4">
            <a:alphaModFix/>
          </a:blip>
          <a:srcRect/>
          <a:stretch/>
        </p:blipFill>
        <p:spPr>
          <a:xfrm>
            <a:off x="368800" y="1455700"/>
            <a:ext cx="3927725" cy="2945800"/>
          </a:xfrm>
          <a:prstGeom prst="rect">
            <a:avLst/>
          </a:prstGeom>
          <a:noFill/>
          <a:ln>
            <a:noFill/>
          </a:ln>
        </p:spPr>
      </p:pic>
      <p:sp>
        <p:nvSpPr>
          <p:cNvPr id="5" name="Rectangle 4">
            <a:extLst>
              <a:ext uri="{FF2B5EF4-FFF2-40B4-BE49-F238E27FC236}">
                <a16:creationId xmlns:a16="http://schemas.microsoft.com/office/drawing/2014/main" id="{B88FFEC3-7AE3-4878-AA51-F377993609F2}"/>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61"/>
          <p:cNvSpPr txBox="1">
            <a:spLocks noGrp="1"/>
          </p:cNvSpPr>
          <p:nvPr>
            <p:ph type="title"/>
          </p:nvPr>
        </p:nvSpPr>
        <p:spPr>
          <a:xfrm>
            <a:off x="215325" y="418550"/>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Privacidad y apoyo</a:t>
            </a:r>
            <a:endParaRPr/>
          </a:p>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 </a:t>
            </a:r>
            <a:endParaRPr/>
          </a:p>
          <a:p>
            <a:pPr marL="0" marR="0" lvl="0" indent="0" algn="l" rtl="0">
              <a:lnSpc>
                <a:spcPct val="100000"/>
              </a:lnSpc>
              <a:spcBef>
                <a:spcPts val="0"/>
              </a:spcBef>
              <a:spcAft>
                <a:spcPts val="0"/>
              </a:spcAft>
              <a:buClr>
                <a:schemeClr val="lt1"/>
              </a:buClr>
              <a:buSzPts val="2800"/>
              <a:buFont typeface="Merriweather"/>
              <a:buNone/>
            </a:pPr>
            <a:r>
              <a:rPr lang="en-US" sz="2600" b="0" i="0" u="none" strike="noStrike" cap="none">
                <a:solidFill>
                  <a:schemeClr val="lt1"/>
                </a:solidFill>
                <a:latin typeface="Merriweather"/>
                <a:ea typeface="Merriweather"/>
                <a:cs typeface="Merriweather"/>
                <a:sym typeface="Merriweather"/>
              </a:rPr>
              <a:t> </a:t>
            </a:r>
            <a:endParaRPr/>
          </a:p>
        </p:txBody>
      </p:sp>
      <p:sp>
        <p:nvSpPr>
          <p:cNvPr id="408" name="Google Shape;408;p61"/>
          <p:cNvSpPr txBox="1"/>
          <p:nvPr/>
        </p:nvSpPr>
        <p:spPr>
          <a:xfrm>
            <a:off x="4695600" y="1526350"/>
            <a:ext cx="4124400" cy="31137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A</a:t>
            </a:r>
            <a:r>
              <a:rPr lang="en-US" sz="1800" b="0" i="0" u="none" strike="noStrike" cap="none" dirty="0" err="1">
                <a:solidFill>
                  <a:schemeClr val="dk2"/>
                </a:solidFill>
                <a:latin typeface="Roboto"/>
                <a:ea typeface="Roboto"/>
                <a:cs typeface="Roboto"/>
                <a:sym typeface="Roboto"/>
              </a:rPr>
              <a:t>udiencias</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puerta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cerrada</a:t>
            </a:r>
            <a:r>
              <a:rPr lang="en-US" sz="1800" b="0" i="0" u="none" strike="noStrike" cap="none" dirty="0">
                <a:solidFill>
                  <a:schemeClr val="dk2"/>
                </a:solidFill>
                <a:latin typeface="Roboto"/>
                <a:ea typeface="Roboto"/>
                <a:cs typeface="Roboto"/>
                <a:sym typeface="Roboto"/>
              </a:rPr>
              <a:t> o </a:t>
            </a:r>
            <a:r>
              <a:rPr lang="en-US" sz="1800" b="0" i="0" u="none" strike="noStrike" cap="none" dirty="0" err="1">
                <a:solidFill>
                  <a:schemeClr val="dk2"/>
                </a:solidFill>
                <a:latin typeface="Roboto"/>
                <a:ea typeface="Roboto"/>
                <a:cs typeface="Roboto"/>
                <a:sym typeface="Roboto"/>
              </a:rPr>
              <a:t>privadas</a:t>
            </a: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a:solidFill>
                  <a:schemeClr val="dk2"/>
                </a:solidFill>
                <a:latin typeface="Roboto"/>
                <a:ea typeface="Roboto"/>
                <a:cs typeface="Roboto"/>
                <a:sym typeface="Roboto"/>
              </a:rPr>
              <a:t>S</a:t>
            </a:r>
            <a:r>
              <a:rPr lang="en-US" sz="1800" b="0" i="0" u="none" strike="noStrike" cap="none" dirty="0">
                <a:solidFill>
                  <a:schemeClr val="dk2"/>
                </a:solidFill>
                <a:latin typeface="Roboto"/>
                <a:ea typeface="Roboto"/>
                <a:cs typeface="Roboto"/>
                <a:sym typeface="Roboto"/>
              </a:rPr>
              <a:t>e </a:t>
            </a:r>
            <a:r>
              <a:rPr lang="en-US" sz="1800" b="0" i="0" u="none" strike="noStrike" cap="none" dirty="0" err="1">
                <a:solidFill>
                  <a:schemeClr val="dk2"/>
                </a:solidFill>
                <a:latin typeface="Roboto"/>
                <a:ea typeface="Roboto"/>
                <a:cs typeface="Roboto"/>
                <a:sym typeface="Roboto"/>
              </a:rPr>
              <a:t>debe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encontrar</a:t>
            </a:r>
            <a:r>
              <a:rPr lang="en-US" sz="1800" b="0" i="0" u="none" strike="noStrike" cap="none" dirty="0">
                <a:solidFill>
                  <a:schemeClr val="dk2"/>
                </a:solidFill>
                <a:latin typeface="Roboto"/>
                <a:ea typeface="Roboto"/>
                <a:cs typeface="Roboto"/>
                <a:sym typeface="Roboto"/>
              </a:rPr>
              <a:t> un </a:t>
            </a:r>
            <a:r>
              <a:rPr lang="en-US" sz="1800" b="0" i="0" u="none" strike="noStrike" cap="none" dirty="0" err="1">
                <a:solidFill>
                  <a:schemeClr val="dk2"/>
                </a:solidFill>
                <a:latin typeface="Roboto"/>
                <a:ea typeface="Roboto"/>
                <a:cs typeface="Roboto"/>
                <a:sym typeface="Roboto"/>
              </a:rPr>
              <a:t>equilibrio</a:t>
            </a:r>
            <a:r>
              <a:rPr lang="en-US" sz="1800" b="0" i="0" u="none" strike="noStrike" cap="none" dirty="0">
                <a:solidFill>
                  <a:schemeClr val="dk2"/>
                </a:solidFill>
                <a:latin typeface="Roboto"/>
                <a:ea typeface="Roboto"/>
                <a:cs typeface="Roboto"/>
                <a:sym typeface="Roboto"/>
              </a:rPr>
              <a:t> entre </a:t>
            </a:r>
            <a:r>
              <a:rPr lang="en-US" sz="1800" b="0" i="0" u="none" strike="noStrike" cap="none" dirty="0" err="1">
                <a:solidFill>
                  <a:schemeClr val="dk2"/>
                </a:solidFill>
                <a:latin typeface="Roboto"/>
                <a:ea typeface="Roboto"/>
                <a:cs typeface="Roboto"/>
                <a:sym typeface="Roboto"/>
              </a:rPr>
              <a:t>utilizar</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audiencia</a:t>
            </a:r>
            <a:r>
              <a:rPr lang="en-US" sz="1800" b="0" i="0" u="none" strike="noStrike" cap="none" dirty="0">
                <a:solidFill>
                  <a:schemeClr val="dk2"/>
                </a:solidFill>
                <a:latin typeface="Roboto"/>
                <a:ea typeface="Roboto"/>
                <a:cs typeface="Roboto"/>
                <a:sym typeface="Roboto"/>
              </a:rPr>
              <a:t> para </a:t>
            </a:r>
            <a:r>
              <a:rPr lang="en-US" sz="1800" b="0" i="0" u="none" strike="noStrike" cap="none" dirty="0" err="1">
                <a:solidFill>
                  <a:schemeClr val="dk2"/>
                </a:solidFill>
                <a:latin typeface="Roboto"/>
                <a:ea typeface="Roboto"/>
                <a:cs typeface="Roboto"/>
                <a:sym typeface="Roboto"/>
              </a:rPr>
              <a:t>informar</a:t>
            </a:r>
            <a:r>
              <a:rPr lang="en-US" sz="1800" b="0" i="0" u="none" strike="noStrike" cap="none" dirty="0">
                <a:solidFill>
                  <a:schemeClr val="dk2"/>
                </a:solidFill>
                <a:latin typeface="Roboto"/>
                <a:ea typeface="Roboto"/>
                <a:cs typeface="Roboto"/>
                <a:sym typeface="Roboto"/>
              </a:rPr>
              <a:t> a la </a:t>
            </a:r>
            <a:r>
              <a:rPr lang="en-US" sz="1800" b="0" i="0" u="none" strike="noStrike" cap="none" dirty="0" err="1">
                <a:solidFill>
                  <a:schemeClr val="dk2"/>
                </a:solidFill>
                <a:latin typeface="Roboto"/>
                <a:ea typeface="Roboto"/>
                <a:cs typeface="Roboto"/>
                <a:sym typeface="Roboto"/>
              </a:rPr>
              <a:t>sociedad</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sobre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tipos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violaciones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sufridas</a:t>
            </a:r>
            <a:r>
              <a:rPr lang="en-US" sz="1800" b="0" i="0" u="none" strike="noStrike" cap="none" dirty="0">
                <a:solidFill>
                  <a:schemeClr val="dk2"/>
                </a:solidFill>
                <a:latin typeface="Roboto"/>
                <a:ea typeface="Roboto"/>
                <a:cs typeface="Roboto"/>
                <a:sym typeface="Roboto"/>
              </a:rPr>
              <a:t> y la </a:t>
            </a:r>
            <a:r>
              <a:rPr lang="en-US" sz="1800" b="0" i="0" u="none" strike="noStrike" cap="none" dirty="0" err="1">
                <a:solidFill>
                  <a:schemeClr val="dk2"/>
                </a:solidFill>
                <a:latin typeface="Roboto"/>
                <a:ea typeface="Roboto"/>
                <a:cs typeface="Roboto"/>
                <a:sym typeface="Roboto"/>
              </a:rPr>
              <a:t>protección</a:t>
            </a:r>
            <a:r>
              <a:rPr lang="en-US" sz="1800" b="0" i="0" u="none" strike="noStrike" cap="none" dirty="0">
                <a:solidFill>
                  <a:schemeClr val="dk2"/>
                </a:solidFill>
                <a:latin typeface="Roboto"/>
                <a:ea typeface="Roboto"/>
                <a:cs typeface="Roboto"/>
                <a:sym typeface="Roboto"/>
              </a:rPr>
              <a:t> de las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vulnerables</a:t>
            </a: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P</a:t>
            </a:r>
            <a:r>
              <a:rPr lang="en-US" sz="1800" b="0" i="0" u="none" strike="noStrike" cap="none" dirty="0" err="1">
                <a:solidFill>
                  <a:schemeClr val="dk2"/>
                </a:solidFill>
                <a:latin typeface="Roboto"/>
                <a:ea typeface="Roboto"/>
                <a:cs typeface="Roboto"/>
                <a:sym typeface="Roboto"/>
              </a:rPr>
              <a:t>roteger</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identidad</a:t>
            </a:r>
            <a:r>
              <a:rPr lang="en-US" sz="1800" b="0" i="0" u="none" strike="noStrike" cap="none" dirty="0">
                <a:solidFill>
                  <a:schemeClr val="dk2"/>
                </a:solidFill>
                <a:latin typeface="Roboto"/>
                <a:ea typeface="Roboto"/>
                <a:cs typeface="Roboto"/>
                <a:sym typeface="Roboto"/>
              </a:rPr>
              <a:t> de las </a:t>
            </a:r>
            <a:r>
              <a:rPr lang="en-US" sz="1800" b="0" i="0" u="none" strike="noStrike" cap="none" dirty="0" err="1">
                <a:solidFill>
                  <a:schemeClr val="dk2"/>
                </a:solidFill>
                <a:latin typeface="Roboto"/>
                <a:ea typeface="Roboto"/>
                <a:cs typeface="Roboto"/>
                <a:sym typeface="Roboto"/>
              </a:rPr>
              <a:t>víctimas</a:t>
            </a: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A</a:t>
            </a:r>
            <a:r>
              <a:rPr lang="en-US" sz="1800" b="0" i="0" u="none" strike="noStrike" cap="none" dirty="0" err="1">
                <a:solidFill>
                  <a:schemeClr val="dk2"/>
                </a:solidFill>
                <a:latin typeface="Roboto"/>
                <a:ea typeface="Roboto"/>
                <a:cs typeface="Roboto"/>
                <a:sym typeface="Roboto"/>
              </a:rPr>
              <a:t>poyo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emocional</a:t>
            </a: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S</a:t>
            </a:r>
            <a:r>
              <a:rPr lang="en-US" sz="1800" b="0" i="0" u="none" strike="noStrike" cap="none" dirty="0" err="1">
                <a:solidFill>
                  <a:schemeClr val="dk2"/>
                </a:solidFill>
                <a:latin typeface="Roboto"/>
                <a:ea typeface="Roboto"/>
                <a:cs typeface="Roboto"/>
                <a:sym typeface="Roboto"/>
              </a:rPr>
              <a:t>eguimiento</a:t>
            </a: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dirty="0">
              <a:solidFill>
                <a:schemeClr val="lt2"/>
              </a:solidFill>
              <a:latin typeface="Roboto"/>
              <a:ea typeface="Roboto"/>
              <a:cs typeface="Roboto"/>
              <a:sym typeface="Roboto"/>
            </a:endParaRPr>
          </a:p>
        </p:txBody>
      </p:sp>
      <p:pic>
        <p:nvPicPr>
          <p:cNvPr id="409" name="Google Shape;409;p61"/>
          <p:cNvPicPr preferRelativeResize="0"/>
          <p:nvPr/>
        </p:nvPicPr>
        <p:blipFill rotWithShape="1">
          <a:blip r:embed="rId3">
            <a:alphaModFix/>
          </a:blip>
          <a:srcRect/>
          <a:stretch/>
        </p:blipFill>
        <p:spPr>
          <a:xfrm>
            <a:off x="0" y="1458175"/>
            <a:ext cx="4578099" cy="31137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2. ¿Por qué la verdad?</a:t>
            </a:r>
            <a:endParaRPr/>
          </a:p>
        </p:txBody>
      </p:sp>
      <p:sp>
        <p:nvSpPr>
          <p:cNvPr id="90" name="Google Shape;90;p17"/>
          <p:cNvSpPr txBox="1">
            <a:spLocks noGrp="1"/>
          </p:cNvSpPr>
          <p:nvPr>
            <p:ph type="body" idx="1"/>
          </p:nvPr>
        </p:nvSpPr>
        <p:spPr>
          <a:xfrm>
            <a:off x="4572000" y="465056"/>
            <a:ext cx="4166400" cy="2930400"/>
          </a:xfrm>
          <a:prstGeom prst="rect">
            <a:avLst/>
          </a:prstGeom>
          <a:noFill/>
          <a:ln>
            <a:noFill/>
          </a:ln>
        </p:spPr>
        <p:txBody>
          <a:bodyPr spcFirstLastPara="1" wrap="square" lIns="91425" tIns="91425" rIns="91425" bIns="91425" anchor="t" anchorCtr="0">
            <a:noAutofit/>
          </a:bodyPr>
          <a:lstStyle/>
          <a:p>
            <a:pPr marL="457200" marR="0" lvl="0" indent="-323850" algn="l" rtl="0">
              <a:lnSpc>
                <a:spcPct val="115000"/>
              </a:lnSpc>
              <a:spcBef>
                <a:spcPts val="0"/>
              </a:spcBef>
              <a:spcAft>
                <a:spcPts val="0"/>
              </a:spcAft>
              <a:buClr>
                <a:schemeClr val="dk2"/>
              </a:buClr>
              <a:buSzPts val="1500"/>
              <a:buFont typeface="Roboto"/>
              <a:buChar char="●"/>
            </a:pPr>
            <a:r>
              <a:rPr lang="es-UY" sz="1500" dirty="0"/>
              <a:t>C</a:t>
            </a:r>
            <a:r>
              <a:rPr lang="es-UY" sz="1500" b="0" i="0" u="none" strike="noStrike" cap="none" dirty="0">
                <a:solidFill>
                  <a:schemeClr val="dk2"/>
                </a:solidFill>
                <a:latin typeface="Roboto"/>
                <a:ea typeface="Roboto"/>
                <a:cs typeface="Roboto"/>
                <a:sym typeface="Roboto"/>
              </a:rPr>
              <a:t>omo protección contra la impunidad y para impedir la negación pública de lo ocurrido</a:t>
            </a:r>
            <a:endParaRPr lang="es-UY" dirty="0"/>
          </a:p>
          <a:p>
            <a:pPr marL="457200" marR="0" lvl="0" indent="-323850" algn="l" rtl="0">
              <a:lnSpc>
                <a:spcPct val="115000"/>
              </a:lnSpc>
              <a:spcBef>
                <a:spcPts val="1600"/>
              </a:spcBef>
              <a:spcAft>
                <a:spcPts val="0"/>
              </a:spcAft>
              <a:buClr>
                <a:schemeClr val="dk2"/>
              </a:buClr>
              <a:buSzPts val="1500"/>
              <a:buFont typeface="Roboto"/>
              <a:buChar char="●"/>
            </a:pPr>
            <a:r>
              <a:rPr lang="es-UY" sz="1500" dirty="0"/>
              <a:t>P</a:t>
            </a:r>
            <a:r>
              <a:rPr lang="es-UY" sz="1500" b="0" i="0" u="none" strike="noStrike" cap="none" dirty="0">
                <a:solidFill>
                  <a:schemeClr val="dk2"/>
                </a:solidFill>
                <a:latin typeface="Roboto"/>
                <a:ea typeface="Roboto"/>
                <a:cs typeface="Roboto"/>
                <a:sym typeface="Roboto"/>
              </a:rPr>
              <a:t>ara impedir que dichas violaciones vuelvan a ocurrir</a:t>
            </a:r>
            <a:endParaRPr lang="es-UY" dirty="0"/>
          </a:p>
          <a:p>
            <a:pPr marL="457200" marR="0" lvl="0" indent="-323850" algn="l" rtl="0">
              <a:lnSpc>
                <a:spcPct val="115000"/>
              </a:lnSpc>
              <a:spcBef>
                <a:spcPts val="1600"/>
              </a:spcBef>
              <a:spcAft>
                <a:spcPts val="0"/>
              </a:spcAft>
              <a:buClr>
                <a:schemeClr val="dk2"/>
              </a:buClr>
              <a:buSzPts val="1500"/>
              <a:buFont typeface="Roboto"/>
              <a:buChar char="●"/>
            </a:pPr>
            <a:r>
              <a:rPr lang="es-UY" sz="1500" dirty="0"/>
              <a:t>P</a:t>
            </a:r>
            <a:r>
              <a:rPr lang="es-UY" sz="1500" b="0" i="0" u="none" strike="noStrike" cap="none" dirty="0">
                <a:solidFill>
                  <a:schemeClr val="dk2"/>
                </a:solidFill>
                <a:latin typeface="Roboto"/>
                <a:ea typeface="Roboto"/>
                <a:cs typeface="Roboto"/>
                <a:sym typeface="Roboto"/>
              </a:rPr>
              <a:t>ara esclarecer las causas del conflicto</a:t>
            </a:r>
            <a:endParaRPr lang="es-UY" dirty="0"/>
          </a:p>
          <a:p>
            <a:pPr marL="457200" marR="0" lvl="0" indent="-323850" algn="l" rtl="0">
              <a:lnSpc>
                <a:spcPct val="115000"/>
              </a:lnSpc>
              <a:spcBef>
                <a:spcPts val="1600"/>
              </a:spcBef>
              <a:spcAft>
                <a:spcPts val="0"/>
              </a:spcAft>
              <a:buClr>
                <a:schemeClr val="dk2"/>
              </a:buClr>
              <a:buSzPts val="1500"/>
              <a:buFont typeface="Roboto"/>
              <a:buChar char="●"/>
            </a:pPr>
            <a:r>
              <a:rPr lang="es-UY" sz="1500" dirty="0"/>
              <a:t>C</a:t>
            </a:r>
            <a:r>
              <a:rPr lang="es-UY" sz="1500" b="0" i="0" u="none" strike="noStrike" cap="none" dirty="0">
                <a:solidFill>
                  <a:schemeClr val="dk2"/>
                </a:solidFill>
                <a:latin typeface="Roboto"/>
                <a:ea typeface="Roboto"/>
                <a:cs typeface="Roboto"/>
                <a:sym typeface="Roboto"/>
              </a:rPr>
              <a:t>omo parte del proceso de recuperación luego de eventos traumáticos</a:t>
            </a:r>
            <a:endParaRPr lang="es-UY" dirty="0"/>
          </a:p>
          <a:p>
            <a:pPr marL="457200" marR="0" lvl="0" indent="-323850" algn="l" rtl="0">
              <a:lnSpc>
                <a:spcPct val="115000"/>
              </a:lnSpc>
              <a:spcBef>
                <a:spcPts val="1600"/>
              </a:spcBef>
              <a:spcAft>
                <a:spcPts val="0"/>
              </a:spcAft>
              <a:buClr>
                <a:schemeClr val="dk2"/>
              </a:buClr>
              <a:buSzPts val="1500"/>
              <a:buFont typeface="Roboto"/>
              <a:buChar char="●"/>
            </a:pPr>
            <a:r>
              <a:rPr lang="es-UY" sz="1500" dirty="0"/>
              <a:t>P</a:t>
            </a:r>
            <a:r>
              <a:rPr lang="es-UY" sz="1500" b="0" i="0" u="none" strike="noStrike" cap="none" dirty="0">
                <a:solidFill>
                  <a:schemeClr val="dk2"/>
                </a:solidFill>
                <a:latin typeface="Roboto"/>
                <a:ea typeface="Roboto"/>
                <a:cs typeface="Roboto"/>
                <a:sym typeface="Roboto"/>
              </a:rPr>
              <a:t>ara reconocer las vivencias de las víctimas y afirmar su dignidad</a:t>
            </a:r>
            <a:endParaRPr lang="es-UY" dirty="0"/>
          </a:p>
          <a:p>
            <a:pPr marL="457200" marR="0" lvl="0" indent="-323850" algn="l" rtl="0">
              <a:lnSpc>
                <a:spcPct val="115000"/>
              </a:lnSpc>
              <a:spcBef>
                <a:spcPts val="1600"/>
              </a:spcBef>
              <a:spcAft>
                <a:spcPts val="1600"/>
              </a:spcAft>
              <a:buClr>
                <a:schemeClr val="dk2"/>
              </a:buClr>
              <a:buSzPts val="1500"/>
              <a:buFont typeface="Roboto"/>
              <a:buChar char="●"/>
            </a:pPr>
            <a:r>
              <a:rPr lang="es-UY" sz="1500" dirty="0"/>
              <a:t>P</a:t>
            </a:r>
            <a:r>
              <a:rPr lang="es-UY" sz="1500" b="0" i="0" u="none" strike="noStrike" cap="none" dirty="0">
                <a:solidFill>
                  <a:schemeClr val="dk2"/>
                </a:solidFill>
                <a:latin typeface="Roboto"/>
                <a:ea typeface="Roboto"/>
                <a:cs typeface="Roboto"/>
                <a:sym typeface="Roboto"/>
              </a:rPr>
              <a:t>ara comenzar un proceso de reconciliación</a:t>
            </a:r>
          </a:p>
        </p:txBody>
      </p:sp>
      <p:sp>
        <p:nvSpPr>
          <p:cNvPr id="4" name="Rectangle 3">
            <a:extLst>
              <a:ext uri="{FF2B5EF4-FFF2-40B4-BE49-F238E27FC236}">
                <a16:creationId xmlns:a16="http://schemas.microsoft.com/office/drawing/2014/main" id="{958ECF77-9640-4C97-8C14-087B753E758C}"/>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2"/>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chemeClr val="lt1"/>
                </a:solidFill>
                <a:latin typeface="Merriweather"/>
                <a:ea typeface="Merriweather"/>
                <a:cs typeface="Merriweather"/>
                <a:sym typeface="Merriweather"/>
              </a:rPr>
              <a:t>Instancias de audiencias alternativas</a:t>
            </a:r>
            <a:endParaRPr/>
          </a:p>
        </p:txBody>
      </p:sp>
      <p:grpSp>
        <p:nvGrpSpPr>
          <p:cNvPr id="415" name="Google Shape;415;p62"/>
          <p:cNvGrpSpPr/>
          <p:nvPr/>
        </p:nvGrpSpPr>
        <p:grpSpPr>
          <a:xfrm>
            <a:off x="431925" y="1304826"/>
            <a:ext cx="2628925" cy="3662722"/>
            <a:chOff x="431925" y="1304875"/>
            <a:chExt cx="2628925" cy="3416400"/>
          </a:xfrm>
        </p:grpSpPr>
        <p:sp>
          <p:nvSpPr>
            <p:cNvPr id="416" name="Google Shape;416;p6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6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8" name="Google Shape;418;p62"/>
          <p:cNvSpPr txBox="1"/>
          <p:nvPr/>
        </p:nvSpPr>
        <p:spPr>
          <a:xfrm>
            <a:off x="506425" y="1281125"/>
            <a:ext cx="2494500" cy="569174"/>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rgbClr val="FFFFFF"/>
                </a:solidFill>
                <a:latin typeface="Roboto"/>
                <a:ea typeface="Roboto"/>
                <a:cs typeface="Roboto"/>
                <a:sym typeface="Roboto"/>
              </a:rPr>
              <a:t>Perú - Diálogo con los ciudadanos</a:t>
            </a:r>
            <a:endParaRPr/>
          </a:p>
        </p:txBody>
      </p:sp>
      <p:sp>
        <p:nvSpPr>
          <p:cNvPr id="419" name="Google Shape;419;p62"/>
          <p:cNvSpPr txBox="1"/>
          <p:nvPr/>
        </p:nvSpPr>
        <p:spPr>
          <a:xfrm>
            <a:off x="508325" y="1885925"/>
            <a:ext cx="2478600" cy="27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Roboto"/>
                <a:ea typeface="Roboto"/>
                <a:cs typeface="Roboto"/>
                <a:sym typeface="Roboto"/>
              </a:rPr>
              <a:t>Espacio para que las mujeres puedan dialogar sobre los temas de género excluidos del alcance de la audiencia formal.</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Roboto"/>
                <a:ea typeface="Roboto"/>
                <a:cs typeface="Roboto"/>
                <a:sym typeface="Roboto"/>
              </a:rPr>
              <a:t>Los temas abordados incluyen la despenalización del aborto, leyes restringidas en cuanto a la violencia familiar, esterilización forzada y las funciones no tradicionales de las mujeres en un conflicto.</a:t>
            </a:r>
            <a:endParaRPr/>
          </a:p>
        </p:txBody>
      </p:sp>
      <p:grpSp>
        <p:nvGrpSpPr>
          <p:cNvPr id="420" name="Google Shape;420;p62"/>
          <p:cNvGrpSpPr/>
          <p:nvPr/>
        </p:nvGrpSpPr>
        <p:grpSpPr>
          <a:xfrm>
            <a:off x="3320450" y="1387999"/>
            <a:ext cx="2632500" cy="3662722"/>
            <a:chOff x="3320450" y="1304875"/>
            <a:chExt cx="2632500" cy="3416400"/>
          </a:xfrm>
        </p:grpSpPr>
        <p:sp>
          <p:nvSpPr>
            <p:cNvPr id="421" name="Google Shape;421;p6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2" name="Google Shape;422;p6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3" name="Google Shape;423;p62"/>
          <p:cNvSpPr txBox="1"/>
          <p:nvPr/>
        </p:nvSpPr>
        <p:spPr>
          <a:xfrm>
            <a:off x="3385850" y="1304826"/>
            <a:ext cx="2563500" cy="533598"/>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Timor Oriental - Talleres de recuperación</a:t>
            </a:r>
            <a:endParaRPr/>
          </a:p>
        </p:txBody>
      </p:sp>
      <p:sp>
        <p:nvSpPr>
          <p:cNvPr id="424" name="Google Shape;424;p62"/>
          <p:cNvSpPr txBox="1"/>
          <p:nvPr/>
        </p:nvSpPr>
        <p:spPr>
          <a:xfrm>
            <a:off x="3396775" y="1850300"/>
            <a:ext cx="2478600" cy="27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chemeClr val="dk2"/>
                </a:solidFill>
                <a:latin typeface="Roboto"/>
                <a:ea typeface="Roboto"/>
                <a:cs typeface="Roboto"/>
                <a:sym typeface="Roboto"/>
              </a:rPr>
              <a:t>Seis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talleres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cinco</a:t>
            </a:r>
            <a:r>
              <a:rPr lang="en-US" sz="1400" b="0" i="0" u="none" strike="noStrike" cap="none" dirty="0">
                <a:solidFill>
                  <a:schemeClr val="dk2"/>
                </a:solidFill>
                <a:latin typeface="Roboto"/>
                <a:ea typeface="Roboto"/>
                <a:cs typeface="Roboto"/>
                <a:sym typeface="Roboto"/>
              </a:rPr>
              <a:t> para hombres y </a:t>
            </a:r>
            <a:r>
              <a:rPr lang="en-US" sz="1400" b="0" i="0" u="none" strike="noStrike" cap="none" dirty="0" err="1">
                <a:solidFill>
                  <a:schemeClr val="dk2"/>
                </a:solidFill>
                <a:latin typeface="Roboto"/>
                <a:ea typeface="Roboto"/>
                <a:cs typeface="Roboto"/>
                <a:sym typeface="Roboto"/>
              </a:rPr>
              <a:t>mujeres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una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sesión</a:t>
            </a:r>
            <a:r>
              <a:rPr lang="en-US" sz="1400" b="0" i="0" u="none" strike="noStrike" cap="none" dirty="0">
                <a:solidFill>
                  <a:schemeClr val="dk2"/>
                </a:solidFill>
                <a:latin typeface="Roboto"/>
                <a:ea typeface="Roboto"/>
                <a:cs typeface="Roboto"/>
                <a:sym typeface="Roboto"/>
              </a:rPr>
              <a:t> solo para </a:t>
            </a:r>
            <a:r>
              <a:rPr lang="en-US" sz="1400" b="0" i="0" u="none" strike="noStrike" cap="none" dirty="0" err="1">
                <a:solidFill>
                  <a:schemeClr val="dk2"/>
                </a:solidFill>
                <a:latin typeface="Roboto"/>
                <a:ea typeface="Roboto"/>
                <a:cs typeface="Roboto"/>
                <a:sym typeface="Roboto"/>
              </a:rPr>
              <a:t>mujeres</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chemeClr val="dk2"/>
                </a:solidFill>
                <a:latin typeface="Roboto"/>
                <a:ea typeface="Roboto"/>
                <a:cs typeface="Roboto"/>
                <a:sym typeface="Roboto"/>
              </a:rPr>
              <a:t>Fue</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una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oportunidad</a:t>
            </a:r>
            <a:r>
              <a:rPr lang="en-US" sz="1400" b="0" i="0" u="none" strike="noStrike" cap="none" dirty="0">
                <a:solidFill>
                  <a:schemeClr val="dk2"/>
                </a:solidFill>
                <a:latin typeface="Roboto"/>
                <a:ea typeface="Roboto"/>
                <a:cs typeface="Roboto"/>
                <a:sym typeface="Roboto"/>
              </a:rPr>
              <a:t> para que las </a:t>
            </a:r>
            <a:r>
              <a:rPr lang="en-US" sz="1400" b="0" i="0" u="none" strike="noStrike" cap="none" dirty="0" err="1">
                <a:solidFill>
                  <a:schemeClr val="dk2"/>
                </a:solidFill>
                <a:latin typeface="Roboto"/>
                <a:ea typeface="Roboto"/>
                <a:cs typeface="Roboto"/>
                <a:sym typeface="Roboto"/>
              </a:rPr>
              <a:t>víctimas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expresaran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sus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emociones</a:t>
            </a:r>
            <a:r>
              <a:rPr lang="en-US" sz="1400" b="0" i="0" u="none" strike="noStrike" cap="none" dirty="0">
                <a:solidFill>
                  <a:schemeClr val="dk2"/>
                </a:solidFill>
                <a:latin typeface="Roboto"/>
                <a:ea typeface="Roboto"/>
                <a:cs typeface="Roboto"/>
                <a:sym typeface="Roboto"/>
              </a:rPr>
              <a:t> a </a:t>
            </a:r>
            <a:r>
              <a:rPr lang="en-US" sz="1400" b="0" i="0" u="none" strike="noStrike" cap="none" dirty="0" err="1">
                <a:solidFill>
                  <a:schemeClr val="dk2"/>
                </a:solidFill>
                <a:latin typeface="Roboto"/>
                <a:ea typeface="Roboto"/>
                <a:cs typeface="Roboto"/>
                <a:sym typeface="Roboto"/>
              </a:rPr>
              <a:t>través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medios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más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creativos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canciones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teatro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pinturas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juegos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oraciones</a:t>
            </a:r>
            <a:r>
              <a:rPr lang="en-US" sz="1400" b="0" i="0" u="none" strike="noStrike" cap="none" dirty="0">
                <a:solidFill>
                  <a:schemeClr val="dk2"/>
                </a:solidFill>
                <a:latin typeface="Roboto"/>
                <a:ea typeface="Roboto"/>
                <a:cs typeface="Roboto"/>
                <a:sym typeface="Roboto"/>
              </a:rPr>
              <a:t>, etc. </a:t>
            </a:r>
            <a:endParaRPr dirty="0"/>
          </a:p>
        </p:txBody>
      </p:sp>
      <p:grpSp>
        <p:nvGrpSpPr>
          <p:cNvPr id="425" name="Google Shape;425;p62"/>
          <p:cNvGrpSpPr/>
          <p:nvPr/>
        </p:nvGrpSpPr>
        <p:grpSpPr>
          <a:xfrm>
            <a:off x="6212550" y="1304874"/>
            <a:ext cx="2632500" cy="3662722"/>
            <a:chOff x="6212550" y="1304875"/>
            <a:chExt cx="2632500" cy="3416400"/>
          </a:xfrm>
        </p:grpSpPr>
        <p:sp>
          <p:nvSpPr>
            <p:cNvPr id="426" name="Google Shape;426;p62"/>
            <p:cNvSpPr/>
            <p:nvPr/>
          </p:nvSpPr>
          <p:spPr>
            <a:xfrm>
              <a:off x="621540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62"/>
            <p:cNvSpPr txBox="1"/>
            <p:nvPr/>
          </p:nvSpPr>
          <p:spPr>
            <a:xfrm>
              <a:off x="6212550" y="1304875"/>
              <a:ext cx="2632500" cy="464100"/>
            </a:xfrm>
            <a:prstGeom prst="rect">
              <a:avLst/>
            </a:prstGeom>
            <a:solidFill>
              <a:srgbClr val="31394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28" name="Google Shape;428;p62"/>
          <p:cNvSpPr txBox="1"/>
          <p:nvPr/>
        </p:nvSpPr>
        <p:spPr>
          <a:xfrm>
            <a:off x="6270500" y="1242883"/>
            <a:ext cx="2494500" cy="623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400"/>
              <a:buFont typeface="Arial"/>
              <a:buNone/>
            </a:pPr>
            <a:r>
              <a:rPr lang="en-US" sz="1400" b="0" i="0" u="none" strike="noStrike" cap="none">
                <a:solidFill>
                  <a:srgbClr val="FFFFFF"/>
                </a:solidFill>
                <a:latin typeface="Roboto"/>
                <a:ea typeface="Roboto"/>
                <a:cs typeface="Roboto"/>
                <a:sym typeface="Roboto"/>
              </a:rPr>
              <a:t>Kenia - Conversaciones con mujeres</a:t>
            </a:r>
            <a:endParaRPr/>
          </a:p>
        </p:txBody>
      </p:sp>
      <p:sp>
        <p:nvSpPr>
          <p:cNvPr id="429" name="Google Shape;429;p62"/>
          <p:cNvSpPr txBox="1"/>
          <p:nvPr/>
        </p:nvSpPr>
        <p:spPr>
          <a:xfrm>
            <a:off x="6286400" y="1850300"/>
            <a:ext cx="2478600" cy="27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chemeClr val="dk2"/>
                </a:solidFill>
                <a:latin typeface="Roboto"/>
                <a:ea typeface="Roboto"/>
                <a:cs typeface="Roboto"/>
                <a:sym typeface="Roboto"/>
              </a:rPr>
              <a:t>Dirigidas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comisionadas</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2"/>
                </a:solidFill>
                <a:latin typeface="Roboto"/>
                <a:ea typeface="Roboto"/>
                <a:cs typeface="Roboto"/>
                <a:sym typeface="Roboto"/>
              </a:rPr>
              <a:t>Los </a:t>
            </a:r>
            <a:r>
              <a:rPr lang="en-US" sz="1400" b="0" i="0" u="none" strike="noStrike" cap="none" dirty="0" err="1">
                <a:solidFill>
                  <a:schemeClr val="dk2"/>
                </a:solidFill>
                <a:latin typeface="Roboto"/>
                <a:ea typeface="Roboto"/>
                <a:cs typeface="Roboto"/>
                <a:sym typeface="Roboto"/>
              </a:rPr>
              <a:t>espacios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exclusivos</a:t>
            </a:r>
            <a:r>
              <a:rPr lang="en-US" sz="1400" b="0" i="0" u="none" strike="noStrike" cap="none" dirty="0">
                <a:solidFill>
                  <a:schemeClr val="dk2"/>
                </a:solidFill>
                <a:latin typeface="Roboto"/>
                <a:ea typeface="Roboto"/>
                <a:cs typeface="Roboto"/>
                <a:sym typeface="Roboto"/>
              </a:rPr>
              <a:t> para </a:t>
            </a:r>
            <a:r>
              <a:rPr lang="en-US" sz="1400" b="0" i="0" u="none" strike="noStrike" cap="none" dirty="0" err="1">
                <a:solidFill>
                  <a:schemeClr val="dk2"/>
                </a:solidFill>
                <a:latin typeface="Roboto"/>
                <a:ea typeface="Roboto"/>
                <a:cs typeface="Roboto"/>
                <a:sym typeface="Roboto"/>
              </a:rPr>
              <a:t>mujeres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brindaron</a:t>
            </a:r>
            <a:r>
              <a:rPr lang="en-US" sz="1400" b="0" i="0" u="none" strike="noStrike" cap="none" dirty="0">
                <a:solidFill>
                  <a:schemeClr val="dk2"/>
                </a:solidFill>
                <a:latin typeface="Roboto"/>
                <a:ea typeface="Roboto"/>
                <a:cs typeface="Roboto"/>
                <a:sym typeface="Roboto"/>
              </a:rPr>
              <a:t> un </a:t>
            </a:r>
            <a:r>
              <a:rPr lang="en-US" sz="1400" b="0" i="0" u="none" strike="noStrike" cap="none" dirty="0" err="1">
                <a:solidFill>
                  <a:schemeClr val="dk2"/>
                </a:solidFill>
                <a:latin typeface="Roboto"/>
                <a:ea typeface="Roboto"/>
                <a:cs typeface="Roboto"/>
                <a:sym typeface="Roboto"/>
              </a:rPr>
              <a:t>entorno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seguro</a:t>
            </a:r>
            <a:r>
              <a:rPr lang="en-US" sz="1400" b="0" i="0" u="none" strike="noStrike" cap="none" dirty="0">
                <a:solidFill>
                  <a:schemeClr val="dk2"/>
                </a:solidFill>
                <a:latin typeface="Roboto"/>
                <a:ea typeface="Roboto"/>
                <a:cs typeface="Roboto"/>
                <a:sym typeface="Roboto"/>
              </a:rPr>
              <a:t> para que las </a:t>
            </a:r>
            <a:r>
              <a:rPr lang="en-US" sz="1400" b="0" i="0" u="none" strike="noStrike" cap="none" dirty="0" err="1">
                <a:solidFill>
                  <a:schemeClr val="dk2"/>
                </a:solidFill>
                <a:latin typeface="Roboto"/>
                <a:ea typeface="Roboto"/>
                <a:cs typeface="Roboto"/>
                <a:sym typeface="Roboto"/>
              </a:rPr>
              <a:t>mujeres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pudieran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hablar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sobre</a:t>
            </a:r>
            <a:r>
              <a:rPr lang="en-US" sz="1400" b="0" i="0" u="none" strike="noStrike" cap="none" dirty="0">
                <a:solidFill>
                  <a:schemeClr val="dk2"/>
                </a:solidFill>
                <a:latin typeface="Roboto"/>
                <a:ea typeface="Roboto"/>
                <a:cs typeface="Roboto"/>
                <a:sym typeface="Roboto"/>
              </a:rPr>
              <a:t> las </a:t>
            </a:r>
            <a:r>
              <a:rPr lang="en-US" sz="1400" b="0" i="0" u="none" strike="noStrike" cap="none" dirty="0" err="1">
                <a:solidFill>
                  <a:schemeClr val="dk2"/>
                </a:solidFill>
                <a:latin typeface="Roboto"/>
                <a:ea typeface="Roboto"/>
                <a:cs typeface="Roboto"/>
                <a:sym typeface="Roboto"/>
              </a:rPr>
              <a:t>violaciones</a:t>
            </a:r>
            <a:r>
              <a:rPr lang="en-US" sz="1400" b="0" i="0" u="none" strike="noStrike" cap="none" dirty="0">
                <a:solidFill>
                  <a:schemeClr val="dk2"/>
                </a:solidFill>
                <a:latin typeface="Roboto"/>
                <a:ea typeface="Roboto"/>
                <a:cs typeface="Roboto"/>
                <a:sym typeface="Roboto"/>
              </a:rPr>
              <a:t> que las </a:t>
            </a:r>
            <a:r>
              <a:rPr lang="en-US" sz="1400" b="0" i="0" u="none" strike="noStrike" cap="none" dirty="0" err="1">
                <a:solidFill>
                  <a:schemeClr val="dk2"/>
                </a:solidFill>
                <a:latin typeface="Roboto"/>
                <a:ea typeface="Roboto"/>
                <a:cs typeface="Roboto"/>
                <a:sym typeface="Roboto"/>
              </a:rPr>
              <a:t>habían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afectado</a:t>
            </a:r>
            <a:r>
              <a:rPr lang="en-US" sz="1400" b="0" i="0" u="none" strike="noStrike" cap="none" dirty="0">
                <a:solidFill>
                  <a:schemeClr val="dk2"/>
                </a:solidFill>
                <a:latin typeface="Roboto"/>
                <a:ea typeface="Roboto"/>
                <a:cs typeface="Roboto"/>
                <a:sym typeface="Roboto"/>
              </a:rPr>
              <a:t>. </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chemeClr val="dk2"/>
                </a:solidFill>
                <a:latin typeface="Roboto"/>
                <a:ea typeface="Roboto"/>
                <a:cs typeface="Roboto"/>
                <a:sym typeface="Roboto"/>
              </a:rPr>
              <a:t>Participaron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más</a:t>
            </a:r>
            <a:r>
              <a:rPr lang="en-US" sz="1400" b="0" i="0" u="none" strike="noStrike" cap="none" dirty="0">
                <a:solidFill>
                  <a:schemeClr val="dk2"/>
                </a:solidFill>
                <a:latin typeface="Roboto"/>
                <a:ea typeface="Roboto"/>
                <a:cs typeface="Roboto"/>
                <a:sym typeface="Roboto"/>
              </a:rPr>
              <a:t> de 1.000 </a:t>
            </a:r>
            <a:r>
              <a:rPr lang="en-US" sz="1400" b="0" i="0" u="none" strike="noStrike" cap="none" dirty="0" err="1">
                <a:solidFill>
                  <a:schemeClr val="dk2"/>
                </a:solidFill>
                <a:latin typeface="Roboto"/>
                <a:ea typeface="Roboto"/>
                <a:cs typeface="Roboto"/>
                <a:sym typeface="Roboto"/>
              </a:rPr>
              <a:t>mujeres</a:t>
            </a:r>
            <a:r>
              <a:rPr lang="en-US" sz="1400" b="0" i="0" u="none" strike="noStrike" cap="none" dirty="0">
                <a:solidFill>
                  <a:schemeClr val="dk2"/>
                </a:solidFill>
                <a:latin typeface="Roboto"/>
                <a:ea typeface="Roboto"/>
                <a:cs typeface="Roboto"/>
                <a:sym typeface="Roboto"/>
              </a:rPr>
              <a:t>.</a:t>
            </a: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63"/>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8. Informe final </a:t>
            </a:r>
            <a:endParaRPr/>
          </a:p>
        </p:txBody>
      </p:sp>
      <p:sp>
        <p:nvSpPr>
          <p:cNvPr id="435" name="Google Shape;435;p63"/>
          <p:cNvSpPr txBox="1"/>
          <p:nvPr/>
        </p:nvSpPr>
        <p:spPr>
          <a:xfrm>
            <a:off x="4572000" y="476050"/>
            <a:ext cx="4083600" cy="274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err="1">
                <a:solidFill>
                  <a:schemeClr val="dk2"/>
                </a:solidFill>
                <a:latin typeface="Roboto"/>
                <a:ea typeface="Roboto"/>
                <a:cs typeface="Roboto"/>
                <a:sym typeface="Roboto"/>
              </a:rPr>
              <a:t>Documento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oficial</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por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escrito</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2"/>
                </a:solidFill>
                <a:latin typeface="Roboto"/>
                <a:ea typeface="Roboto"/>
                <a:cs typeface="Roboto"/>
                <a:sym typeface="Roboto"/>
              </a:rPr>
              <a:t>Fuentes </a:t>
            </a:r>
            <a:r>
              <a:rPr lang="en-US" sz="1800" b="0" i="0" u="none" strike="noStrike" cap="none" dirty="0" err="1">
                <a:solidFill>
                  <a:schemeClr val="dk2"/>
                </a:solidFill>
                <a:latin typeface="Roboto"/>
                <a:ea typeface="Roboto"/>
                <a:cs typeface="Roboto"/>
                <a:sym typeface="Roboto"/>
              </a:rPr>
              <a:t>principales</a:t>
            </a:r>
            <a:r>
              <a:rPr lang="en-US" sz="1800" b="0" i="0" u="none" strike="noStrike" cap="none" dirty="0">
                <a:solidFill>
                  <a:schemeClr val="dk2"/>
                </a:solidFill>
                <a:latin typeface="Roboto"/>
                <a:ea typeface="Roboto"/>
                <a:cs typeface="Roboto"/>
                <a:sym typeface="Roboto"/>
              </a:rPr>
              <a:t>:</a:t>
            </a: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a:solidFill>
                  <a:schemeClr val="dk2"/>
                </a:solidFill>
                <a:latin typeface="Roboto"/>
                <a:ea typeface="Roboto"/>
                <a:cs typeface="Roboto"/>
                <a:sym typeface="Roboto"/>
              </a:rPr>
              <a:t>T</a:t>
            </a:r>
            <a:r>
              <a:rPr lang="en-US" sz="1800" b="0" i="0" u="none" strike="noStrike" cap="none" dirty="0">
                <a:solidFill>
                  <a:schemeClr val="dk2"/>
                </a:solidFill>
                <a:latin typeface="Roboto"/>
                <a:ea typeface="Roboto"/>
                <a:cs typeface="Roboto"/>
                <a:sym typeface="Roboto"/>
              </a:rPr>
              <a:t>estimonios de las </a:t>
            </a:r>
            <a:r>
              <a:rPr lang="en-US" sz="1800" b="0" i="0" u="none" strike="noStrike" cap="none" dirty="0" err="1">
                <a:solidFill>
                  <a:schemeClr val="dk2"/>
                </a:solidFill>
                <a:latin typeface="Roboto"/>
                <a:ea typeface="Roboto"/>
                <a:cs typeface="Roboto"/>
                <a:sym typeface="Roboto"/>
              </a:rPr>
              <a:t>víctimas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testigos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perpetradores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durante</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audiencias</a:t>
            </a:r>
            <a:r>
              <a:rPr lang="en-US" sz="1800" b="0" i="0" u="none" strike="noStrike" cap="none" dirty="0">
                <a:solidFill>
                  <a:schemeClr val="dk2"/>
                </a:solidFill>
                <a:latin typeface="Roboto"/>
                <a:ea typeface="Roboto"/>
                <a:cs typeface="Roboto"/>
                <a:sym typeface="Roboto"/>
              </a:rPr>
              <a:t> y la </a:t>
            </a:r>
            <a:r>
              <a:rPr lang="en-US" sz="1800" b="0" i="0" u="none" strike="noStrike" cap="none" dirty="0" err="1">
                <a:solidFill>
                  <a:schemeClr val="dk2"/>
                </a:solidFill>
                <a:latin typeface="Roboto"/>
                <a:ea typeface="Roboto"/>
                <a:cs typeface="Roboto"/>
                <a:sym typeface="Roboto"/>
              </a:rPr>
              <a:t>toma</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declaraciones</a:t>
            </a:r>
            <a:endParaRPr dirty="0"/>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H</a:t>
            </a:r>
            <a:r>
              <a:rPr lang="en-US" sz="1800" b="0" i="0" u="none" strike="noStrike" cap="none" dirty="0" err="1">
                <a:solidFill>
                  <a:schemeClr val="dk2"/>
                </a:solidFill>
                <a:latin typeface="Roboto"/>
                <a:ea typeface="Roboto"/>
                <a:cs typeface="Roboto"/>
                <a:sym typeface="Roboto"/>
              </a:rPr>
              <a:t>allazgos</a:t>
            </a:r>
            <a:r>
              <a:rPr lang="en-US" sz="1800" b="0" i="0" u="none" strike="noStrike" cap="none" dirty="0">
                <a:solidFill>
                  <a:schemeClr val="dk2"/>
                </a:solidFill>
                <a:latin typeface="Roboto"/>
                <a:ea typeface="Roboto"/>
                <a:cs typeface="Roboto"/>
                <a:sym typeface="Roboto"/>
              </a:rPr>
              <a:t> de las </a:t>
            </a:r>
            <a:r>
              <a:rPr lang="en-US" sz="1800" b="0" i="0" u="none" strike="noStrike" cap="none" dirty="0" err="1">
                <a:solidFill>
                  <a:schemeClr val="dk2"/>
                </a:solidFill>
                <a:latin typeface="Roboto"/>
                <a:ea typeface="Roboto"/>
                <a:cs typeface="Roboto"/>
                <a:sym typeface="Roboto"/>
              </a:rPr>
              <a:t>investigaciones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otros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estudios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realizados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por</a:t>
            </a:r>
            <a:r>
              <a:rPr lang="en-US" sz="1800" b="0" i="0" u="none" strike="noStrike" cap="none" dirty="0">
                <a:solidFill>
                  <a:schemeClr val="dk2"/>
                </a:solidFill>
                <a:latin typeface="Roboto"/>
                <a:ea typeface="Roboto"/>
                <a:cs typeface="Roboto"/>
                <a:sym typeface="Roboto"/>
              </a:rPr>
              <a:t> la </a:t>
            </a:r>
            <a:r>
              <a:rPr lang="en-US" sz="1800" b="0" i="0" u="none" strike="noStrike" cap="none" dirty="0" err="1">
                <a:solidFill>
                  <a:schemeClr val="dk2"/>
                </a:solidFill>
                <a:latin typeface="Roboto"/>
                <a:ea typeface="Roboto"/>
                <a:cs typeface="Roboto"/>
                <a:sym typeface="Roboto"/>
              </a:rPr>
              <a:t>comisión</a:t>
            </a:r>
            <a:endParaRPr dirty="0"/>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A</a:t>
            </a:r>
            <a:r>
              <a:rPr lang="en-US" sz="1800" b="0" i="0" u="none" strike="noStrike" cap="none" dirty="0" err="1">
                <a:solidFill>
                  <a:schemeClr val="dk2"/>
                </a:solidFill>
                <a:latin typeface="Roboto"/>
                <a:ea typeface="Roboto"/>
                <a:cs typeface="Roboto"/>
                <a:sym typeface="Roboto"/>
              </a:rPr>
              <a:t>nálisis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estadísticos</a:t>
            </a:r>
            <a:r>
              <a:rPr lang="en-US" sz="1800" b="0" i="0" u="none" strike="noStrike" cap="none" dirty="0">
                <a:solidFill>
                  <a:schemeClr val="dk2"/>
                </a:solidFill>
                <a:latin typeface="Roboto"/>
                <a:ea typeface="Roboto"/>
                <a:cs typeface="Roboto"/>
                <a:sym typeface="Roboto"/>
              </a:rPr>
              <a:t> o de </a:t>
            </a:r>
            <a:r>
              <a:rPr lang="en-US" sz="1800" b="0" i="0" u="none" strike="noStrike" cap="none" dirty="0" err="1">
                <a:solidFill>
                  <a:schemeClr val="dk2"/>
                </a:solidFill>
                <a:latin typeface="Roboto"/>
                <a:ea typeface="Roboto"/>
                <a:cs typeface="Roboto"/>
                <a:sym typeface="Roboto"/>
              </a:rPr>
              <a:t>otro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tipo</a:t>
            </a:r>
            <a:r>
              <a:rPr lang="en-US" sz="1800" b="0" i="0" u="none" strike="noStrike" cap="none" dirty="0">
                <a:solidFill>
                  <a:schemeClr val="dk2"/>
                </a:solidFill>
                <a:latin typeface="Roboto"/>
                <a:ea typeface="Roboto"/>
                <a:cs typeface="Roboto"/>
                <a:sym typeface="Roboto"/>
              </a:rPr>
              <a:t> de las bases de </a:t>
            </a:r>
            <a:r>
              <a:rPr lang="en-US" sz="1800" b="0" i="0" u="none" strike="noStrike" cap="none" dirty="0" err="1">
                <a:solidFill>
                  <a:schemeClr val="dk2"/>
                </a:solidFill>
                <a:latin typeface="Roboto"/>
                <a:ea typeface="Roboto"/>
                <a:cs typeface="Roboto"/>
                <a:sym typeface="Roboto"/>
              </a:rPr>
              <a:t>datos</a:t>
            </a:r>
            <a:r>
              <a:rPr lang="en-US" sz="1800" b="0" i="0" u="none" strike="noStrike" cap="none" dirty="0">
                <a:solidFill>
                  <a:schemeClr val="dk2"/>
                </a:solidFill>
                <a:latin typeface="Roboto"/>
                <a:ea typeface="Roboto"/>
                <a:cs typeface="Roboto"/>
                <a:sym typeface="Roboto"/>
              </a:rPr>
              <a:t> de las </a:t>
            </a:r>
            <a:r>
              <a:rPr lang="en-US" sz="1800" b="0" i="0" u="none" strike="noStrike" cap="none" dirty="0" err="1">
                <a:solidFill>
                  <a:schemeClr val="dk2"/>
                </a:solidFill>
                <a:latin typeface="Roboto"/>
                <a:ea typeface="Roboto"/>
                <a:cs typeface="Roboto"/>
                <a:sym typeface="Roboto"/>
              </a:rPr>
              <a:t>comisiones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sobre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violaciones</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derechos </a:t>
            </a:r>
            <a:r>
              <a:rPr lang="en-US" sz="1800" b="0" i="0" u="none" strike="noStrike" cap="none" dirty="0" err="1">
                <a:solidFill>
                  <a:schemeClr val="dk2"/>
                </a:solidFill>
                <a:latin typeface="Roboto"/>
                <a:ea typeface="Roboto"/>
                <a:cs typeface="Roboto"/>
                <a:sym typeface="Roboto"/>
              </a:rPr>
              <a:t>humanos</a:t>
            </a:r>
            <a:endParaRPr dirty="0"/>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2"/>
              </a:solidFill>
              <a:latin typeface="Roboto"/>
              <a:ea typeface="Roboto"/>
              <a:cs typeface="Roboto"/>
              <a:sym typeface="Roboto"/>
            </a:endParaRPr>
          </a:p>
        </p:txBody>
      </p:sp>
      <p:sp>
        <p:nvSpPr>
          <p:cNvPr id="4" name="Rectangle 3">
            <a:extLst>
              <a:ext uri="{FF2B5EF4-FFF2-40B4-BE49-F238E27FC236}">
                <a16:creationId xmlns:a16="http://schemas.microsoft.com/office/drawing/2014/main" id="{0FE02B40-F0AA-48D2-B3FD-DD2707FB0E65}"/>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64"/>
          <p:cNvSpPr txBox="1">
            <a:spLocks noGrp="1"/>
          </p:cNvSpPr>
          <p:nvPr>
            <p:ph type="title"/>
          </p:nvPr>
        </p:nvSpPr>
        <p:spPr>
          <a:xfrm>
            <a:off x="209675" y="281800"/>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Elementos</a:t>
            </a:r>
            <a:endParaRPr/>
          </a:p>
        </p:txBody>
      </p:sp>
      <p:sp>
        <p:nvSpPr>
          <p:cNvPr id="441" name="Google Shape;441;p64"/>
          <p:cNvSpPr txBox="1"/>
          <p:nvPr/>
        </p:nvSpPr>
        <p:spPr>
          <a:xfrm>
            <a:off x="4753375" y="1570700"/>
            <a:ext cx="4124400" cy="2349600"/>
          </a:xfrm>
          <a:prstGeom prst="rect">
            <a:avLst/>
          </a:prstGeom>
          <a:noFill/>
          <a:ln>
            <a:noFill/>
          </a:ln>
        </p:spPr>
        <p:txBody>
          <a:bodyPr spcFirstLastPara="1" wrap="square" lIns="91425" tIns="91425" rIns="91425" bIns="91425" anchor="ctr" anchorCtr="0">
            <a:noAutofit/>
          </a:bodyPr>
          <a:lstStyle/>
          <a:p>
            <a:pPr marL="457200" marR="0" lvl="0"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M</a:t>
            </a:r>
            <a:r>
              <a:rPr lang="en-US" sz="1400" b="0" i="0" u="none" strike="noStrike" cap="none" dirty="0" err="1">
                <a:solidFill>
                  <a:schemeClr val="dk2"/>
                </a:solidFill>
                <a:latin typeface="Roboto"/>
                <a:ea typeface="Roboto"/>
                <a:cs typeface="Roboto"/>
                <a:sym typeface="Roboto"/>
              </a:rPr>
              <a:t>andato</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orígenes</a:t>
            </a:r>
            <a:r>
              <a:rPr lang="en-US" sz="1400" b="0" i="0" u="none" strike="noStrike" cap="none" dirty="0">
                <a:solidFill>
                  <a:schemeClr val="dk2"/>
                </a:solidFill>
                <a:latin typeface="Roboto"/>
                <a:ea typeface="Roboto"/>
                <a:cs typeface="Roboto"/>
                <a:sym typeface="Roboto"/>
              </a:rPr>
              <a:t> de la </a:t>
            </a:r>
            <a:r>
              <a:rPr lang="en-US" sz="1400" b="0" i="0" u="none" strike="noStrike" cap="none" dirty="0" err="1">
                <a:solidFill>
                  <a:schemeClr val="dk2"/>
                </a:solidFill>
                <a:latin typeface="Roboto"/>
                <a:ea typeface="Roboto"/>
                <a:cs typeface="Roboto"/>
                <a:sym typeface="Roboto"/>
              </a:rPr>
              <a:t>comisión</a:t>
            </a: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M</a:t>
            </a:r>
            <a:r>
              <a:rPr lang="en-US" sz="1400" b="0" i="0" u="none" strike="noStrike" cap="none" dirty="0" err="1">
                <a:solidFill>
                  <a:schemeClr val="dk2"/>
                </a:solidFill>
                <a:latin typeface="Roboto"/>
                <a:ea typeface="Roboto"/>
                <a:cs typeface="Roboto"/>
                <a:sym typeface="Roboto"/>
              </a:rPr>
              <a:t>etodología</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operaciones</a:t>
            </a: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dirty="0">
                <a:solidFill>
                  <a:schemeClr val="dk2"/>
                </a:solidFill>
                <a:latin typeface="Roboto"/>
                <a:ea typeface="Roboto"/>
                <a:cs typeface="Roboto"/>
                <a:sym typeface="Roboto"/>
              </a:rPr>
              <a:t>H</a:t>
            </a:r>
            <a:r>
              <a:rPr lang="en-US" sz="1400" b="0" i="0" u="none" strike="noStrike" cap="none" dirty="0">
                <a:solidFill>
                  <a:schemeClr val="dk2"/>
                </a:solidFill>
                <a:latin typeface="Roboto"/>
                <a:ea typeface="Roboto"/>
                <a:cs typeface="Roboto"/>
                <a:sym typeface="Roboto"/>
              </a:rPr>
              <a:t>istoria, </a:t>
            </a:r>
            <a:r>
              <a:rPr lang="en-US" sz="1400" b="0" i="0" u="none" strike="noStrike" cap="none" dirty="0" err="1">
                <a:solidFill>
                  <a:schemeClr val="dk2"/>
                </a:solidFill>
                <a:latin typeface="Roboto"/>
                <a:ea typeface="Roboto"/>
                <a:cs typeface="Roboto"/>
                <a:sym typeface="Roboto"/>
              </a:rPr>
              <a:t>causas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antecedentes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períodos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violencia</a:t>
            </a: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H</a:t>
            </a:r>
            <a:r>
              <a:rPr lang="en-US" sz="1400" b="0" i="0" u="none" strike="noStrike" cap="none" dirty="0" err="1">
                <a:solidFill>
                  <a:schemeClr val="dk2"/>
                </a:solidFill>
                <a:latin typeface="Roboto"/>
                <a:ea typeface="Roboto"/>
                <a:cs typeface="Roboto"/>
                <a:sym typeface="Roboto"/>
              </a:rPr>
              <a:t>allazgos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sobre</a:t>
            </a:r>
            <a:r>
              <a:rPr lang="en-US" sz="1400" b="0" i="0" u="none" strike="noStrike" cap="none" dirty="0">
                <a:solidFill>
                  <a:schemeClr val="dk2"/>
                </a:solidFill>
                <a:latin typeface="Roboto"/>
                <a:ea typeface="Roboto"/>
                <a:cs typeface="Roboto"/>
                <a:sym typeface="Roboto"/>
              </a:rPr>
              <a:t> lo </a:t>
            </a:r>
            <a:r>
              <a:rPr lang="en-US" sz="1400" b="0" i="0" u="none" strike="noStrike" cap="none" dirty="0" err="1">
                <a:solidFill>
                  <a:schemeClr val="dk2"/>
                </a:solidFill>
                <a:latin typeface="Roboto"/>
                <a:ea typeface="Roboto"/>
                <a:cs typeface="Roboto"/>
                <a:sym typeface="Roboto"/>
              </a:rPr>
              <a:t>ocurrido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durante</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períodos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violencia</a:t>
            </a: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N</a:t>
            </a:r>
            <a:r>
              <a:rPr lang="en-US" sz="1400" b="0" i="0" u="none" strike="noStrike" cap="none" dirty="0" err="1">
                <a:solidFill>
                  <a:schemeClr val="dk2"/>
                </a:solidFill>
                <a:latin typeface="Roboto"/>
                <a:ea typeface="Roboto"/>
                <a:cs typeface="Roboto"/>
                <a:sym typeface="Roboto"/>
              </a:rPr>
              <a:t>aturaleza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características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consecuencias</a:t>
            </a:r>
            <a:r>
              <a:rPr lang="en-US" sz="1400" b="0" i="0" u="none" strike="noStrike" cap="none" dirty="0">
                <a:solidFill>
                  <a:schemeClr val="dk2"/>
                </a:solidFill>
                <a:latin typeface="Roboto"/>
                <a:ea typeface="Roboto"/>
                <a:cs typeface="Roboto"/>
                <a:sym typeface="Roboto"/>
              </a:rPr>
              <a:t> de la </a:t>
            </a:r>
            <a:r>
              <a:rPr lang="en-US" sz="1400" b="0" i="0" u="none" strike="noStrike" cap="none" dirty="0" err="1">
                <a:solidFill>
                  <a:schemeClr val="dk2"/>
                </a:solidFill>
                <a:latin typeface="Roboto"/>
                <a:ea typeface="Roboto"/>
                <a:cs typeface="Roboto"/>
                <a:sym typeface="Roboto"/>
              </a:rPr>
              <a:t>violencia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p.ej</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patrones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evolución</a:t>
            </a:r>
            <a:r>
              <a:rPr lang="en-US" sz="1400" b="0" i="0" u="none" strike="noStrike" cap="none" dirty="0">
                <a:solidFill>
                  <a:schemeClr val="dk2"/>
                </a:solidFill>
                <a:latin typeface="Roboto"/>
                <a:ea typeface="Roboto"/>
                <a:cs typeface="Roboto"/>
                <a:sym typeface="Roboto"/>
              </a:rPr>
              <a:t>; a </a:t>
            </a:r>
            <a:r>
              <a:rPr lang="en-US" sz="1400" b="0" i="0" u="none" strike="noStrike" cap="none" dirty="0" err="1">
                <a:solidFill>
                  <a:schemeClr val="dk2"/>
                </a:solidFill>
                <a:latin typeface="Roboto"/>
                <a:ea typeface="Roboto"/>
                <a:cs typeface="Roboto"/>
                <a:sym typeface="Roboto"/>
              </a:rPr>
              <a:t>quiénes</a:t>
            </a:r>
            <a:r>
              <a:rPr lang="en-US" sz="1400" b="0" i="0" u="none" strike="noStrike" cap="none" dirty="0">
                <a:solidFill>
                  <a:schemeClr val="dk2"/>
                </a:solidFill>
                <a:latin typeface="Roboto"/>
                <a:ea typeface="Roboto"/>
                <a:cs typeface="Roboto"/>
                <a:sym typeface="Roboto"/>
              </a:rPr>
              <a:t> se </a:t>
            </a:r>
            <a:r>
              <a:rPr lang="en-US" sz="1400" b="0" i="0" u="none" strike="noStrike" cap="none" dirty="0" err="1">
                <a:solidFill>
                  <a:schemeClr val="dk2"/>
                </a:solidFill>
                <a:latin typeface="Roboto"/>
                <a:ea typeface="Roboto"/>
                <a:cs typeface="Roboto"/>
                <a:sym typeface="Roboto"/>
              </a:rPr>
              <a:t>persiguió</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cuáles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fueron</a:t>
            </a:r>
            <a:r>
              <a:rPr lang="en-US" sz="1400" b="0" i="0" u="none" strike="noStrike" cap="none" dirty="0">
                <a:solidFill>
                  <a:schemeClr val="dk2"/>
                </a:solidFill>
                <a:latin typeface="Roboto"/>
                <a:ea typeface="Roboto"/>
                <a:cs typeface="Roboto"/>
                <a:sym typeface="Roboto"/>
              </a:rPr>
              <a:t> las </a:t>
            </a:r>
            <a:r>
              <a:rPr lang="en-US" sz="1400" b="0" i="0" u="none" strike="noStrike" cap="none" dirty="0" err="1">
                <a:solidFill>
                  <a:schemeClr val="dk2"/>
                </a:solidFill>
                <a:latin typeface="Roboto"/>
                <a:ea typeface="Roboto"/>
                <a:cs typeface="Roboto"/>
                <a:sym typeface="Roboto"/>
              </a:rPr>
              <a:t>consecuencias</a:t>
            </a:r>
            <a:r>
              <a:rPr lang="en-US" sz="1400" b="0" i="0" u="none" strike="noStrike" cap="none" dirty="0">
                <a:solidFill>
                  <a:schemeClr val="dk2"/>
                </a:solidFill>
                <a:latin typeface="Roboto"/>
                <a:ea typeface="Roboto"/>
                <a:cs typeface="Roboto"/>
                <a:sym typeface="Roboto"/>
              </a:rPr>
              <a:t> de las </a:t>
            </a:r>
            <a:r>
              <a:rPr lang="en-US" sz="1400" b="0" i="0" u="none" strike="noStrike" cap="none" dirty="0" err="1">
                <a:solidFill>
                  <a:schemeClr val="dk2"/>
                </a:solidFill>
                <a:latin typeface="Roboto"/>
                <a:ea typeface="Roboto"/>
                <a:cs typeface="Roboto"/>
                <a:sym typeface="Roboto"/>
              </a:rPr>
              <a:t>distintas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violaciones</a:t>
            </a:r>
            <a:r>
              <a:rPr lang="en-US" sz="1400" b="0" i="0" u="none" strike="noStrike" cap="none" dirty="0">
                <a:solidFill>
                  <a:schemeClr val="dk2"/>
                </a:solidFill>
                <a:latin typeface="Roboto"/>
                <a:ea typeface="Roboto"/>
                <a:cs typeface="Roboto"/>
                <a:sym typeface="Roboto"/>
              </a:rPr>
              <a:t>)</a:t>
            </a: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A</a:t>
            </a:r>
            <a:r>
              <a:rPr lang="en-US" sz="1400" b="0" i="0" u="none" strike="noStrike" cap="none" dirty="0" err="1">
                <a:solidFill>
                  <a:schemeClr val="dk2"/>
                </a:solidFill>
                <a:latin typeface="Roboto"/>
                <a:ea typeface="Roboto"/>
                <a:cs typeface="Roboto"/>
                <a:sym typeface="Roboto"/>
              </a:rPr>
              <a:t>spectos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adicionales</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temas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centrales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rol</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distintos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actores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repercusiones</a:t>
            </a:r>
            <a:r>
              <a:rPr lang="en-US" sz="1400" b="0" i="0" u="none" strike="noStrike" cap="none" dirty="0">
                <a:solidFill>
                  <a:schemeClr val="dk2"/>
                </a:solidFill>
                <a:latin typeface="Roboto"/>
                <a:ea typeface="Roboto"/>
                <a:cs typeface="Roboto"/>
                <a:sym typeface="Roboto"/>
              </a:rPr>
              <a:t> para </a:t>
            </a:r>
            <a:r>
              <a:rPr lang="en-US" sz="1400" b="0" i="0" u="none" strike="noStrike" cap="none" dirty="0" err="1">
                <a:solidFill>
                  <a:schemeClr val="dk2"/>
                </a:solidFill>
                <a:latin typeface="Roboto"/>
                <a:ea typeface="Roboto"/>
                <a:cs typeface="Roboto"/>
                <a:sym typeface="Roboto"/>
              </a:rPr>
              <a:t>regiones</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colectivos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específicos</a:t>
            </a:r>
            <a:r>
              <a:rPr lang="en-US" sz="1400" b="0" i="0" u="none" strike="noStrike" cap="none" dirty="0">
                <a:solidFill>
                  <a:schemeClr val="dk2"/>
                </a:solidFill>
                <a:latin typeface="Roboto"/>
                <a:ea typeface="Roboto"/>
                <a:cs typeface="Roboto"/>
                <a:sym typeface="Roboto"/>
              </a:rPr>
              <a:t>; variables </a:t>
            </a:r>
            <a:r>
              <a:rPr lang="en-US" sz="1400" b="0" i="0" u="none" strike="noStrike" cap="none" dirty="0" err="1">
                <a:solidFill>
                  <a:schemeClr val="dk2"/>
                </a:solidFill>
                <a:latin typeface="Roboto"/>
                <a:ea typeface="Roboto"/>
                <a:cs typeface="Roboto"/>
                <a:sym typeface="Roboto"/>
              </a:rPr>
              <a:t>generales</a:t>
            </a:r>
            <a:r>
              <a:rPr lang="en-US" sz="1400" b="0" i="0" u="none" strike="noStrike" cap="none" dirty="0">
                <a:solidFill>
                  <a:schemeClr val="dk2"/>
                </a:solidFill>
                <a:latin typeface="Roboto"/>
                <a:ea typeface="Roboto"/>
                <a:cs typeface="Roboto"/>
                <a:sym typeface="Roboto"/>
              </a:rPr>
              <a:t> que </a:t>
            </a:r>
            <a:r>
              <a:rPr lang="en-US" sz="1400" b="0" i="0" u="none" strike="noStrike" cap="none" dirty="0" err="1">
                <a:solidFill>
                  <a:schemeClr val="dk2"/>
                </a:solidFill>
                <a:latin typeface="Roboto"/>
                <a:ea typeface="Roboto"/>
                <a:cs typeface="Roboto"/>
                <a:sym typeface="Roboto"/>
              </a:rPr>
              <a:t>conducen</a:t>
            </a:r>
            <a:r>
              <a:rPr lang="en-US" sz="1400" b="0" i="0" u="none" strike="noStrike" cap="none" dirty="0">
                <a:solidFill>
                  <a:schemeClr val="dk2"/>
                </a:solidFill>
                <a:latin typeface="Roboto"/>
                <a:ea typeface="Roboto"/>
                <a:cs typeface="Roboto"/>
                <a:sym typeface="Roboto"/>
              </a:rPr>
              <a:t> a la </a:t>
            </a:r>
            <a:r>
              <a:rPr lang="en-US" sz="1400" b="0" i="0" u="none" strike="noStrike" cap="none" dirty="0" err="1">
                <a:solidFill>
                  <a:schemeClr val="dk2"/>
                </a:solidFill>
                <a:latin typeface="Roboto"/>
                <a:ea typeface="Roboto"/>
                <a:cs typeface="Roboto"/>
                <a:sym typeface="Roboto"/>
              </a:rPr>
              <a:t>violencia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como</a:t>
            </a:r>
            <a:r>
              <a:rPr lang="en-US" sz="1400" b="0" i="0" u="none" strike="noStrike" cap="none" dirty="0">
                <a:solidFill>
                  <a:schemeClr val="dk2"/>
                </a:solidFill>
                <a:latin typeface="Roboto"/>
                <a:ea typeface="Roboto"/>
                <a:cs typeface="Roboto"/>
                <a:sym typeface="Roboto"/>
              </a:rPr>
              <a:t> la </a:t>
            </a:r>
            <a:r>
              <a:rPr lang="en-US" sz="1400" b="0" i="0" u="none" strike="noStrike" cap="none" dirty="0" err="1">
                <a:solidFill>
                  <a:schemeClr val="dk2"/>
                </a:solidFill>
                <a:latin typeface="Roboto"/>
                <a:ea typeface="Roboto"/>
                <a:cs typeface="Roboto"/>
                <a:sym typeface="Roboto"/>
              </a:rPr>
              <a:t>explotación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socioeconómica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deficiencias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la </a:t>
            </a:r>
            <a:r>
              <a:rPr lang="en-US" sz="1400" b="0" i="0" u="none" strike="noStrike" cap="none" dirty="0" err="1">
                <a:solidFill>
                  <a:schemeClr val="dk2"/>
                </a:solidFill>
                <a:latin typeface="Roboto"/>
                <a:ea typeface="Roboto"/>
                <a:cs typeface="Roboto"/>
                <a:sym typeface="Roboto"/>
              </a:rPr>
              <a:t>gestión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corrupción</a:t>
            </a:r>
            <a:r>
              <a:rPr lang="en-US" sz="1400" b="0" i="0" u="none" strike="noStrike" cap="none" dirty="0">
                <a:solidFill>
                  <a:schemeClr val="dk2"/>
                </a:solidFill>
                <a:latin typeface="Roboto"/>
                <a:ea typeface="Roboto"/>
                <a:cs typeface="Roboto"/>
                <a:sym typeface="Roboto"/>
              </a:rPr>
              <a:t>, etc.)</a:t>
            </a: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H</a:t>
            </a:r>
            <a:r>
              <a:rPr lang="en-US" sz="1400" b="0" i="0" u="none" strike="noStrike" cap="none" dirty="0" err="1">
                <a:solidFill>
                  <a:schemeClr val="dk2"/>
                </a:solidFill>
                <a:latin typeface="Roboto"/>
                <a:ea typeface="Roboto"/>
                <a:cs typeface="Roboto"/>
                <a:sym typeface="Roboto"/>
              </a:rPr>
              <a:t>allazgos</a:t>
            </a:r>
            <a:r>
              <a:rPr lang="en-US" sz="1400" b="0" i="0" u="none" strike="noStrike" cap="none" dirty="0">
                <a:solidFill>
                  <a:schemeClr val="dk2"/>
                </a:solidFill>
                <a:latin typeface="Roboto"/>
                <a:ea typeface="Roboto"/>
                <a:cs typeface="Roboto"/>
                <a:sym typeface="Roboto"/>
              </a:rPr>
              <a:t>/</a:t>
            </a:r>
            <a:r>
              <a:rPr lang="en-US" sz="1400" b="0" i="0" u="none" strike="noStrike" cap="none" dirty="0" err="1">
                <a:solidFill>
                  <a:schemeClr val="dk2"/>
                </a:solidFill>
                <a:latin typeface="Roboto"/>
                <a:ea typeface="Roboto"/>
                <a:cs typeface="Roboto"/>
                <a:sym typeface="Roboto"/>
              </a:rPr>
              <a:t>conclusiones</a:t>
            </a:r>
            <a:endParaRPr sz="1400" b="0" i="0" u="none" strike="noStrike" cap="none" dirty="0">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R</a:t>
            </a:r>
            <a:r>
              <a:rPr lang="en-US" sz="1400" b="0" i="0" u="none" strike="noStrike" cap="none" dirty="0" err="1">
                <a:solidFill>
                  <a:schemeClr val="dk2"/>
                </a:solidFill>
                <a:latin typeface="Roboto"/>
                <a:ea typeface="Roboto"/>
                <a:cs typeface="Roboto"/>
                <a:sym typeface="Roboto"/>
              </a:rPr>
              <a:t>ecomendaciones</a:t>
            </a: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dirty="0">
              <a:solidFill>
                <a:schemeClr val="dk2"/>
              </a:solidFill>
              <a:latin typeface="Roboto"/>
              <a:ea typeface="Roboto"/>
              <a:cs typeface="Roboto"/>
              <a:sym typeface="Roboto"/>
            </a:endParaRPr>
          </a:p>
        </p:txBody>
      </p:sp>
      <p:pic>
        <p:nvPicPr>
          <p:cNvPr id="442" name="Google Shape;442;p64"/>
          <p:cNvPicPr preferRelativeResize="0"/>
          <p:nvPr/>
        </p:nvPicPr>
        <p:blipFill rotWithShape="1">
          <a:blip r:embed="rId3">
            <a:alphaModFix/>
          </a:blip>
          <a:srcRect/>
          <a:stretch/>
        </p:blipFill>
        <p:spPr>
          <a:xfrm>
            <a:off x="468025" y="1332100"/>
            <a:ext cx="3024443" cy="3506600"/>
          </a:xfrm>
          <a:prstGeom prst="rect">
            <a:avLst/>
          </a:prstGeom>
          <a:noFill/>
          <a:ln>
            <a:noFill/>
          </a:ln>
        </p:spPr>
      </p:pic>
      <p:sp>
        <p:nvSpPr>
          <p:cNvPr id="5" name="Rectangle 4">
            <a:extLst>
              <a:ext uri="{FF2B5EF4-FFF2-40B4-BE49-F238E27FC236}">
                <a16:creationId xmlns:a16="http://schemas.microsoft.com/office/drawing/2014/main" id="{C825F3BD-9CD3-469B-BC22-40F6E1F510D0}"/>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65"/>
          <p:cNvSpPr txBox="1">
            <a:spLocks noGrp="1"/>
          </p:cNvSpPr>
          <p:nvPr>
            <p:ph type="title"/>
          </p:nvPr>
        </p:nvSpPr>
        <p:spPr>
          <a:xfrm>
            <a:off x="209675" y="281800"/>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Incorporación de la perspectiva de género en el informe final</a:t>
            </a:r>
            <a:endParaRPr/>
          </a:p>
        </p:txBody>
      </p:sp>
      <p:sp>
        <p:nvSpPr>
          <p:cNvPr id="448" name="Google Shape;448;p65"/>
          <p:cNvSpPr txBox="1"/>
          <p:nvPr/>
        </p:nvSpPr>
        <p:spPr>
          <a:xfrm>
            <a:off x="4753375" y="1570700"/>
            <a:ext cx="4124400" cy="234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2"/>
                </a:solidFill>
                <a:latin typeface="Roboto"/>
                <a:ea typeface="Roboto"/>
                <a:cs typeface="Roboto"/>
                <a:sym typeface="Roboto"/>
              </a:rPr>
              <a:t>El </a:t>
            </a:r>
            <a:r>
              <a:rPr lang="en-US" sz="1600" b="0" i="0" u="none" strike="noStrike" cap="none" dirty="0" err="1">
                <a:solidFill>
                  <a:schemeClr val="dk2"/>
                </a:solidFill>
                <a:latin typeface="Roboto"/>
                <a:ea typeface="Roboto"/>
                <a:cs typeface="Roboto"/>
                <a:sym typeface="Roboto"/>
              </a:rPr>
              <a:t>informe</a:t>
            </a:r>
            <a:r>
              <a:rPr lang="en-US" sz="1600" b="0" i="0" u="none" strike="noStrike" cap="none" dirty="0">
                <a:solidFill>
                  <a:schemeClr val="dk2"/>
                </a:solidFill>
                <a:latin typeface="Roboto"/>
                <a:ea typeface="Roboto"/>
                <a:cs typeface="Roboto"/>
                <a:sym typeface="Roboto"/>
              </a:rPr>
              <a:t> final </a:t>
            </a:r>
            <a:r>
              <a:rPr lang="en-US" sz="1600" b="0" i="0" u="none" strike="noStrike" cap="none" dirty="0" err="1">
                <a:solidFill>
                  <a:schemeClr val="dk2"/>
                </a:solidFill>
                <a:latin typeface="Roboto"/>
                <a:ea typeface="Roboto"/>
                <a:cs typeface="Roboto"/>
                <a:sym typeface="Roboto"/>
              </a:rPr>
              <a:t>constituye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una</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excelente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oportunidad</a:t>
            </a:r>
            <a:r>
              <a:rPr lang="en-US" sz="1600" b="0" i="0" u="none" strike="noStrike" cap="none" dirty="0">
                <a:solidFill>
                  <a:schemeClr val="dk2"/>
                </a:solidFill>
                <a:latin typeface="Roboto"/>
                <a:ea typeface="Roboto"/>
                <a:cs typeface="Roboto"/>
                <a:sym typeface="Roboto"/>
              </a:rPr>
              <a:t> para </a:t>
            </a:r>
            <a:r>
              <a:rPr lang="en-US" sz="1600" b="0" i="0" u="none" strike="noStrike" cap="none" dirty="0" err="1">
                <a:solidFill>
                  <a:schemeClr val="dk2"/>
                </a:solidFill>
                <a:latin typeface="Roboto"/>
                <a:ea typeface="Roboto"/>
                <a:cs typeface="Roboto"/>
                <a:sym typeface="Roboto"/>
              </a:rPr>
              <a:t>reconocer</a:t>
            </a:r>
            <a:r>
              <a:rPr lang="en-US" sz="1600" b="0" i="0" u="none" strike="noStrike" cap="none" dirty="0">
                <a:solidFill>
                  <a:schemeClr val="dk2"/>
                </a:solidFill>
                <a:latin typeface="Roboto"/>
                <a:ea typeface="Roboto"/>
                <a:cs typeface="Roboto"/>
                <a:sym typeface="Roboto"/>
              </a:rPr>
              <a:t> la </a:t>
            </a:r>
            <a:r>
              <a:rPr lang="en-US" sz="1600" b="0" i="0" u="none" strike="noStrike" cap="none" dirty="0" err="1">
                <a:solidFill>
                  <a:schemeClr val="dk2"/>
                </a:solidFill>
                <a:latin typeface="Roboto"/>
                <a:ea typeface="Roboto"/>
                <a:cs typeface="Roboto"/>
                <a:sym typeface="Roboto"/>
              </a:rPr>
              <a:t>gravedad</a:t>
            </a:r>
            <a:r>
              <a:rPr lang="en-US" sz="1600" b="0" i="0" u="none" strike="noStrike" cap="none" dirty="0">
                <a:solidFill>
                  <a:schemeClr val="dk2"/>
                </a:solidFill>
                <a:latin typeface="Roboto"/>
                <a:ea typeface="Roboto"/>
                <a:cs typeface="Roboto"/>
                <a:sym typeface="Roboto"/>
              </a:rPr>
              <a:t> de la </a:t>
            </a:r>
            <a:r>
              <a:rPr lang="en-US" sz="1600" b="0" i="0" u="none" strike="noStrike" cap="none" dirty="0" err="1">
                <a:solidFill>
                  <a:schemeClr val="dk2"/>
                </a:solidFill>
                <a:latin typeface="Roboto"/>
                <a:ea typeface="Roboto"/>
                <a:cs typeface="Roboto"/>
                <a:sym typeface="Roboto"/>
              </a:rPr>
              <a:t>violencia</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basada</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género</a:t>
            </a:r>
            <a:r>
              <a:rPr lang="en-US" sz="1600" b="0" i="0" u="none" strike="noStrike" cap="none" dirty="0">
                <a:solidFill>
                  <a:schemeClr val="dk2"/>
                </a:solidFill>
                <a:latin typeface="Roboto"/>
                <a:ea typeface="Roboto"/>
                <a:cs typeface="Roboto"/>
                <a:sym typeface="Roboto"/>
              </a:rPr>
              <a:t> y de </a:t>
            </a:r>
            <a:r>
              <a:rPr lang="en-US" sz="1600" b="0" i="0" u="none" strike="noStrike" cap="none" dirty="0" err="1">
                <a:solidFill>
                  <a:schemeClr val="dk2"/>
                </a:solidFill>
                <a:latin typeface="Roboto"/>
                <a:ea typeface="Roboto"/>
                <a:cs typeface="Roboto"/>
                <a:sym typeface="Roboto"/>
              </a:rPr>
              <a:t>otras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violaciones</a:t>
            </a:r>
            <a:r>
              <a:rPr lang="en-US" sz="1600" b="0" i="0" u="none" strike="noStrike" cap="none" dirty="0">
                <a:solidFill>
                  <a:schemeClr val="dk2"/>
                </a:solidFill>
                <a:latin typeface="Roboto"/>
                <a:ea typeface="Roboto"/>
                <a:cs typeface="Roboto"/>
                <a:sym typeface="Roboto"/>
              </a:rPr>
              <a:t> que </a:t>
            </a:r>
            <a:r>
              <a:rPr lang="en-US" sz="1600" b="0" i="0" u="none" strike="noStrike" cap="none" dirty="0" err="1">
                <a:solidFill>
                  <a:schemeClr val="dk2"/>
                </a:solidFill>
                <a:latin typeface="Roboto"/>
                <a:ea typeface="Roboto"/>
                <a:cs typeface="Roboto"/>
                <a:sym typeface="Roboto"/>
              </a:rPr>
              <a:t>afectan</a:t>
            </a:r>
            <a:r>
              <a:rPr lang="en-US" sz="1600" b="0" i="0" u="none" strike="noStrike" cap="none" dirty="0">
                <a:solidFill>
                  <a:schemeClr val="dk2"/>
                </a:solidFill>
                <a:latin typeface="Roboto"/>
                <a:ea typeface="Roboto"/>
                <a:cs typeface="Roboto"/>
                <a:sym typeface="Roboto"/>
              </a:rPr>
              <a:t> a las </a:t>
            </a:r>
            <a:r>
              <a:rPr lang="en-US" sz="1600" b="0" i="0" u="none" strike="noStrike" cap="none" dirty="0" err="1">
                <a:solidFill>
                  <a:schemeClr val="dk2"/>
                </a:solidFill>
                <a:latin typeface="Roboto"/>
                <a:ea typeface="Roboto"/>
                <a:cs typeface="Roboto"/>
                <a:sym typeface="Roboto"/>
              </a:rPr>
              <a:t>mujeres</a:t>
            </a:r>
            <a:r>
              <a:rPr lang="en-US" sz="1600" b="0" i="0" u="none" strike="noStrike" cap="none" dirty="0">
                <a:solidFill>
                  <a:schemeClr val="dk2"/>
                </a:solidFill>
                <a:latin typeface="Roboto"/>
                <a:ea typeface="Roboto"/>
                <a:cs typeface="Roboto"/>
                <a:sym typeface="Roboto"/>
              </a:rPr>
              <a:t>, y </a:t>
            </a:r>
            <a:r>
              <a:rPr lang="en-US" sz="1600" b="0" i="0" u="none" strike="noStrike" cap="none" dirty="0" err="1">
                <a:solidFill>
                  <a:schemeClr val="dk2"/>
                </a:solidFill>
                <a:latin typeface="Roboto"/>
                <a:ea typeface="Roboto"/>
                <a:cs typeface="Roboto"/>
                <a:sym typeface="Roboto"/>
              </a:rPr>
              <a:t>también</a:t>
            </a:r>
            <a:r>
              <a:rPr lang="en-US" sz="1600" b="0" i="0" u="none" strike="noStrike" cap="none" dirty="0">
                <a:solidFill>
                  <a:schemeClr val="dk2"/>
                </a:solidFill>
                <a:latin typeface="Roboto"/>
                <a:ea typeface="Roboto"/>
                <a:cs typeface="Roboto"/>
                <a:sym typeface="Roboto"/>
              </a:rPr>
              <a:t> para </a:t>
            </a:r>
            <a:r>
              <a:rPr lang="en-US" sz="1600" b="0" i="0" u="none" strike="noStrike" cap="none" dirty="0" err="1">
                <a:solidFill>
                  <a:schemeClr val="dk2"/>
                </a:solidFill>
                <a:latin typeface="Roboto"/>
                <a:ea typeface="Roboto"/>
                <a:cs typeface="Roboto"/>
                <a:sym typeface="Roboto"/>
              </a:rPr>
              <a:t>ayudar</a:t>
            </a:r>
            <a:r>
              <a:rPr lang="en-US" sz="1600" b="0" i="0" u="none" strike="noStrike" cap="none" dirty="0">
                <a:solidFill>
                  <a:schemeClr val="dk2"/>
                </a:solidFill>
                <a:latin typeface="Roboto"/>
                <a:ea typeface="Roboto"/>
                <a:cs typeface="Roboto"/>
                <a:sym typeface="Roboto"/>
              </a:rPr>
              <a:t> a que las </a:t>
            </a:r>
            <a:r>
              <a:rPr lang="en-US" sz="1600" b="0" i="0" u="none" strike="noStrike" cap="none" dirty="0" err="1">
                <a:solidFill>
                  <a:schemeClr val="dk2"/>
                </a:solidFill>
                <a:latin typeface="Roboto"/>
                <a:ea typeface="Roboto"/>
                <a:cs typeface="Roboto"/>
                <a:sym typeface="Roboto"/>
              </a:rPr>
              <a:t>políticas</a:t>
            </a:r>
            <a:r>
              <a:rPr lang="en-US" sz="1600" b="0" i="0" u="none" strike="noStrike" cap="none" dirty="0">
                <a:solidFill>
                  <a:schemeClr val="dk2"/>
                </a:solidFill>
                <a:latin typeface="Roboto"/>
                <a:ea typeface="Roboto"/>
                <a:cs typeface="Roboto"/>
                <a:sym typeface="Roboto"/>
              </a:rPr>
              <a:t> que se </a:t>
            </a:r>
            <a:r>
              <a:rPr lang="en-US" sz="1600" b="0" i="0" u="none" strike="noStrike" cap="none" dirty="0" err="1">
                <a:solidFill>
                  <a:schemeClr val="dk2"/>
                </a:solidFill>
                <a:latin typeface="Roboto"/>
                <a:ea typeface="Roboto"/>
                <a:cs typeface="Roboto"/>
                <a:sym typeface="Roboto"/>
              </a:rPr>
              <a:t>formularán</a:t>
            </a:r>
            <a:r>
              <a:rPr lang="en-US" sz="1600" b="0" i="0" u="none" strike="noStrike" cap="none" dirty="0">
                <a:solidFill>
                  <a:schemeClr val="dk2"/>
                </a:solidFill>
                <a:latin typeface="Roboto"/>
                <a:ea typeface="Roboto"/>
                <a:cs typeface="Roboto"/>
                <a:sym typeface="Roboto"/>
              </a:rPr>
              <a:t> a </a:t>
            </a:r>
            <a:r>
              <a:rPr lang="en-US" sz="1600" b="0" i="0" u="none" strike="noStrike" cap="none" dirty="0" err="1">
                <a:solidFill>
                  <a:schemeClr val="dk2"/>
                </a:solidFill>
                <a:latin typeface="Roboto"/>
                <a:ea typeface="Roboto"/>
                <a:cs typeface="Roboto"/>
                <a:sym typeface="Roboto"/>
              </a:rPr>
              <a:t>futuro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puedan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ser</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transformadoras</a:t>
            </a:r>
            <a:r>
              <a:rPr lang="en-US" sz="1600" b="0" i="0" u="none" strike="noStrike" cap="none" dirty="0">
                <a:solidFill>
                  <a:schemeClr val="dk2"/>
                </a:solidFill>
                <a:latin typeface="Roboto"/>
                <a:ea typeface="Roboto"/>
                <a:cs typeface="Roboto"/>
                <a:sym typeface="Roboto"/>
              </a:rPr>
              <a:t> para las </a:t>
            </a:r>
            <a:r>
              <a:rPr lang="en-US" sz="1600" b="0" i="0" u="none" strike="noStrike" cap="none" dirty="0" err="1">
                <a:solidFill>
                  <a:schemeClr val="dk2"/>
                </a:solidFill>
                <a:latin typeface="Roboto"/>
                <a:ea typeface="Roboto"/>
                <a:cs typeface="Roboto"/>
                <a:sym typeface="Roboto"/>
              </a:rPr>
              <a:t>mujeres</a:t>
            </a:r>
            <a:r>
              <a:rPr lang="en-US" sz="1600" b="0" i="0" u="none" strike="noStrike" cap="none" dirty="0">
                <a:solidFill>
                  <a:schemeClr val="dk2"/>
                </a:solidFill>
                <a:latin typeface="Roboto"/>
                <a:ea typeface="Roboto"/>
                <a:cs typeface="Roboto"/>
                <a:sym typeface="Roboto"/>
              </a:rPr>
              <a:t> al </a:t>
            </a:r>
            <a:r>
              <a:rPr lang="en-US" sz="1600" b="0" i="0" u="none" strike="noStrike" cap="none" dirty="0" err="1">
                <a:solidFill>
                  <a:schemeClr val="dk2"/>
                </a:solidFill>
                <a:latin typeface="Roboto"/>
                <a:ea typeface="Roboto"/>
                <a:cs typeface="Roboto"/>
                <a:sym typeface="Roboto"/>
              </a:rPr>
              <a:t>abordar</a:t>
            </a:r>
            <a:r>
              <a:rPr lang="en-US" sz="1600" b="0" i="0" u="none" strike="noStrike" cap="none" dirty="0">
                <a:solidFill>
                  <a:schemeClr val="dk2"/>
                </a:solidFill>
                <a:latin typeface="Roboto"/>
                <a:ea typeface="Roboto"/>
                <a:cs typeface="Roboto"/>
                <a:sym typeface="Roboto"/>
              </a:rPr>
              <a:t> las </a:t>
            </a:r>
            <a:r>
              <a:rPr lang="en-US" sz="1600" b="0" i="0" u="none" strike="noStrike" cap="none" dirty="0" err="1">
                <a:solidFill>
                  <a:schemeClr val="dk2"/>
                </a:solidFill>
                <a:latin typeface="Roboto"/>
                <a:ea typeface="Roboto"/>
                <a:cs typeface="Roboto"/>
                <a:sym typeface="Roboto"/>
              </a:rPr>
              <a:t>desigualdades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género</a:t>
            </a:r>
            <a:r>
              <a:rPr lang="en-US" sz="16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err="1">
                <a:solidFill>
                  <a:schemeClr val="dk2"/>
                </a:solidFill>
                <a:latin typeface="Roboto"/>
                <a:ea typeface="Roboto"/>
                <a:cs typeface="Roboto"/>
                <a:sym typeface="Roboto"/>
              </a:rPr>
              <a:t>Formas</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incorporar</a:t>
            </a:r>
            <a:r>
              <a:rPr lang="en-US" sz="1600" b="0" i="0" u="none" strike="noStrike" cap="none" dirty="0">
                <a:solidFill>
                  <a:schemeClr val="dk2"/>
                </a:solidFill>
                <a:latin typeface="Roboto"/>
                <a:ea typeface="Roboto"/>
                <a:cs typeface="Roboto"/>
                <a:sym typeface="Roboto"/>
              </a:rPr>
              <a:t> la </a:t>
            </a:r>
            <a:r>
              <a:rPr lang="en-US" sz="1600" b="0" i="0" u="none" strike="noStrike" cap="none" dirty="0" err="1">
                <a:solidFill>
                  <a:schemeClr val="dk2"/>
                </a:solidFill>
                <a:latin typeface="Roboto"/>
                <a:ea typeface="Roboto"/>
                <a:cs typeface="Roboto"/>
                <a:sym typeface="Roboto"/>
              </a:rPr>
              <a:t>perspectiva</a:t>
            </a:r>
            <a:r>
              <a:rPr lang="en-US" sz="1600" b="0" i="0" u="none" strike="noStrike" cap="none" dirty="0">
                <a:solidFill>
                  <a:schemeClr val="dk2"/>
                </a:solidFill>
                <a:latin typeface="Roboto"/>
                <a:ea typeface="Roboto"/>
                <a:cs typeface="Roboto"/>
                <a:sym typeface="Roboto"/>
              </a:rPr>
              <a:t> de </a:t>
            </a:r>
            <a:r>
              <a:rPr lang="en-US" sz="1600" b="0" i="0" u="none" strike="noStrike" cap="none" dirty="0" err="1">
                <a:solidFill>
                  <a:schemeClr val="dk2"/>
                </a:solidFill>
                <a:latin typeface="Roboto"/>
                <a:ea typeface="Roboto"/>
                <a:cs typeface="Roboto"/>
                <a:sym typeface="Roboto"/>
              </a:rPr>
              <a:t>género</a:t>
            </a:r>
            <a:r>
              <a:rPr lang="en-US" sz="16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2"/>
              </a:solidFill>
              <a:latin typeface="Roboto"/>
              <a:ea typeface="Roboto"/>
              <a:cs typeface="Roboto"/>
              <a:sym typeface="Roboto"/>
            </a:endParaRPr>
          </a:p>
          <a:p>
            <a:pPr marL="457200" marR="0" lvl="0" indent="-330200" algn="l" rtl="0">
              <a:lnSpc>
                <a:spcPct val="100000"/>
              </a:lnSpc>
              <a:spcBef>
                <a:spcPts val="0"/>
              </a:spcBef>
              <a:spcAft>
                <a:spcPts val="0"/>
              </a:spcAft>
              <a:buClr>
                <a:schemeClr val="dk2"/>
              </a:buClr>
              <a:buSzPts val="1600"/>
              <a:buFont typeface="Roboto"/>
              <a:buChar char="●"/>
            </a:pPr>
            <a:r>
              <a:rPr lang="en-US" sz="1600" dirty="0" err="1">
                <a:solidFill>
                  <a:schemeClr val="dk2"/>
                </a:solidFill>
                <a:latin typeface="Roboto"/>
                <a:ea typeface="Roboto"/>
                <a:cs typeface="Roboto"/>
                <a:sym typeface="Roboto"/>
              </a:rPr>
              <a:t>C</a:t>
            </a:r>
            <a:r>
              <a:rPr lang="en-US" sz="1600" b="0" i="0" u="none" strike="noStrike" cap="none" dirty="0" err="1">
                <a:solidFill>
                  <a:schemeClr val="dk2"/>
                </a:solidFill>
                <a:latin typeface="Roboto"/>
                <a:ea typeface="Roboto"/>
                <a:cs typeface="Roboto"/>
                <a:sym typeface="Roboto"/>
              </a:rPr>
              <a:t>apítulos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temáticos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individuales</a:t>
            </a:r>
            <a:endParaRPr sz="1600" b="0" i="0" u="none" strike="noStrike" cap="none" dirty="0">
              <a:solidFill>
                <a:schemeClr val="dk2"/>
              </a:solidFill>
              <a:latin typeface="Roboto"/>
              <a:ea typeface="Roboto"/>
              <a:cs typeface="Roboto"/>
              <a:sym typeface="Roboto"/>
            </a:endParaRPr>
          </a:p>
          <a:p>
            <a:pPr marL="457200" marR="0" lvl="0" indent="-330200" algn="l" rtl="0">
              <a:lnSpc>
                <a:spcPct val="100000"/>
              </a:lnSpc>
              <a:spcBef>
                <a:spcPts val="0"/>
              </a:spcBef>
              <a:spcAft>
                <a:spcPts val="0"/>
              </a:spcAft>
              <a:buClr>
                <a:schemeClr val="dk2"/>
              </a:buClr>
              <a:buSzPts val="1600"/>
              <a:buFont typeface="Roboto"/>
              <a:buChar char="●"/>
            </a:pPr>
            <a:r>
              <a:rPr lang="en-US" sz="1600" b="0" i="0" u="none" strike="noStrike" cap="none" dirty="0">
                <a:solidFill>
                  <a:schemeClr val="dk2"/>
                </a:solidFill>
                <a:latin typeface="Roboto"/>
                <a:ea typeface="Roboto"/>
                <a:cs typeface="Roboto"/>
                <a:sym typeface="Roboto"/>
              </a:rPr>
              <a:t>No </a:t>
            </a:r>
            <a:r>
              <a:rPr lang="en-US" sz="1600" b="0" i="0" u="none" strike="noStrike" cap="none" dirty="0" err="1">
                <a:solidFill>
                  <a:schemeClr val="dk2"/>
                </a:solidFill>
                <a:latin typeface="Roboto"/>
                <a:ea typeface="Roboto"/>
                <a:cs typeface="Roboto"/>
                <a:sym typeface="Roboto"/>
              </a:rPr>
              <a:t>quedarse</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únicamente</a:t>
            </a:r>
            <a:r>
              <a:rPr lang="en-US" sz="1600" b="0" i="0" u="none" strike="noStrike" cap="none" dirty="0">
                <a:solidFill>
                  <a:schemeClr val="dk2"/>
                </a:solidFill>
                <a:latin typeface="Roboto"/>
                <a:ea typeface="Roboto"/>
                <a:cs typeface="Roboto"/>
                <a:sym typeface="Roboto"/>
              </a:rPr>
              <a:t> con el </a:t>
            </a:r>
            <a:r>
              <a:rPr lang="en-US" sz="1600" b="0" i="0" u="none" strike="noStrike" cap="none" dirty="0" err="1">
                <a:solidFill>
                  <a:schemeClr val="dk2"/>
                </a:solidFill>
                <a:latin typeface="Roboto"/>
                <a:ea typeface="Roboto"/>
                <a:cs typeface="Roboto"/>
                <a:sym typeface="Roboto"/>
              </a:rPr>
              <a:t>análisis</a:t>
            </a:r>
            <a:r>
              <a:rPr lang="en-US" sz="1600" b="0" i="0" u="none" strike="noStrike" cap="none" dirty="0">
                <a:solidFill>
                  <a:schemeClr val="dk2"/>
                </a:solidFill>
                <a:latin typeface="Roboto"/>
                <a:ea typeface="Roboto"/>
                <a:cs typeface="Roboto"/>
                <a:sym typeface="Roboto"/>
              </a:rPr>
              <a:t> de la </a:t>
            </a:r>
            <a:r>
              <a:rPr lang="en-US" sz="1600" b="0" i="0" u="none" strike="noStrike" cap="none" dirty="0" err="1">
                <a:solidFill>
                  <a:schemeClr val="dk2"/>
                </a:solidFill>
                <a:latin typeface="Roboto"/>
                <a:ea typeface="Roboto"/>
                <a:cs typeface="Roboto"/>
                <a:sym typeface="Roboto"/>
              </a:rPr>
              <a:t>violencia</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basada</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en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género</a:t>
            </a:r>
            <a:r>
              <a:rPr lang="en-US" sz="1600" b="0" i="0" u="none" strike="noStrike" cap="none" dirty="0">
                <a:solidFill>
                  <a:schemeClr val="dk2"/>
                </a:solidFill>
                <a:latin typeface="Roboto"/>
                <a:ea typeface="Roboto"/>
                <a:cs typeface="Roboto"/>
                <a:sym typeface="Roboto"/>
              </a:rPr>
              <a:t> y </a:t>
            </a:r>
            <a:r>
              <a:rPr lang="en-US" sz="1600" b="0" i="0" u="none" strike="noStrike" cap="none" dirty="0" err="1">
                <a:solidFill>
                  <a:schemeClr val="dk2"/>
                </a:solidFill>
                <a:latin typeface="Roboto"/>
                <a:ea typeface="Roboto"/>
                <a:cs typeface="Roboto"/>
                <a:sym typeface="Roboto"/>
              </a:rPr>
              <a:t>utilizar</a:t>
            </a:r>
            <a:r>
              <a:rPr lang="en-US" sz="1600" b="0" i="0" u="none" strike="noStrike" cap="none" dirty="0">
                <a:solidFill>
                  <a:schemeClr val="dk2"/>
                </a:solidFill>
                <a:latin typeface="Roboto"/>
                <a:ea typeface="Roboto"/>
                <a:cs typeface="Roboto"/>
                <a:sym typeface="Roboto"/>
              </a:rPr>
              <a:t> el </a:t>
            </a:r>
            <a:r>
              <a:rPr lang="en-US" sz="1600" b="0" i="0" u="none" strike="noStrike" cap="none" dirty="0" err="1">
                <a:solidFill>
                  <a:schemeClr val="dk2"/>
                </a:solidFill>
                <a:latin typeface="Roboto"/>
                <a:ea typeface="Roboto"/>
                <a:cs typeface="Roboto"/>
                <a:sym typeface="Roboto"/>
              </a:rPr>
              <a:t>capítulo</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sobre</a:t>
            </a:r>
            <a:r>
              <a:rPr lang="en-US" sz="1600" b="0" i="0" u="none" strike="noStrike" cap="none" dirty="0">
                <a:solidFill>
                  <a:schemeClr val="dk2"/>
                </a:solidFill>
                <a:latin typeface="Roboto"/>
                <a:ea typeface="Roboto"/>
                <a:cs typeface="Roboto"/>
                <a:sym typeface="Roboto"/>
              </a:rPr>
              <a:t> las </a:t>
            </a:r>
            <a:r>
              <a:rPr lang="en-US" sz="1600" b="0" i="0" u="none" strike="noStrike" cap="none" dirty="0" err="1">
                <a:solidFill>
                  <a:schemeClr val="dk2"/>
                </a:solidFill>
                <a:latin typeface="Roboto"/>
                <a:ea typeface="Roboto"/>
                <a:cs typeface="Roboto"/>
                <a:sym typeface="Roboto"/>
              </a:rPr>
              <a:t>mujeres</a:t>
            </a:r>
            <a:r>
              <a:rPr lang="en-US" sz="1600" b="0" i="0" u="none" strike="noStrike" cap="none" dirty="0">
                <a:solidFill>
                  <a:schemeClr val="dk2"/>
                </a:solidFill>
                <a:latin typeface="Roboto"/>
                <a:ea typeface="Roboto"/>
                <a:cs typeface="Roboto"/>
                <a:sym typeface="Roboto"/>
              </a:rPr>
              <a:t> para </a:t>
            </a:r>
            <a:r>
              <a:rPr lang="en-US" sz="1600" b="0" i="0" u="none" strike="noStrike" cap="none" dirty="0" err="1">
                <a:solidFill>
                  <a:schemeClr val="dk2"/>
                </a:solidFill>
                <a:latin typeface="Roboto"/>
                <a:ea typeface="Roboto"/>
                <a:cs typeface="Roboto"/>
                <a:sym typeface="Roboto"/>
              </a:rPr>
              <a:t>analizar</a:t>
            </a:r>
            <a:r>
              <a:rPr lang="en-US" sz="1600" b="0" i="0" u="none" strike="noStrike" cap="none" dirty="0">
                <a:solidFill>
                  <a:schemeClr val="dk2"/>
                </a:solidFill>
                <a:latin typeface="Roboto"/>
                <a:ea typeface="Roboto"/>
                <a:cs typeface="Roboto"/>
                <a:sym typeface="Roboto"/>
              </a:rPr>
              <a:t> las </a:t>
            </a:r>
            <a:r>
              <a:rPr lang="en-US" sz="1600" b="0" i="0" u="none" strike="noStrike" cap="none" dirty="0" err="1">
                <a:solidFill>
                  <a:schemeClr val="dk2"/>
                </a:solidFill>
                <a:latin typeface="Roboto"/>
                <a:ea typeface="Roboto"/>
                <a:cs typeface="Roboto"/>
                <a:sym typeface="Roboto"/>
              </a:rPr>
              <a:t>condiciones</a:t>
            </a:r>
            <a:r>
              <a:rPr lang="en-US" sz="1600" b="0" i="0" u="none" strike="noStrike" cap="none" dirty="0">
                <a:solidFill>
                  <a:schemeClr val="dk2"/>
                </a:solidFill>
                <a:latin typeface="Roboto"/>
                <a:ea typeface="Roboto"/>
                <a:cs typeface="Roboto"/>
                <a:sym typeface="Roboto"/>
              </a:rPr>
              <a:t> que </a:t>
            </a:r>
            <a:r>
              <a:rPr lang="en-US" sz="1600" b="0" i="0" u="none" strike="noStrike" cap="none" dirty="0" err="1">
                <a:solidFill>
                  <a:schemeClr val="dk2"/>
                </a:solidFill>
                <a:latin typeface="Roboto"/>
                <a:ea typeface="Roboto"/>
                <a:cs typeface="Roboto"/>
                <a:sym typeface="Roboto"/>
              </a:rPr>
              <a:t>facilitan</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dichos</a:t>
            </a:r>
            <a:r>
              <a:rPr lang="en-US" sz="1600" b="0" i="0" u="none" strike="noStrike" cap="none" dirty="0">
                <a:solidFill>
                  <a:schemeClr val="dk2"/>
                </a:solidFill>
                <a:latin typeface="Roboto"/>
                <a:ea typeface="Roboto"/>
                <a:cs typeface="Roboto"/>
                <a:sym typeface="Roboto"/>
              </a:rPr>
              <a:t> </a:t>
            </a:r>
            <a:r>
              <a:rPr lang="en-US" sz="1600" b="0" i="0" u="none" strike="noStrike" cap="none" dirty="0" err="1">
                <a:solidFill>
                  <a:schemeClr val="dk2"/>
                </a:solidFill>
                <a:latin typeface="Roboto"/>
                <a:ea typeface="Roboto"/>
                <a:cs typeface="Roboto"/>
                <a:sym typeface="Roboto"/>
              </a:rPr>
              <a:t>abusos</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p:txBody>
      </p:sp>
      <p:pic>
        <p:nvPicPr>
          <p:cNvPr id="449" name="Google Shape;449;p65"/>
          <p:cNvPicPr preferRelativeResize="0"/>
          <p:nvPr/>
        </p:nvPicPr>
        <p:blipFill rotWithShape="1">
          <a:blip r:embed="rId3">
            <a:alphaModFix/>
          </a:blip>
          <a:srcRect/>
          <a:stretch/>
        </p:blipFill>
        <p:spPr>
          <a:xfrm>
            <a:off x="713525" y="1455275"/>
            <a:ext cx="3127315" cy="3506600"/>
          </a:xfrm>
          <a:prstGeom prst="rect">
            <a:avLst/>
          </a:prstGeom>
          <a:noFill/>
          <a:ln>
            <a:noFill/>
          </a:ln>
        </p:spPr>
      </p:pic>
      <p:sp>
        <p:nvSpPr>
          <p:cNvPr id="5" name="Rectangle 4">
            <a:extLst>
              <a:ext uri="{FF2B5EF4-FFF2-40B4-BE49-F238E27FC236}">
                <a16:creationId xmlns:a16="http://schemas.microsoft.com/office/drawing/2014/main" id="{890F64DF-BFA1-443E-97A7-B25D0BD8DE42}"/>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66"/>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accent1"/>
              </a:solidFill>
              <a:latin typeface="Merriweather"/>
              <a:ea typeface="Merriweather"/>
              <a:cs typeface="Merriweather"/>
              <a:sym typeface="Merriweather"/>
            </a:endParaRPr>
          </a:p>
        </p:txBody>
      </p:sp>
      <p:pic>
        <p:nvPicPr>
          <p:cNvPr id="455" name="Google Shape;455;p66"/>
          <p:cNvPicPr preferRelativeResize="0"/>
          <p:nvPr/>
        </p:nvPicPr>
        <p:blipFill rotWithShape="1">
          <a:blip r:embed="rId3">
            <a:alphaModFix/>
          </a:blip>
          <a:srcRect/>
          <a:stretch/>
        </p:blipFill>
        <p:spPr>
          <a:xfrm>
            <a:off x="359830" y="534390"/>
            <a:ext cx="8543562" cy="411963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7"/>
          <p:cNvSpPr txBox="1">
            <a:spLocks noGrp="1"/>
          </p:cNvSpPr>
          <p:nvPr>
            <p:ph type="title"/>
          </p:nvPr>
        </p:nvSpPr>
        <p:spPr>
          <a:xfrm>
            <a:off x="428100" y="498175"/>
            <a:ext cx="8287800" cy="1282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Merriweather"/>
              <a:buNone/>
            </a:pPr>
            <a:r>
              <a:rPr lang="en-US" sz="3000" b="0" i="0" u="none" strike="noStrike" cap="none" dirty="0" err="1">
                <a:solidFill>
                  <a:schemeClr val="accent1"/>
                </a:solidFill>
                <a:latin typeface="Merriweather"/>
                <a:ea typeface="Merriweather"/>
                <a:cs typeface="Merriweather"/>
                <a:sym typeface="Merriweather"/>
              </a:rPr>
              <a:t>Garantizar</a:t>
            </a:r>
            <a:r>
              <a:rPr lang="en-US" sz="3000" b="0" i="0" u="none" strike="noStrike" cap="none" dirty="0">
                <a:solidFill>
                  <a:schemeClr val="accent1"/>
                </a:solidFill>
                <a:latin typeface="Merriweather"/>
                <a:ea typeface="Merriweather"/>
                <a:cs typeface="Merriweather"/>
                <a:sym typeface="Merriweather"/>
              </a:rPr>
              <a:t> que se </a:t>
            </a:r>
            <a:r>
              <a:rPr lang="en-US" sz="3000" b="0" i="0" u="none" strike="noStrike" cap="none" dirty="0" err="1">
                <a:solidFill>
                  <a:schemeClr val="accent1"/>
                </a:solidFill>
                <a:latin typeface="Merriweather"/>
                <a:ea typeface="Merriweather"/>
                <a:cs typeface="Merriweather"/>
                <a:sym typeface="Merriweather"/>
              </a:rPr>
              <a:t>reflejen</a:t>
            </a:r>
            <a:r>
              <a:rPr lang="en-US" sz="3000" b="0" i="0" u="none" strike="noStrike" cap="none" dirty="0">
                <a:solidFill>
                  <a:schemeClr val="accent1"/>
                </a:solidFill>
                <a:latin typeface="Merriweather"/>
                <a:ea typeface="Merriweather"/>
                <a:cs typeface="Merriweather"/>
                <a:sym typeface="Merriweather"/>
              </a:rPr>
              <a:t> las </a:t>
            </a:r>
            <a:r>
              <a:rPr lang="en-US" sz="3000" b="1" i="0" u="none" strike="noStrike" cap="none" dirty="0" err="1">
                <a:solidFill>
                  <a:schemeClr val="accent1"/>
                </a:solidFill>
                <a:latin typeface="Merriweather"/>
                <a:ea typeface="Merriweather"/>
                <a:cs typeface="Merriweather"/>
                <a:sym typeface="Merriweather"/>
              </a:rPr>
              <a:t>historias</a:t>
            </a:r>
            <a:r>
              <a:rPr lang="en-US" sz="3000" b="1" i="0" u="none" strike="noStrike" cap="none" dirty="0">
                <a:solidFill>
                  <a:schemeClr val="accent1"/>
                </a:solidFill>
                <a:latin typeface="Merriweather"/>
                <a:ea typeface="Merriweather"/>
                <a:cs typeface="Merriweather"/>
                <a:sym typeface="Merriweather"/>
              </a:rPr>
              <a:t>, </a:t>
            </a:r>
            <a:r>
              <a:rPr lang="en-US" sz="3000" b="1" i="0" u="none" strike="noStrike" cap="none" dirty="0" err="1">
                <a:solidFill>
                  <a:schemeClr val="accent1"/>
                </a:solidFill>
                <a:latin typeface="Merriweather"/>
                <a:ea typeface="Merriweather"/>
                <a:cs typeface="Merriweather"/>
                <a:sym typeface="Merriweather"/>
              </a:rPr>
              <a:t>voces</a:t>
            </a:r>
            <a:r>
              <a:rPr lang="en-US" sz="3000" b="1" i="0" u="none" strike="noStrike" cap="none" dirty="0">
                <a:solidFill>
                  <a:schemeClr val="accent1"/>
                </a:solidFill>
                <a:latin typeface="Merriweather"/>
                <a:ea typeface="Merriweather"/>
                <a:cs typeface="Merriweather"/>
                <a:sym typeface="Merriweather"/>
              </a:rPr>
              <a:t> y </a:t>
            </a:r>
            <a:r>
              <a:rPr lang="en-US" sz="3000" b="1" i="0" u="none" strike="noStrike" cap="none" dirty="0" err="1">
                <a:solidFill>
                  <a:schemeClr val="accent1"/>
                </a:solidFill>
                <a:latin typeface="Merriweather"/>
                <a:ea typeface="Merriweather"/>
                <a:cs typeface="Merriweather"/>
                <a:sym typeface="Merriweather"/>
              </a:rPr>
              <a:t>vivencias</a:t>
            </a:r>
            <a:r>
              <a:rPr lang="en-US" sz="3000" b="1" i="0" u="none" strike="noStrike" cap="none" dirty="0">
                <a:solidFill>
                  <a:schemeClr val="accent1"/>
                </a:solidFill>
                <a:latin typeface="Merriweather"/>
                <a:ea typeface="Merriweather"/>
                <a:cs typeface="Merriweather"/>
                <a:sym typeface="Merriweather"/>
              </a:rPr>
              <a:t> de las </a:t>
            </a:r>
            <a:r>
              <a:rPr lang="en-US" sz="3000" b="1" i="0" u="none" strike="noStrike" cap="none" dirty="0" err="1">
                <a:solidFill>
                  <a:schemeClr val="accent1"/>
                </a:solidFill>
                <a:latin typeface="Merriweather"/>
                <a:ea typeface="Merriweather"/>
                <a:cs typeface="Merriweather"/>
                <a:sym typeface="Merriweather"/>
              </a:rPr>
              <a:t>víctimas</a:t>
            </a:r>
            <a:r>
              <a:rPr lang="en-US" sz="3000" b="0" i="0" u="none" strike="noStrike" cap="none" dirty="0">
                <a:solidFill>
                  <a:schemeClr val="accent1"/>
                </a:solidFill>
                <a:latin typeface="Merriweather"/>
                <a:ea typeface="Merriweather"/>
                <a:cs typeface="Merriweather"/>
                <a:sym typeface="Merriweather"/>
              </a:rPr>
              <a:t> de un </a:t>
            </a:r>
            <a:r>
              <a:rPr lang="en-US" sz="3000" b="0" i="0" u="none" strike="noStrike" cap="none" dirty="0" err="1">
                <a:solidFill>
                  <a:schemeClr val="accent1"/>
                </a:solidFill>
                <a:latin typeface="Merriweather"/>
                <a:ea typeface="Merriweather"/>
                <a:cs typeface="Merriweather"/>
                <a:sym typeface="Merriweather"/>
              </a:rPr>
              <a:t>modo</a:t>
            </a:r>
            <a:r>
              <a:rPr lang="en-US" sz="3000" b="0" i="0" u="none" strike="noStrike" cap="none" dirty="0">
                <a:solidFill>
                  <a:schemeClr val="accent1"/>
                </a:solidFill>
                <a:latin typeface="Merriweather"/>
                <a:ea typeface="Merriweather"/>
                <a:cs typeface="Merriweather"/>
                <a:sym typeface="Merriweather"/>
              </a:rPr>
              <a:t> u </a:t>
            </a:r>
            <a:r>
              <a:rPr lang="en-US" sz="3000" b="0" i="0" u="none" strike="noStrike" cap="none" dirty="0" err="1">
                <a:solidFill>
                  <a:schemeClr val="accent1"/>
                </a:solidFill>
                <a:latin typeface="Merriweather"/>
                <a:ea typeface="Merriweather"/>
                <a:cs typeface="Merriweather"/>
                <a:sym typeface="Merriweather"/>
              </a:rPr>
              <a:t>otro</a:t>
            </a:r>
            <a:r>
              <a:rPr lang="en-US" sz="3000" b="0" i="0" u="none" strike="noStrike" cap="none" dirty="0">
                <a:solidFill>
                  <a:schemeClr val="accent1"/>
                </a:solidFill>
                <a:latin typeface="Merriweather"/>
                <a:ea typeface="Merriweather"/>
                <a:cs typeface="Merriweather"/>
                <a:sym typeface="Merriweather"/>
              </a:rPr>
              <a:t>. </a:t>
            </a:r>
            <a:endParaRPr dirty="0"/>
          </a:p>
        </p:txBody>
      </p:sp>
      <p:sp>
        <p:nvSpPr>
          <p:cNvPr id="461" name="Google Shape;461;p67"/>
          <p:cNvSpPr txBox="1"/>
          <p:nvPr/>
        </p:nvSpPr>
        <p:spPr>
          <a:xfrm>
            <a:off x="196875" y="3513075"/>
            <a:ext cx="8703000" cy="1221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Merriweather"/>
                <a:ea typeface="Merriweather"/>
                <a:cs typeface="Merriweather"/>
                <a:sym typeface="Merriweather"/>
              </a:rPr>
              <a:t>Las historias en primera persona </a:t>
            </a:r>
            <a:endParaRPr/>
          </a:p>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Merriweather"/>
                <a:ea typeface="Merriweather"/>
                <a:cs typeface="Merriweather"/>
                <a:sym typeface="Merriweather"/>
              </a:rPr>
              <a:t>complementan y dan voz </a:t>
            </a:r>
            <a:endParaRPr/>
          </a:p>
          <a:p>
            <a:pPr marL="0" marR="0" lvl="0" indent="0" algn="r" rtl="0">
              <a:lnSpc>
                <a:spcPct val="100000"/>
              </a:lnSpc>
              <a:spcBef>
                <a:spcPts val="0"/>
              </a:spcBef>
              <a:spcAft>
                <a:spcPts val="0"/>
              </a:spcAft>
              <a:buClr>
                <a:srgbClr val="000000"/>
              </a:buClr>
              <a:buSzPts val="2400"/>
              <a:buFont typeface="Arial"/>
              <a:buNone/>
            </a:pPr>
            <a:r>
              <a:rPr lang="en-US" sz="2400" b="0" i="0" u="none" strike="noStrike" cap="none">
                <a:solidFill>
                  <a:schemeClr val="accent1"/>
                </a:solidFill>
                <a:latin typeface="Merriweather"/>
                <a:ea typeface="Merriweather"/>
                <a:cs typeface="Merriweather"/>
                <a:sym typeface="Merriweather"/>
              </a:rPr>
              <a:t>a los hallazgos de la comisión sobre los patrones de violaciones basadas en el género.</a:t>
            </a:r>
            <a:endParaRPr/>
          </a:p>
          <a:p>
            <a:pPr marL="0" marR="0" lvl="0" indent="0" algn="r" rtl="0">
              <a:lnSpc>
                <a:spcPct val="100000"/>
              </a:lnSpc>
              <a:spcBef>
                <a:spcPts val="0"/>
              </a:spcBef>
              <a:spcAft>
                <a:spcPts val="0"/>
              </a:spcAft>
              <a:buClr>
                <a:srgbClr val="000000"/>
              </a:buClr>
              <a:buSzPts val="2600"/>
              <a:buFont typeface="Arial"/>
              <a:buNone/>
            </a:pPr>
            <a:endParaRPr sz="2600" b="0" i="0" u="none" strike="noStrike" cap="none">
              <a:solidFill>
                <a:schemeClr val="accent1"/>
              </a:solidFill>
              <a:latin typeface="Merriweather"/>
              <a:ea typeface="Merriweather"/>
              <a:cs typeface="Merriweather"/>
              <a:sym typeface="Merriweather"/>
            </a:endParaRPr>
          </a:p>
          <a:p>
            <a:pPr marL="0" marR="0" lvl="0" indent="0" algn="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8"/>
          <p:cNvSpPr txBox="1">
            <a:spLocks noGrp="1"/>
          </p:cNvSpPr>
          <p:nvPr>
            <p:ph type="title"/>
          </p:nvPr>
        </p:nvSpPr>
        <p:spPr>
          <a:xfrm>
            <a:off x="314900" y="293475"/>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Divulgación</a:t>
            </a:r>
            <a:endParaRPr/>
          </a:p>
        </p:txBody>
      </p:sp>
      <p:sp>
        <p:nvSpPr>
          <p:cNvPr id="467" name="Google Shape;467;p68"/>
          <p:cNvSpPr txBox="1"/>
          <p:nvPr/>
        </p:nvSpPr>
        <p:spPr>
          <a:xfrm>
            <a:off x="4759250" y="1184950"/>
            <a:ext cx="4124400" cy="234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err="1">
                <a:solidFill>
                  <a:schemeClr val="dk2"/>
                </a:solidFill>
                <a:latin typeface="Roboto"/>
                <a:ea typeface="Roboto"/>
                <a:cs typeface="Roboto"/>
                <a:sym typeface="Roboto"/>
              </a:rPr>
              <a:t>En</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muchos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lugares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donde</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trabajó</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una</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comisión</a:t>
            </a:r>
            <a:r>
              <a:rPr lang="en-US" sz="1800" b="0" i="0" u="none" strike="noStrike" cap="none" dirty="0">
                <a:solidFill>
                  <a:schemeClr val="dk2"/>
                </a:solidFill>
                <a:latin typeface="Roboto"/>
                <a:ea typeface="Roboto"/>
                <a:cs typeface="Roboto"/>
                <a:sym typeface="Roboto"/>
              </a:rPr>
              <a:t> de la </a:t>
            </a:r>
            <a:r>
              <a:rPr lang="en-US" sz="1800" b="0" i="0" u="none" strike="noStrike" cap="none" dirty="0" err="1">
                <a:solidFill>
                  <a:schemeClr val="dk2"/>
                </a:solidFill>
                <a:latin typeface="Roboto"/>
                <a:ea typeface="Roboto"/>
                <a:cs typeface="Roboto"/>
                <a:sym typeface="Roboto"/>
              </a:rPr>
              <a:t>verdad</a:t>
            </a:r>
            <a:r>
              <a:rPr lang="en-US" sz="1800" b="0" i="0" u="none" strike="noStrike" cap="none" dirty="0">
                <a:solidFill>
                  <a:schemeClr val="dk2"/>
                </a:solidFill>
                <a:latin typeface="Roboto"/>
                <a:ea typeface="Roboto"/>
                <a:cs typeface="Roboto"/>
                <a:sym typeface="Roboto"/>
              </a:rPr>
              <a:t>, ha </a:t>
            </a:r>
            <a:r>
              <a:rPr lang="en-US" sz="1800" b="0" i="0" u="none" strike="noStrike" cap="none" dirty="0" err="1">
                <a:solidFill>
                  <a:schemeClr val="dk2"/>
                </a:solidFill>
                <a:latin typeface="Roboto"/>
                <a:ea typeface="Roboto"/>
                <a:cs typeface="Roboto"/>
                <a:sym typeface="Roboto"/>
              </a:rPr>
              <a:t>resultado</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difícil</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tener</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acceso</a:t>
            </a:r>
            <a:r>
              <a:rPr lang="en-US" sz="1800" b="0" i="0" u="none" strike="noStrike" cap="none" dirty="0">
                <a:solidFill>
                  <a:schemeClr val="dk2"/>
                </a:solidFill>
                <a:latin typeface="Roboto"/>
                <a:ea typeface="Roboto"/>
                <a:cs typeface="Roboto"/>
                <a:sym typeface="Roboto"/>
              </a:rPr>
              <a:t> al </a:t>
            </a:r>
            <a:r>
              <a:rPr lang="en-US" sz="1800" b="0" i="0" u="none" strike="noStrike" cap="none" dirty="0" err="1">
                <a:solidFill>
                  <a:schemeClr val="dk2"/>
                </a:solidFill>
                <a:latin typeface="Roboto"/>
                <a:ea typeface="Roboto"/>
                <a:cs typeface="Roboto"/>
                <a:sym typeface="Roboto"/>
              </a:rPr>
              <a:t>informe</a:t>
            </a:r>
            <a:r>
              <a:rPr lang="en-US" sz="18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L</a:t>
            </a:r>
            <a:r>
              <a:rPr lang="en-US" sz="1800" b="0" i="0" u="none" strike="noStrike" cap="none" dirty="0" err="1">
                <a:solidFill>
                  <a:schemeClr val="dk2"/>
                </a:solidFill>
                <a:latin typeface="Roboto"/>
                <a:ea typeface="Roboto"/>
                <a:cs typeface="Roboto"/>
                <a:sym typeface="Roboto"/>
              </a:rPr>
              <a:t>ibros</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historietas</a:t>
            </a:r>
            <a:r>
              <a:rPr lang="en-US" sz="1800" b="0" i="0" u="none" strike="noStrike" cap="none" dirty="0">
                <a:solidFill>
                  <a:schemeClr val="dk2"/>
                </a:solidFill>
                <a:latin typeface="Roboto"/>
                <a:ea typeface="Roboto"/>
                <a:cs typeface="Roboto"/>
                <a:sym typeface="Roboto"/>
              </a:rPr>
              <a:t> </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dirty="0" err="1">
                <a:solidFill>
                  <a:schemeClr val="dk2"/>
                </a:solidFill>
                <a:latin typeface="Roboto"/>
                <a:ea typeface="Roboto"/>
                <a:cs typeface="Roboto"/>
                <a:sym typeface="Roboto"/>
              </a:rPr>
              <a:t>I</a:t>
            </a:r>
            <a:r>
              <a:rPr lang="en-US" sz="1800" b="0" i="0" u="none" strike="noStrike" cap="none" dirty="0" err="1">
                <a:solidFill>
                  <a:schemeClr val="dk2"/>
                </a:solidFill>
                <a:latin typeface="Roboto"/>
                <a:ea typeface="Roboto"/>
                <a:cs typeface="Roboto"/>
                <a:sym typeface="Roboto"/>
              </a:rPr>
              <a:t>nformes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adaptados</a:t>
            </a:r>
            <a:r>
              <a:rPr lang="en-US" sz="1800" b="0" i="0" u="none" strike="noStrike" cap="none" dirty="0">
                <a:solidFill>
                  <a:schemeClr val="dk2"/>
                </a:solidFill>
                <a:latin typeface="Roboto"/>
                <a:ea typeface="Roboto"/>
                <a:cs typeface="Roboto"/>
                <a:sym typeface="Roboto"/>
              </a:rPr>
              <a:t> para </a:t>
            </a:r>
            <a:r>
              <a:rPr lang="en-US" sz="1800" b="0" i="0" u="none" strike="noStrike" cap="none" dirty="0" err="1">
                <a:solidFill>
                  <a:schemeClr val="dk2"/>
                </a:solidFill>
                <a:latin typeface="Roboto"/>
                <a:ea typeface="Roboto"/>
                <a:cs typeface="Roboto"/>
                <a:sym typeface="Roboto"/>
              </a:rPr>
              <a:t>niños</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457200" marR="0" lvl="0" indent="-342900" algn="l" rtl="0">
              <a:lnSpc>
                <a:spcPct val="100000"/>
              </a:lnSpc>
              <a:spcBef>
                <a:spcPts val="0"/>
              </a:spcBef>
              <a:spcAft>
                <a:spcPts val="0"/>
              </a:spcAft>
              <a:buClr>
                <a:schemeClr val="dk2"/>
              </a:buClr>
              <a:buSzPts val="1800"/>
              <a:buFont typeface="Roboto"/>
              <a:buChar char="●"/>
            </a:pPr>
            <a:r>
              <a:rPr lang="en-US" sz="1800" b="0" i="0" u="none" strike="noStrike" cap="none" dirty="0" err="1">
                <a:solidFill>
                  <a:schemeClr val="dk2"/>
                </a:solidFill>
                <a:latin typeface="Roboto"/>
                <a:ea typeface="Roboto"/>
                <a:cs typeface="Roboto"/>
                <a:sym typeface="Roboto"/>
              </a:rPr>
              <a:t>Documentales</a:t>
            </a:r>
            <a:endParaRPr sz="18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dirty="0">
              <a:solidFill>
                <a:schemeClr val="dk2"/>
              </a:solidFill>
              <a:latin typeface="Roboto"/>
              <a:ea typeface="Roboto"/>
              <a:cs typeface="Roboto"/>
              <a:sym typeface="Roboto"/>
            </a:endParaRPr>
          </a:p>
        </p:txBody>
      </p:sp>
      <p:pic>
        <p:nvPicPr>
          <p:cNvPr id="468" name="Google Shape;468;p68"/>
          <p:cNvPicPr preferRelativeResize="0"/>
          <p:nvPr/>
        </p:nvPicPr>
        <p:blipFill rotWithShape="1">
          <a:blip r:embed="rId3">
            <a:alphaModFix/>
          </a:blip>
          <a:srcRect/>
          <a:stretch/>
        </p:blipFill>
        <p:spPr>
          <a:xfrm>
            <a:off x="853800" y="1279925"/>
            <a:ext cx="2454619" cy="3506599"/>
          </a:xfrm>
          <a:prstGeom prst="rect">
            <a:avLst/>
          </a:prstGeom>
          <a:noFill/>
          <a:ln>
            <a:noFill/>
          </a:ln>
        </p:spPr>
      </p:pic>
      <p:sp>
        <p:nvSpPr>
          <p:cNvPr id="5" name="Rectangle 4">
            <a:extLst>
              <a:ext uri="{FF2B5EF4-FFF2-40B4-BE49-F238E27FC236}">
                <a16:creationId xmlns:a16="http://schemas.microsoft.com/office/drawing/2014/main" id="{7DBA29F7-0204-4AA5-B98D-E26E580B58E4}"/>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9"/>
          <p:cNvSpPr txBox="1">
            <a:spLocks noGrp="1"/>
          </p:cNvSpPr>
          <p:nvPr>
            <p:ph type="title"/>
          </p:nvPr>
        </p:nvSpPr>
        <p:spPr>
          <a:xfrm>
            <a:off x="268125" y="743525"/>
            <a:ext cx="4081200" cy="1050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Las recomendaciones contribuyen a evitar que se repitan los hechos y a enfrentar las desigualdades de género</a:t>
            </a:r>
            <a:endParaRPr/>
          </a:p>
        </p:txBody>
      </p:sp>
      <p:sp>
        <p:nvSpPr>
          <p:cNvPr id="474" name="Google Shape;474;p69"/>
          <p:cNvSpPr txBox="1"/>
          <p:nvPr/>
        </p:nvSpPr>
        <p:spPr>
          <a:xfrm>
            <a:off x="4788475" y="1488875"/>
            <a:ext cx="4124400" cy="2349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Roboto"/>
                <a:ea typeface="Roboto"/>
                <a:cs typeface="Roboto"/>
                <a:sym typeface="Roboto"/>
              </a:rPr>
              <a:t>Ejemplo: La CVR de Sierra Leona clasificó las recomendaciones en distintos niveles: “imprescindible”, “trabajar en pos de”, “considerar seriamente” y “exhortar”.</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Roboto"/>
                <a:ea typeface="Roboto"/>
                <a:cs typeface="Roboto"/>
                <a:sym typeface="Roboto"/>
              </a:rPr>
              <a:t>VOLUNTAD POLÍTICA</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Roboto"/>
                <a:ea typeface="Roboto"/>
                <a:cs typeface="Roboto"/>
                <a:sym typeface="Roboto"/>
              </a:rPr>
              <a:t>La sociedad civil desempeña un papel fundamental a la hora de informar al público sobre las recomendaciones y presionar para que el gobierno adopte medidas.</a:t>
            </a:r>
            <a:endParaRPr/>
          </a:p>
          <a:p>
            <a:pPr marL="0" marR="0" lvl="0" indent="0" algn="l" rtl="0">
              <a:lnSpc>
                <a:spcPct val="100000"/>
              </a:lnSpc>
              <a:spcBef>
                <a:spcPts val="0"/>
              </a:spcBef>
              <a:spcAft>
                <a:spcPts val="0"/>
              </a:spcAft>
              <a:buClr>
                <a:srgbClr val="000000"/>
              </a:buClr>
              <a:buSzPts val="1400"/>
              <a:buFont typeface="Arial"/>
              <a:buNone/>
            </a:pPr>
            <a:endParaRPr sz="1400" b="0" i="1" u="none" strike="noStrike" cap="none">
              <a:solidFill>
                <a:schemeClr val="dk2"/>
              </a:solidFill>
              <a:latin typeface="Roboto"/>
              <a:ea typeface="Roboto"/>
              <a:cs typeface="Roboto"/>
              <a:sym typeface="Roboto"/>
            </a:endParaRPr>
          </a:p>
        </p:txBody>
      </p:sp>
      <p:pic>
        <p:nvPicPr>
          <p:cNvPr id="475" name="Google Shape;475;p69"/>
          <p:cNvPicPr preferRelativeResize="0"/>
          <p:nvPr/>
        </p:nvPicPr>
        <p:blipFill rotWithShape="1">
          <a:blip r:embed="rId3">
            <a:alphaModFix/>
          </a:blip>
          <a:srcRect/>
          <a:stretch/>
        </p:blipFill>
        <p:spPr>
          <a:xfrm>
            <a:off x="0" y="2361200"/>
            <a:ext cx="4572000" cy="2441441"/>
          </a:xfrm>
          <a:prstGeom prst="rect">
            <a:avLst/>
          </a:prstGeom>
          <a:noFill/>
          <a:ln>
            <a:noFill/>
          </a:ln>
        </p:spPr>
      </p:pic>
      <p:sp>
        <p:nvSpPr>
          <p:cNvPr id="5" name="Rectangle 4">
            <a:extLst>
              <a:ext uri="{FF2B5EF4-FFF2-40B4-BE49-F238E27FC236}">
                <a16:creationId xmlns:a16="http://schemas.microsoft.com/office/drawing/2014/main" id="{7D8AEA0E-9E25-4758-8A47-C51A2F706AEB}"/>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70"/>
          <p:cNvSpPr txBox="1">
            <a:spLocks noGrp="1"/>
          </p:cNvSpPr>
          <p:nvPr>
            <p:ph type="title"/>
          </p:nvPr>
        </p:nvSpPr>
        <p:spPr>
          <a:xfrm>
            <a:off x="280700" y="170525"/>
            <a:ext cx="40812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CVR de Sierra Leona</a:t>
            </a:r>
            <a:endParaRPr/>
          </a:p>
        </p:txBody>
      </p:sp>
      <p:sp>
        <p:nvSpPr>
          <p:cNvPr id="481" name="Google Shape;481;p70"/>
          <p:cNvSpPr txBox="1"/>
          <p:nvPr/>
        </p:nvSpPr>
        <p:spPr>
          <a:xfrm>
            <a:off x="4788300" y="1560425"/>
            <a:ext cx="4124400" cy="2571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2"/>
                </a:solidFill>
                <a:latin typeface="Roboto"/>
                <a:ea typeface="Roboto"/>
                <a:cs typeface="Roboto"/>
                <a:sym typeface="Roboto"/>
              </a:rPr>
              <a:t>Captar “la totalidad de las experiencias de las mujeres basadas en el género a nivel político, jurídico, sanitario y de la seguridad social”.</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Roboto"/>
              <a:ea typeface="Roboto"/>
              <a:cs typeface="Roboto"/>
              <a:sym typeface="Roboto"/>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Documentó el hecho de que las mujeres eran consideradas propiedades que se heredaban conforme al derecho consuetudinario.</a:t>
            </a:r>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Se argumentó que la situación de las mujeres antes del conflicto contribuyó a convertirlas en víctimas de la esclavitud sexual, matrimonios forzados y trabajo forzoso a manos de grupos armados durante el conflicto. </a:t>
            </a:r>
            <a:endParaRPr/>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a:solidFill>
                  <a:schemeClr val="dk2"/>
                </a:solidFill>
                <a:latin typeface="Roboto"/>
                <a:ea typeface="Roboto"/>
                <a:cs typeface="Roboto"/>
                <a:sym typeface="Roboto"/>
              </a:rPr>
              <a:t>Las víctimas de violencia sexual eran muchas veces marginadas por sus comunidades y la estigmatización reducía su seguridad económica. </a:t>
            </a:r>
            <a:endParaRPr/>
          </a:p>
          <a:p>
            <a:pPr marL="457200" marR="0" lvl="0" indent="-317500" algn="l" rtl="0">
              <a:lnSpc>
                <a:spcPct val="100000"/>
              </a:lnSpc>
              <a:spcBef>
                <a:spcPts val="0"/>
              </a:spcBef>
              <a:spcAft>
                <a:spcPts val="0"/>
              </a:spcAft>
              <a:buClr>
                <a:srgbClr val="000000"/>
              </a:buClr>
              <a:buSzPts val="1400"/>
              <a:buFont typeface="Roboto"/>
              <a:buChar char="●"/>
            </a:pPr>
            <a:r>
              <a:rPr lang="en-US" sz="1400" b="0" i="0" u="none" strike="noStrike" cap="none">
                <a:solidFill>
                  <a:srgbClr val="000000"/>
                </a:solidFill>
                <a:latin typeface="Roboto"/>
                <a:ea typeface="Roboto"/>
                <a:cs typeface="Roboto"/>
                <a:sym typeface="Roboto"/>
              </a:rPr>
              <a:t>Las mujeres seguían vulnerables luego del conflicto, como lo demuestran las altas tasas de violencia doméstica y sexual.</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a:ea typeface="Roboto"/>
              <a:cs typeface="Roboto"/>
              <a:sym typeface="Roboto"/>
            </a:endParaRPr>
          </a:p>
        </p:txBody>
      </p:sp>
      <p:pic>
        <p:nvPicPr>
          <p:cNvPr id="482" name="Google Shape;482;p70"/>
          <p:cNvPicPr preferRelativeResize="0"/>
          <p:nvPr/>
        </p:nvPicPr>
        <p:blipFill rotWithShape="1">
          <a:blip r:embed="rId3">
            <a:alphaModFix/>
          </a:blip>
          <a:srcRect/>
          <a:stretch/>
        </p:blipFill>
        <p:spPr>
          <a:xfrm>
            <a:off x="0" y="1420600"/>
            <a:ext cx="4563049" cy="3043509"/>
          </a:xfrm>
          <a:prstGeom prst="rect">
            <a:avLst/>
          </a:prstGeom>
          <a:noFill/>
          <a:ln>
            <a:noFill/>
          </a:ln>
        </p:spPr>
      </p:pic>
      <p:sp>
        <p:nvSpPr>
          <p:cNvPr id="5" name="Rectangle 4">
            <a:extLst>
              <a:ext uri="{FF2B5EF4-FFF2-40B4-BE49-F238E27FC236}">
                <a16:creationId xmlns:a16="http://schemas.microsoft.com/office/drawing/2014/main" id="{6888C71C-60D8-4096-BB47-5CE50EF220F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71"/>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a:solidFill>
                  <a:schemeClr val="lt1"/>
                </a:solidFill>
                <a:latin typeface="Merriweather"/>
                <a:ea typeface="Merriweather"/>
                <a:cs typeface="Merriweather"/>
                <a:sym typeface="Merriweather"/>
              </a:rPr>
              <a:t>10. Campañas de difusión</a:t>
            </a:r>
            <a:endParaRPr/>
          </a:p>
        </p:txBody>
      </p:sp>
      <p:sp>
        <p:nvSpPr>
          <p:cNvPr id="488" name="Google Shape;488;p71"/>
          <p:cNvSpPr txBox="1"/>
          <p:nvPr/>
        </p:nvSpPr>
        <p:spPr>
          <a:xfrm>
            <a:off x="4603450" y="500925"/>
            <a:ext cx="4083600" cy="274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2"/>
                </a:solidFill>
                <a:latin typeface="Roboto"/>
                <a:ea typeface="Roboto"/>
                <a:cs typeface="Roboto"/>
                <a:sym typeface="Roboto"/>
              </a:rPr>
              <a:t>El </a:t>
            </a:r>
            <a:r>
              <a:rPr lang="en-US" sz="1400" b="0" i="0" u="none" strike="noStrike" cap="none" dirty="0" err="1">
                <a:solidFill>
                  <a:schemeClr val="dk2"/>
                </a:solidFill>
                <a:latin typeface="Roboto"/>
                <a:ea typeface="Roboto"/>
                <a:cs typeface="Roboto"/>
                <a:sym typeface="Roboto"/>
              </a:rPr>
              <a:t>trabajo</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una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comisión</a:t>
            </a:r>
            <a:r>
              <a:rPr lang="en-US" sz="1400" b="0" i="0" u="none" strike="noStrike" cap="none" dirty="0">
                <a:solidFill>
                  <a:schemeClr val="dk2"/>
                </a:solidFill>
                <a:latin typeface="Roboto"/>
                <a:ea typeface="Roboto"/>
                <a:cs typeface="Roboto"/>
                <a:sym typeface="Roboto"/>
              </a:rPr>
              <a:t> de la </a:t>
            </a:r>
            <a:r>
              <a:rPr lang="en-US" sz="1400" b="0" i="0" u="none" strike="noStrike" cap="none" dirty="0" err="1">
                <a:solidFill>
                  <a:schemeClr val="dk2"/>
                </a:solidFill>
                <a:latin typeface="Roboto"/>
                <a:ea typeface="Roboto"/>
                <a:cs typeface="Roboto"/>
                <a:sym typeface="Roboto"/>
              </a:rPr>
              <a:t>verdad</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carecerá</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importancia</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si</a:t>
            </a:r>
            <a:r>
              <a:rPr lang="en-US" sz="1400" b="0" i="0" u="none" strike="noStrike" cap="none" dirty="0">
                <a:solidFill>
                  <a:schemeClr val="dk2"/>
                </a:solidFill>
                <a:latin typeface="Roboto"/>
                <a:ea typeface="Roboto"/>
                <a:cs typeface="Roboto"/>
                <a:sym typeface="Roboto"/>
              </a:rPr>
              <a:t> el </a:t>
            </a:r>
            <a:r>
              <a:rPr lang="en-US" sz="1400" b="0" i="0" u="none" strike="noStrike" cap="none" dirty="0" err="1">
                <a:solidFill>
                  <a:schemeClr val="dk2"/>
                </a:solidFill>
                <a:latin typeface="Roboto"/>
                <a:ea typeface="Roboto"/>
                <a:cs typeface="Roboto"/>
                <a:sym typeface="Roboto"/>
              </a:rPr>
              <a:t>público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especialmente</a:t>
            </a:r>
            <a:r>
              <a:rPr lang="en-US" sz="1400" b="0" i="0" u="none" strike="noStrike" cap="none" dirty="0">
                <a:solidFill>
                  <a:schemeClr val="dk2"/>
                </a:solidFill>
                <a:latin typeface="Roboto"/>
                <a:ea typeface="Roboto"/>
                <a:cs typeface="Roboto"/>
                <a:sym typeface="Roboto"/>
              </a:rPr>
              <a:t> las </a:t>
            </a:r>
            <a:r>
              <a:rPr lang="en-US" sz="1400" b="0" i="0" u="none" strike="noStrike" cap="none" dirty="0" err="1">
                <a:solidFill>
                  <a:schemeClr val="dk2"/>
                </a:solidFill>
                <a:latin typeface="Roboto"/>
                <a:ea typeface="Roboto"/>
                <a:cs typeface="Roboto"/>
                <a:sym typeface="Roboto"/>
              </a:rPr>
              <a:t>víctimas</a:t>
            </a:r>
            <a:r>
              <a:rPr lang="en-US" sz="1400" b="0" i="0" u="none" strike="noStrike" cap="none" dirty="0">
                <a:solidFill>
                  <a:schemeClr val="dk2"/>
                </a:solidFill>
                <a:latin typeface="Roboto"/>
                <a:ea typeface="Roboto"/>
                <a:cs typeface="Roboto"/>
                <a:sym typeface="Roboto"/>
              </a:rPr>
              <a:t>, no </a:t>
            </a:r>
            <a:r>
              <a:rPr lang="en-US" sz="1400" b="0" i="0" u="none" strike="noStrike" cap="none" dirty="0" err="1">
                <a:solidFill>
                  <a:schemeClr val="dk2"/>
                </a:solidFill>
                <a:latin typeface="Roboto"/>
                <a:ea typeface="Roboto"/>
                <a:cs typeface="Roboto"/>
                <a:sym typeface="Roboto"/>
              </a:rPr>
              <a:t>llega</a:t>
            </a:r>
            <a:r>
              <a:rPr lang="en-US" sz="1400" b="0" i="0" u="none" strike="noStrike" cap="none" dirty="0">
                <a:solidFill>
                  <a:schemeClr val="dk2"/>
                </a:solidFill>
                <a:latin typeface="Roboto"/>
                <a:ea typeface="Roboto"/>
                <a:cs typeface="Roboto"/>
                <a:sym typeface="Roboto"/>
              </a:rPr>
              <a:t> a </a:t>
            </a:r>
            <a:r>
              <a:rPr lang="en-US" sz="1400" b="0" i="0" u="none" strike="noStrike" cap="none" dirty="0" err="1">
                <a:solidFill>
                  <a:schemeClr val="dk2"/>
                </a:solidFill>
                <a:latin typeface="Roboto"/>
                <a:ea typeface="Roboto"/>
                <a:cs typeface="Roboto"/>
                <a:sym typeface="Roboto"/>
              </a:rPr>
              <a:t>conocerlo</a:t>
            </a:r>
            <a:r>
              <a:rPr lang="en-US" sz="1400" b="0" i="0" u="none" strike="noStrike" cap="none" dirty="0">
                <a:solidFill>
                  <a:schemeClr val="dk2"/>
                </a:solidFill>
                <a:latin typeface="Roboto"/>
                <a:ea typeface="Roboto"/>
                <a:cs typeface="Roboto"/>
                <a:sym typeface="Roboto"/>
              </a:rPr>
              <a:t>. Se </a:t>
            </a:r>
            <a:r>
              <a:rPr lang="en-US" sz="1400" b="0" i="0" u="none" strike="noStrike" cap="none" dirty="0" err="1">
                <a:solidFill>
                  <a:schemeClr val="dk2"/>
                </a:solidFill>
                <a:latin typeface="Roboto"/>
                <a:ea typeface="Roboto"/>
                <a:cs typeface="Roboto"/>
                <a:sym typeface="Roboto"/>
              </a:rPr>
              <a:t>necesitan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campañas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divulgación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todas</a:t>
            </a:r>
            <a:r>
              <a:rPr lang="en-US" sz="1400" b="0" i="0" u="none" strike="noStrike" cap="none" dirty="0">
                <a:solidFill>
                  <a:schemeClr val="dk2"/>
                </a:solidFill>
                <a:latin typeface="Roboto"/>
                <a:ea typeface="Roboto"/>
                <a:cs typeface="Roboto"/>
                <a:sym typeface="Roboto"/>
              </a:rPr>
              <a:t> las </a:t>
            </a:r>
            <a:r>
              <a:rPr lang="en-US" sz="1400" b="0" i="0" u="none" strike="noStrike" cap="none" dirty="0" err="1">
                <a:solidFill>
                  <a:schemeClr val="dk2"/>
                </a:solidFill>
                <a:latin typeface="Roboto"/>
                <a:ea typeface="Roboto"/>
                <a:cs typeface="Roboto"/>
                <a:sym typeface="Roboto"/>
              </a:rPr>
              <a:t>etapas</a:t>
            </a:r>
            <a:r>
              <a:rPr lang="en-US" sz="1400" b="0" i="0" u="none" strike="noStrike" cap="none" dirty="0">
                <a:solidFill>
                  <a:schemeClr val="dk2"/>
                </a:solidFill>
                <a:latin typeface="Roboto"/>
                <a:ea typeface="Roboto"/>
                <a:cs typeface="Roboto"/>
                <a:sym typeface="Roboto"/>
              </a:rPr>
              <a:t> del </a:t>
            </a:r>
            <a:r>
              <a:rPr lang="en-US" sz="1400" b="0" i="0" u="none" strike="noStrike" cap="none" dirty="0" err="1">
                <a:solidFill>
                  <a:schemeClr val="dk2"/>
                </a:solidFill>
                <a:latin typeface="Roboto"/>
                <a:ea typeface="Roboto"/>
                <a:cs typeface="Roboto"/>
                <a:sym typeface="Roboto"/>
              </a:rPr>
              <a:t>trabajo</a:t>
            </a:r>
            <a:r>
              <a:rPr lang="en-US" sz="1400" b="0" i="0" u="none" strike="noStrike" cap="none" dirty="0">
                <a:solidFill>
                  <a:schemeClr val="dk2"/>
                </a:solidFill>
                <a:latin typeface="Roboto"/>
                <a:ea typeface="Roboto"/>
                <a:cs typeface="Roboto"/>
                <a:sym typeface="Roboto"/>
              </a:rPr>
              <a:t> de la </a:t>
            </a:r>
            <a:r>
              <a:rPr lang="en-US" sz="1400" b="0" i="0" u="none" strike="noStrike" cap="none" dirty="0" err="1">
                <a:solidFill>
                  <a:schemeClr val="dk2"/>
                </a:solidFill>
                <a:latin typeface="Roboto"/>
                <a:ea typeface="Roboto"/>
                <a:cs typeface="Roboto"/>
                <a:sym typeface="Roboto"/>
              </a:rPr>
              <a:t>comisión</a:t>
            </a:r>
            <a:r>
              <a:rPr lang="en-US" sz="14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2"/>
                </a:solidFill>
                <a:latin typeface="Roboto"/>
                <a:ea typeface="Roboto"/>
                <a:cs typeface="Roboto"/>
                <a:sym typeface="Roboto"/>
              </a:rPr>
              <a:t>Se </a:t>
            </a:r>
            <a:r>
              <a:rPr lang="en-US" sz="1400" b="0" i="0" u="none" strike="noStrike" cap="none" dirty="0" err="1">
                <a:solidFill>
                  <a:schemeClr val="dk2"/>
                </a:solidFill>
                <a:latin typeface="Roboto"/>
                <a:ea typeface="Roboto"/>
                <a:cs typeface="Roboto"/>
                <a:sym typeface="Roboto"/>
              </a:rPr>
              <a:t>deben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diversificar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medios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modos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comunicación</a:t>
            </a:r>
            <a:r>
              <a:rPr lang="en-US" sz="1400" b="0" i="0" u="none" strike="noStrike" cap="none" dirty="0">
                <a:solidFill>
                  <a:schemeClr val="dk2"/>
                </a:solidFill>
                <a:latin typeface="Roboto"/>
                <a:ea typeface="Roboto"/>
                <a:cs typeface="Roboto"/>
                <a:sym typeface="Roboto"/>
              </a:rPr>
              <a:t>:</a:t>
            </a:r>
            <a:endParaRPr dirty="0"/>
          </a:p>
          <a:p>
            <a:pPr marL="457200" marR="0" lvl="0" indent="-317500" algn="l" rtl="0">
              <a:lnSpc>
                <a:spcPct val="100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Áreas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rurales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alejadas</a:t>
            </a:r>
            <a:r>
              <a:rPr lang="en-US" sz="1400" b="0" i="0" u="none" strike="noStrike" cap="none" dirty="0">
                <a:solidFill>
                  <a:schemeClr val="dk2"/>
                </a:solidFill>
                <a:latin typeface="Roboto"/>
                <a:ea typeface="Roboto"/>
                <a:cs typeface="Roboto"/>
                <a:sym typeface="Roboto"/>
              </a:rPr>
              <a:t> de la capital y </a:t>
            </a:r>
            <a:r>
              <a:rPr lang="en-US" sz="1400" b="0" i="0" u="none" strike="noStrike" cap="none" dirty="0" err="1">
                <a:solidFill>
                  <a:schemeClr val="dk2"/>
                </a:solidFill>
                <a:latin typeface="Roboto"/>
                <a:ea typeface="Roboto"/>
                <a:cs typeface="Roboto"/>
                <a:sym typeface="Roboto"/>
              </a:rPr>
              <a:t>otras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regiones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más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marginalizadas</a:t>
            </a:r>
            <a:r>
              <a:rPr lang="en-US" sz="1400" b="0" i="0" u="none" strike="noStrike" cap="none" dirty="0">
                <a:solidFill>
                  <a:schemeClr val="dk2"/>
                </a:solidFill>
                <a:latin typeface="Roboto"/>
                <a:ea typeface="Roboto"/>
                <a:cs typeface="Roboto"/>
                <a:sym typeface="Roboto"/>
              </a:rPr>
              <a:t> del </a:t>
            </a:r>
            <a:r>
              <a:rPr lang="en-US" sz="1400" b="0" i="0" u="none" strike="noStrike" cap="none" dirty="0" err="1">
                <a:solidFill>
                  <a:schemeClr val="dk2"/>
                </a:solidFill>
                <a:latin typeface="Roboto"/>
                <a:ea typeface="Roboto"/>
                <a:cs typeface="Roboto"/>
                <a:sym typeface="Roboto"/>
              </a:rPr>
              <a:t>país</a:t>
            </a:r>
            <a:endParaRPr dirty="0"/>
          </a:p>
          <a:p>
            <a:pPr marL="457200" marR="0" lvl="0" indent="-317500" algn="l" rtl="0">
              <a:lnSpc>
                <a:spcPct val="100000"/>
              </a:lnSpc>
              <a:spcBef>
                <a:spcPts val="0"/>
              </a:spcBef>
              <a:spcAft>
                <a:spcPts val="0"/>
              </a:spcAft>
              <a:buClr>
                <a:schemeClr val="dk2"/>
              </a:buClr>
              <a:buSzPts val="1400"/>
              <a:buFont typeface="Roboto"/>
              <a:buChar char="●"/>
            </a:pPr>
            <a:r>
              <a:rPr lang="en-US" dirty="0" err="1">
                <a:solidFill>
                  <a:schemeClr val="dk2"/>
                </a:solidFill>
                <a:latin typeface="Roboto"/>
                <a:ea typeface="Roboto"/>
                <a:cs typeface="Roboto"/>
                <a:sym typeface="Roboto"/>
              </a:rPr>
              <a:t>C</a:t>
            </a:r>
            <a:r>
              <a:rPr lang="en-US" sz="1400" b="0" i="0" u="none" strike="noStrike" cap="none" dirty="0" err="1">
                <a:solidFill>
                  <a:schemeClr val="dk2"/>
                </a:solidFill>
                <a:latin typeface="Roboto"/>
                <a:ea typeface="Roboto"/>
                <a:cs typeface="Roboto"/>
                <a:sym typeface="Roboto"/>
              </a:rPr>
              <a:t>olaboración</a:t>
            </a:r>
            <a:r>
              <a:rPr lang="en-US" sz="1400" b="0" i="0" u="none" strike="noStrike" cap="none" dirty="0">
                <a:solidFill>
                  <a:schemeClr val="dk2"/>
                </a:solidFill>
                <a:latin typeface="Roboto"/>
                <a:ea typeface="Roboto"/>
                <a:cs typeface="Roboto"/>
                <a:sym typeface="Roboto"/>
              </a:rPr>
              <a:t> con las </a:t>
            </a:r>
            <a:r>
              <a:rPr lang="en-US" sz="1400" b="0" i="0" u="none" strike="noStrike" cap="none" dirty="0" err="1">
                <a:solidFill>
                  <a:schemeClr val="dk2"/>
                </a:solidFill>
                <a:latin typeface="Roboto"/>
                <a:ea typeface="Roboto"/>
                <a:cs typeface="Roboto"/>
                <a:sym typeface="Roboto"/>
              </a:rPr>
              <a:t>organizaciones</a:t>
            </a:r>
            <a:r>
              <a:rPr lang="en-US" sz="1400" b="0" i="0" u="none" strike="noStrike" cap="none" dirty="0">
                <a:solidFill>
                  <a:schemeClr val="dk2"/>
                </a:solidFill>
                <a:latin typeface="Roboto"/>
                <a:ea typeface="Roboto"/>
                <a:cs typeface="Roboto"/>
                <a:sym typeface="Roboto"/>
              </a:rPr>
              <a:t> de la </a:t>
            </a:r>
            <a:r>
              <a:rPr lang="en-US" sz="1400" b="0" i="0" u="none" strike="noStrike" cap="none" dirty="0" err="1">
                <a:solidFill>
                  <a:schemeClr val="dk2"/>
                </a:solidFill>
                <a:latin typeface="Roboto"/>
                <a:ea typeface="Roboto"/>
                <a:cs typeface="Roboto"/>
                <a:sym typeface="Roboto"/>
              </a:rPr>
              <a:t>sociedad</a:t>
            </a:r>
            <a:r>
              <a:rPr lang="en-US" sz="1400" b="0" i="0" u="none" strike="noStrike" cap="none" dirty="0">
                <a:solidFill>
                  <a:schemeClr val="dk2"/>
                </a:solidFill>
                <a:latin typeface="Roboto"/>
                <a:ea typeface="Roboto"/>
                <a:cs typeface="Roboto"/>
                <a:sym typeface="Roboto"/>
              </a:rPr>
              <a:t> civil y </a:t>
            </a:r>
            <a:r>
              <a:rPr lang="en-US" sz="1400" b="0" i="0" u="none" strike="noStrike" cap="none" dirty="0" err="1">
                <a:solidFill>
                  <a:schemeClr val="dk2"/>
                </a:solidFill>
                <a:latin typeface="Roboto"/>
                <a:ea typeface="Roboto"/>
                <a:cs typeface="Roboto"/>
                <a:sym typeface="Roboto"/>
              </a:rPr>
              <a:t>medios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comunicación</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2"/>
                </a:solidFill>
                <a:latin typeface="Roboto"/>
                <a:ea typeface="Roboto"/>
                <a:cs typeface="Roboto"/>
                <a:sym typeface="Roboto"/>
              </a:rPr>
              <a:t>Se </a:t>
            </a:r>
            <a:r>
              <a:rPr lang="en-US" sz="1400" b="0" i="0" u="none" strike="noStrike" cap="none" dirty="0" err="1">
                <a:solidFill>
                  <a:schemeClr val="dk2"/>
                </a:solidFill>
                <a:latin typeface="Roboto"/>
                <a:ea typeface="Roboto"/>
                <a:cs typeface="Roboto"/>
                <a:sym typeface="Roboto"/>
              </a:rPr>
              <a:t>debe</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cuidar</a:t>
            </a:r>
            <a:r>
              <a:rPr lang="en-US" sz="1400" b="0" i="0" u="none" strike="noStrike" cap="none" dirty="0">
                <a:solidFill>
                  <a:schemeClr val="dk2"/>
                </a:solidFill>
                <a:latin typeface="Roboto"/>
                <a:ea typeface="Roboto"/>
                <a:cs typeface="Roboto"/>
                <a:sym typeface="Roboto"/>
              </a:rPr>
              <a:t> que las </a:t>
            </a:r>
            <a:r>
              <a:rPr lang="en-US" sz="1400" b="0" i="0" u="none" strike="noStrike" cap="none" dirty="0" err="1">
                <a:solidFill>
                  <a:schemeClr val="dk2"/>
                </a:solidFill>
                <a:latin typeface="Roboto"/>
                <a:ea typeface="Roboto"/>
                <a:cs typeface="Roboto"/>
                <a:sym typeface="Roboto"/>
              </a:rPr>
              <a:t>expectativas</a:t>
            </a:r>
            <a:r>
              <a:rPr lang="en-US" sz="1400" b="0" i="0" u="none" strike="noStrike" cap="none" dirty="0">
                <a:solidFill>
                  <a:schemeClr val="dk2"/>
                </a:solidFill>
                <a:latin typeface="Roboto"/>
                <a:ea typeface="Roboto"/>
                <a:cs typeface="Roboto"/>
                <a:sym typeface="Roboto"/>
              </a:rPr>
              <a:t> de las </a:t>
            </a:r>
            <a:r>
              <a:rPr lang="en-US" sz="1400" b="0" i="0" u="none" strike="noStrike" cap="none" dirty="0" err="1">
                <a:solidFill>
                  <a:schemeClr val="dk2"/>
                </a:solidFill>
                <a:latin typeface="Roboto"/>
                <a:ea typeface="Roboto"/>
                <a:cs typeface="Roboto"/>
                <a:sym typeface="Roboto"/>
              </a:rPr>
              <a:t>víctimas</a:t>
            </a:r>
            <a:r>
              <a:rPr lang="en-US" sz="1400" b="0" i="0" u="none" strike="noStrike" cap="none" dirty="0">
                <a:solidFill>
                  <a:schemeClr val="dk2"/>
                </a:solidFill>
                <a:latin typeface="Roboto"/>
                <a:ea typeface="Roboto"/>
                <a:cs typeface="Roboto"/>
                <a:sym typeface="Roboto"/>
              </a:rPr>
              <a:t> no </a:t>
            </a:r>
            <a:r>
              <a:rPr lang="en-US" sz="1400" b="0" i="0" u="none" strike="noStrike" cap="none" dirty="0" err="1">
                <a:solidFill>
                  <a:schemeClr val="dk2"/>
                </a:solidFill>
                <a:latin typeface="Roboto"/>
                <a:ea typeface="Roboto"/>
                <a:cs typeface="Roboto"/>
                <a:sym typeface="Roboto"/>
              </a:rPr>
              <a:t>excedan</a:t>
            </a:r>
            <a:r>
              <a:rPr lang="en-US" sz="1400" b="0" i="0" u="none" strike="noStrike" cap="none" dirty="0">
                <a:solidFill>
                  <a:schemeClr val="dk2"/>
                </a:solidFill>
                <a:latin typeface="Roboto"/>
                <a:ea typeface="Roboto"/>
                <a:cs typeface="Roboto"/>
                <a:sym typeface="Roboto"/>
              </a:rPr>
              <a:t> el </a:t>
            </a:r>
            <a:r>
              <a:rPr lang="en-US" sz="1400" b="0" i="0" u="none" strike="noStrike" cap="none" dirty="0" err="1">
                <a:solidFill>
                  <a:schemeClr val="dk2"/>
                </a:solidFill>
                <a:latin typeface="Roboto"/>
                <a:ea typeface="Roboto"/>
                <a:cs typeface="Roboto"/>
                <a:sym typeface="Roboto"/>
              </a:rPr>
              <a:t>alcance</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mandato</a:t>
            </a:r>
            <a:r>
              <a:rPr lang="en-US" sz="1400" b="0" i="0" u="none" strike="noStrike" cap="none" dirty="0">
                <a:solidFill>
                  <a:schemeClr val="dk2"/>
                </a:solidFill>
                <a:latin typeface="Roboto"/>
                <a:ea typeface="Roboto"/>
                <a:cs typeface="Roboto"/>
                <a:sym typeface="Roboto"/>
              </a:rPr>
              <a:t> de lo que la </a:t>
            </a:r>
            <a:r>
              <a:rPr lang="en-US" sz="1400" b="0" i="0" u="none" strike="noStrike" cap="none" dirty="0" err="1">
                <a:solidFill>
                  <a:schemeClr val="dk2"/>
                </a:solidFill>
                <a:latin typeface="Roboto"/>
                <a:ea typeface="Roboto"/>
                <a:cs typeface="Roboto"/>
                <a:sym typeface="Roboto"/>
              </a:rPr>
              <a:t>comisión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pueda</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hecho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lograr</a:t>
            </a:r>
            <a:r>
              <a:rPr lang="en-US" sz="14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2"/>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err="1">
                <a:solidFill>
                  <a:schemeClr val="dk2"/>
                </a:solidFill>
                <a:latin typeface="Roboto"/>
                <a:ea typeface="Roboto"/>
                <a:cs typeface="Roboto"/>
                <a:sym typeface="Roboto"/>
              </a:rPr>
              <a:t>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necesario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establecer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canales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abiertos</a:t>
            </a:r>
            <a:r>
              <a:rPr lang="en-US" sz="1400" b="0" i="0" u="none" strike="noStrike" cap="none" dirty="0">
                <a:solidFill>
                  <a:schemeClr val="dk2"/>
                </a:solidFill>
                <a:latin typeface="Roboto"/>
                <a:ea typeface="Roboto"/>
                <a:cs typeface="Roboto"/>
                <a:sym typeface="Roboto"/>
              </a:rPr>
              <a:t> para el </a:t>
            </a:r>
            <a:r>
              <a:rPr lang="en-US" sz="1400" b="0" i="0" u="none" strike="noStrike" cap="none" dirty="0" err="1">
                <a:solidFill>
                  <a:schemeClr val="dk2"/>
                </a:solidFill>
                <a:latin typeface="Roboto"/>
                <a:ea typeface="Roboto"/>
                <a:cs typeface="Roboto"/>
                <a:sym typeface="Roboto"/>
              </a:rPr>
              <a:t>diálogo</a:t>
            </a:r>
            <a:r>
              <a:rPr lang="en-US" sz="1400" b="0" i="0" u="none" strike="noStrike" cap="none" dirty="0">
                <a:solidFill>
                  <a:schemeClr val="dk2"/>
                </a:solidFill>
                <a:latin typeface="Roboto"/>
                <a:ea typeface="Roboto"/>
                <a:cs typeface="Roboto"/>
                <a:sym typeface="Roboto"/>
              </a:rPr>
              <a:t>.</a:t>
            </a:r>
            <a:endParaRPr dirty="0"/>
          </a:p>
        </p:txBody>
      </p:sp>
      <p:sp>
        <p:nvSpPr>
          <p:cNvPr id="4" name="Rectangle 3">
            <a:extLst>
              <a:ext uri="{FF2B5EF4-FFF2-40B4-BE49-F238E27FC236}">
                <a16:creationId xmlns:a16="http://schemas.microsoft.com/office/drawing/2014/main" id="{CADBF564-418B-4E2D-8074-86C2E90CE40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245175" y="56900"/>
            <a:ext cx="4261800" cy="1389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El derecho a la verdad </a:t>
            </a:r>
            <a:endParaRPr/>
          </a:p>
        </p:txBody>
      </p:sp>
      <p:sp>
        <p:nvSpPr>
          <p:cNvPr id="96" name="Google Shape;96;p18"/>
          <p:cNvSpPr txBox="1"/>
          <p:nvPr/>
        </p:nvSpPr>
        <p:spPr>
          <a:xfrm>
            <a:off x="4803675" y="247200"/>
            <a:ext cx="4124400" cy="4649100"/>
          </a:xfrm>
          <a:prstGeom prst="rect">
            <a:avLst/>
          </a:prstGeom>
          <a:noFill/>
          <a:ln>
            <a:noFill/>
          </a:ln>
        </p:spPr>
        <p:txBody>
          <a:bodyPr spcFirstLastPara="1" wrap="square" lIns="91425" tIns="91425" rIns="91425" bIns="91425" anchor="ctr" anchorCtr="0">
            <a:noAutofit/>
          </a:bodyPr>
          <a:lstStyle/>
          <a:p>
            <a:pPr lvl="0">
              <a:buSzPts val="1800"/>
            </a:pPr>
            <a:r>
              <a:rPr lang="es-UY" sz="1800" b="0" i="0" u="none" strike="noStrike" cap="none" dirty="0">
                <a:solidFill>
                  <a:schemeClr val="dk2"/>
                </a:solidFill>
                <a:latin typeface="Arial"/>
                <a:ea typeface="Arial"/>
                <a:cs typeface="Arial"/>
                <a:sym typeface="Arial"/>
              </a:rPr>
              <a:t>“[Reconocer] el derecho que asiste a las víctimas de violaciones manifiestas de los derechos </a:t>
            </a:r>
            <a:r>
              <a:rPr lang="es-UY" sz="1800" dirty="0">
                <a:solidFill>
                  <a:schemeClr val="dk2"/>
                </a:solidFill>
              </a:rPr>
              <a:t>humanos y violaciones graves del derecho internacional humanitario, así como a sus familias y a la sociedad en su conjunto, </a:t>
            </a:r>
            <a:r>
              <a:rPr lang="es-UY" sz="1800" b="0" i="0" u="none" strike="noStrike" cap="none" dirty="0">
                <a:solidFill>
                  <a:schemeClr val="dk2"/>
                </a:solidFill>
                <a:latin typeface="Arial"/>
                <a:ea typeface="Arial"/>
                <a:cs typeface="Arial"/>
                <a:sym typeface="Arial"/>
              </a:rPr>
              <a:t>de conocer la verdad en máxima medida posible.”</a:t>
            </a:r>
            <a:endParaRPr lang="es-UY"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400"/>
              <a:buFont typeface="Arial"/>
              <a:buNone/>
            </a:pPr>
            <a:r>
              <a:rPr lang="es-UY" sz="1400" b="0" i="1" u="none" strike="noStrike" cap="none" dirty="0">
                <a:solidFill>
                  <a:schemeClr val="accent4"/>
                </a:solidFill>
                <a:latin typeface="Roboto"/>
                <a:ea typeface="Roboto"/>
                <a:cs typeface="Roboto"/>
                <a:sym typeface="Roboto"/>
              </a:rPr>
              <a:t>Comisión de Derechos Humanos de las Naciones Unidas, Resolución 9/11 de derechos humanos, “El derecho a la verdad”, 24 de septiembre de 2008, A/HRC/RES/9/11.  </a:t>
            </a:r>
            <a:endParaRPr lang="es-UY" dirty="0"/>
          </a:p>
        </p:txBody>
      </p:sp>
      <p:pic>
        <p:nvPicPr>
          <p:cNvPr id="97" name="Google Shape;97;p18"/>
          <p:cNvPicPr preferRelativeResize="0"/>
          <p:nvPr/>
        </p:nvPicPr>
        <p:blipFill rotWithShape="1">
          <a:blip r:embed="rId3">
            <a:alphaModFix/>
          </a:blip>
          <a:srcRect/>
          <a:stretch/>
        </p:blipFill>
        <p:spPr>
          <a:xfrm>
            <a:off x="-3" y="1446800"/>
            <a:ext cx="4572003" cy="3048002"/>
          </a:xfrm>
          <a:prstGeom prst="rect">
            <a:avLst/>
          </a:prstGeom>
          <a:noFill/>
          <a:ln>
            <a:noFill/>
          </a:ln>
        </p:spPr>
      </p:pic>
      <p:sp>
        <p:nvSpPr>
          <p:cNvPr id="5" name="Rectangle 4">
            <a:extLst>
              <a:ext uri="{FF2B5EF4-FFF2-40B4-BE49-F238E27FC236}">
                <a16:creationId xmlns:a16="http://schemas.microsoft.com/office/drawing/2014/main" id="{C23052BA-54F5-47E8-8EB2-057CABF7763E}"/>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286100" y="167975"/>
            <a:ext cx="4261800" cy="907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400" b="0" i="0" u="none" strike="noStrike" cap="none">
                <a:solidFill>
                  <a:schemeClr val="lt1"/>
                </a:solidFill>
                <a:latin typeface="Merriweather"/>
                <a:ea typeface="Merriweather"/>
                <a:cs typeface="Merriweather"/>
                <a:sym typeface="Merriweather"/>
              </a:rPr>
              <a:t>El derecho a saber </a:t>
            </a:r>
            <a:endParaRPr/>
          </a:p>
        </p:txBody>
      </p:sp>
      <p:sp>
        <p:nvSpPr>
          <p:cNvPr id="103" name="Google Shape;103;p19"/>
          <p:cNvSpPr txBox="1"/>
          <p:nvPr/>
        </p:nvSpPr>
        <p:spPr>
          <a:xfrm>
            <a:off x="4657325" y="205375"/>
            <a:ext cx="4124400" cy="46491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err="1">
                <a:solidFill>
                  <a:schemeClr val="dk2"/>
                </a:solidFill>
                <a:latin typeface="Roboto"/>
                <a:ea typeface="Roboto"/>
                <a:cs typeface="Roboto"/>
                <a:sym typeface="Roboto"/>
              </a:rPr>
              <a:t>Comprende</a:t>
            </a:r>
            <a:r>
              <a:rPr lang="en-US" sz="1800" b="0" i="0" u="none" strike="noStrike" cap="none" dirty="0">
                <a:solidFill>
                  <a:schemeClr val="dk2"/>
                </a:solidFill>
                <a:latin typeface="Roboto"/>
                <a:ea typeface="Roboto"/>
                <a:cs typeface="Roboto"/>
                <a:sym typeface="Roboto"/>
              </a:rPr>
              <a:t>:</a:t>
            </a:r>
            <a:endParaRPr dirty="0"/>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2"/>
              </a:solidFill>
              <a:latin typeface="Roboto"/>
              <a:ea typeface="Roboto"/>
              <a:cs typeface="Roboto"/>
              <a:sym typeface="Roboto"/>
            </a:endParaRPr>
          </a:p>
          <a:p>
            <a:pPr marL="914400" marR="0" lvl="0" indent="-342900" algn="l" rtl="0">
              <a:lnSpc>
                <a:spcPct val="100000"/>
              </a:lnSpc>
              <a:spcBef>
                <a:spcPts val="0"/>
              </a:spcBef>
              <a:spcAft>
                <a:spcPts val="0"/>
              </a:spcAft>
              <a:buClr>
                <a:schemeClr val="dk2"/>
              </a:buClr>
              <a:buSzPts val="1800"/>
              <a:buFont typeface="Roboto"/>
              <a:buChar char="●"/>
            </a:pPr>
            <a:r>
              <a:rPr lang="en-US" sz="1800" dirty="0">
                <a:solidFill>
                  <a:schemeClr val="dk2"/>
                </a:solidFill>
                <a:latin typeface="Roboto"/>
                <a:ea typeface="Roboto"/>
                <a:cs typeface="Roboto"/>
                <a:sym typeface="Roboto"/>
              </a:rPr>
              <a:t>L</a:t>
            </a:r>
            <a:r>
              <a:rPr lang="en-US" sz="1800" b="0" i="0" u="none" strike="noStrike" cap="none" dirty="0">
                <a:solidFill>
                  <a:schemeClr val="dk2"/>
                </a:solidFill>
                <a:latin typeface="Roboto"/>
                <a:ea typeface="Roboto"/>
                <a:cs typeface="Roboto"/>
                <a:sym typeface="Roboto"/>
              </a:rPr>
              <a:t>a </a:t>
            </a:r>
            <a:r>
              <a:rPr lang="en-US" sz="1800" b="0" i="0" u="none" strike="noStrike" cap="none" dirty="0" err="1">
                <a:solidFill>
                  <a:schemeClr val="dk2"/>
                </a:solidFill>
                <a:latin typeface="Roboto"/>
                <a:ea typeface="Roboto"/>
                <a:cs typeface="Roboto"/>
                <a:sym typeface="Roboto"/>
              </a:rPr>
              <a:t>identidad</a:t>
            </a:r>
            <a:r>
              <a:rPr lang="en-US" sz="1800" b="0" i="0" u="none" strike="noStrike" cap="none" dirty="0">
                <a:solidFill>
                  <a:schemeClr val="dk2"/>
                </a:solidFill>
                <a:latin typeface="Roboto"/>
                <a:ea typeface="Roboto"/>
                <a:cs typeface="Roboto"/>
                <a:sym typeface="Roboto"/>
              </a:rPr>
              <a:t> de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perpetradores</a:t>
            </a:r>
            <a:endParaRPr dirty="0"/>
          </a:p>
          <a:p>
            <a:pPr marL="914400" marR="0" lvl="0" indent="-342900" algn="l" rtl="0">
              <a:lnSpc>
                <a:spcPct val="100000"/>
              </a:lnSpc>
              <a:spcBef>
                <a:spcPts val="0"/>
              </a:spcBef>
              <a:spcAft>
                <a:spcPts val="0"/>
              </a:spcAft>
              <a:buClr>
                <a:schemeClr val="dk2"/>
              </a:buClr>
              <a:buSzPts val="1800"/>
              <a:buFont typeface="Roboto"/>
              <a:buChar char="●"/>
            </a:pPr>
            <a:r>
              <a:rPr lang="en-US" sz="1800" dirty="0">
                <a:solidFill>
                  <a:schemeClr val="dk2"/>
                </a:solidFill>
                <a:latin typeface="Roboto"/>
                <a:ea typeface="Roboto"/>
                <a:cs typeface="Roboto"/>
                <a:sym typeface="Roboto"/>
              </a:rPr>
              <a:t>L</a:t>
            </a:r>
            <a:r>
              <a:rPr lang="en-US" sz="1800" b="0" i="0" u="none" strike="noStrike" cap="none" dirty="0">
                <a:solidFill>
                  <a:schemeClr val="dk2"/>
                </a:solidFill>
                <a:latin typeface="Roboto"/>
                <a:ea typeface="Roboto"/>
                <a:cs typeface="Roboto"/>
                <a:sym typeface="Roboto"/>
              </a:rPr>
              <a:t>as </a:t>
            </a:r>
            <a:r>
              <a:rPr lang="en-US" sz="1800" b="0" i="0" u="none" strike="noStrike" cap="none" dirty="0" err="1">
                <a:solidFill>
                  <a:schemeClr val="dk2"/>
                </a:solidFill>
                <a:latin typeface="Roboto"/>
                <a:ea typeface="Roboto"/>
                <a:cs typeface="Roboto"/>
                <a:sym typeface="Roboto"/>
              </a:rPr>
              <a:t>circunstancias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los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hechos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sobre</a:t>
            </a:r>
            <a:r>
              <a:rPr lang="en-US" sz="1800" b="0" i="0" u="none" strike="noStrike" cap="none" dirty="0">
                <a:solidFill>
                  <a:schemeClr val="dk2"/>
                </a:solidFill>
                <a:latin typeface="Roboto"/>
                <a:ea typeface="Roboto"/>
                <a:cs typeface="Roboto"/>
                <a:sym typeface="Roboto"/>
              </a:rPr>
              <a:t> las </a:t>
            </a:r>
            <a:r>
              <a:rPr lang="en-US" sz="1800" b="0" i="0" u="none" strike="noStrike" cap="none" dirty="0" err="1">
                <a:solidFill>
                  <a:schemeClr val="dk2"/>
                </a:solidFill>
                <a:latin typeface="Roboto"/>
                <a:ea typeface="Roboto"/>
                <a:cs typeface="Roboto"/>
                <a:sym typeface="Roboto"/>
              </a:rPr>
              <a:t>violaciones</a:t>
            </a:r>
            <a:endParaRPr dirty="0"/>
          </a:p>
          <a:p>
            <a:pPr marL="914400" marR="0" lvl="0" indent="-342900" algn="l" rtl="0">
              <a:lnSpc>
                <a:spcPct val="100000"/>
              </a:lnSpc>
              <a:spcBef>
                <a:spcPts val="0"/>
              </a:spcBef>
              <a:spcAft>
                <a:spcPts val="0"/>
              </a:spcAft>
              <a:buClr>
                <a:schemeClr val="dk2"/>
              </a:buClr>
              <a:buSzPts val="1800"/>
              <a:buFont typeface="Roboto"/>
              <a:buChar char="●"/>
            </a:pPr>
            <a:r>
              <a:rPr lang="en-US" sz="1800" dirty="0">
                <a:solidFill>
                  <a:schemeClr val="dk2"/>
                </a:solidFill>
                <a:latin typeface="Roboto"/>
                <a:ea typeface="Roboto"/>
                <a:cs typeface="Roboto"/>
                <a:sym typeface="Roboto"/>
              </a:rPr>
              <a:t>L</a:t>
            </a:r>
            <a:r>
              <a:rPr lang="en-US" sz="1800" b="0" i="0" u="none" strike="noStrike" cap="none" dirty="0">
                <a:solidFill>
                  <a:schemeClr val="dk2"/>
                </a:solidFill>
                <a:latin typeface="Roboto"/>
                <a:ea typeface="Roboto"/>
                <a:cs typeface="Roboto"/>
                <a:sym typeface="Roboto"/>
              </a:rPr>
              <a:t>os </a:t>
            </a:r>
            <a:r>
              <a:rPr lang="en-US" sz="1800" b="0" i="0" u="none" strike="noStrike" cap="none" dirty="0" err="1">
                <a:solidFill>
                  <a:schemeClr val="dk2"/>
                </a:solidFill>
                <a:latin typeface="Roboto"/>
                <a:ea typeface="Roboto"/>
                <a:cs typeface="Roboto"/>
                <a:sym typeface="Roboto"/>
              </a:rPr>
              <a:t>avances</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resultados</a:t>
            </a:r>
            <a:r>
              <a:rPr lang="en-US" sz="1800" b="0" i="0" u="none" strike="noStrike" cap="none" dirty="0">
                <a:solidFill>
                  <a:schemeClr val="dk2"/>
                </a:solidFill>
                <a:latin typeface="Roboto"/>
                <a:ea typeface="Roboto"/>
                <a:cs typeface="Roboto"/>
                <a:sym typeface="Roboto"/>
              </a:rPr>
              <a:t> de las </a:t>
            </a:r>
            <a:r>
              <a:rPr lang="en-US" sz="1800" b="0" i="0" u="none" strike="noStrike" cap="none" dirty="0" err="1">
                <a:solidFill>
                  <a:schemeClr val="dk2"/>
                </a:solidFill>
                <a:latin typeface="Roboto"/>
                <a:ea typeface="Roboto"/>
                <a:cs typeface="Roboto"/>
                <a:sym typeface="Roboto"/>
              </a:rPr>
              <a:t>investigaciones</a:t>
            </a:r>
            <a:endParaRPr dirty="0"/>
          </a:p>
          <a:p>
            <a:pPr marL="914400" marR="0" lvl="0" indent="-342900" algn="l" rtl="0">
              <a:lnSpc>
                <a:spcPct val="100000"/>
              </a:lnSpc>
              <a:spcBef>
                <a:spcPts val="0"/>
              </a:spcBef>
              <a:spcAft>
                <a:spcPts val="0"/>
              </a:spcAft>
              <a:buClr>
                <a:schemeClr val="dk2"/>
              </a:buClr>
              <a:buSzPts val="1800"/>
              <a:buFont typeface="Roboto"/>
              <a:buChar char="●"/>
            </a:pPr>
            <a:r>
              <a:rPr lang="en-US" sz="1800" dirty="0">
                <a:solidFill>
                  <a:schemeClr val="dk2"/>
                </a:solidFill>
                <a:latin typeface="Roboto"/>
                <a:ea typeface="Roboto"/>
                <a:cs typeface="Roboto"/>
                <a:sym typeface="Roboto"/>
              </a:rPr>
              <a:t>E</a:t>
            </a:r>
            <a:r>
              <a:rPr lang="en-US" sz="1800" b="0" i="0" u="none" strike="noStrike" cap="none" dirty="0">
                <a:solidFill>
                  <a:schemeClr val="dk2"/>
                </a:solidFill>
                <a:latin typeface="Roboto"/>
                <a:ea typeface="Roboto"/>
                <a:cs typeface="Roboto"/>
                <a:sym typeface="Roboto"/>
              </a:rPr>
              <a:t>l </a:t>
            </a:r>
            <a:r>
              <a:rPr lang="en-US" sz="1800" b="0" i="0" u="none" strike="noStrike" cap="none" dirty="0" err="1">
                <a:solidFill>
                  <a:schemeClr val="dk2"/>
                </a:solidFill>
                <a:latin typeface="Roboto"/>
                <a:ea typeface="Roboto"/>
                <a:cs typeface="Roboto"/>
                <a:sym typeface="Roboto"/>
              </a:rPr>
              <a:t>destino</a:t>
            </a:r>
            <a:r>
              <a:rPr lang="en-US" sz="1800" b="0" i="0" u="none" strike="noStrike" cap="none" dirty="0">
                <a:solidFill>
                  <a:schemeClr val="dk2"/>
                </a:solidFill>
                <a:latin typeface="Roboto"/>
                <a:ea typeface="Roboto"/>
                <a:cs typeface="Roboto"/>
                <a:sym typeface="Roboto"/>
              </a:rPr>
              <a:t> y </a:t>
            </a:r>
            <a:r>
              <a:rPr lang="en-US" sz="1800" b="0" i="0" u="none" strike="noStrike" cap="none" dirty="0" err="1">
                <a:solidFill>
                  <a:schemeClr val="dk2"/>
                </a:solidFill>
                <a:latin typeface="Roboto"/>
                <a:ea typeface="Roboto"/>
                <a:cs typeface="Roboto"/>
                <a:sym typeface="Roboto"/>
              </a:rPr>
              <a:t>paradero</a:t>
            </a:r>
            <a:r>
              <a:rPr lang="en-US" sz="1800" b="0" i="0" u="none" strike="noStrike" cap="none" dirty="0">
                <a:solidFill>
                  <a:schemeClr val="dk2"/>
                </a:solidFill>
                <a:latin typeface="Roboto"/>
                <a:ea typeface="Roboto"/>
                <a:cs typeface="Roboto"/>
                <a:sym typeface="Roboto"/>
              </a:rPr>
              <a:t> de las </a:t>
            </a:r>
            <a:r>
              <a:rPr lang="en-US" sz="1800" b="0" i="0" u="none" strike="noStrike" cap="none" dirty="0" err="1">
                <a:solidFill>
                  <a:schemeClr val="dk2"/>
                </a:solidFill>
                <a:latin typeface="Roboto"/>
                <a:ea typeface="Roboto"/>
                <a:cs typeface="Roboto"/>
                <a:sym typeface="Roboto"/>
              </a:rPr>
              <a:t>víctimas</a:t>
            </a:r>
            <a:endParaRPr dirty="0"/>
          </a:p>
          <a:p>
            <a:pPr marL="914400" marR="0" lvl="0" indent="-342900" algn="l" rtl="0">
              <a:lnSpc>
                <a:spcPct val="100000"/>
              </a:lnSpc>
              <a:spcBef>
                <a:spcPts val="0"/>
              </a:spcBef>
              <a:spcAft>
                <a:spcPts val="0"/>
              </a:spcAft>
              <a:buClr>
                <a:schemeClr val="dk2"/>
              </a:buClr>
              <a:buSzPts val="1800"/>
              <a:buFont typeface="Roboto"/>
              <a:buChar char="●"/>
            </a:pPr>
            <a:r>
              <a:rPr lang="en-US" sz="1800" dirty="0">
                <a:solidFill>
                  <a:schemeClr val="dk2"/>
                </a:solidFill>
                <a:latin typeface="Roboto"/>
                <a:ea typeface="Roboto"/>
                <a:cs typeface="Roboto"/>
                <a:sym typeface="Roboto"/>
              </a:rPr>
              <a:t>L</a:t>
            </a:r>
            <a:r>
              <a:rPr lang="en-US" sz="1800" b="0" i="0" u="none" strike="noStrike" cap="none" dirty="0">
                <a:solidFill>
                  <a:schemeClr val="dk2"/>
                </a:solidFill>
                <a:latin typeface="Roboto"/>
                <a:ea typeface="Roboto"/>
                <a:cs typeface="Roboto"/>
                <a:sym typeface="Roboto"/>
              </a:rPr>
              <a:t>os </a:t>
            </a:r>
            <a:r>
              <a:rPr lang="en-US" sz="1800" b="0" i="0" u="none" strike="noStrike" cap="none" dirty="0" err="1">
                <a:solidFill>
                  <a:schemeClr val="dk2"/>
                </a:solidFill>
                <a:latin typeface="Roboto"/>
                <a:ea typeface="Roboto"/>
                <a:cs typeface="Roboto"/>
                <a:sym typeface="Roboto"/>
              </a:rPr>
              <a:t>motivos</a:t>
            </a:r>
            <a:r>
              <a:rPr lang="en-US" sz="1800" b="0" i="0" u="none" strike="noStrike" cap="none" dirty="0">
                <a:solidFill>
                  <a:schemeClr val="dk2"/>
                </a:solidFill>
                <a:latin typeface="Roboto"/>
                <a:ea typeface="Roboto"/>
                <a:cs typeface="Roboto"/>
                <a:sym typeface="Roboto"/>
              </a:rPr>
              <a:t> que </a:t>
            </a:r>
            <a:r>
              <a:rPr lang="en-US" sz="1800" b="0" i="0" u="none" strike="noStrike" cap="none" dirty="0" err="1">
                <a:solidFill>
                  <a:schemeClr val="dk2"/>
                </a:solidFill>
                <a:latin typeface="Roboto"/>
                <a:ea typeface="Roboto"/>
                <a:cs typeface="Roboto"/>
                <a:sym typeface="Roboto"/>
              </a:rPr>
              <a:t>llevaron</a:t>
            </a:r>
            <a:r>
              <a:rPr lang="en-US" sz="1800" b="0" i="0" u="none" strike="noStrike" cap="none" dirty="0">
                <a:solidFill>
                  <a:schemeClr val="dk2"/>
                </a:solidFill>
                <a:latin typeface="Roboto"/>
                <a:ea typeface="Roboto"/>
                <a:cs typeface="Roboto"/>
                <a:sym typeface="Roboto"/>
              </a:rPr>
              <a:t> a </a:t>
            </a:r>
            <a:r>
              <a:rPr lang="en-US" sz="1800" b="0" i="0" u="none" strike="noStrike" cap="none" dirty="0" err="1">
                <a:solidFill>
                  <a:schemeClr val="dk2"/>
                </a:solidFill>
                <a:latin typeface="Roboto"/>
                <a:ea typeface="Roboto"/>
                <a:cs typeface="Roboto"/>
                <a:sym typeface="Roboto"/>
              </a:rPr>
              <a:t>dichos</a:t>
            </a:r>
            <a:r>
              <a:rPr lang="en-US" sz="1800" b="0" i="0" u="none" strike="noStrike" cap="none" dirty="0">
                <a:solidFill>
                  <a:schemeClr val="dk2"/>
                </a:solidFill>
                <a:latin typeface="Roboto"/>
                <a:ea typeface="Roboto"/>
                <a:cs typeface="Roboto"/>
                <a:sym typeface="Roboto"/>
              </a:rPr>
              <a:t> </a:t>
            </a:r>
            <a:r>
              <a:rPr lang="en-US" sz="1800" b="0" i="0" u="none" strike="noStrike" cap="none" dirty="0" err="1">
                <a:solidFill>
                  <a:schemeClr val="dk2"/>
                </a:solidFill>
                <a:latin typeface="Roboto"/>
                <a:ea typeface="Roboto"/>
                <a:cs typeface="Roboto"/>
                <a:sym typeface="Roboto"/>
              </a:rPr>
              <a:t>abusos</a:t>
            </a:r>
            <a:r>
              <a:rPr lang="en-US" sz="1800" b="0" i="0" u="none" strike="noStrike" cap="none" dirty="0">
                <a:solidFill>
                  <a:schemeClr val="dk2"/>
                </a:solidFill>
                <a:latin typeface="Roboto"/>
                <a:ea typeface="Roboto"/>
                <a:cs typeface="Roboto"/>
                <a:sym typeface="Roboto"/>
              </a:rPr>
              <a:t> </a:t>
            </a:r>
            <a:endParaRPr dirty="0"/>
          </a:p>
        </p:txBody>
      </p:sp>
      <p:pic>
        <p:nvPicPr>
          <p:cNvPr id="104" name="Google Shape;104;p19"/>
          <p:cNvPicPr preferRelativeResize="0"/>
          <p:nvPr/>
        </p:nvPicPr>
        <p:blipFill rotWithShape="1">
          <a:blip r:embed="rId3">
            <a:alphaModFix/>
          </a:blip>
          <a:srcRect/>
          <a:stretch/>
        </p:blipFill>
        <p:spPr>
          <a:xfrm>
            <a:off x="403000" y="971025"/>
            <a:ext cx="3762925" cy="3762925"/>
          </a:xfrm>
          <a:prstGeom prst="rect">
            <a:avLst/>
          </a:prstGeom>
          <a:noFill/>
          <a:ln>
            <a:noFill/>
          </a:ln>
        </p:spPr>
      </p:pic>
      <p:sp>
        <p:nvSpPr>
          <p:cNvPr id="5" name="Rectangle 4">
            <a:extLst>
              <a:ext uri="{FF2B5EF4-FFF2-40B4-BE49-F238E27FC236}">
                <a16:creationId xmlns:a16="http://schemas.microsoft.com/office/drawing/2014/main" id="{51430CC5-E7A4-47FA-B1C6-FFDCFFF42661}"/>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3" name="Rectangle 2">
            <a:extLst>
              <a:ext uri="{FF2B5EF4-FFF2-40B4-BE49-F238E27FC236}">
                <a16:creationId xmlns:a16="http://schemas.microsoft.com/office/drawing/2014/main" id="{C2A4CF95-8CB3-4568-86D4-7C46400D2D06}"/>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pic>
        <p:nvPicPr>
          <p:cNvPr id="5" name="Picture 4">
            <a:hlinkClick r:id="rId3"/>
            <a:extLst>
              <a:ext uri="{FF2B5EF4-FFF2-40B4-BE49-F238E27FC236}">
                <a16:creationId xmlns:a16="http://schemas.microsoft.com/office/drawing/2014/main" id="{902EAE6F-52BB-4953-A376-2064A2784B11}"/>
              </a:ext>
            </a:extLst>
          </p:cNvPr>
          <p:cNvPicPr>
            <a:picLocks noChangeAspect="1"/>
          </p:cNvPicPr>
          <p:nvPr/>
        </p:nvPicPr>
        <p:blipFill>
          <a:blip r:embed="rId4"/>
          <a:stretch>
            <a:fillRect/>
          </a:stretch>
        </p:blipFill>
        <p:spPr>
          <a:xfrm>
            <a:off x="1347337" y="766510"/>
            <a:ext cx="6449325" cy="36104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311725" y="500925"/>
            <a:ext cx="3706500" cy="250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2800"/>
              <a:buFont typeface="Merriweather"/>
              <a:buNone/>
            </a:pPr>
            <a:r>
              <a:rPr lang="en-US" sz="2800" b="0" i="0" u="none" strike="noStrike" cap="none" dirty="0">
                <a:solidFill>
                  <a:schemeClr val="lt1"/>
                </a:solidFill>
                <a:latin typeface="Merriweather"/>
                <a:ea typeface="Merriweather"/>
                <a:cs typeface="Merriweather"/>
                <a:sym typeface="Merriweather"/>
              </a:rPr>
              <a:t>3. </a:t>
            </a:r>
            <a:r>
              <a:rPr lang="en-US" sz="2800" b="0" i="0" u="none" strike="noStrike" cap="none" dirty="0" err="1">
                <a:solidFill>
                  <a:schemeClr val="lt1"/>
                </a:solidFill>
                <a:latin typeface="Merriweather"/>
                <a:ea typeface="Merriweather"/>
                <a:cs typeface="Merriweather"/>
                <a:sym typeface="Merriweather"/>
              </a:rPr>
              <a:t>Formas</a:t>
            </a:r>
            <a:r>
              <a:rPr lang="en-US" sz="2800" b="0" i="0" u="none" strike="noStrike" cap="none" dirty="0">
                <a:solidFill>
                  <a:schemeClr val="lt1"/>
                </a:solidFill>
                <a:latin typeface="Merriweather"/>
                <a:ea typeface="Merriweather"/>
                <a:cs typeface="Merriweather"/>
                <a:sym typeface="Merriweather"/>
              </a:rPr>
              <a:t> de </a:t>
            </a:r>
            <a:r>
              <a:rPr lang="en-US" sz="2800" b="0" i="0" u="none" strike="noStrike" cap="none" dirty="0" err="1">
                <a:solidFill>
                  <a:schemeClr val="lt1"/>
                </a:solidFill>
                <a:latin typeface="Merriweather"/>
                <a:ea typeface="Merriweather"/>
                <a:cs typeface="Merriweather"/>
                <a:sym typeface="Merriweather"/>
              </a:rPr>
              <a:t>esclarecimiento</a:t>
            </a:r>
            <a:r>
              <a:rPr lang="en-US" sz="2800" b="0" i="0" u="none" strike="noStrike" cap="none" dirty="0">
                <a:solidFill>
                  <a:schemeClr val="lt1"/>
                </a:solidFill>
                <a:latin typeface="Merriweather"/>
                <a:ea typeface="Merriweather"/>
                <a:cs typeface="Merriweather"/>
                <a:sym typeface="Merriweather"/>
              </a:rPr>
              <a:t> de la </a:t>
            </a:r>
            <a:r>
              <a:rPr lang="en-US" sz="2800" b="0" i="0" u="none" strike="noStrike" cap="none" dirty="0" err="1">
                <a:solidFill>
                  <a:schemeClr val="lt1"/>
                </a:solidFill>
                <a:latin typeface="Merriweather"/>
                <a:ea typeface="Merriweather"/>
                <a:cs typeface="Merriweather"/>
                <a:sym typeface="Merriweather"/>
              </a:rPr>
              <a:t>verdad</a:t>
            </a:r>
            <a:endParaRPr dirty="0"/>
          </a:p>
        </p:txBody>
      </p:sp>
      <p:sp>
        <p:nvSpPr>
          <p:cNvPr id="115" name="Google Shape;115;p21"/>
          <p:cNvSpPr txBox="1">
            <a:spLocks noGrp="1"/>
          </p:cNvSpPr>
          <p:nvPr>
            <p:ph type="body" idx="1"/>
          </p:nvPr>
        </p:nvSpPr>
        <p:spPr>
          <a:xfrm>
            <a:off x="4628425" y="229466"/>
            <a:ext cx="4166400" cy="40752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Oficiales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dirigidas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Estados</a:t>
            </a:r>
            <a:endParaRPr dirty="0"/>
          </a:p>
          <a:p>
            <a:pPr marL="457200" marR="0" lvl="0" indent="-317500" algn="l" rtl="0">
              <a:lnSpc>
                <a:spcPct val="115000"/>
              </a:lnSpc>
              <a:spcBef>
                <a:spcPts val="1600"/>
              </a:spcBef>
              <a:spcAft>
                <a:spcPts val="0"/>
              </a:spcAft>
              <a:buClr>
                <a:schemeClr val="dk2"/>
              </a:buClr>
              <a:buSzPts val="1400"/>
              <a:buFont typeface="Roboto"/>
              <a:buChar char="●"/>
            </a:pPr>
            <a:r>
              <a:rPr lang="en-US" sz="1400" b="0" i="0" u="none" strike="noStrike" cap="none" dirty="0" err="1">
                <a:solidFill>
                  <a:schemeClr val="dk2"/>
                </a:solidFill>
                <a:latin typeface="Roboto"/>
                <a:ea typeface="Roboto"/>
                <a:cs typeface="Roboto"/>
                <a:sym typeface="Roboto"/>
              </a:rPr>
              <a:t>Extraoficiales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dirigidas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por</a:t>
            </a:r>
            <a:r>
              <a:rPr lang="en-US" sz="1400" b="0" i="0" u="none" strike="noStrike" cap="none" dirty="0">
                <a:solidFill>
                  <a:schemeClr val="dk2"/>
                </a:solidFill>
                <a:latin typeface="Roboto"/>
                <a:ea typeface="Roboto"/>
                <a:cs typeface="Roboto"/>
                <a:sym typeface="Roboto"/>
              </a:rPr>
              <a:t> las </a:t>
            </a:r>
            <a:r>
              <a:rPr lang="en-US" sz="1400" b="0" i="0" u="none" strike="noStrike" cap="none" dirty="0" err="1">
                <a:solidFill>
                  <a:schemeClr val="dk2"/>
                </a:solidFill>
                <a:latin typeface="Roboto"/>
                <a:ea typeface="Roboto"/>
                <a:cs typeface="Roboto"/>
                <a:sym typeface="Roboto"/>
              </a:rPr>
              <a:t>víctimas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activistas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otros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actores</a:t>
            </a:r>
            <a:r>
              <a:rPr lang="en-US" sz="1400" b="0" i="0" u="none" strike="noStrike" cap="none" dirty="0">
                <a:solidFill>
                  <a:schemeClr val="dk2"/>
                </a:solidFill>
                <a:latin typeface="Roboto"/>
                <a:ea typeface="Roboto"/>
                <a:cs typeface="Roboto"/>
                <a:sym typeface="Roboto"/>
              </a:rPr>
              <a:t> no </a:t>
            </a:r>
            <a:r>
              <a:rPr lang="en-US" sz="1400" b="0" i="0" u="none" strike="noStrike" cap="none" dirty="0" err="1">
                <a:solidFill>
                  <a:schemeClr val="dk2"/>
                </a:solidFill>
                <a:latin typeface="Roboto"/>
                <a:ea typeface="Roboto"/>
                <a:cs typeface="Roboto"/>
                <a:sym typeface="Roboto"/>
              </a:rPr>
              <a:t>gubernamentales</a:t>
            </a:r>
            <a:endParaRPr dirty="0"/>
          </a:p>
          <a:p>
            <a:pPr marL="0" marR="0" lvl="0" indent="0" algn="l" rtl="0">
              <a:lnSpc>
                <a:spcPct val="115000"/>
              </a:lnSpc>
              <a:spcBef>
                <a:spcPts val="1600"/>
              </a:spcBef>
              <a:spcAft>
                <a:spcPts val="0"/>
              </a:spcAft>
              <a:buClr>
                <a:schemeClr val="dk2"/>
              </a:buClr>
              <a:buSzPts val="1300"/>
              <a:buFont typeface="Roboto"/>
              <a:buNone/>
            </a:pPr>
            <a:r>
              <a:rPr lang="en-US" sz="1400" b="0" i="0" u="none" strike="noStrike" cap="none" dirty="0" err="1">
                <a:solidFill>
                  <a:schemeClr val="dk2"/>
                </a:solidFill>
                <a:latin typeface="Roboto"/>
                <a:ea typeface="Roboto"/>
                <a:cs typeface="Roboto"/>
                <a:sym typeface="Roboto"/>
              </a:rPr>
              <a:t>Objetivos</a:t>
            </a:r>
            <a:r>
              <a:rPr lang="en-US" sz="1400" b="0" i="0" u="none" strike="noStrike" cap="none" dirty="0">
                <a:solidFill>
                  <a:schemeClr val="dk2"/>
                </a:solidFill>
                <a:latin typeface="Roboto"/>
                <a:ea typeface="Roboto"/>
                <a:cs typeface="Roboto"/>
                <a:sym typeface="Roboto"/>
              </a:rPr>
              <a:t>:</a:t>
            </a:r>
          </a:p>
          <a:p>
            <a:pPr marL="0" marR="0" lvl="0" indent="0" algn="l" rtl="0">
              <a:lnSpc>
                <a:spcPct val="115000"/>
              </a:lnSpc>
              <a:spcAft>
                <a:spcPts val="0"/>
              </a:spcAft>
              <a:buClr>
                <a:schemeClr val="dk2"/>
              </a:buClr>
              <a:buSzPts val="1300"/>
              <a:buFont typeface="Roboto"/>
              <a:buNone/>
            </a:pPr>
            <a:endParaRPr dirty="0"/>
          </a:p>
          <a:p>
            <a:pPr marL="342900" marR="0" lvl="0" indent="-342900" algn="l" rtl="0">
              <a:lnSpc>
                <a:spcPct val="115000"/>
              </a:lnSpc>
              <a:spcAft>
                <a:spcPts val="0"/>
              </a:spcAft>
              <a:buClr>
                <a:schemeClr val="dk2"/>
              </a:buClr>
              <a:buSzPts val="1300"/>
              <a:buFont typeface="+mj-lt"/>
              <a:buAutoNum type="arabicPeriod"/>
            </a:pPr>
            <a:r>
              <a:rPr lang="en-US" sz="1400" dirty="0" err="1"/>
              <a:t>E</a:t>
            </a:r>
            <a:r>
              <a:rPr lang="en-US" sz="1400" b="0" i="0" u="none" strike="noStrike" cap="none" dirty="0" err="1">
                <a:solidFill>
                  <a:schemeClr val="dk2"/>
                </a:solidFill>
                <a:latin typeface="Roboto"/>
                <a:ea typeface="Roboto"/>
                <a:cs typeface="Roboto"/>
                <a:sym typeface="Roboto"/>
              </a:rPr>
              <a:t>stablecer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hechos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acerca</a:t>
            </a:r>
            <a:r>
              <a:rPr lang="en-US" sz="1400" b="0" i="0" u="none" strike="noStrike" cap="none" dirty="0">
                <a:solidFill>
                  <a:schemeClr val="dk2"/>
                </a:solidFill>
                <a:latin typeface="Roboto"/>
                <a:ea typeface="Roboto"/>
                <a:cs typeface="Roboto"/>
                <a:sym typeface="Roboto"/>
              </a:rPr>
              <a:t> de las </a:t>
            </a:r>
            <a:r>
              <a:rPr lang="en-US" sz="1400" b="0" i="0" u="none" strike="noStrike" cap="none" dirty="0" err="1">
                <a:solidFill>
                  <a:schemeClr val="dk2"/>
                </a:solidFill>
                <a:latin typeface="Roboto"/>
                <a:ea typeface="Roboto"/>
                <a:cs typeface="Roboto"/>
                <a:sym typeface="Roboto"/>
              </a:rPr>
              <a:t>violaciones</a:t>
            </a:r>
            <a:r>
              <a:rPr lang="en-US" sz="1400" b="0" i="0" u="none" strike="noStrike" cap="none" dirty="0">
                <a:solidFill>
                  <a:schemeClr val="dk2"/>
                </a:solidFill>
                <a:latin typeface="Roboto"/>
                <a:ea typeface="Roboto"/>
                <a:cs typeface="Roboto"/>
                <a:sym typeface="Roboto"/>
              </a:rPr>
              <a:t> a </a:t>
            </a:r>
            <a:r>
              <a:rPr lang="en-US" sz="1400" b="0" i="0" u="none" strike="noStrike" cap="none" dirty="0" err="1">
                <a:solidFill>
                  <a:schemeClr val="dk2"/>
                </a:solidFill>
                <a:latin typeface="Roboto"/>
                <a:ea typeface="Roboto"/>
                <a:cs typeface="Roboto"/>
                <a:sym typeface="Roboto"/>
              </a:rPr>
              <a:t>los</a:t>
            </a:r>
            <a:r>
              <a:rPr lang="en-US" sz="1400" b="0" i="0" u="none" strike="noStrike" cap="none" dirty="0">
                <a:solidFill>
                  <a:schemeClr val="dk2"/>
                </a:solidFill>
                <a:latin typeface="Roboto"/>
                <a:ea typeface="Roboto"/>
                <a:cs typeface="Roboto"/>
                <a:sym typeface="Roboto"/>
              </a:rPr>
              <a:t> derechos </a:t>
            </a:r>
            <a:r>
              <a:rPr lang="en-US" sz="1400" b="0" i="0" u="none" strike="noStrike" cap="none" dirty="0" err="1">
                <a:solidFill>
                  <a:schemeClr val="dk2"/>
                </a:solidFill>
                <a:latin typeface="Roboto"/>
                <a:ea typeface="Roboto"/>
                <a:cs typeface="Roboto"/>
                <a:sym typeface="Roboto"/>
              </a:rPr>
              <a:t>humanos</a:t>
            </a:r>
            <a:r>
              <a:rPr lang="en-US" sz="1400" b="0" i="0" u="none" strike="noStrike" cap="none" dirty="0">
                <a:solidFill>
                  <a:schemeClr val="dk2"/>
                </a:solidFill>
                <a:latin typeface="Roboto"/>
                <a:ea typeface="Roboto"/>
                <a:cs typeface="Roboto"/>
                <a:sym typeface="Roboto"/>
              </a:rPr>
              <a:t> que </a:t>
            </a:r>
            <a:r>
              <a:rPr lang="en-US" sz="1400" b="0" i="0" u="none" strike="noStrike" cap="none" dirty="0" err="1">
                <a:solidFill>
                  <a:schemeClr val="dk2"/>
                </a:solidFill>
                <a:latin typeface="Roboto"/>
                <a:ea typeface="Roboto"/>
                <a:cs typeface="Roboto"/>
                <a:sym typeface="Roboto"/>
              </a:rPr>
              <a:t>continúan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siendo</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cuestionados</a:t>
            </a:r>
            <a:r>
              <a:rPr lang="en-US" sz="1400" b="0" i="0" u="none" strike="noStrike" cap="none" dirty="0">
                <a:solidFill>
                  <a:schemeClr val="dk2"/>
                </a:solidFill>
                <a:latin typeface="Roboto"/>
                <a:ea typeface="Roboto"/>
                <a:cs typeface="Roboto"/>
                <a:sym typeface="Roboto"/>
              </a:rPr>
              <a:t> o </a:t>
            </a:r>
            <a:r>
              <a:rPr lang="en-US" sz="1400" b="0" i="0" u="none" strike="noStrike" cap="none" dirty="0" err="1">
                <a:solidFill>
                  <a:schemeClr val="dk2"/>
                </a:solidFill>
                <a:latin typeface="Roboto"/>
                <a:ea typeface="Roboto"/>
                <a:cs typeface="Roboto"/>
                <a:sym typeface="Roboto"/>
              </a:rPr>
              <a:t>desmentidos</a:t>
            </a:r>
            <a:r>
              <a:rPr lang="en-US" sz="1400" b="0" i="0" u="none" strike="noStrike" cap="none" dirty="0">
                <a:solidFill>
                  <a:schemeClr val="dk2"/>
                </a:solidFill>
                <a:latin typeface="Roboto"/>
                <a:ea typeface="Roboto"/>
                <a:cs typeface="Roboto"/>
                <a:sym typeface="Roboto"/>
              </a:rPr>
              <a:t>, con </a:t>
            </a:r>
            <a:r>
              <a:rPr lang="en-US" sz="1400" b="0" i="0" u="none" strike="noStrike" cap="none" dirty="0" err="1">
                <a:solidFill>
                  <a:schemeClr val="dk2"/>
                </a:solidFill>
                <a:latin typeface="Roboto"/>
                <a:ea typeface="Roboto"/>
                <a:cs typeface="Roboto"/>
                <a:sym typeface="Roboto"/>
              </a:rPr>
              <a:t>diferentes</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grados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interpretación</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análisis</a:t>
            </a:r>
            <a:endParaRPr lang="en-US" b="0" i="0" u="none" strike="noStrike" cap="none" dirty="0">
              <a:solidFill>
                <a:schemeClr val="dk2"/>
              </a:solidFill>
              <a:latin typeface="Roboto"/>
              <a:ea typeface="Roboto"/>
              <a:cs typeface="Roboto"/>
              <a:sym typeface="Roboto"/>
            </a:endParaRPr>
          </a:p>
          <a:p>
            <a:pPr marL="342900" marR="0" lvl="0" indent="-342900" algn="l" rtl="0">
              <a:lnSpc>
                <a:spcPct val="115000"/>
              </a:lnSpc>
              <a:spcAft>
                <a:spcPts val="0"/>
              </a:spcAft>
              <a:buClr>
                <a:schemeClr val="dk2"/>
              </a:buClr>
              <a:buSzPts val="1300"/>
              <a:buFont typeface="+mj-lt"/>
              <a:buAutoNum type="arabicPeriod"/>
            </a:pPr>
            <a:r>
              <a:rPr lang="en-US" sz="1400" dirty="0" err="1"/>
              <a:t>P</a:t>
            </a:r>
            <a:r>
              <a:rPr lang="en-US" sz="1400" b="0" i="0" u="none" strike="noStrike" cap="none" dirty="0" err="1">
                <a:solidFill>
                  <a:schemeClr val="dk2"/>
                </a:solidFill>
                <a:latin typeface="Roboto"/>
                <a:ea typeface="Roboto"/>
                <a:cs typeface="Roboto"/>
                <a:sym typeface="Roboto"/>
              </a:rPr>
              <a:t>roteger</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reconocer</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empoderar</a:t>
            </a:r>
            <a:r>
              <a:rPr lang="en-US" sz="1400" b="0" i="0" u="none" strike="noStrike" cap="none" dirty="0">
                <a:solidFill>
                  <a:schemeClr val="dk2"/>
                </a:solidFill>
                <a:latin typeface="Roboto"/>
                <a:ea typeface="Roboto"/>
                <a:cs typeface="Roboto"/>
                <a:sym typeface="Roboto"/>
              </a:rPr>
              <a:t> a </a:t>
            </a:r>
            <a:r>
              <a:rPr lang="en-US" sz="1400" b="0" i="0" u="none" strike="noStrike" cap="none" dirty="0" err="1">
                <a:solidFill>
                  <a:schemeClr val="dk2"/>
                </a:solidFill>
                <a:latin typeface="Roboto"/>
                <a:ea typeface="Roboto"/>
                <a:cs typeface="Roboto"/>
                <a:sym typeface="Roboto"/>
              </a:rPr>
              <a:t>víctimas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sobrevivientes</a:t>
            </a:r>
            <a:endParaRPr dirty="0"/>
          </a:p>
          <a:p>
            <a:pPr marL="342900" marR="0" lvl="0" indent="-342900" algn="l" rtl="0">
              <a:lnSpc>
                <a:spcPct val="115000"/>
              </a:lnSpc>
              <a:spcAft>
                <a:spcPts val="1600"/>
              </a:spcAft>
              <a:buClr>
                <a:schemeClr val="dk2"/>
              </a:buClr>
              <a:buSzPts val="1300"/>
              <a:buFont typeface="+mj-lt"/>
              <a:buAutoNum type="arabicPeriod"/>
            </a:pPr>
            <a:r>
              <a:rPr lang="en-US" sz="1400" b="0" i="0" u="none" strike="noStrike" cap="none" dirty="0" err="1">
                <a:solidFill>
                  <a:schemeClr val="dk2"/>
                </a:solidFill>
                <a:latin typeface="Roboto"/>
                <a:ea typeface="Roboto"/>
                <a:cs typeface="Roboto"/>
                <a:sym typeface="Roboto"/>
              </a:rPr>
              <a:t>Servir</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fuente</a:t>
            </a:r>
            <a:r>
              <a:rPr lang="en-US" sz="1400" b="0" i="0" u="none" strike="noStrike" cap="none" dirty="0">
                <a:solidFill>
                  <a:schemeClr val="dk2"/>
                </a:solidFill>
                <a:latin typeface="Roboto"/>
                <a:ea typeface="Roboto"/>
                <a:cs typeface="Roboto"/>
                <a:sym typeface="Roboto"/>
              </a:rPr>
              <a:t> para la </a:t>
            </a:r>
            <a:r>
              <a:rPr lang="en-US" sz="1400" b="0" i="0" u="none" strike="noStrike" cap="none" dirty="0" err="1">
                <a:solidFill>
                  <a:schemeClr val="dk2"/>
                </a:solidFill>
                <a:latin typeface="Roboto"/>
                <a:ea typeface="Roboto"/>
                <a:cs typeface="Roboto"/>
                <a:sym typeface="Roboto"/>
              </a:rPr>
              <a:t>elaboración</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políticas</a:t>
            </a:r>
            <a:r>
              <a:rPr lang="en-US" sz="1400" b="0" i="0" u="none" strike="noStrike" cap="none" dirty="0">
                <a:solidFill>
                  <a:schemeClr val="dk2"/>
                </a:solidFill>
                <a:latin typeface="Roboto"/>
                <a:ea typeface="Roboto"/>
                <a:cs typeface="Roboto"/>
                <a:sym typeface="Roboto"/>
              </a:rPr>
              <a:t> y </a:t>
            </a:r>
            <a:r>
              <a:rPr lang="en-US" sz="1400" b="0" i="0" u="none" strike="noStrike" cap="none" dirty="0" err="1">
                <a:solidFill>
                  <a:schemeClr val="dk2"/>
                </a:solidFill>
                <a:latin typeface="Roboto"/>
                <a:ea typeface="Roboto"/>
                <a:cs typeface="Roboto"/>
                <a:sym typeface="Roboto"/>
              </a:rPr>
              <a:t>medidas</a:t>
            </a:r>
            <a:r>
              <a:rPr lang="en-US" sz="1400" b="0" i="0" u="none" strike="noStrike" cap="none" dirty="0">
                <a:solidFill>
                  <a:schemeClr val="dk2"/>
                </a:solidFill>
                <a:latin typeface="Roboto"/>
                <a:ea typeface="Roboto"/>
                <a:cs typeface="Roboto"/>
                <a:sym typeface="Roboto"/>
              </a:rPr>
              <a:t> de </a:t>
            </a:r>
            <a:r>
              <a:rPr lang="en-US" sz="1400" b="0" i="0" u="none" strike="noStrike" cap="none" dirty="0" err="1">
                <a:solidFill>
                  <a:schemeClr val="dk2"/>
                </a:solidFill>
                <a:latin typeface="Roboto"/>
                <a:ea typeface="Roboto"/>
                <a:cs typeface="Roboto"/>
                <a:sym typeface="Roboto"/>
              </a:rPr>
              <a:t>reforma</a:t>
            </a:r>
            <a:r>
              <a:rPr lang="en-US" sz="1400" b="0" i="0" u="none" strike="noStrike" cap="none" dirty="0">
                <a:solidFill>
                  <a:schemeClr val="dk2"/>
                </a:solidFill>
                <a:latin typeface="Roboto"/>
                <a:ea typeface="Roboto"/>
                <a:cs typeface="Roboto"/>
                <a:sym typeface="Roboto"/>
              </a:rPr>
              <a:t> para </a:t>
            </a:r>
            <a:r>
              <a:rPr lang="en-US" sz="1400" b="0" i="0" u="none" strike="noStrike" cap="none" dirty="0" err="1">
                <a:solidFill>
                  <a:schemeClr val="dk2"/>
                </a:solidFill>
                <a:latin typeface="Roboto"/>
                <a:ea typeface="Roboto"/>
                <a:cs typeface="Roboto"/>
                <a:sym typeface="Roboto"/>
              </a:rPr>
              <a:t>contribuir</a:t>
            </a:r>
            <a:r>
              <a:rPr lang="en-US" sz="1400" b="0" i="0" u="none" strike="noStrike" cap="none" dirty="0">
                <a:solidFill>
                  <a:schemeClr val="dk2"/>
                </a:solidFill>
                <a:latin typeface="Roboto"/>
                <a:ea typeface="Roboto"/>
                <a:cs typeface="Roboto"/>
                <a:sym typeface="Roboto"/>
              </a:rPr>
              <a:t> a la </a:t>
            </a:r>
            <a:r>
              <a:rPr lang="en-US" sz="1400" b="0" i="0" u="none" strike="noStrike" cap="none" dirty="0" err="1">
                <a:solidFill>
                  <a:schemeClr val="dk2"/>
                </a:solidFill>
                <a:latin typeface="Roboto"/>
                <a:ea typeface="Roboto"/>
                <a:cs typeface="Roboto"/>
                <a:sym typeface="Roboto"/>
              </a:rPr>
              <a:t>transformación</a:t>
            </a:r>
            <a:r>
              <a:rPr lang="en-US" sz="1400" b="0" i="0" u="none" strike="noStrike" cap="none" dirty="0">
                <a:solidFill>
                  <a:schemeClr val="dk2"/>
                </a:solidFill>
                <a:latin typeface="Roboto"/>
                <a:ea typeface="Roboto"/>
                <a:cs typeface="Roboto"/>
                <a:sym typeface="Roboto"/>
              </a:rPr>
              <a:t> </a:t>
            </a:r>
            <a:r>
              <a:rPr lang="en-US" sz="1400" b="0" i="0" u="none" strike="noStrike" cap="none" dirty="0" err="1">
                <a:solidFill>
                  <a:schemeClr val="dk2"/>
                </a:solidFill>
                <a:latin typeface="Roboto"/>
                <a:ea typeface="Roboto"/>
                <a:cs typeface="Roboto"/>
                <a:sym typeface="Roboto"/>
              </a:rPr>
              <a:t>política</a:t>
            </a:r>
            <a:r>
              <a:rPr lang="en-US" sz="1400" b="0" i="0" u="none" strike="noStrike" cap="none" dirty="0">
                <a:solidFill>
                  <a:schemeClr val="dk2"/>
                </a:solidFill>
                <a:latin typeface="Roboto"/>
                <a:ea typeface="Roboto"/>
                <a:cs typeface="Roboto"/>
                <a:sym typeface="Roboto"/>
              </a:rPr>
              <a:t> y social</a:t>
            </a:r>
            <a:endParaRPr dirty="0"/>
          </a:p>
        </p:txBody>
      </p:sp>
      <p:sp>
        <p:nvSpPr>
          <p:cNvPr id="4" name="Rectangle 3">
            <a:extLst>
              <a:ext uri="{FF2B5EF4-FFF2-40B4-BE49-F238E27FC236}">
                <a16:creationId xmlns:a16="http://schemas.microsoft.com/office/drawing/2014/main" id="{30C6CD45-1F02-449B-A1D0-AD8D5FE65C9F}"/>
              </a:ext>
            </a:extLst>
          </p:cNvPr>
          <p:cNvSpPr/>
          <p:nvPr/>
        </p:nvSpPr>
        <p:spPr>
          <a:xfrm>
            <a:off x="8298948" y="4841465"/>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815</TotalTime>
  <Words>4034</Words>
  <Application>Microsoft Office PowerPoint</Application>
  <PresentationFormat>On-screen Show (16:9)</PresentationFormat>
  <Paragraphs>416</Paragraphs>
  <Slides>59</Slides>
  <Notes>59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Merriweather</vt:lpstr>
      <vt:lpstr>Calibri</vt:lpstr>
      <vt:lpstr>Roboto</vt:lpstr>
      <vt:lpstr>Arial</vt:lpstr>
      <vt:lpstr>Paradigm</vt:lpstr>
      <vt:lpstr>GÉNERO Y JUSTICIA TRANSICIONAL: EL ESCLARECIMIENTO DE LA VERDAD</vt:lpstr>
      <vt:lpstr>Introducción</vt:lpstr>
      <vt:lpstr>La verdad acerca del legado de las violaciones de derechos humanos dependerá de cómo se realice el proceso, de quién lo haga y de quién tenga la oportunidad de dar su testimonio y de participar. </vt:lpstr>
      <vt:lpstr>PowerPoint Presentation</vt:lpstr>
      <vt:lpstr>2. ¿Por qué la verdad?</vt:lpstr>
      <vt:lpstr>El derecho a la verdad </vt:lpstr>
      <vt:lpstr>El derecho a saber </vt:lpstr>
      <vt:lpstr>PowerPoint Presentation</vt:lpstr>
      <vt:lpstr>3. Formas de esclarecimiento de la verdad</vt:lpstr>
      <vt:lpstr>PowerPoint Presentation</vt:lpstr>
      <vt:lpstr>Formas oficiales de  esclarecimiento de la verdad</vt:lpstr>
      <vt:lpstr>Formas extraoficiales de  esclarecimiento de la verdad</vt:lpstr>
      <vt:lpstr>PowerPoint Presentation</vt:lpstr>
      <vt:lpstr>PowerPoint Presentation</vt:lpstr>
      <vt:lpstr>PowerPoint Presentation</vt:lpstr>
      <vt:lpstr>Iniciativas oficiales de esclarecimiento de la verdad</vt:lpstr>
      <vt:lpstr>4. Por qué es importante un proceso de esclarecimiento de la verdad que tenga en cuenta la perspectiva de género </vt:lpstr>
      <vt:lpstr>Los organismos de esclarecimiento de la verdad deben crear espacios seguros y confidenciales donde las víctimas puedan brindar su testimonio y al mismo tiempo combatir la noción de que las víctimas  de violaciones basadas en el género deben sentir   vergüenza por lo que les sucedió.</vt:lpstr>
      <vt:lpstr>Los enfoques neutrales conducen a resultados que no tienen en cuenta la perspectiva de género </vt:lpstr>
      <vt:lpstr>PowerPoint Presentation</vt:lpstr>
      <vt:lpstr>PowerPoint Presentation</vt:lpstr>
      <vt:lpstr>La inclusión de la perspectiva de género en los mandatos jurídicos o estructuras orgánicas no se plasma automáticamente en un enfoque que tenga en cuenta el tema de género a la hora de su puesta en práctica   y aplicación.</vt:lpstr>
      <vt:lpstr>PowerPoint Presentation</vt:lpstr>
      <vt:lpstr>5. Relación entre los organismos de esclarecimiento de la verdad y los grupos de mujeres  </vt:lpstr>
      <vt:lpstr>PowerPoint Presentation</vt:lpstr>
      <vt:lpstr>Cómo apoyar a los organismos de esclarecimiento de la verdad </vt:lpstr>
      <vt:lpstr>La justicia transicional  también es para las mujeres</vt:lpstr>
      <vt:lpstr>Gestión de la relación</vt:lpstr>
      <vt:lpstr>6. Fase de diseño  </vt:lpstr>
      <vt:lpstr>El mandato</vt:lpstr>
      <vt:lpstr>Corresponde a las comisiones de la verdad analizar la violencia sexual y violencia basada en género, investigar qué incidencia tuvo el género en las vivencias de las víctimas de violaciones a los derechos humanos y enfrentar los sesgos estructurales de género que pueden afectar la participación de las mujeres e impedir que surja plenamente la verdad.</vt:lpstr>
      <vt:lpstr>Perú</vt:lpstr>
      <vt:lpstr>PowerPoint Presentation</vt:lpstr>
      <vt:lpstr>La definición del alcance de las violaciones a tratar puede tener serias repercusiones según el género.</vt:lpstr>
      <vt:lpstr>Sierra Leona</vt:lpstr>
      <vt:lpstr>No todas las mujeres (u otros colectivos) son iguales. Existen otros factores como la raza, clase social, ubicación geográfica o religión que también pueden tener una gran incidencia en cómo las víctimas viven dicho conflicto   y opresión.</vt:lpstr>
      <vt:lpstr>Ley orgánica de Túnez para el establecimiento y organización de la justicia transicional </vt:lpstr>
      <vt:lpstr>Comisionados y funcionarios </vt:lpstr>
      <vt:lpstr>Capacitación de todo el personal </vt:lpstr>
      <vt:lpstr>PowerPoint Presentation</vt:lpstr>
      <vt:lpstr>7. Toma de declaraciones </vt:lpstr>
      <vt:lpstr>Posibles dificultades específicas de la toma de declaraciones  </vt:lpstr>
      <vt:lpstr>Crear condiciones favorables para que las mujeres se presenten a declarar  </vt:lpstr>
      <vt:lpstr>8. Audiencias públicas</vt:lpstr>
      <vt:lpstr>Cómo pueden las audiencias públicas promover la agenda de género    </vt:lpstr>
      <vt:lpstr>PowerPoint Presentation</vt:lpstr>
      <vt:lpstr>PowerPoint Presentation</vt:lpstr>
      <vt:lpstr>Integración de la perspectiva de género en otras audiencias    </vt:lpstr>
      <vt:lpstr>Privacidad y apoyo    </vt:lpstr>
      <vt:lpstr>PowerPoint Presentation</vt:lpstr>
      <vt:lpstr>8. Informe final </vt:lpstr>
      <vt:lpstr>Elementos</vt:lpstr>
      <vt:lpstr>Incorporación de la perspectiva de género en el informe final</vt:lpstr>
      <vt:lpstr>PowerPoint Presentation</vt:lpstr>
      <vt:lpstr>Garantizar que se reflejen las historias, voces y vivencias de las víctimas de un modo u otro. </vt:lpstr>
      <vt:lpstr>Divulgación</vt:lpstr>
      <vt:lpstr>Las recomendaciones contribuyen a evitar que se repitan los hechos y a enfrentar las desigualdades de género</vt:lpstr>
      <vt:lpstr>CVR de Sierra Leona</vt:lpstr>
      <vt:lpstr>10. Campañas de difusión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GÉNERO Y JUSTICIA TRANSICIONAL: EL ESCLARECIMIENTO DE LA VERDAD</dc:title>
  <cp:lastModifiedBy>Sibley Hawkins</cp:lastModifiedBy>
  <cp:revision>23</cp:revision>
  <dcterms:modified xsi:type="dcterms:W3CDTF">2018-10-03T15:16:40Z</dcterms:modified>
</cp:coreProperties>
</file>