
<file path=[Content_Types].xml><?xml version="1.0" encoding="utf-8"?>
<Types xmlns="http://schemas.openxmlformats.org/package/2006/content-types">
  <Default Extension="fntdata" ContentType="application/x-fontdata"/>
  <Default Extension="gif" ContentType="image/gif"/>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8" r:id="rId1"/>
  </p:sldMasterIdLst>
  <p:notesMasterIdLst>
    <p:notesMasterId r:id="rId6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Lst>
  <p:sldSz cx="9144000" cy="5143500" type="screen16x9"/>
  <p:notesSz cx="6858000" cy="9144000"/>
  <p:embeddedFontLst>
    <p:embeddedFont>
      <p:font typeface="Calibri" panose="020F0502020204030204" pitchFamily="34" charset="0"/>
      <p:regular r:id="rId61"/>
      <p:bold r:id="rId62"/>
      <p:italic r:id="rId63"/>
      <p:boldItalic r:id="rId64"/>
    </p:embeddedFont>
    <p:embeddedFont>
      <p:font typeface="Merriweather" panose="00000500000000000000" pitchFamily="2" charset="0"/>
      <p:regular r:id="rId65"/>
      <p:bold r:id="rId66"/>
      <p:italic r:id="rId67"/>
      <p:boldItalic r:id="rId68"/>
    </p:embeddedFont>
    <p:embeddedFont>
      <p:font typeface="Roboto" panose="02000000000000000000" pitchFamily="2" charset="0"/>
      <p:regular r:id="rId69"/>
      <p:bold r:id="rId70"/>
      <p:italic r:id="rId71"/>
      <p:boldItalic r:id="rId7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6" d="100"/>
          <a:sy n="96" d="100"/>
        </p:scale>
        <p:origin x="870" y="84"/>
      </p:cViewPr>
      <p:guideLst>
        <p:guide orient="horz" pos="1620"/>
        <p:guide pos="2880"/>
      </p:guideLst>
    </p:cSldViewPr>
  </p:slideViewPr>
  <p:notesTextViewPr>
    <p:cViewPr>
      <p:scale>
        <a:sx n="1" d="1"/>
        <a:sy n="1" d="1"/>
      </p:scale>
      <p:origin x="0" y="0"/>
    </p:cViewPr>
  </p:notesTextViewPr>
  <p:notesViewPr>
    <p:cSldViewPr snapToGrid="0">
      <p:cViewPr varScale="1">
        <p:scale>
          <a:sx n="100" d="100"/>
          <a:sy n="100" d="100"/>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3.fntdata"/><Relationship Id="rId68" Type="http://schemas.openxmlformats.org/officeDocument/2006/relationships/font" Target="fonts/font8.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font" Target="fonts/font6.fntdata"/><Relationship Id="rId74"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font" Target="fonts/font1.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4.fntdata"/><Relationship Id="rId69" Type="http://schemas.openxmlformats.org/officeDocument/2006/relationships/font" Target="fonts/font9.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2.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7.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2.fntdata"/><Relationship Id="rId70" Type="http://schemas.openxmlformats.org/officeDocument/2006/relationships/font" Target="fonts/font10.fntdata"/><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65" Type="http://schemas.openxmlformats.org/officeDocument/2006/relationships/font" Target="fonts/font5.fntdata"/><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font" Target="fonts/font1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7" name="Google Shape;57;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s-ES" sz="1100" b="0" i="0" u="none" strike="noStrike" cap="none" dirty="0">
                <a:solidFill>
                  <a:srgbClr val="000000"/>
                </a:solidFill>
                <a:effectLst/>
                <a:latin typeface="Arial"/>
                <a:ea typeface="Arial"/>
                <a:cs typeface="Arial"/>
                <a:sym typeface="Arial"/>
              </a:rPr>
              <a:t>Esta presentación fue elaborada como parte de la serie, “Género y justicia transicional: Una serie de capacitación,” por el Centro Internacional para la Justicia Transicional (ICTJ). Los módulos se elaboraron con el apoyo financiero de la Unión Europea. Su contenido es responsabilidad exclusiva del ICTJ y no refleja necesariamente las opiniones de ONU Mujeres ni de la Unión Europea. </a:t>
            </a:r>
            <a:r>
              <a:rPr lang="es-ES" sz="1100" b="0" i="0" u="none" strike="noStrike" cap="none">
                <a:solidFill>
                  <a:srgbClr val="000000"/>
                </a:solidFill>
                <a:effectLst/>
                <a:latin typeface="Arial"/>
                <a:ea typeface="Arial"/>
                <a:cs typeface="Arial"/>
                <a:sym typeface="Arial"/>
              </a:rPr>
              <a:t>Octubre de 2018.</a:t>
            </a:r>
            <a:endParaRPr lang="es-ES" sz="11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3" name="Google Shape;113;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dirty="0">
                <a:solidFill>
                  <a:srgbClr val="000000"/>
                </a:solidFill>
                <a:latin typeface="Arial"/>
                <a:ea typeface="Arial"/>
                <a:cs typeface="Arial"/>
                <a:sym typeface="Arial"/>
              </a:rPr>
              <a:t>Imagen: </a:t>
            </a:r>
            <a:r>
              <a:rPr lang="en-US" sz="1100" b="0" i="0" u="none" strike="noStrike" cap="none" dirty="0" err="1">
                <a:solidFill>
                  <a:srgbClr val="000000"/>
                </a:solidFill>
                <a:latin typeface="Arial"/>
                <a:ea typeface="Arial"/>
                <a:cs typeface="Arial"/>
                <a:sym typeface="Arial"/>
              </a:rPr>
              <a:t>Audiencia</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preliminar</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en</a:t>
            </a:r>
            <a:r>
              <a:rPr lang="en-US" sz="1100" b="0" i="0" u="none" strike="noStrike" cap="none" dirty="0">
                <a:solidFill>
                  <a:srgbClr val="000000"/>
                </a:solidFill>
                <a:latin typeface="Arial"/>
                <a:ea typeface="Arial"/>
                <a:cs typeface="Arial"/>
                <a:sym typeface="Arial"/>
              </a:rPr>
              <a:t> las Salas </a:t>
            </a:r>
            <a:r>
              <a:rPr lang="en-US" sz="1100" b="0" i="0" u="none" strike="noStrike" cap="none" dirty="0" err="1">
                <a:solidFill>
                  <a:srgbClr val="000000"/>
                </a:solidFill>
                <a:latin typeface="Arial"/>
                <a:ea typeface="Arial"/>
                <a:cs typeface="Arial"/>
                <a:sym typeface="Arial"/>
              </a:rPr>
              <a:t>Especiales</a:t>
            </a:r>
            <a:r>
              <a:rPr lang="en-US" sz="1100" b="0" i="0" u="none" strike="noStrike" cap="none" dirty="0">
                <a:solidFill>
                  <a:srgbClr val="000000"/>
                </a:solidFill>
                <a:latin typeface="Arial"/>
                <a:ea typeface="Arial"/>
                <a:cs typeface="Arial"/>
                <a:sym typeface="Arial"/>
              </a:rPr>
              <a:t> de </a:t>
            </a:r>
            <a:r>
              <a:rPr lang="en-US" sz="1100" b="0" i="0" u="none" strike="noStrike" cap="none" dirty="0" err="1">
                <a:solidFill>
                  <a:srgbClr val="000000"/>
                </a:solidFill>
                <a:latin typeface="Arial"/>
                <a:ea typeface="Arial"/>
                <a:cs typeface="Arial"/>
                <a:sym typeface="Arial"/>
              </a:rPr>
              <a:t>los</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Tribunales</a:t>
            </a:r>
            <a:r>
              <a:rPr lang="en-US" sz="1100" b="0" i="0" u="none" strike="noStrike" cap="none" dirty="0">
                <a:solidFill>
                  <a:srgbClr val="000000"/>
                </a:solidFill>
                <a:latin typeface="Arial"/>
                <a:ea typeface="Arial"/>
                <a:cs typeface="Arial"/>
                <a:sym typeface="Arial"/>
              </a:rPr>
              <a:t> de </a:t>
            </a:r>
            <a:r>
              <a:rPr lang="en-US" sz="1100" b="0" i="0" u="none" strike="noStrike" cap="none" dirty="0" err="1">
                <a:solidFill>
                  <a:srgbClr val="000000"/>
                </a:solidFill>
                <a:latin typeface="Arial"/>
                <a:ea typeface="Arial"/>
                <a:cs typeface="Arial"/>
                <a:sym typeface="Arial"/>
              </a:rPr>
              <a:t>Camboya</a:t>
            </a:r>
            <a:r>
              <a:rPr lang="en-US" sz="1100" b="0" i="0" u="none" strike="noStrike" cap="none" dirty="0">
                <a:solidFill>
                  <a:srgbClr val="000000"/>
                </a:solidFill>
                <a:latin typeface="Arial"/>
                <a:ea typeface="Arial"/>
                <a:cs typeface="Arial"/>
                <a:sym typeface="Arial"/>
              </a:rPr>
              <a:t>. (Wikimedia Commons/CETC)</a:t>
            </a: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0" name="Google Shape;120;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6" name="Google Shape;126;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dirty="0">
                <a:solidFill>
                  <a:srgbClr val="000000"/>
                </a:solidFill>
                <a:latin typeface="Arial"/>
                <a:ea typeface="Arial"/>
                <a:cs typeface="Arial"/>
                <a:sym typeface="Arial"/>
              </a:rPr>
              <a:t>Imagen: </a:t>
            </a:r>
            <a:r>
              <a:rPr lang="en-US" sz="1100" b="0" i="0" u="none" strike="noStrike" cap="none" dirty="0" err="1">
                <a:solidFill>
                  <a:srgbClr val="000000"/>
                </a:solidFill>
                <a:latin typeface="Arial"/>
                <a:ea typeface="Arial"/>
                <a:cs typeface="Arial"/>
                <a:sym typeface="Arial"/>
              </a:rPr>
              <a:t>Integrantes</a:t>
            </a:r>
            <a:r>
              <a:rPr lang="en-US" sz="1100" b="0" i="0" u="none" strike="noStrike" cap="none" dirty="0">
                <a:solidFill>
                  <a:srgbClr val="000000"/>
                </a:solidFill>
                <a:latin typeface="Arial"/>
                <a:ea typeface="Arial"/>
                <a:cs typeface="Arial"/>
                <a:sym typeface="Arial"/>
              </a:rPr>
              <a:t> de </a:t>
            </a:r>
            <a:r>
              <a:rPr lang="en-US" sz="1100" b="0" i="0" u="none" strike="noStrike" cap="none" dirty="0" err="1">
                <a:solidFill>
                  <a:srgbClr val="000000"/>
                </a:solidFill>
                <a:latin typeface="Arial"/>
                <a:ea typeface="Arial"/>
                <a:cs typeface="Arial"/>
                <a:sym typeface="Arial"/>
              </a:rPr>
              <a:t>Ruta</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Pacífica</a:t>
            </a:r>
            <a:r>
              <a:rPr lang="en-US" sz="1100" b="0" i="0" u="none" strike="noStrike" cap="none" dirty="0">
                <a:solidFill>
                  <a:srgbClr val="000000"/>
                </a:solidFill>
                <a:latin typeface="Arial"/>
                <a:ea typeface="Arial"/>
                <a:cs typeface="Arial"/>
                <a:sym typeface="Arial"/>
              </a:rPr>
              <a:t> de las </a:t>
            </a:r>
            <a:r>
              <a:rPr lang="en-US" sz="1100" b="0" i="0" u="none" strike="noStrike" cap="none" dirty="0" err="1">
                <a:solidFill>
                  <a:srgbClr val="000000"/>
                </a:solidFill>
                <a:latin typeface="Arial"/>
                <a:ea typeface="Arial"/>
                <a:cs typeface="Arial"/>
                <a:sym typeface="Arial"/>
              </a:rPr>
              <a:t>Mujeres</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durante</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una</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manifestación</a:t>
            </a:r>
            <a:r>
              <a:rPr lang="en-US" sz="1100" b="0" i="0" u="none" strike="noStrike" cap="none" dirty="0">
                <a:solidFill>
                  <a:srgbClr val="000000"/>
                </a:solidFill>
                <a:latin typeface="Arial"/>
                <a:ea typeface="Arial"/>
                <a:cs typeface="Arial"/>
                <a:sym typeface="Arial"/>
              </a:rPr>
              <a:t> para </a:t>
            </a:r>
            <a:r>
              <a:rPr lang="en-US" sz="1100" b="0" i="0" u="none" strike="noStrike" cap="none" dirty="0" err="1">
                <a:solidFill>
                  <a:srgbClr val="000000"/>
                </a:solidFill>
                <a:latin typeface="Arial"/>
                <a:ea typeface="Arial"/>
                <a:cs typeface="Arial"/>
                <a:sym typeface="Arial"/>
              </a:rPr>
              <a:t>llamar</a:t>
            </a:r>
            <a:r>
              <a:rPr lang="en-US" sz="1100" b="0" i="0" u="none" strike="noStrike" cap="none" dirty="0">
                <a:solidFill>
                  <a:srgbClr val="000000"/>
                </a:solidFill>
                <a:latin typeface="Arial"/>
                <a:ea typeface="Arial"/>
                <a:cs typeface="Arial"/>
                <a:sym typeface="Arial"/>
              </a:rPr>
              <a:t> la </a:t>
            </a:r>
            <a:r>
              <a:rPr lang="en-US" sz="1100" b="0" i="0" u="none" strike="noStrike" cap="none" dirty="0" err="1">
                <a:solidFill>
                  <a:srgbClr val="000000"/>
                </a:solidFill>
                <a:latin typeface="Arial"/>
                <a:ea typeface="Arial"/>
                <a:cs typeface="Arial"/>
                <a:sym typeface="Arial"/>
              </a:rPr>
              <a:t>atención</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sobre</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cómo</a:t>
            </a:r>
            <a:r>
              <a:rPr lang="en-US" sz="1100" b="0" i="0" u="none" strike="noStrike" cap="none" dirty="0">
                <a:solidFill>
                  <a:srgbClr val="000000"/>
                </a:solidFill>
                <a:latin typeface="Arial"/>
                <a:ea typeface="Arial"/>
                <a:cs typeface="Arial"/>
                <a:sym typeface="Arial"/>
              </a:rPr>
              <a:t> el </a:t>
            </a:r>
            <a:r>
              <a:rPr lang="en-US" sz="1100" b="0" i="0" u="none" strike="noStrike" cap="none" dirty="0" err="1">
                <a:solidFill>
                  <a:srgbClr val="000000"/>
                </a:solidFill>
                <a:latin typeface="Arial"/>
                <a:ea typeface="Arial"/>
                <a:cs typeface="Arial"/>
                <a:sym typeface="Arial"/>
              </a:rPr>
              <a:t>conflicto</a:t>
            </a:r>
            <a:r>
              <a:rPr lang="en-US" sz="1100" b="0" i="0" u="none" strike="noStrike" cap="none" dirty="0">
                <a:solidFill>
                  <a:srgbClr val="000000"/>
                </a:solidFill>
                <a:latin typeface="Arial"/>
                <a:ea typeface="Arial"/>
                <a:cs typeface="Arial"/>
                <a:sym typeface="Arial"/>
              </a:rPr>
              <a:t> ha </a:t>
            </a:r>
            <a:r>
              <a:rPr lang="en-US" sz="1100" b="0" i="0" u="none" strike="noStrike" cap="none" dirty="0" err="1">
                <a:solidFill>
                  <a:srgbClr val="000000"/>
                </a:solidFill>
                <a:latin typeface="Arial"/>
                <a:ea typeface="Arial"/>
                <a:cs typeface="Arial"/>
                <a:sym typeface="Arial"/>
              </a:rPr>
              <a:t>afectado</a:t>
            </a:r>
            <a:r>
              <a:rPr lang="en-US" sz="1100" b="0" i="0" u="none" strike="noStrike" cap="none" dirty="0">
                <a:solidFill>
                  <a:srgbClr val="000000"/>
                </a:solidFill>
                <a:latin typeface="Arial"/>
                <a:ea typeface="Arial"/>
                <a:cs typeface="Arial"/>
                <a:sym typeface="Arial"/>
              </a:rPr>
              <a:t> a las </a:t>
            </a:r>
            <a:r>
              <a:rPr lang="en-US" sz="1100" b="0" i="0" u="none" strike="noStrike" cap="none" dirty="0" err="1">
                <a:solidFill>
                  <a:srgbClr val="000000"/>
                </a:solidFill>
                <a:latin typeface="Arial"/>
                <a:ea typeface="Arial"/>
                <a:cs typeface="Arial"/>
                <a:sym typeface="Arial"/>
              </a:rPr>
              <a:t>mujeres</a:t>
            </a:r>
            <a:r>
              <a:rPr lang="en-US" sz="1100" b="0" i="0" u="none" strike="noStrike" cap="none" dirty="0">
                <a:solidFill>
                  <a:srgbClr val="000000"/>
                </a:solidFill>
                <a:latin typeface="Arial"/>
                <a:ea typeface="Arial"/>
                <a:cs typeface="Arial"/>
                <a:sym typeface="Arial"/>
              </a:rPr>
              <a:t>. (ICTJ/Camilo Aldana </a:t>
            </a:r>
            <a:r>
              <a:rPr lang="en-US" sz="1100" b="0" i="0" u="none" strike="noStrike" cap="none" dirty="0" err="1">
                <a:solidFill>
                  <a:srgbClr val="000000"/>
                </a:solidFill>
                <a:latin typeface="Arial"/>
                <a:ea typeface="Arial"/>
                <a:cs typeface="Arial"/>
                <a:sym typeface="Arial"/>
              </a:rPr>
              <a:t>Sanín</a:t>
            </a:r>
            <a:r>
              <a:rPr lang="en-US" sz="1100" b="0" i="0" u="none" strike="noStrike" cap="none" dirty="0">
                <a:solidFill>
                  <a:srgbClr val="000000"/>
                </a:solidFill>
                <a:latin typeface="Arial"/>
                <a:ea typeface="Arial"/>
                <a:cs typeface="Arial"/>
                <a:sym typeface="Arial"/>
              </a:rPr>
              <a:t>)</a:t>
            </a: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2" name="Google Shape;132;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dirty="0">
                <a:solidFill>
                  <a:srgbClr val="000000"/>
                </a:solidFill>
                <a:latin typeface="Arial"/>
                <a:ea typeface="Arial"/>
                <a:cs typeface="Arial"/>
                <a:sym typeface="Arial"/>
              </a:rPr>
              <a:t>Imagen: El </a:t>
            </a:r>
            <a:r>
              <a:rPr lang="en-US" sz="1100" b="0" i="0" u="none" strike="noStrike" cap="none" dirty="0" err="1">
                <a:solidFill>
                  <a:srgbClr val="000000"/>
                </a:solidFill>
                <a:latin typeface="Arial"/>
                <a:ea typeface="Arial"/>
                <a:cs typeface="Arial"/>
                <a:sym typeface="Arial"/>
              </a:rPr>
              <a:t>Secretario</a:t>
            </a:r>
            <a:r>
              <a:rPr lang="en-US" sz="1100" b="0" i="0" u="none" strike="noStrike" cap="none" dirty="0">
                <a:solidFill>
                  <a:srgbClr val="000000"/>
                </a:solidFill>
                <a:latin typeface="Arial"/>
                <a:ea typeface="Arial"/>
                <a:cs typeface="Arial"/>
                <a:sym typeface="Arial"/>
              </a:rPr>
              <a:t> General de la ONU se dirige al personal del ICTR </a:t>
            </a:r>
            <a:r>
              <a:rPr lang="en-US" sz="1100" b="0" i="0" u="none" strike="noStrike" cap="none" dirty="0" err="1">
                <a:solidFill>
                  <a:srgbClr val="000000"/>
                </a:solidFill>
                <a:latin typeface="Arial"/>
                <a:ea typeface="Arial"/>
                <a:cs typeface="Arial"/>
                <a:sym typeface="Arial"/>
              </a:rPr>
              <a:t>en</a:t>
            </a:r>
            <a:r>
              <a:rPr lang="en-US" sz="1100" b="0" i="0" u="none" strike="noStrike" cap="none" dirty="0">
                <a:solidFill>
                  <a:srgbClr val="000000"/>
                </a:solidFill>
                <a:latin typeface="Arial"/>
                <a:ea typeface="Arial"/>
                <a:cs typeface="Arial"/>
                <a:sym typeface="Arial"/>
              </a:rPr>
              <a:t> 2009. (</a:t>
            </a:r>
            <a:r>
              <a:rPr lang="en-US" sz="1100" b="0" i="0" u="none" strike="noStrike" cap="none" dirty="0" err="1">
                <a:solidFill>
                  <a:srgbClr val="000000"/>
                </a:solidFill>
                <a:latin typeface="Arial"/>
                <a:ea typeface="Arial"/>
                <a:cs typeface="Arial"/>
                <a:sym typeface="Arial"/>
              </a:rPr>
              <a:t>Foto</a:t>
            </a:r>
            <a:r>
              <a:rPr lang="en-US" sz="1100" b="0" i="0" u="none" strike="noStrike" cap="none" dirty="0">
                <a:solidFill>
                  <a:srgbClr val="000000"/>
                </a:solidFill>
                <a:latin typeface="Arial"/>
                <a:ea typeface="Arial"/>
                <a:cs typeface="Arial"/>
                <a:sym typeface="Arial"/>
              </a:rPr>
              <a:t> de la ONU)</a:t>
            </a:r>
            <a:endParaRPr sz="1100" b="0" i="0" u="none" strike="noStrike" cap="none" dirty="0">
              <a:solidFill>
                <a:srgbClr val="000000"/>
              </a:solidFill>
              <a:latin typeface="Arial"/>
              <a:ea typeface="Arial"/>
              <a:cs typeface="Arial"/>
              <a:sym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9" name="Google Shape;139;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5" name="Google Shape;145;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dirty="0">
                <a:solidFill>
                  <a:srgbClr val="000000"/>
                </a:solidFill>
                <a:latin typeface="Arial"/>
                <a:ea typeface="Arial"/>
                <a:cs typeface="Arial"/>
                <a:sym typeface="Arial"/>
              </a:rPr>
              <a:t>Imagen: Sala de la Corte </a:t>
            </a:r>
            <a:r>
              <a:rPr lang="en-US" sz="1100" b="0" i="0" u="none" strike="noStrike" cap="none" dirty="0" err="1">
                <a:solidFill>
                  <a:srgbClr val="000000"/>
                </a:solidFill>
                <a:latin typeface="Arial"/>
                <a:ea typeface="Arial"/>
                <a:cs typeface="Arial"/>
                <a:sym typeface="Arial"/>
              </a:rPr>
              <a:t>Europea</a:t>
            </a:r>
            <a:r>
              <a:rPr lang="en-US" sz="1100" b="0" i="0" u="none" strike="noStrike" cap="none" dirty="0">
                <a:solidFill>
                  <a:srgbClr val="000000"/>
                </a:solidFill>
                <a:latin typeface="Arial"/>
                <a:ea typeface="Arial"/>
                <a:cs typeface="Arial"/>
                <a:sym typeface="Arial"/>
              </a:rPr>
              <a:t>. (Wikimedia Commons/Adrian </a:t>
            </a:r>
            <a:r>
              <a:rPr lang="en-US" sz="1100" b="0" i="0" u="none" strike="noStrike" cap="none" dirty="0" err="1">
                <a:solidFill>
                  <a:srgbClr val="000000"/>
                </a:solidFill>
                <a:latin typeface="Arial"/>
                <a:ea typeface="Arial"/>
                <a:cs typeface="Arial"/>
                <a:sym typeface="Arial"/>
              </a:rPr>
              <a:t>Grycuk</a:t>
            </a:r>
            <a:r>
              <a:rPr lang="en-US" sz="1100" b="0" i="0" u="none" strike="noStrike" cap="none" dirty="0">
                <a:solidFill>
                  <a:srgbClr val="000000"/>
                </a:solidFill>
                <a:latin typeface="Arial"/>
                <a:ea typeface="Arial"/>
                <a:cs typeface="Arial"/>
                <a:sym typeface="Arial"/>
              </a:rPr>
              <a:t>)</a:t>
            </a:r>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1" name="Google Shape;151;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7" name="Google Shape;157;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dirty="0">
                <a:solidFill>
                  <a:srgbClr val="000000"/>
                </a:solidFill>
                <a:latin typeface="Arial"/>
                <a:ea typeface="Arial"/>
                <a:cs typeface="Arial"/>
                <a:sym typeface="Arial"/>
              </a:rPr>
              <a:t>Imagen: </a:t>
            </a:r>
            <a:r>
              <a:rPr lang="en-US" sz="1100" b="0" i="0" u="none" strike="noStrike" cap="none" dirty="0" err="1">
                <a:solidFill>
                  <a:srgbClr val="000000"/>
                </a:solidFill>
                <a:latin typeface="Arial"/>
                <a:ea typeface="Arial"/>
                <a:cs typeface="Arial"/>
                <a:sym typeface="Arial"/>
              </a:rPr>
              <a:t>Mosaico</a:t>
            </a:r>
            <a:r>
              <a:rPr lang="en-US" sz="1100" b="0" i="0" u="none" strike="noStrike" cap="none" dirty="0">
                <a:solidFill>
                  <a:srgbClr val="000000"/>
                </a:solidFill>
                <a:latin typeface="Arial"/>
                <a:ea typeface="Arial"/>
                <a:cs typeface="Arial"/>
                <a:sym typeface="Arial"/>
              </a:rPr>
              <a:t> de </a:t>
            </a:r>
            <a:r>
              <a:rPr lang="en-US" sz="1100" b="0" i="0" u="none" strike="noStrike" cap="none" dirty="0" err="1">
                <a:solidFill>
                  <a:srgbClr val="000000"/>
                </a:solidFill>
                <a:latin typeface="Arial"/>
                <a:ea typeface="Arial"/>
                <a:cs typeface="Arial"/>
                <a:sym typeface="Arial"/>
              </a:rPr>
              <a:t>una</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mujer</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en</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Túnez</a:t>
            </a:r>
            <a:r>
              <a:rPr lang="en-US" sz="1100" b="0" i="0" u="none" strike="noStrike" cap="none" dirty="0">
                <a:solidFill>
                  <a:srgbClr val="000000"/>
                </a:solidFill>
                <a:latin typeface="Arial"/>
                <a:ea typeface="Arial"/>
                <a:cs typeface="Arial"/>
                <a:sym typeface="Arial"/>
              </a:rPr>
              <a:t>. (Flickr/Walid </a:t>
            </a:r>
            <a:r>
              <a:rPr lang="en-US" sz="1100" b="0" i="0" u="none" strike="noStrike" cap="none" dirty="0" err="1">
                <a:solidFill>
                  <a:srgbClr val="000000"/>
                </a:solidFill>
                <a:latin typeface="Arial"/>
                <a:ea typeface="Arial"/>
                <a:cs typeface="Arial"/>
                <a:sym typeface="Arial"/>
              </a:rPr>
              <a:t>Mahfoudh</a:t>
            </a:r>
            <a:r>
              <a:rPr lang="en-US" sz="1100" b="0" i="0" u="none" strike="noStrike" cap="none" dirty="0">
                <a:solidFill>
                  <a:srgbClr val="000000"/>
                </a:solidFill>
                <a:latin typeface="Arial"/>
                <a:ea typeface="Arial"/>
                <a:cs typeface="Arial"/>
                <a:sym typeface="Arial"/>
              </a:rPr>
              <a:t>)</a:t>
            </a:r>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3" name="Google Shape;163;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9" name="Google Shape;169;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dirty="0">
                <a:solidFill>
                  <a:srgbClr val="000000"/>
                </a:solidFill>
                <a:latin typeface="Arial"/>
                <a:ea typeface="Arial"/>
                <a:cs typeface="Arial"/>
                <a:sym typeface="Arial"/>
              </a:rPr>
              <a:t>Imagen: El </a:t>
            </a:r>
            <a:r>
              <a:rPr lang="en-US" sz="1100" b="0" i="0" u="none" strike="noStrike" cap="none" dirty="0" err="1">
                <a:solidFill>
                  <a:srgbClr val="000000"/>
                </a:solidFill>
                <a:latin typeface="Arial"/>
                <a:ea typeface="Arial"/>
                <a:cs typeface="Arial"/>
                <a:sym typeface="Arial"/>
              </a:rPr>
              <a:t>Presidente</a:t>
            </a:r>
            <a:r>
              <a:rPr lang="en-US" sz="1100" b="0" i="0" u="none" strike="noStrike" cap="none" dirty="0">
                <a:solidFill>
                  <a:srgbClr val="000000"/>
                </a:solidFill>
                <a:latin typeface="Arial"/>
                <a:ea typeface="Arial"/>
                <a:cs typeface="Arial"/>
                <a:sym typeface="Arial"/>
              </a:rPr>
              <a:t> de Côte d’Ivoire, </a:t>
            </a:r>
            <a:r>
              <a:rPr lang="en-US" sz="1100" b="0" i="0" u="none" strike="noStrike" cap="none" dirty="0" err="1">
                <a:solidFill>
                  <a:srgbClr val="000000"/>
                </a:solidFill>
                <a:latin typeface="Arial"/>
                <a:ea typeface="Arial"/>
                <a:cs typeface="Arial"/>
                <a:sym typeface="Arial"/>
              </a:rPr>
              <a:t>Alassane</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Ouattara</a:t>
            </a:r>
            <a:r>
              <a:rPr lang="en-US" sz="1100" b="0" i="0" u="none" strike="noStrike" cap="none" dirty="0">
                <a:solidFill>
                  <a:srgbClr val="000000"/>
                </a:solidFill>
                <a:latin typeface="Arial"/>
                <a:ea typeface="Arial"/>
                <a:cs typeface="Arial"/>
                <a:sym typeface="Arial"/>
              </a:rPr>
              <a:t>. (Hugo </a:t>
            </a:r>
            <a:r>
              <a:rPr lang="en-US" sz="1100" b="0" i="0" u="none" strike="noStrike" cap="none" dirty="0" err="1">
                <a:solidFill>
                  <a:srgbClr val="000000"/>
                </a:solidFill>
                <a:latin typeface="Arial"/>
                <a:ea typeface="Arial"/>
                <a:cs typeface="Arial"/>
                <a:sym typeface="Arial"/>
              </a:rPr>
              <a:t>Passarello</a:t>
            </a:r>
            <a:r>
              <a:rPr lang="en-US" sz="1100" b="0" i="0" u="none" strike="noStrike" cap="none" dirty="0">
                <a:solidFill>
                  <a:srgbClr val="000000"/>
                </a:solidFill>
                <a:latin typeface="Arial"/>
                <a:ea typeface="Arial"/>
                <a:cs typeface="Arial"/>
                <a:sym typeface="Arial"/>
              </a:rPr>
              <a:t> Luna)</a:t>
            </a: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2" name="Google Shape;62;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5" name="Google Shape;175;p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sz="1000" b="0" i="0" u="none" strike="noStrike" cap="none" dirty="0">
                <a:solidFill>
                  <a:srgbClr val="000000"/>
                </a:solidFill>
                <a:latin typeface="Arial"/>
                <a:ea typeface="Arial"/>
                <a:cs typeface="Arial"/>
                <a:sym typeface="Arial"/>
              </a:rPr>
              <a:t>Imagen: </a:t>
            </a:r>
            <a:r>
              <a:rPr lang="en-US" sz="1000" b="0" i="0" u="none" strike="noStrike" cap="none" dirty="0" err="1">
                <a:solidFill>
                  <a:srgbClr val="000000"/>
                </a:solidFill>
                <a:latin typeface="Arial"/>
                <a:ea typeface="Arial"/>
                <a:cs typeface="Arial"/>
                <a:sym typeface="Arial"/>
              </a:rPr>
              <a:t>Edificio</a:t>
            </a:r>
            <a:r>
              <a:rPr lang="en-US" sz="1000" b="0" i="0" u="none" strike="noStrike" cap="none" dirty="0">
                <a:solidFill>
                  <a:srgbClr val="000000"/>
                </a:solidFill>
                <a:latin typeface="Arial"/>
                <a:ea typeface="Arial"/>
                <a:cs typeface="Arial"/>
                <a:sym typeface="Arial"/>
              </a:rPr>
              <a:t> del Tribunal Especial para Sierra Leona </a:t>
            </a:r>
            <a:r>
              <a:rPr lang="en-US" sz="1000" b="0" i="0" u="none" strike="noStrike" cap="none" dirty="0" err="1">
                <a:solidFill>
                  <a:srgbClr val="000000"/>
                </a:solidFill>
                <a:latin typeface="Arial"/>
                <a:ea typeface="Arial"/>
                <a:cs typeface="Arial"/>
                <a:sym typeface="Arial"/>
              </a:rPr>
              <a:t>en</a:t>
            </a:r>
            <a:r>
              <a:rPr lang="en-US" sz="1000" b="0" i="0" u="none" strike="noStrike" cap="none" dirty="0">
                <a:solidFill>
                  <a:srgbClr val="000000"/>
                </a:solidFill>
                <a:latin typeface="Arial"/>
                <a:ea typeface="Arial"/>
                <a:cs typeface="Arial"/>
                <a:sym typeface="Arial"/>
              </a:rPr>
              <a:t> Freetown. (</a:t>
            </a:r>
            <a:r>
              <a:rPr lang="en-US" sz="1000" b="0" i="0" u="none" strike="noStrike" cap="none" dirty="0" err="1">
                <a:solidFill>
                  <a:srgbClr val="000000"/>
                </a:solidFill>
                <a:latin typeface="Arial"/>
                <a:ea typeface="Arial"/>
                <a:cs typeface="Arial"/>
                <a:sym typeface="Arial"/>
              </a:rPr>
              <a:t>Archivo</a:t>
            </a:r>
            <a:r>
              <a:rPr lang="en-US" sz="1000" b="0" i="0" u="none" strike="noStrike" cap="none" dirty="0">
                <a:solidFill>
                  <a:srgbClr val="000000"/>
                </a:solidFill>
                <a:latin typeface="Arial"/>
                <a:ea typeface="Arial"/>
                <a:cs typeface="Arial"/>
                <a:sym typeface="Arial"/>
              </a:rPr>
              <a:t> de </a:t>
            </a:r>
            <a:r>
              <a:rPr lang="en-US" sz="1000" b="0" i="0" u="none" strike="noStrike" cap="none" dirty="0" err="1">
                <a:solidFill>
                  <a:srgbClr val="000000"/>
                </a:solidFill>
                <a:latin typeface="Arial"/>
                <a:ea typeface="Arial"/>
                <a:cs typeface="Arial"/>
                <a:sym typeface="Arial"/>
              </a:rPr>
              <a:t>fotos</a:t>
            </a:r>
            <a:r>
              <a:rPr lang="en-US" sz="1000" b="0" i="0" u="none" strike="noStrike" cap="none" dirty="0">
                <a:solidFill>
                  <a:srgbClr val="000000"/>
                </a:solidFill>
                <a:latin typeface="Arial"/>
                <a:ea typeface="Arial"/>
                <a:cs typeface="Arial"/>
                <a:sym typeface="Arial"/>
              </a:rPr>
              <a:t> del TESL)</a:t>
            </a:r>
            <a:endParaRPr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2" name="Google Shape;182;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dirty="0">
                <a:solidFill>
                  <a:srgbClr val="000000"/>
                </a:solidFill>
                <a:latin typeface="Arial"/>
                <a:ea typeface="Arial"/>
                <a:cs typeface="Arial"/>
                <a:sym typeface="Arial"/>
              </a:rPr>
              <a:t>Imagen: Sala de </a:t>
            </a:r>
            <a:r>
              <a:rPr lang="en-US" sz="1100" b="0" i="0" u="none" strike="noStrike" cap="none" dirty="0" err="1">
                <a:solidFill>
                  <a:srgbClr val="000000"/>
                </a:solidFill>
                <a:latin typeface="Arial"/>
                <a:ea typeface="Arial"/>
                <a:cs typeface="Arial"/>
                <a:sym typeface="Arial"/>
              </a:rPr>
              <a:t>Ayyash</a:t>
            </a:r>
            <a:r>
              <a:rPr lang="en-US" sz="1100" b="0" i="0" u="none" strike="noStrike" cap="none" dirty="0">
                <a:solidFill>
                  <a:srgbClr val="000000"/>
                </a:solidFill>
                <a:latin typeface="Arial"/>
                <a:ea typeface="Arial"/>
                <a:cs typeface="Arial"/>
                <a:sym typeface="Arial"/>
              </a:rPr>
              <a:t> (Flickr/Tribunal Especial para el </a:t>
            </a:r>
            <a:r>
              <a:rPr lang="en-US" sz="1100" b="0" i="0" u="none" strike="noStrike" cap="none" dirty="0" err="1">
                <a:solidFill>
                  <a:srgbClr val="000000"/>
                </a:solidFill>
                <a:latin typeface="Arial"/>
                <a:ea typeface="Arial"/>
                <a:cs typeface="Arial"/>
                <a:sym typeface="Arial"/>
              </a:rPr>
              <a:t>Líbano</a:t>
            </a:r>
            <a:r>
              <a:rPr lang="en-US" sz="1100" b="0" i="0" u="none" strike="noStrike" cap="none" dirty="0">
                <a:solidFill>
                  <a:srgbClr val="000000"/>
                </a:solidFill>
                <a:latin typeface="Arial"/>
                <a:ea typeface="Arial"/>
                <a:cs typeface="Arial"/>
                <a:sym typeface="Arial"/>
              </a:rPr>
              <a:t>)</a:t>
            </a:r>
            <a:endParaRPr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9" name="Google Shape;189;p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5" name="Google Shape;195;p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rgbClr val="000000"/>
                </a:solidFill>
                <a:latin typeface="Arial"/>
                <a:ea typeface="Arial"/>
                <a:cs typeface="Arial"/>
                <a:sym typeface="Arial"/>
              </a:rPr>
              <a:t>Imagen: Alex Tamba Brima, también conocido como “Gullit” por una estrella de fútbol holandesa, (Archivo de fotos del TESL)</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2" name="Google Shape;202;p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7" name="Google Shape;227;p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dirty="0">
                <a:solidFill>
                  <a:srgbClr val="000000"/>
                </a:solidFill>
                <a:latin typeface="Arial"/>
                <a:ea typeface="Arial"/>
                <a:cs typeface="Arial"/>
                <a:sym typeface="Arial"/>
              </a:rPr>
              <a:t>Imagen: Tres </a:t>
            </a:r>
            <a:r>
              <a:rPr lang="en-US" sz="1100" b="0" i="1" u="none" strike="noStrike" cap="none" dirty="0" err="1">
                <a:solidFill>
                  <a:srgbClr val="000000"/>
                </a:solidFill>
                <a:latin typeface="Arial"/>
                <a:ea typeface="Arial"/>
                <a:cs typeface="Arial"/>
                <a:sym typeface="Arial"/>
              </a:rPr>
              <a:t>chicas</a:t>
            </a:r>
            <a:r>
              <a:rPr lang="en-US" sz="1100" b="0" i="1" u="none" strike="noStrike" cap="none" dirty="0">
                <a:solidFill>
                  <a:srgbClr val="000000"/>
                </a:solidFill>
                <a:latin typeface="Arial"/>
                <a:ea typeface="Arial"/>
                <a:cs typeface="Arial"/>
                <a:sym typeface="Arial"/>
              </a:rPr>
              <a:t> del </a:t>
            </a:r>
            <a:r>
              <a:rPr lang="en-US" sz="1100" b="0" i="1" u="none" strike="noStrike" cap="none" dirty="0" err="1">
                <a:solidFill>
                  <a:srgbClr val="000000"/>
                </a:solidFill>
                <a:latin typeface="Arial"/>
                <a:ea typeface="Arial"/>
                <a:cs typeface="Arial"/>
                <a:sym typeface="Arial"/>
              </a:rPr>
              <a:t>solaz</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coreanas</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capturadas</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en</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Birmania</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fotografiadas</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mientras</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eran</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interrogadas</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por</a:t>
            </a:r>
            <a:r>
              <a:rPr lang="en-US" sz="1100" b="0" i="0" u="none" strike="noStrike" cap="none" dirty="0">
                <a:solidFill>
                  <a:srgbClr val="000000"/>
                </a:solidFill>
                <a:latin typeface="Arial"/>
                <a:ea typeface="Arial"/>
                <a:cs typeface="Arial"/>
                <a:sym typeface="Arial"/>
              </a:rPr>
              <a:t> el </a:t>
            </a:r>
            <a:r>
              <a:rPr lang="en-US" sz="1100" b="0" i="0" u="none" strike="noStrike" cap="none" dirty="0" err="1">
                <a:solidFill>
                  <a:srgbClr val="000000"/>
                </a:solidFill>
                <a:latin typeface="Arial"/>
                <a:ea typeface="Arial"/>
                <a:cs typeface="Arial"/>
                <a:sym typeface="Arial"/>
              </a:rPr>
              <a:t>Capitán</a:t>
            </a:r>
            <a:r>
              <a:rPr lang="en-US" sz="1100" b="0" i="0" u="none" strike="noStrike" cap="none" dirty="0">
                <a:solidFill>
                  <a:srgbClr val="000000"/>
                </a:solidFill>
                <a:latin typeface="Arial"/>
                <a:ea typeface="Arial"/>
                <a:cs typeface="Arial"/>
                <a:sym typeface="Arial"/>
              </a:rPr>
              <a:t> Won Loy Chan (San Francisco, California), Tec. </a:t>
            </a:r>
            <a:r>
              <a:rPr lang="en-US" sz="1100" b="0" i="0" u="none" strike="noStrike" cap="none" dirty="0" err="1">
                <a:solidFill>
                  <a:srgbClr val="000000"/>
                </a:solidFill>
                <a:latin typeface="Arial"/>
                <a:ea typeface="Arial"/>
                <a:cs typeface="Arial"/>
                <a:sym typeface="Arial"/>
              </a:rPr>
              <a:t>Sgto</a:t>
            </a:r>
            <a:r>
              <a:rPr lang="en-US" sz="1100" b="0" i="0" u="none" strike="noStrike" cap="none" dirty="0">
                <a:solidFill>
                  <a:srgbClr val="000000"/>
                </a:solidFill>
                <a:latin typeface="Arial"/>
                <a:ea typeface="Arial"/>
                <a:cs typeface="Arial"/>
                <a:sym typeface="Arial"/>
              </a:rPr>
              <a:t>. Robert Honda (</a:t>
            </a:r>
            <a:r>
              <a:rPr lang="en-US" sz="1100" b="0" i="0" u="none" strike="noStrike" cap="none" dirty="0" err="1">
                <a:solidFill>
                  <a:srgbClr val="000000"/>
                </a:solidFill>
                <a:latin typeface="Arial"/>
                <a:ea typeface="Arial"/>
                <a:cs typeface="Arial"/>
                <a:sym typeface="Arial"/>
              </a:rPr>
              <a:t>Hawai</a:t>
            </a:r>
            <a:r>
              <a:rPr lang="en-US" sz="1100" b="0" i="0" u="none" strike="noStrike" cap="none" dirty="0">
                <a:solidFill>
                  <a:srgbClr val="000000"/>
                </a:solidFill>
                <a:latin typeface="Arial"/>
                <a:ea typeface="Arial"/>
                <a:cs typeface="Arial"/>
                <a:sym typeface="Arial"/>
              </a:rPr>
              <a:t>) y </a:t>
            </a:r>
            <a:r>
              <a:rPr lang="en-US" sz="1100" b="0" i="0" u="none" strike="noStrike" cap="none" dirty="0" err="1">
                <a:solidFill>
                  <a:srgbClr val="000000"/>
                </a:solidFill>
                <a:latin typeface="Arial"/>
                <a:ea typeface="Arial"/>
                <a:cs typeface="Arial"/>
                <a:sym typeface="Arial"/>
              </a:rPr>
              <a:t>Sgto</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Hirabayashi</a:t>
            </a:r>
            <a:r>
              <a:rPr lang="en-US" sz="1100" b="0" i="0" u="none" strike="noStrike" cap="none" dirty="0">
                <a:solidFill>
                  <a:srgbClr val="000000"/>
                </a:solidFill>
                <a:latin typeface="Arial"/>
                <a:ea typeface="Arial"/>
                <a:cs typeface="Arial"/>
                <a:sym typeface="Arial"/>
              </a:rPr>
              <a:t> (Seattle, Washington), </a:t>
            </a:r>
            <a:r>
              <a:rPr lang="en-US" sz="1100" b="0" i="0" u="none" strike="noStrike" cap="none" dirty="0" err="1">
                <a:solidFill>
                  <a:srgbClr val="000000"/>
                </a:solidFill>
                <a:latin typeface="Arial"/>
                <a:ea typeface="Arial"/>
                <a:cs typeface="Arial"/>
                <a:sym typeface="Arial"/>
              </a:rPr>
              <a:t>todos</a:t>
            </a:r>
            <a:r>
              <a:rPr lang="en-US" sz="1100" b="0" i="0" u="none" strike="noStrike" cap="none" dirty="0">
                <a:solidFill>
                  <a:srgbClr val="000000"/>
                </a:solidFill>
                <a:latin typeface="Arial"/>
                <a:ea typeface="Arial"/>
                <a:cs typeface="Arial"/>
                <a:sym typeface="Arial"/>
              </a:rPr>
              <a:t> de la </a:t>
            </a:r>
            <a:r>
              <a:rPr lang="en-US" sz="1100" b="0" i="0" u="none" strike="noStrike" cap="none" dirty="0" err="1">
                <a:solidFill>
                  <a:srgbClr val="000000"/>
                </a:solidFill>
                <a:latin typeface="Arial"/>
                <a:ea typeface="Arial"/>
                <a:cs typeface="Arial"/>
                <a:sym typeface="Arial"/>
              </a:rPr>
              <a:t>Fuerza</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Operativa</a:t>
            </a:r>
            <a:r>
              <a:rPr lang="en-US" sz="1100" b="0" i="0" u="none" strike="noStrike" cap="none" dirty="0">
                <a:solidFill>
                  <a:srgbClr val="000000"/>
                </a:solidFill>
                <a:latin typeface="Arial"/>
                <a:ea typeface="Arial"/>
                <a:cs typeface="Arial"/>
                <a:sym typeface="Arial"/>
              </a:rPr>
              <a:t>  G-2 Myitkyina del </a:t>
            </a:r>
            <a:r>
              <a:rPr lang="en-US" sz="1100" b="0" i="0" u="none" strike="noStrike" cap="none" dirty="0" err="1">
                <a:solidFill>
                  <a:srgbClr val="000000"/>
                </a:solidFill>
                <a:latin typeface="Arial"/>
                <a:ea typeface="Arial"/>
                <a:cs typeface="Arial"/>
                <a:sym typeface="Arial"/>
              </a:rPr>
              <a:t>Ejército</a:t>
            </a:r>
            <a:r>
              <a:rPr lang="en-US" sz="1100" b="0" i="0" u="none" strike="noStrike" cap="none" dirty="0">
                <a:solidFill>
                  <a:srgbClr val="000000"/>
                </a:solidFill>
                <a:latin typeface="Arial"/>
                <a:ea typeface="Arial"/>
                <a:cs typeface="Arial"/>
                <a:sym typeface="Arial"/>
              </a:rPr>
              <a:t> de </a:t>
            </a:r>
            <a:r>
              <a:rPr lang="en-US" sz="1100" b="0" i="0" u="none" strike="noStrike" cap="none" dirty="0" err="1">
                <a:solidFill>
                  <a:srgbClr val="000000"/>
                </a:solidFill>
                <a:latin typeface="Arial"/>
                <a:ea typeface="Arial"/>
                <a:cs typeface="Arial"/>
                <a:sym typeface="Arial"/>
              </a:rPr>
              <a:t>los</a:t>
            </a:r>
            <a:r>
              <a:rPr lang="en-US" sz="1100" b="0" i="0" u="none" strike="noStrike" cap="none" dirty="0">
                <a:solidFill>
                  <a:srgbClr val="000000"/>
                </a:solidFill>
                <a:latin typeface="Arial"/>
                <a:ea typeface="Arial"/>
                <a:cs typeface="Arial"/>
                <a:sym typeface="Arial"/>
              </a:rPr>
              <a:t> EE.UU.; </a:t>
            </a:r>
            <a:r>
              <a:rPr lang="en-US" sz="1100" b="0" i="0" u="none" strike="noStrike" cap="none" dirty="0" err="1">
                <a:solidFill>
                  <a:srgbClr val="000000"/>
                </a:solidFill>
                <a:latin typeface="Arial"/>
                <a:ea typeface="Arial"/>
                <a:cs typeface="Arial"/>
                <a:sym typeface="Arial"/>
              </a:rPr>
              <a:t>foto</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fechada</a:t>
            </a:r>
            <a:r>
              <a:rPr lang="en-US" sz="1100" b="0" i="0" u="none" strike="noStrike" cap="none" dirty="0">
                <a:solidFill>
                  <a:srgbClr val="000000"/>
                </a:solidFill>
                <a:latin typeface="Arial"/>
                <a:ea typeface="Arial"/>
                <a:cs typeface="Arial"/>
                <a:sym typeface="Arial"/>
              </a:rPr>
              <a:t> el 14 de </a:t>
            </a:r>
            <a:r>
              <a:rPr lang="en-US" sz="1100" b="0" i="0" u="none" strike="noStrike" cap="none" dirty="0" err="1">
                <a:solidFill>
                  <a:srgbClr val="000000"/>
                </a:solidFill>
                <a:latin typeface="Arial"/>
                <a:ea typeface="Arial"/>
                <a:cs typeface="Arial"/>
                <a:sym typeface="Arial"/>
              </a:rPr>
              <a:t>agosto</a:t>
            </a:r>
            <a:r>
              <a:rPr lang="en-US" sz="1100" b="0" i="0" u="none" strike="noStrike" cap="none" dirty="0">
                <a:solidFill>
                  <a:srgbClr val="000000"/>
                </a:solidFill>
                <a:latin typeface="Arial"/>
                <a:ea typeface="Arial"/>
                <a:cs typeface="Arial"/>
                <a:sym typeface="Arial"/>
              </a:rPr>
              <a:t> de 1944 (Fuente: Wikimedia Commons/</a:t>
            </a:r>
            <a:r>
              <a:rPr lang="en-US" sz="1100" b="0" i="0" u="none" strike="noStrike" cap="none" dirty="0" err="1">
                <a:solidFill>
                  <a:srgbClr val="000000"/>
                </a:solidFill>
                <a:latin typeface="Arial"/>
                <a:ea typeface="Arial"/>
                <a:cs typeface="Arial"/>
                <a:sym typeface="Arial"/>
              </a:rPr>
              <a:t>Archivos</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Nacionales</a:t>
            </a:r>
            <a:r>
              <a:rPr lang="en-US" sz="1100" b="0" i="0" u="none" strike="noStrike" cap="none" dirty="0">
                <a:solidFill>
                  <a:srgbClr val="000000"/>
                </a:solidFill>
                <a:latin typeface="Arial"/>
                <a:ea typeface="Arial"/>
                <a:cs typeface="Arial"/>
                <a:sym typeface="Arial"/>
              </a:rPr>
              <a:t> de </a:t>
            </a:r>
            <a:r>
              <a:rPr lang="en-US" sz="1100" b="0" i="0" u="none" strike="noStrike" cap="none" dirty="0" err="1">
                <a:solidFill>
                  <a:srgbClr val="000000"/>
                </a:solidFill>
                <a:latin typeface="Arial"/>
                <a:ea typeface="Arial"/>
                <a:cs typeface="Arial"/>
                <a:sym typeface="Arial"/>
              </a:rPr>
              <a:t>los</a:t>
            </a:r>
            <a:r>
              <a:rPr lang="en-US" sz="1100" b="0" i="0" u="none" strike="noStrike" cap="none" dirty="0">
                <a:solidFill>
                  <a:srgbClr val="000000"/>
                </a:solidFill>
                <a:latin typeface="Arial"/>
                <a:ea typeface="Arial"/>
                <a:cs typeface="Arial"/>
                <a:sym typeface="Arial"/>
              </a:rPr>
              <a:t> EE.UU., SC- 262580.).</a:t>
            </a:r>
            <a:endParaRPr sz="1100" b="0" i="0" u="none" strike="noStrike" cap="none" dirty="0">
              <a:solidFill>
                <a:srgbClr val="000000"/>
              </a:solidFill>
              <a:latin typeface="Arial"/>
              <a:ea typeface="Arial"/>
              <a:cs typeface="Arial"/>
              <a:sym typeface="Aria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6" name="Google Shape;236;p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1" name="Google Shape;261;p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sz="1000" b="0" i="0" u="none" strike="noStrike" cap="none" dirty="0">
                <a:solidFill>
                  <a:srgbClr val="000000"/>
                </a:solidFill>
                <a:latin typeface="Arial"/>
                <a:ea typeface="Arial"/>
                <a:cs typeface="Arial"/>
                <a:sym typeface="Arial"/>
              </a:rPr>
              <a:t>Imagen: Primera </a:t>
            </a:r>
            <a:r>
              <a:rPr lang="en-US" sz="1000" b="0" i="0" u="none" strike="noStrike" cap="none" dirty="0" err="1">
                <a:solidFill>
                  <a:srgbClr val="000000"/>
                </a:solidFill>
                <a:latin typeface="Arial"/>
                <a:ea typeface="Arial"/>
                <a:cs typeface="Arial"/>
                <a:sym typeface="Arial"/>
              </a:rPr>
              <a:t>sesión</a:t>
            </a:r>
            <a:r>
              <a:rPr lang="en-US" sz="1000" b="0" i="0" u="none" strike="noStrike" cap="none" dirty="0">
                <a:solidFill>
                  <a:srgbClr val="000000"/>
                </a:solidFill>
                <a:latin typeface="Arial"/>
                <a:ea typeface="Arial"/>
                <a:cs typeface="Arial"/>
                <a:sym typeface="Arial"/>
              </a:rPr>
              <a:t> del TPIY. (ONU/TPIY)</a:t>
            </a:r>
            <a:endParaRPr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p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8" name="Google Shape;268;p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p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3" name="Google Shape;283;p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dirty="0">
                <a:solidFill>
                  <a:srgbClr val="000000"/>
                </a:solidFill>
                <a:latin typeface="Arial"/>
                <a:ea typeface="Arial"/>
                <a:cs typeface="Arial"/>
                <a:sym typeface="Arial"/>
              </a:rPr>
              <a:t>Imagen: Las </a:t>
            </a:r>
            <a:r>
              <a:rPr lang="en-US" sz="1100" b="0" i="0" u="none" strike="noStrike" cap="none" dirty="0" err="1">
                <a:solidFill>
                  <a:srgbClr val="000000"/>
                </a:solidFill>
                <a:latin typeface="Arial"/>
                <a:ea typeface="Arial"/>
                <a:cs typeface="Arial"/>
                <a:sym typeface="Arial"/>
              </a:rPr>
              <a:t>instalaciones</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permanentes</a:t>
            </a:r>
            <a:r>
              <a:rPr lang="en-US" sz="1100" b="0" i="0" u="none" strike="noStrike" cap="none" dirty="0">
                <a:solidFill>
                  <a:srgbClr val="000000"/>
                </a:solidFill>
                <a:latin typeface="Arial"/>
                <a:ea typeface="Arial"/>
                <a:cs typeface="Arial"/>
                <a:sym typeface="Arial"/>
              </a:rPr>
              <a:t> de la Corte Penal </a:t>
            </a:r>
            <a:r>
              <a:rPr lang="en-US" sz="1100" b="0" i="0" u="none" strike="noStrike" cap="none" dirty="0" err="1">
                <a:solidFill>
                  <a:srgbClr val="000000"/>
                </a:solidFill>
                <a:latin typeface="Arial"/>
                <a:ea typeface="Arial"/>
                <a:cs typeface="Arial"/>
                <a:sym typeface="Arial"/>
              </a:rPr>
              <a:t>Internacional</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en</a:t>
            </a:r>
            <a:r>
              <a:rPr lang="en-US" sz="1100" b="0" i="0" u="none" strike="noStrike" cap="none" dirty="0">
                <a:solidFill>
                  <a:srgbClr val="000000"/>
                </a:solidFill>
                <a:latin typeface="Arial"/>
                <a:ea typeface="Arial"/>
                <a:cs typeface="Arial"/>
                <a:sym typeface="Arial"/>
              </a:rPr>
              <a:t> La Haya, </a:t>
            </a:r>
            <a:r>
              <a:rPr lang="en-US" sz="1100" b="0" i="0" u="none" strike="noStrike" cap="none" dirty="0" err="1">
                <a:solidFill>
                  <a:srgbClr val="000000"/>
                </a:solidFill>
                <a:latin typeface="Arial"/>
                <a:ea typeface="Arial"/>
                <a:cs typeface="Arial"/>
                <a:sym typeface="Arial"/>
              </a:rPr>
              <a:t>Países</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Bajos</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Foto</a:t>
            </a:r>
            <a:r>
              <a:rPr lang="en-US" sz="1100" b="0" i="0" u="none" strike="noStrike" cap="none" dirty="0">
                <a:solidFill>
                  <a:srgbClr val="000000"/>
                </a:solidFill>
                <a:latin typeface="Arial"/>
                <a:ea typeface="Arial"/>
                <a:cs typeface="Arial"/>
                <a:sym typeface="Arial"/>
              </a:rPr>
              <a:t> de la ONU/Rick </a:t>
            </a:r>
            <a:r>
              <a:rPr lang="en-US" sz="1100" b="0" i="0" u="none" strike="noStrike" cap="none" dirty="0" err="1">
                <a:solidFill>
                  <a:srgbClr val="000000"/>
                </a:solidFill>
                <a:latin typeface="Arial"/>
                <a:ea typeface="Arial"/>
                <a:cs typeface="Arial"/>
                <a:sym typeface="Arial"/>
              </a:rPr>
              <a:t>Bajornas</a:t>
            </a:r>
            <a:r>
              <a:rPr lang="en-US" sz="1100" b="0" i="0" u="none" strike="noStrike" cap="none" dirty="0">
                <a:solidFill>
                  <a:srgbClr val="000000"/>
                </a:solidFill>
                <a:latin typeface="Arial"/>
                <a:ea typeface="Arial"/>
                <a:cs typeface="Arial"/>
                <a:sym typeface="Arial"/>
              </a:rPr>
              <a:t>)</a:t>
            </a:r>
            <a:endParaRPr sz="11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dirty="0">
              <a:solidFill>
                <a:srgbClr val="000000"/>
              </a:solidFill>
              <a:latin typeface="Arial"/>
              <a:ea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8" name="Google Shape;68;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0" name="Google Shape;290;p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7" name="Google Shape;297;p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p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22" name="Google Shape;322;p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p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28" name="Google Shape;328;p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dirty="0">
                <a:solidFill>
                  <a:srgbClr val="000000"/>
                </a:solidFill>
                <a:latin typeface="Arial"/>
                <a:ea typeface="Arial"/>
                <a:cs typeface="Arial"/>
                <a:sym typeface="Arial"/>
              </a:rPr>
              <a:t>Imagen: </a:t>
            </a:r>
            <a:r>
              <a:rPr lang="en-US" sz="1100" b="0" i="0" u="none" strike="noStrike" cap="none" dirty="0" err="1">
                <a:solidFill>
                  <a:srgbClr val="000000"/>
                </a:solidFill>
                <a:latin typeface="Arial"/>
                <a:ea typeface="Arial"/>
                <a:cs typeface="Arial"/>
                <a:sym typeface="Arial"/>
              </a:rPr>
              <a:t>Mujer</a:t>
            </a:r>
            <a:r>
              <a:rPr lang="en-US" sz="1100" b="0" i="0" u="none" strike="noStrike" cap="none" dirty="0">
                <a:solidFill>
                  <a:srgbClr val="000000"/>
                </a:solidFill>
                <a:latin typeface="Arial"/>
                <a:ea typeface="Arial"/>
                <a:cs typeface="Arial"/>
                <a:sym typeface="Arial"/>
              </a:rPr>
              <a:t> que </a:t>
            </a:r>
            <a:r>
              <a:rPr lang="en-US" sz="1100" b="0" i="0" u="none" strike="noStrike" cap="none" dirty="0" err="1">
                <a:solidFill>
                  <a:srgbClr val="000000"/>
                </a:solidFill>
                <a:latin typeface="Arial"/>
                <a:ea typeface="Arial"/>
                <a:cs typeface="Arial"/>
                <a:sym typeface="Arial"/>
              </a:rPr>
              <a:t>corre</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durante</a:t>
            </a:r>
            <a:r>
              <a:rPr lang="en-US" sz="1100" b="0" i="0" u="none" strike="noStrike" cap="none" dirty="0">
                <a:solidFill>
                  <a:srgbClr val="000000"/>
                </a:solidFill>
                <a:latin typeface="Arial"/>
                <a:ea typeface="Arial"/>
                <a:cs typeface="Arial"/>
                <a:sym typeface="Arial"/>
              </a:rPr>
              <a:t> la </a:t>
            </a:r>
            <a:r>
              <a:rPr lang="en-US" sz="1100" b="0" i="0" u="none" strike="noStrike" cap="none" dirty="0" err="1">
                <a:solidFill>
                  <a:srgbClr val="000000"/>
                </a:solidFill>
                <a:latin typeface="Arial"/>
                <a:ea typeface="Arial"/>
                <a:cs typeface="Arial"/>
                <a:sym typeface="Arial"/>
              </a:rPr>
              <a:t>violencia</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postelectoral</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en</a:t>
            </a:r>
            <a:r>
              <a:rPr lang="en-US" sz="1100" b="0" i="0" u="none" strike="noStrike" cap="none" dirty="0">
                <a:solidFill>
                  <a:srgbClr val="000000"/>
                </a:solidFill>
                <a:latin typeface="Arial"/>
                <a:ea typeface="Arial"/>
                <a:cs typeface="Arial"/>
                <a:sym typeface="Arial"/>
              </a:rPr>
              <a:t> Kenia. (IRIN/Joseph </a:t>
            </a:r>
            <a:r>
              <a:rPr lang="en-US" sz="1100" b="0" i="0" u="none" strike="noStrike" cap="none" dirty="0" err="1">
                <a:solidFill>
                  <a:srgbClr val="000000"/>
                </a:solidFill>
                <a:latin typeface="Arial"/>
                <a:ea typeface="Arial"/>
                <a:cs typeface="Arial"/>
                <a:sym typeface="Arial"/>
              </a:rPr>
              <a:t>Mwelu</a:t>
            </a:r>
            <a:r>
              <a:rPr lang="en-US" sz="1100" b="0" i="0" u="none" strike="noStrike" cap="none" dirty="0">
                <a:solidFill>
                  <a:srgbClr val="000000"/>
                </a:solidFill>
                <a:latin typeface="Arial"/>
                <a:ea typeface="Arial"/>
                <a:cs typeface="Arial"/>
                <a:sym typeface="Arial"/>
              </a:rPr>
              <a:t>)</a:t>
            </a:r>
            <a:endParaRPr sz="1100" b="0" i="0" u="none" strike="noStrike" cap="none" dirty="0">
              <a:solidFill>
                <a:srgbClr val="000000"/>
              </a:solidFill>
              <a:latin typeface="Arial"/>
              <a:ea typeface="Arial"/>
              <a:cs typeface="Arial"/>
              <a:sym typeface="Aria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p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35" name="Google Shape;335;p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dirty="0">
                <a:solidFill>
                  <a:srgbClr val="000000"/>
                </a:solidFill>
                <a:latin typeface="Arial"/>
                <a:ea typeface="Arial"/>
                <a:cs typeface="Arial"/>
                <a:sym typeface="Arial"/>
              </a:rPr>
              <a:t>Imagen: </a:t>
            </a:r>
            <a:r>
              <a:rPr lang="en-US" sz="1100" b="0" i="0" u="none" strike="noStrike" cap="none" dirty="0" err="1">
                <a:solidFill>
                  <a:srgbClr val="000000"/>
                </a:solidFill>
                <a:latin typeface="Arial"/>
                <a:ea typeface="Arial"/>
                <a:cs typeface="Arial"/>
                <a:sym typeface="Arial"/>
              </a:rPr>
              <a:t>Carteles</a:t>
            </a:r>
            <a:r>
              <a:rPr lang="en-US" sz="1100" b="0" i="0" u="none" strike="noStrike" cap="none" dirty="0">
                <a:solidFill>
                  <a:srgbClr val="000000"/>
                </a:solidFill>
                <a:latin typeface="Arial"/>
                <a:ea typeface="Arial"/>
                <a:cs typeface="Arial"/>
                <a:sym typeface="Arial"/>
              </a:rPr>
              <a:t> de propaganda </a:t>
            </a:r>
            <a:r>
              <a:rPr lang="en-US" sz="1100" b="0" i="0" u="none" strike="noStrike" cap="none" dirty="0" err="1">
                <a:solidFill>
                  <a:srgbClr val="000000"/>
                </a:solidFill>
                <a:latin typeface="Arial"/>
                <a:ea typeface="Arial"/>
                <a:cs typeface="Arial"/>
                <a:sym typeface="Arial"/>
              </a:rPr>
              <a:t>producidos</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por</a:t>
            </a:r>
            <a:r>
              <a:rPr lang="en-US" sz="1100" b="0" i="0" u="none" strike="noStrike" cap="none" dirty="0">
                <a:solidFill>
                  <a:srgbClr val="000000"/>
                </a:solidFill>
                <a:latin typeface="Arial"/>
                <a:ea typeface="Arial"/>
                <a:cs typeface="Arial"/>
                <a:sym typeface="Arial"/>
              </a:rPr>
              <a:t> el </a:t>
            </a:r>
            <a:r>
              <a:rPr lang="en-US" sz="1100" b="0" i="0" u="none" strike="noStrike" cap="none" dirty="0" err="1">
                <a:solidFill>
                  <a:srgbClr val="000000"/>
                </a:solidFill>
                <a:latin typeface="Arial"/>
                <a:ea typeface="Arial"/>
                <a:cs typeface="Arial"/>
                <a:sym typeface="Arial"/>
              </a:rPr>
              <a:t>ejército</a:t>
            </a:r>
            <a:r>
              <a:rPr lang="en-US" sz="1100" b="0" i="0" u="none" strike="noStrike" cap="none" dirty="0">
                <a:solidFill>
                  <a:srgbClr val="000000"/>
                </a:solidFill>
                <a:latin typeface="Arial"/>
                <a:ea typeface="Arial"/>
                <a:cs typeface="Arial"/>
                <a:sym typeface="Arial"/>
              </a:rPr>
              <a:t> Hutu para </a:t>
            </a:r>
            <a:r>
              <a:rPr lang="en-US" sz="1100" b="0" i="0" u="none" strike="noStrike" cap="none" dirty="0" err="1">
                <a:solidFill>
                  <a:srgbClr val="000000"/>
                </a:solidFill>
                <a:latin typeface="Arial"/>
                <a:ea typeface="Arial"/>
                <a:cs typeface="Arial"/>
                <a:sym typeface="Arial"/>
              </a:rPr>
              <a:t>promover</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su</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seguimiento</a:t>
            </a:r>
            <a:r>
              <a:rPr lang="en-US" sz="1100" b="0" i="0" u="none" strike="noStrike" cap="none" dirty="0">
                <a:solidFill>
                  <a:srgbClr val="000000"/>
                </a:solidFill>
                <a:latin typeface="Arial"/>
                <a:ea typeface="Arial"/>
                <a:cs typeface="Arial"/>
                <a:sym typeface="Arial"/>
              </a:rPr>
              <a:t>. (66MILLAWINNER/</a:t>
            </a:r>
            <a:r>
              <a:rPr lang="en-US" sz="1100" b="0" i="0" u="none" strike="noStrike" cap="none" dirty="0" err="1">
                <a:solidFill>
                  <a:srgbClr val="000000"/>
                </a:solidFill>
                <a:latin typeface="Arial"/>
                <a:ea typeface="Arial"/>
                <a:cs typeface="Arial"/>
                <a:sym typeface="Arial"/>
              </a:rPr>
              <a:t>Emaze</a:t>
            </a:r>
            <a:r>
              <a:rPr lang="en-US" sz="1100" b="0" i="0" u="none" strike="noStrike" cap="none" dirty="0">
                <a:solidFill>
                  <a:srgbClr val="000000"/>
                </a:solidFill>
                <a:latin typeface="Arial"/>
                <a:ea typeface="Arial"/>
                <a:cs typeface="Arial"/>
                <a:sym typeface="Arial"/>
              </a:rPr>
              <a:t>, https://www.emaze.com/@AFWWTLRQ/Rwandan-Genocide)</a:t>
            </a:r>
            <a:endParaRPr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p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41" name="Google Shape;341;p3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dirty="0">
                <a:solidFill>
                  <a:srgbClr val="000000"/>
                </a:solidFill>
                <a:latin typeface="Arial"/>
                <a:ea typeface="Arial"/>
                <a:cs typeface="Arial"/>
                <a:sym typeface="Arial"/>
              </a:rPr>
              <a:t>Imagen: Durante </a:t>
            </a:r>
            <a:r>
              <a:rPr lang="en-US" sz="1100" b="0" i="0" u="none" strike="noStrike" cap="none" dirty="0" err="1">
                <a:solidFill>
                  <a:srgbClr val="000000"/>
                </a:solidFill>
                <a:latin typeface="Arial"/>
                <a:ea typeface="Arial"/>
                <a:cs typeface="Arial"/>
                <a:sym typeface="Arial"/>
              </a:rPr>
              <a:t>su</a:t>
            </a:r>
            <a:r>
              <a:rPr lang="en-US" sz="1100" b="0" i="0" u="none" strike="noStrike" cap="none" dirty="0">
                <a:solidFill>
                  <a:srgbClr val="000000"/>
                </a:solidFill>
                <a:latin typeface="Arial"/>
                <a:ea typeface="Arial"/>
                <a:cs typeface="Arial"/>
                <a:sym typeface="Arial"/>
              </a:rPr>
              <a:t> testimonio </a:t>
            </a:r>
            <a:r>
              <a:rPr lang="en-US" sz="1100" b="0" i="0" u="none" strike="noStrike" cap="none" dirty="0" err="1">
                <a:solidFill>
                  <a:srgbClr val="000000"/>
                </a:solidFill>
                <a:latin typeface="Arial"/>
                <a:ea typeface="Arial"/>
                <a:cs typeface="Arial"/>
                <a:sym typeface="Arial"/>
              </a:rPr>
              <a:t>sobre</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violencia</a:t>
            </a:r>
            <a:r>
              <a:rPr lang="en-US" sz="1100" b="0" i="0" u="none" strike="noStrike" cap="none" dirty="0">
                <a:solidFill>
                  <a:srgbClr val="000000"/>
                </a:solidFill>
                <a:latin typeface="Arial"/>
                <a:ea typeface="Arial"/>
                <a:cs typeface="Arial"/>
                <a:sym typeface="Arial"/>
              </a:rPr>
              <a:t> sexual, </a:t>
            </a:r>
            <a:r>
              <a:rPr lang="en-US" sz="1100" b="0" i="0" u="none" strike="noStrike" cap="none" dirty="0" err="1">
                <a:solidFill>
                  <a:srgbClr val="000000"/>
                </a:solidFill>
                <a:latin typeface="Arial"/>
                <a:ea typeface="Arial"/>
                <a:cs typeface="Arial"/>
                <a:sym typeface="Arial"/>
              </a:rPr>
              <a:t>algunas</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mujeres</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guatemaltecas</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prefirieron</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cubrirse</a:t>
            </a:r>
            <a:r>
              <a:rPr lang="en-US" sz="1100" b="0" i="0" u="none" strike="noStrike" cap="none" dirty="0">
                <a:solidFill>
                  <a:srgbClr val="000000"/>
                </a:solidFill>
                <a:latin typeface="Arial"/>
                <a:ea typeface="Arial"/>
                <a:cs typeface="Arial"/>
                <a:sym typeface="Arial"/>
              </a:rPr>
              <a:t> el rostro. (</a:t>
            </a:r>
            <a:r>
              <a:rPr lang="en-US" sz="1100" b="0" i="0" u="none" strike="noStrike" cap="none" dirty="0" err="1">
                <a:solidFill>
                  <a:srgbClr val="000000"/>
                </a:solidFill>
                <a:latin typeface="Arial"/>
                <a:ea typeface="Arial"/>
                <a:cs typeface="Arial"/>
                <a:sym typeface="Arial"/>
              </a:rPr>
              <a:t>Mujeres</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Ixchel</a:t>
            </a:r>
            <a:r>
              <a:rPr lang="en-US" sz="1100" b="0" i="0" u="none" strike="noStrike" cap="none" dirty="0">
                <a:solidFill>
                  <a:srgbClr val="000000"/>
                </a:solidFill>
                <a:latin typeface="Arial"/>
                <a:ea typeface="Arial"/>
                <a:cs typeface="Arial"/>
                <a:sym typeface="Arial"/>
              </a:rPr>
              <a:t>)</a:t>
            </a:r>
            <a:endParaRPr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p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48" name="Google Shape;348;p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dirty="0">
                <a:solidFill>
                  <a:srgbClr val="000000"/>
                </a:solidFill>
                <a:latin typeface="Arial"/>
                <a:ea typeface="Arial"/>
                <a:cs typeface="Arial"/>
                <a:sym typeface="Arial"/>
              </a:rPr>
              <a:t>Imagen: Una </a:t>
            </a:r>
            <a:r>
              <a:rPr lang="en-US" sz="1100" b="0" i="0" u="none" strike="noStrike" cap="none" dirty="0" err="1">
                <a:solidFill>
                  <a:srgbClr val="000000"/>
                </a:solidFill>
                <a:latin typeface="Arial"/>
                <a:ea typeface="Arial"/>
                <a:cs typeface="Arial"/>
                <a:sym typeface="Arial"/>
              </a:rPr>
              <a:t>mujer</a:t>
            </a:r>
            <a:r>
              <a:rPr lang="en-US" sz="1100" b="0" i="0" u="none" strike="noStrike" cap="none" dirty="0">
                <a:solidFill>
                  <a:srgbClr val="000000"/>
                </a:solidFill>
                <a:latin typeface="Arial"/>
                <a:ea typeface="Arial"/>
                <a:cs typeface="Arial"/>
                <a:sym typeface="Arial"/>
              </a:rPr>
              <a:t> de Sierra Leona </a:t>
            </a:r>
            <a:r>
              <a:rPr lang="en-US" sz="1100" b="0" i="0" u="none" strike="noStrike" cap="none" dirty="0" err="1">
                <a:solidFill>
                  <a:srgbClr val="000000"/>
                </a:solidFill>
                <a:latin typeface="Arial"/>
                <a:ea typeface="Arial"/>
                <a:cs typeface="Arial"/>
                <a:sym typeface="Arial"/>
              </a:rPr>
              <a:t>lleva</a:t>
            </a:r>
            <a:r>
              <a:rPr lang="en-US" sz="1100" b="0" i="0" u="none" strike="noStrike" cap="none" dirty="0">
                <a:solidFill>
                  <a:srgbClr val="000000"/>
                </a:solidFill>
                <a:latin typeface="Arial"/>
                <a:ea typeface="Arial"/>
                <a:cs typeface="Arial"/>
                <a:sym typeface="Arial"/>
              </a:rPr>
              <a:t> a </a:t>
            </a:r>
            <a:r>
              <a:rPr lang="en-US" sz="1100" b="0" i="0" u="none" strike="noStrike" cap="none" dirty="0" err="1">
                <a:solidFill>
                  <a:srgbClr val="000000"/>
                </a:solidFill>
                <a:latin typeface="Arial"/>
                <a:ea typeface="Arial"/>
                <a:cs typeface="Arial"/>
                <a:sym typeface="Arial"/>
              </a:rPr>
              <a:t>su</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bebé</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más</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allá</a:t>
            </a:r>
            <a:r>
              <a:rPr lang="en-US" sz="1100" b="0" i="0" u="none" strike="noStrike" cap="none" dirty="0">
                <a:solidFill>
                  <a:srgbClr val="000000"/>
                </a:solidFill>
                <a:latin typeface="Arial"/>
                <a:ea typeface="Arial"/>
                <a:cs typeface="Arial"/>
                <a:sym typeface="Arial"/>
              </a:rPr>
              <a:t> de las </a:t>
            </a:r>
            <a:r>
              <a:rPr lang="en-US" sz="1100" b="0" i="0" u="none" strike="noStrike" cap="none" dirty="0" err="1">
                <a:solidFill>
                  <a:srgbClr val="000000"/>
                </a:solidFill>
                <a:latin typeface="Arial"/>
                <a:ea typeface="Arial"/>
                <a:cs typeface="Arial"/>
                <a:sym typeface="Arial"/>
              </a:rPr>
              <a:t>paredes</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exteriores</a:t>
            </a:r>
            <a:r>
              <a:rPr lang="en-US" sz="1100" b="0" i="0" u="none" strike="noStrike" cap="none" dirty="0">
                <a:solidFill>
                  <a:srgbClr val="000000"/>
                </a:solidFill>
                <a:latin typeface="Arial"/>
                <a:ea typeface="Arial"/>
                <a:cs typeface="Arial"/>
                <a:sym typeface="Arial"/>
              </a:rPr>
              <a:t> del </a:t>
            </a:r>
            <a:r>
              <a:rPr lang="en-US" sz="1100" b="0" i="0" u="none" strike="noStrike" cap="none" dirty="0" err="1">
                <a:solidFill>
                  <a:srgbClr val="000000"/>
                </a:solidFill>
                <a:latin typeface="Arial"/>
                <a:ea typeface="Arial"/>
                <a:cs typeface="Arial"/>
                <a:sym typeface="Arial"/>
              </a:rPr>
              <a:t>recinto</a:t>
            </a:r>
            <a:r>
              <a:rPr lang="en-US" sz="1100" b="0" i="0" u="none" strike="noStrike" cap="none" dirty="0">
                <a:solidFill>
                  <a:srgbClr val="000000"/>
                </a:solidFill>
                <a:latin typeface="Arial"/>
                <a:ea typeface="Arial"/>
                <a:cs typeface="Arial"/>
                <a:sym typeface="Arial"/>
              </a:rPr>
              <a:t> de la Corte Especial. (“Caring,” Flickr/Eduardo Fonseca Arraes)</a:t>
            </a:r>
            <a:endParaRPr sz="1100" b="0" i="0" u="none" strike="noStrike" cap="none" dirty="0">
              <a:solidFill>
                <a:srgbClr val="000000"/>
              </a:solidFill>
              <a:latin typeface="Arial"/>
              <a:ea typeface="Arial"/>
              <a:cs typeface="Arial"/>
              <a:sym typeface="Aria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p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54" name="Google Shape;354;p3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p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60" name="Google Shape;360;p3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dirty="0">
                <a:solidFill>
                  <a:srgbClr val="000000"/>
                </a:solidFill>
                <a:latin typeface="Arial"/>
                <a:ea typeface="Arial"/>
                <a:cs typeface="Arial"/>
                <a:sym typeface="Arial"/>
              </a:rPr>
              <a:t>Imagen: Fatou </a:t>
            </a:r>
            <a:r>
              <a:rPr lang="en-US" sz="1100" b="0" i="0" u="none" strike="noStrike" cap="none" dirty="0" err="1">
                <a:solidFill>
                  <a:srgbClr val="000000"/>
                </a:solidFill>
                <a:latin typeface="Arial"/>
                <a:ea typeface="Arial"/>
                <a:cs typeface="Arial"/>
                <a:sym typeface="Arial"/>
              </a:rPr>
              <a:t>Bensouda</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es</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nombrada</a:t>
            </a:r>
            <a:r>
              <a:rPr lang="en-US" sz="1100" b="0" i="0" u="none" strike="noStrike" cap="none" dirty="0">
                <a:solidFill>
                  <a:srgbClr val="000000"/>
                </a:solidFill>
                <a:latin typeface="Arial"/>
                <a:ea typeface="Arial"/>
                <a:cs typeface="Arial"/>
                <a:sym typeface="Arial"/>
              </a:rPr>
              <a:t> fiscal de la Corte Penal </a:t>
            </a:r>
            <a:r>
              <a:rPr lang="en-US" sz="1100" b="0" i="0" u="none" strike="noStrike" cap="none" dirty="0" err="1">
                <a:solidFill>
                  <a:srgbClr val="000000"/>
                </a:solidFill>
                <a:latin typeface="Arial"/>
                <a:ea typeface="Arial"/>
                <a:cs typeface="Arial"/>
                <a:sym typeface="Arial"/>
              </a:rPr>
              <a:t>Internacional</a:t>
            </a:r>
            <a:r>
              <a:rPr lang="en-US" sz="1100" b="0" i="0" u="none" strike="noStrike" cap="none" dirty="0">
                <a:solidFill>
                  <a:srgbClr val="000000"/>
                </a:solidFill>
                <a:latin typeface="Arial"/>
                <a:ea typeface="Arial"/>
                <a:cs typeface="Arial"/>
                <a:sym typeface="Arial"/>
              </a:rPr>
              <a:t>. (CPI)</a:t>
            </a:r>
            <a:endParaRPr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p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67" name="Google Shape;367;p3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dirty="0">
                <a:solidFill>
                  <a:srgbClr val="000000"/>
                </a:solidFill>
                <a:latin typeface="Arial"/>
                <a:ea typeface="Arial"/>
                <a:cs typeface="Arial"/>
                <a:sym typeface="Arial"/>
              </a:rPr>
              <a:t>Imagen: La </a:t>
            </a:r>
            <a:r>
              <a:rPr lang="en-US" sz="1100" b="0" i="0" u="none" strike="noStrike" cap="none" dirty="0" err="1">
                <a:solidFill>
                  <a:srgbClr val="000000"/>
                </a:solidFill>
                <a:latin typeface="Arial"/>
                <a:ea typeface="Arial"/>
                <a:cs typeface="Arial"/>
                <a:sym typeface="Arial"/>
              </a:rPr>
              <a:t>primera</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página</a:t>
            </a:r>
            <a:r>
              <a:rPr lang="en-US" sz="1100" b="0" i="0" u="none" strike="noStrike" cap="none" dirty="0">
                <a:solidFill>
                  <a:srgbClr val="000000"/>
                </a:solidFill>
                <a:latin typeface="Arial"/>
                <a:ea typeface="Arial"/>
                <a:cs typeface="Arial"/>
                <a:sym typeface="Arial"/>
              </a:rPr>
              <a:t> del </a:t>
            </a:r>
            <a:r>
              <a:rPr lang="en-US" sz="1100" b="0" i="0" u="none" strike="noStrike" cap="none" dirty="0" err="1">
                <a:solidFill>
                  <a:srgbClr val="000000"/>
                </a:solidFill>
                <a:latin typeface="Arial"/>
                <a:ea typeface="Arial"/>
                <a:cs typeface="Arial"/>
                <a:sym typeface="Arial"/>
              </a:rPr>
              <a:t>juicio</a:t>
            </a:r>
            <a:r>
              <a:rPr lang="en-US" sz="1100" b="0" i="0" u="none" strike="noStrike" cap="none" dirty="0">
                <a:solidFill>
                  <a:srgbClr val="000000"/>
                </a:solidFill>
                <a:latin typeface="Arial"/>
                <a:ea typeface="Arial"/>
                <a:cs typeface="Arial"/>
                <a:sym typeface="Arial"/>
              </a:rPr>
              <a:t> de </a:t>
            </a:r>
            <a:r>
              <a:rPr lang="en-US" sz="1100" b="0" i="0" u="none" strike="noStrike" cap="none" dirty="0" err="1">
                <a:solidFill>
                  <a:srgbClr val="000000"/>
                </a:solidFill>
                <a:latin typeface="Arial"/>
                <a:ea typeface="Arial"/>
                <a:cs typeface="Arial"/>
                <a:sym typeface="Arial"/>
              </a:rPr>
              <a:t>Akayesu</a:t>
            </a:r>
            <a:r>
              <a:rPr lang="en-US" sz="1100" b="0" i="0" u="none" strike="noStrike" cap="none" dirty="0">
                <a:solidFill>
                  <a:srgbClr val="000000"/>
                </a:solidFill>
                <a:latin typeface="Arial"/>
                <a:ea typeface="Arial"/>
                <a:cs typeface="Arial"/>
                <a:sym typeface="Arial"/>
              </a:rPr>
              <a:t> del TPIR. (</a:t>
            </a:r>
            <a:r>
              <a:rPr lang="en-US" sz="1100" b="0" i="0" u="none" strike="noStrike" cap="none" dirty="0" err="1">
                <a:solidFill>
                  <a:srgbClr val="000000"/>
                </a:solidFill>
                <a:latin typeface="Arial"/>
                <a:ea typeface="Arial"/>
                <a:cs typeface="Arial"/>
                <a:sym typeface="Arial"/>
              </a:rPr>
              <a:t>Foto</a:t>
            </a:r>
            <a:r>
              <a:rPr lang="en-US" sz="1100" b="0" i="0" u="none" strike="noStrike" cap="none" dirty="0">
                <a:solidFill>
                  <a:srgbClr val="000000"/>
                </a:solidFill>
                <a:latin typeface="Arial"/>
                <a:ea typeface="Arial"/>
                <a:cs typeface="Arial"/>
                <a:sym typeface="Arial"/>
              </a:rPr>
              <a:t> de la ONU)</a:t>
            </a: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4" name="Google Shape;74;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p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73" name="Google Shape;373;p4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p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79" name="Google Shape;379;p4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p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85" name="Google Shape;385;p4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p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92" name="Google Shape;392;p4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dirty="0">
                <a:solidFill>
                  <a:srgbClr val="000000"/>
                </a:solidFill>
                <a:latin typeface="Arial"/>
                <a:ea typeface="Arial"/>
                <a:cs typeface="Arial"/>
                <a:sym typeface="Arial"/>
              </a:rPr>
              <a:t>Imagen: </a:t>
            </a:r>
            <a:r>
              <a:rPr lang="en-US" sz="1100" b="0" i="0" u="none" strike="noStrike" cap="none" dirty="0" err="1">
                <a:solidFill>
                  <a:srgbClr val="000000"/>
                </a:solidFill>
                <a:latin typeface="Arial"/>
                <a:ea typeface="Arial"/>
                <a:cs typeface="Arial"/>
                <a:sym typeface="Arial"/>
              </a:rPr>
              <a:t>Kimua</a:t>
            </a:r>
            <a:r>
              <a:rPr lang="en-US" sz="1100" b="0" i="0" u="none" strike="noStrike" cap="none" dirty="0">
                <a:solidFill>
                  <a:srgbClr val="000000"/>
                </a:solidFill>
                <a:latin typeface="Arial"/>
                <a:ea typeface="Arial"/>
                <a:cs typeface="Arial"/>
                <a:sym typeface="Arial"/>
              </a:rPr>
              <a:t>, el 2 de </a:t>
            </a:r>
            <a:r>
              <a:rPr lang="en-US" sz="1100" b="0" i="0" u="none" strike="noStrike" cap="none" dirty="0" err="1">
                <a:solidFill>
                  <a:srgbClr val="000000"/>
                </a:solidFill>
                <a:latin typeface="Arial"/>
                <a:ea typeface="Arial"/>
                <a:cs typeface="Arial"/>
                <a:sym typeface="Arial"/>
              </a:rPr>
              <a:t>marzo</a:t>
            </a:r>
            <a:r>
              <a:rPr lang="en-US" sz="1100" b="0" i="0" u="none" strike="noStrike" cap="none" dirty="0">
                <a:solidFill>
                  <a:srgbClr val="000000"/>
                </a:solidFill>
                <a:latin typeface="Arial"/>
                <a:ea typeface="Arial"/>
                <a:cs typeface="Arial"/>
                <a:sym typeface="Arial"/>
              </a:rPr>
              <a:t> de 2012, </a:t>
            </a:r>
            <a:r>
              <a:rPr lang="en-US" sz="1100" b="0" i="0" u="none" strike="noStrike" cap="none" dirty="0" err="1">
                <a:solidFill>
                  <a:srgbClr val="000000"/>
                </a:solidFill>
                <a:latin typeface="Arial"/>
                <a:ea typeface="Arial"/>
                <a:cs typeface="Arial"/>
                <a:sym typeface="Arial"/>
              </a:rPr>
              <a:t>una</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niña</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desplazada</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fuera</a:t>
            </a:r>
            <a:r>
              <a:rPr lang="en-US" sz="1100" b="0" i="0" u="none" strike="noStrike" cap="none" dirty="0">
                <a:solidFill>
                  <a:srgbClr val="000000"/>
                </a:solidFill>
                <a:latin typeface="Arial"/>
                <a:ea typeface="Arial"/>
                <a:cs typeface="Arial"/>
                <a:sym typeface="Arial"/>
              </a:rPr>
              <a:t> de URUBATT TOB. Kivu del Norte, </a:t>
            </a:r>
            <a:r>
              <a:rPr lang="en-US" sz="1100" b="0" i="0" u="none" strike="noStrike" cap="none" dirty="0" err="1">
                <a:solidFill>
                  <a:srgbClr val="000000"/>
                </a:solidFill>
                <a:latin typeface="Arial"/>
                <a:ea typeface="Arial"/>
                <a:cs typeface="Arial"/>
                <a:sym typeface="Arial"/>
              </a:rPr>
              <a:t>República</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Democrática</a:t>
            </a:r>
            <a:r>
              <a:rPr lang="en-US" sz="1100" b="0" i="0" u="none" strike="noStrike" cap="none" dirty="0">
                <a:solidFill>
                  <a:srgbClr val="000000"/>
                </a:solidFill>
                <a:latin typeface="Arial"/>
                <a:ea typeface="Arial"/>
                <a:cs typeface="Arial"/>
                <a:sym typeface="Arial"/>
              </a:rPr>
              <a:t> del Congo. (MONUSCO/Sylvain </a:t>
            </a:r>
            <a:r>
              <a:rPr lang="en-US" sz="1100" b="0" i="0" u="none" strike="noStrike" cap="none" dirty="0" err="1">
                <a:solidFill>
                  <a:srgbClr val="000000"/>
                </a:solidFill>
                <a:latin typeface="Arial"/>
                <a:ea typeface="Arial"/>
                <a:cs typeface="Arial"/>
                <a:sym typeface="Arial"/>
              </a:rPr>
              <a:t>Liechti</a:t>
            </a:r>
            <a:r>
              <a:rPr lang="en-US" sz="1100" b="0" i="0" u="none" strike="noStrike" cap="none" dirty="0">
                <a:solidFill>
                  <a:srgbClr val="000000"/>
                </a:solidFill>
                <a:latin typeface="Arial"/>
                <a:ea typeface="Arial"/>
                <a:cs typeface="Arial"/>
                <a:sym typeface="Arial"/>
              </a:rPr>
              <a:t>)</a:t>
            </a:r>
            <a:endParaRPr sz="1100" b="0" i="0" u="none" strike="noStrike" cap="none" dirty="0">
              <a:solidFill>
                <a:srgbClr val="000000"/>
              </a:solidFill>
              <a:latin typeface="Arial"/>
              <a:ea typeface="Arial"/>
              <a:cs typeface="Arial"/>
              <a:sym typeface="Arial"/>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p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99" name="Google Shape;399;p4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p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08" name="Google Shape;408;p4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rgbClr val="000000"/>
                </a:solidFill>
                <a:latin typeface="Arial"/>
                <a:ea typeface="Arial"/>
                <a:cs typeface="Arial"/>
                <a:sym typeface="Arial"/>
              </a:rPr>
              <a:t>Mostrar el video </a:t>
            </a:r>
            <a:r>
              <a:rPr lang="en-US" sz="1100" b="0" i="1" u="none" strike="noStrike" cap="none">
                <a:solidFill>
                  <a:srgbClr val="000000"/>
                </a:solidFill>
                <a:latin typeface="Arial"/>
                <a:ea typeface="Arial"/>
                <a:cs typeface="Arial"/>
                <a:sym typeface="Arial"/>
              </a:rPr>
              <a:t>Vine a testificar</a:t>
            </a:r>
            <a:r>
              <a:rPr lang="en-US" sz="1100" b="0" i="0" u="none" strike="noStrike" cap="none">
                <a:solidFill>
                  <a:srgbClr val="000000"/>
                </a:solidFill>
                <a:latin typeface="Arial"/>
                <a:ea typeface="Arial"/>
                <a:cs typeface="Arial"/>
                <a:sym typeface="Arial"/>
              </a:rPr>
              <a:t> [inglés]</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p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13" name="Google Shape;413;p4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p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19" name="Google Shape;419;p4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rgbClr val="000000"/>
                </a:solidFill>
                <a:latin typeface="Arial"/>
                <a:ea typeface="Arial"/>
                <a:cs typeface="Arial"/>
                <a:sym typeface="Arial"/>
              </a:rPr>
              <a:t>Imagen: Mujer y bebé de Sierra Leona (Flickr/bobthemagicdragon)</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p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5" name="Google Shape;425;p4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p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31" name="Google Shape;431;p4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dirty="0">
                <a:solidFill>
                  <a:srgbClr val="000000"/>
                </a:solidFill>
                <a:latin typeface="Arial"/>
                <a:ea typeface="Arial"/>
                <a:cs typeface="Arial"/>
                <a:sym typeface="Arial"/>
              </a:rPr>
              <a:t>Imagen: </a:t>
            </a:r>
            <a:r>
              <a:rPr lang="en-US" sz="1100" b="0" i="0" u="none" strike="noStrike" cap="none" dirty="0" err="1">
                <a:solidFill>
                  <a:srgbClr val="000000"/>
                </a:solidFill>
                <a:latin typeface="Arial"/>
                <a:ea typeface="Arial"/>
                <a:cs typeface="Arial"/>
                <a:sym typeface="Arial"/>
              </a:rPr>
              <a:t>Mujeres</a:t>
            </a:r>
            <a:r>
              <a:rPr lang="en-US" sz="1100" b="0" i="0" u="none" strike="noStrike" cap="none" dirty="0">
                <a:solidFill>
                  <a:srgbClr val="000000"/>
                </a:solidFill>
                <a:latin typeface="Arial"/>
                <a:ea typeface="Arial"/>
                <a:cs typeface="Arial"/>
                <a:sym typeface="Arial"/>
              </a:rPr>
              <a:t> que </a:t>
            </a:r>
            <a:r>
              <a:rPr lang="en-US" sz="1100" b="0" i="0" u="none" strike="noStrike" cap="none" dirty="0" err="1">
                <a:solidFill>
                  <a:srgbClr val="000000"/>
                </a:solidFill>
                <a:latin typeface="Arial"/>
                <a:ea typeface="Arial"/>
                <a:cs typeface="Arial"/>
                <a:sym typeface="Arial"/>
              </a:rPr>
              <a:t>fueron</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secuestradas</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asesoran</a:t>
            </a:r>
            <a:r>
              <a:rPr lang="en-US" sz="1100" b="0" i="0" u="none" strike="noStrike" cap="none" dirty="0">
                <a:solidFill>
                  <a:srgbClr val="000000"/>
                </a:solidFill>
                <a:latin typeface="Arial"/>
                <a:ea typeface="Arial"/>
                <a:cs typeface="Arial"/>
                <a:sym typeface="Arial"/>
              </a:rPr>
              <a:t> a </a:t>
            </a:r>
            <a:r>
              <a:rPr lang="en-US" sz="1100" b="0" i="0" u="none" strike="noStrike" cap="none" dirty="0" err="1">
                <a:solidFill>
                  <a:srgbClr val="000000"/>
                </a:solidFill>
                <a:latin typeface="Arial"/>
                <a:ea typeface="Arial"/>
                <a:cs typeface="Arial"/>
                <a:sym typeface="Arial"/>
              </a:rPr>
              <a:t>niños</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nacidos</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en</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cautiverio</a:t>
            </a:r>
            <a:r>
              <a:rPr lang="en-US" sz="1100" b="0" i="0" u="none" strike="noStrike" cap="none" dirty="0">
                <a:solidFill>
                  <a:srgbClr val="000000"/>
                </a:solidFill>
                <a:latin typeface="Arial"/>
                <a:ea typeface="Arial"/>
                <a:cs typeface="Arial"/>
                <a:sym typeface="Arial"/>
              </a:rPr>
              <a:t> del </a:t>
            </a:r>
            <a:r>
              <a:rPr lang="en-US" sz="1100" b="0" i="0" u="none" strike="noStrike" cap="none" dirty="0" err="1">
                <a:solidFill>
                  <a:srgbClr val="000000"/>
                </a:solidFill>
                <a:latin typeface="Arial"/>
                <a:ea typeface="Arial"/>
                <a:cs typeface="Arial"/>
                <a:sym typeface="Arial"/>
              </a:rPr>
              <a:t>Ejército</a:t>
            </a:r>
            <a:r>
              <a:rPr lang="en-US" sz="1100" b="0" i="0" u="none" strike="noStrike" cap="none" dirty="0">
                <a:solidFill>
                  <a:srgbClr val="000000"/>
                </a:solidFill>
                <a:latin typeface="Arial"/>
                <a:ea typeface="Arial"/>
                <a:cs typeface="Arial"/>
                <a:sym typeface="Arial"/>
              </a:rPr>
              <a:t> de Resistencia del </a:t>
            </a:r>
            <a:r>
              <a:rPr lang="en-US" sz="1100" b="0" i="0" u="none" strike="noStrike" cap="none" dirty="0" err="1">
                <a:solidFill>
                  <a:srgbClr val="000000"/>
                </a:solidFill>
                <a:latin typeface="Arial"/>
                <a:ea typeface="Arial"/>
                <a:cs typeface="Arial"/>
                <a:sym typeface="Arial"/>
              </a:rPr>
              <a:t>Señor</a:t>
            </a:r>
            <a:r>
              <a:rPr lang="en-US" sz="1100" b="0" i="0" u="none" strike="noStrike" cap="none" dirty="0">
                <a:solidFill>
                  <a:srgbClr val="000000"/>
                </a:solidFill>
                <a:latin typeface="Arial"/>
                <a:ea typeface="Arial"/>
                <a:cs typeface="Arial"/>
                <a:sym typeface="Arial"/>
              </a:rPr>
              <a:t> (LRA, </a:t>
            </a:r>
            <a:r>
              <a:rPr lang="en-US" sz="1100" b="0" i="0" u="none" strike="noStrike" cap="none" dirty="0" err="1">
                <a:solidFill>
                  <a:srgbClr val="000000"/>
                </a:solidFill>
                <a:latin typeface="Arial"/>
                <a:ea typeface="Arial"/>
                <a:cs typeface="Arial"/>
                <a:sym typeface="Arial"/>
              </a:rPr>
              <a:t>por</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sus</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siglas</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en</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inglés</a:t>
            </a:r>
            <a:r>
              <a:rPr lang="en-US" sz="1100" b="0" i="0" u="none" strike="noStrike" cap="none" dirty="0">
                <a:solidFill>
                  <a:srgbClr val="000000"/>
                </a:solidFill>
                <a:latin typeface="Arial"/>
                <a:ea typeface="Arial"/>
                <a:cs typeface="Arial"/>
                <a:sym typeface="Arial"/>
              </a:rPr>
              <a:t>) a </a:t>
            </a:r>
            <a:r>
              <a:rPr lang="en-US" sz="1100" b="0" i="0" u="none" strike="noStrike" cap="none" dirty="0" err="1">
                <a:solidFill>
                  <a:srgbClr val="000000"/>
                </a:solidFill>
                <a:latin typeface="Arial"/>
                <a:ea typeface="Arial"/>
                <a:cs typeface="Arial"/>
                <a:sym typeface="Arial"/>
              </a:rPr>
              <a:t>través</a:t>
            </a:r>
            <a:r>
              <a:rPr lang="en-US" sz="1100" b="0" i="0" u="none" strike="noStrike" cap="none" dirty="0">
                <a:solidFill>
                  <a:srgbClr val="000000"/>
                </a:solidFill>
                <a:latin typeface="Arial"/>
                <a:ea typeface="Arial"/>
                <a:cs typeface="Arial"/>
                <a:sym typeface="Arial"/>
              </a:rPr>
              <a:t> de </a:t>
            </a:r>
            <a:r>
              <a:rPr lang="en-US" sz="1100" b="0" i="0" u="none" strike="noStrike" cap="none" dirty="0" err="1">
                <a:solidFill>
                  <a:srgbClr val="000000"/>
                </a:solidFill>
                <a:latin typeface="Arial"/>
                <a:ea typeface="Arial"/>
                <a:cs typeface="Arial"/>
                <a:sym typeface="Arial"/>
              </a:rPr>
              <a:t>su</a:t>
            </a:r>
            <a:r>
              <a:rPr lang="en-US" sz="1100" b="0" i="0" u="none" strike="noStrike" cap="none" dirty="0">
                <a:solidFill>
                  <a:srgbClr val="000000"/>
                </a:solidFill>
                <a:latin typeface="Arial"/>
                <a:ea typeface="Arial"/>
                <a:cs typeface="Arial"/>
                <a:sym typeface="Arial"/>
              </a:rPr>
              <a:t> ONG, </a:t>
            </a:r>
            <a:r>
              <a:rPr lang="en-US" sz="1100" b="0" i="0" u="none" strike="noStrike" cap="none" dirty="0" err="1">
                <a:solidFill>
                  <a:srgbClr val="000000"/>
                </a:solidFill>
                <a:latin typeface="Arial"/>
                <a:ea typeface="Arial"/>
                <a:cs typeface="Arial"/>
                <a:sym typeface="Arial"/>
              </a:rPr>
              <a:t>Watye</a:t>
            </a:r>
            <a:r>
              <a:rPr lang="en-US" sz="1100" b="0" i="0" u="none" strike="noStrike" cap="none" dirty="0">
                <a:solidFill>
                  <a:srgbClr val="000000"/>
                </a:solidFill>
                <a:latin typeface="Arial"/>
                <a:ea typeface="Arial"/>
                <a:cs typeface="Arial"/>
                <a:sym typeface="Arial"/>
              </a:rPr>
              <a:t> Ki Gen. (ICTJ/Marta Martinez)</a:t>
            </a: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0" name="Google Shape;80;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Google Shape;436;p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37" name="Google Shape;437;p5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dirty="0">
                <a:solidFill>
                  <a:srgbClr val="000000"/>
                </a:solidFill>
                <a:latin typeface="Arial"/>
                <a:ea typeface="Arial"/>
                <a:cs typeface="Arial"/>
                <a:sym typeface="Arial"/>
              </a:rPr>
              <a:t>Imagen: Bosnia-Srebrenica. (Mikel </a:t>
            </a:r>
            <a:r>
              <a:rPr lang="en-US" sz="1100" b="0" i="0" u="none" strike="noStrike" cap="none" dirty="0" err="1">
                <a:solidFill>
                  <a:srgbClr val="000000"/>
                </a:solidFill>
                <a:latin typeface="Arial"/>
                <a:ea typeface="Arial"/>
                <a:cs typeface="Arial"/>
                <a:sym typeface="Arial"/>
              </a:rPr>
              <a:t>Oibar</a:t>
            </a:r>
            <a:r>
              <a:rPr lang="en-US" sz="1100" b="0" i="0" u="none" strike="noStrike" cap="none" dirty="0">
                <a:solidFill>
                  <a:srgbClr val="000000"/>
                </a:solidFill>
                <a:latin typeface="Arial"/>
                <a:ea typeface="Arial"/>
                <a:cs typeface="Arial"/>
                <a:sym typeface="Arial"/>
              </a:rPr>
              <a:t>/Flickr)</a:t>
            </a:r>
            <a:endParaRPr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Google Shape;443;p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44" name="Google Shape;444;p5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p:cNvGrpSpPr/>
        <p:nvPr/>
      </p:nvGrpSpPr>
      <p:grpSpPr>
        <a:xfrm>
          <a:off x="0" y="0"/>
          <a:ext cx="0" cy="0"/>
          <a:chOff x="0" y="0"/>
          <a:chExt cx="0" cy="0"/>
        </a:xfrm>
      </p:grpSpPr>
      <p:sp>
        <p:nvSpPr>
          <p:cNvPr id="449" name="Google Shape;449;p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50" name="Google Shape;450;p5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Google Shape;455;p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56" name="Google Shape;456;p5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p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62" name="Google Shape;462;p5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rgbClr val="000000"/>
                </a:solidFill>
                <a:latin typeface="Arial"/>
                <a:ea typeface="Arial"/>
                <a:cs typeface="Arial"/>
                <a:sym typeface="Arial"/>
              </a:rPr>
              <a:t>Mostrar el video </a:t>
            </a:r>
            <a:r>
              <a:rPr lang="en-US" sz="1100" b="0" i="1" u="none" strike="noStrike" cap="none">
                <a:solidFill>
                  <a:srgbClr val="000000"/>
                </a:solidFill>
                <a:latin typeface="Arial"/>
                <a:ea typeface="Arial"/>
                <a:cs typeface="Arial"/>
                <a:sym typeface="Arial"/>
              </a:rPr>
              <a:t>Vine a testificar</a:t>
            </a:r>
            <a:r>
              <a:rPr lang="en-US" sz="1100" b="0" i="0" u="none" strike="noStrike" cap="none">
                <a:solidFill>
                  <a:srgbClr val="000000"/>
                </a:solidFill>
                <a:latin typeface="Arial"/>
                <a:ea typeface="Arial"/>
                <a:cs typeface="Arial"/>
                <a:sym typeface="Arial"/>
              </a:rPr>
              <a:t> de una mujer que dio su declaración y que hace años espera los resultados [inglés].</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
        <p:cNvGrpSpPr/>
        <p:nvPr/>
      </p:nvGrpSpPr>
      <p:grpSpPr>
        <a:xfrm>
          <a:off x="0" y="0"/>
          <a:ext cx="0" cy="0"/>
          <a:chOff x="0" y="0"/>
          <a:chExt cx="0" cy="0"/>
        </a:xfrm>
      </p:grpSpPr>
      <p:sp>
        <p:nvSpPr>
          <p:cNvPr id="466" name="Google Shape;466;p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67" name="Google Shape;467;p5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dirty="0">
                <a:solidFill>
                  <a:srgbClr val="000000"/>
                </a:solidFill>
                <a:latin typeface="Arial"/>
                <a:ea typeface="Arial"/>
                <a:cs typeface="Arial"/>
                <a:sym typeface="Arial"/>
              </a:rPr>
              <a:t>Imagen: Una </a:t>
            </a:r>
            <a:r>
              <a:rPr lang="en-US" sz="1100" b="0" i="0" u="none" strike="noStrike" cap="none" dirty="0" err="1">
                <a:solidFill>
                  <a:srgbClr val="000000"/>
                </a:solidFill>
                <a:latin typeface="Arial"/>
                <a:ea typeface="Arial"/>
                <a:cs typeface="Arial"/>
                <a:sym typeface="Arial"/>
              </a:rPr>
              <a:t>mujer</a:t>
            </a:r>
            <a:r>
              <a:rPr lang="en-US" sz="1100" b="0" i="0" u="none" strike="noStrike" cap="none" dirty="0">
                <a:solidFill>
                  <a:srgbClr val="000000"/>
                </a:solidFill>
                <a:latin typeface="Arial"/>
                <a:ea typeface="Arial"/>
                <a:cs typeface="Arial"/>
                <a:sym typeface="Arial"/>
              </a:rPr>
              <a:t>—con </a:t>
            </a:r>
            <a:r>
              <a:rPr lang="en-US" sz="1100" b="0" i="0" u="none" strike="noStrike" cap="none" dirty="0" err="1">
                <a:solidFill>
                  <a:srgbClr val="000000"/>
                </a:solidFill>
                <a:latin typeface="Arial"/>
                <a:ea typeface="Arial"/>
                <a:cs typeface="Arial"/>
                <a:sym typeface="Arial"/>
              </a:rPr>
              <a:t>velo</a:t>
            </a:r>
            <a:r>
              <a:rPr lang="en-US" sz="1100" b="0" i="0" u="none" strike="noStrike" cap="none" dirty="0">
                <a:solidFill>
                  <a:srgbClr val="000000"/>
                </a:solidFill>
                <a:latin typeface="Arial"/>
                <a:ea typeface="Arial"/>
                <a:cs typeface="Arial"/>
                <a:sym typeface="Arial"/>
              </a:rPr>
              <a:t> para </a:t>
            </a:r>
            <a:r>
              <a:rPr lang="en-US" sz="1100" b="0" i="0" u="none" strike="noStrike" cap="none" dirty="0" err="1">
                <a:solidFill>
                  <a:srgbClr val="000000"/>
                </a:solidFill>
                <a:latin typeface="Arial"/>
                <a:ea typeface="Arial"/>
                <a:cs typeface="Arial"/>
                <a:sym typeface="Arial"/>
              </a:rPr>
              <a:t>proteger</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su</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identidad</a:t>
            </a:r>
            <a:r>
              <a:rPr lang="en-US" sz="1100" b="0" i="0" u="none" strike="noStrike" cap="none" dirty="0">
                <a:solidFill>
                  <a:srgbClr val="000000"/>
                </a:solidFill>
                <a:latin typeface="Arial"/>
                <a:ea typeface="Arial"/>
                <a:cs typeface="Arial"/>
                <a:sym typeface="Arial"/>
              </a:rPr>
              <a:t> del </a:t>
            </a:r>
            <a:r>
              <a:rPr lang="en-US" sz="1100" b="0" i="0" u="none" strike="noStrike" cap="none" dirty="0" err="1">
                <a:solidFill>
                  <a:srgbClr val="000000"/>
                </a:solidFill>
                <a:latin typeface="Arial"/>
                <a:ea typeface="Arial"/>
                <a:cs typeface="Arial"/>
                <a:sym typeface="Arial"/>
              </a:rPr>
              <a:t>público</a:t>
            </a:r>
            <a:r>
              <a:rPr lang="en-US" sz="1100" b="0" i="0" u="none" strike="noStrike" cap="none" dirty="0">
                <a:solidFill>
                  <a:srgbClr val="000000"/>
                </a:solidFill>
                <a:latin typeface="Arial"/>
                <a:ea typeface="Arial"/>
                <a:cs typeface="Arial"/>
                <a:sym typeface="Arial"/>
              </a:rPr>
              <a:t>—</a:t>
            </a:r>
            <a:r>
              <a:rPr lang="en-US" sz="1100" b="0" i="0" u="none" strike="noStrike" cap="none" dirty="0" err="1">
                <a:solidFill>
                  <a:srgbClr val="000000"/>
                </a:solidFill>
                <a:latin typeface="Arial"/>
                <a:ea typeface="Arial"/>
                <a:cs typeface="Arial"/>
                <a:sym typeface="Arial"/>
              </a:rPr>
              <a:t>testifica</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sobre</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haber</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sido</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violada</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en</a:t>
            </a:r>
            <a:r>
              <a:rPr lang="en-US" sz="1100" b="0" i="0" u="none" strike="noStrike" cap="none" dirty="0">
                <a:solidFill>
                  <a:srgbClr val="000000"/>
                </a:solidFill>
                <a:latin typeface="Arial"/>
                <a:ea typeface="Arial"/>
                <a:cs typeface="Arial"/>
                <a:sym typeface="Arial"/>
              </a:rPr>
              <a:t> el </a:t>
            </a:r>
            <a:r>
              <a:rPr lang="en-US" sz="1100" b="0" i="0" u="none" strike="noStrike" cap="none" dirty="0" err="1">
                <a:solidFill>
                  <a:srgbClr val="000000"/>
                </a:solidFill>
                <a:latin typeface="Arial"/>
                <a:ea typeface="Arial"/>
                <a:cs typeface="Arial"/>
                <a:sym typeface="Arial"/>
              </a:rPr>
              <a:t>juicio</a:t>
            </a:r>
            <a:r>
              <a:rPr lang="en-US" sz="1100" b="0" i="0" u="none" strike="noStrike" cap="none" dirty="0">
                <a:solidFill>
                  <a:srgbClr val="000000"/>
                </a:solidFill>
                <a:latin typeface="Arial"/>
                <a:ea typeface="Arial"/>
                <a:cs typeface="Arial"/>
                <a:sym typeface="Arial"/>
              </a:rPr>
              <a:t> de </a:t>
            </a:r>
            <a:r>
              <a:rPr lang="en-US" sz="1100" b="0" i="0" u="none" strike="noStrike" cap="none" dirty="0" err="1">
                <a:solidFill>
                  <a:srgbClr val="000000"/>
                </a:solidFill>
                <a:latin typeface="Arial"/>
                <a:ea typeface="Arial"/>
                <a:cs typeface="Arial"/>
                <a:sym typeface="Arial"/>
              </a:rPr>
              <a:t>Minova</a:t>
            </a:r>
            <a:r>
              <a:rPr lang="en-US" sz="1100" b="0" i="0" u="none" strike="noStrike" cap="none" dirty="0">
                <a:solidFill>
                  <a:srgbClr val="000000"/>
                </a:solidFill>
                <a:latin typeface="Arial"/>
                <a:ea typeface="Arial"/>
                <a:cs typeface="Arial"/>
                <a:sym typeface="Arial"/>
              </a:rPr>
              <a:t>. Un abogado le </a:t>
            </a:r>
            <a:r>
              <a:rPr lang="en-US" sz="1100" b="0" i="0" u="none" strike="noStrike" cap="none" dirty="0" err="1">
                <a:solidFill>
                  <a:srgbClr val="000000"/>
                </a:solidFill>
                <a:latin typeface="Arial"/>
                <a:ea typeface="Arial"/>
                <a:cs typeface="Arial"/>
                <a:sym typeface="Arial"/>
              </a:rPr>
              <a:t>sostiene</a:t>
            </a:r>
            <a:r>
              <a:rPr lang="en-US" sz="1100" b="0" i="0" u="none" strike="noStrike" cap="none" dirty="0">
                <a:solidFill>
                  <a:srgbClr val="000000"/>
                </a:solidFill>
                <a:latin typeface="Arial"/>
                <a:ea typeface="Arial"/>
                <a:cs typeface="Arial"/>
                <a:sym typeface="Arial"/>
              </a:rPr>
              <a:t> el </a:t>
            </a:r>
            <a:r>
              <a:rPr lang="en-US" sz="1100" b="0" i="0" u="none" strike="noStrike" cap="none" dirty="0" err="1">
                <a:solidFill>
                  <a:srgbClr val="000000"/>
                </a:solidFill>
                <a:latin typeface="Arial"/>
                <a:ea typeface="Arial"/>
                <a:cs typeface="Arial"/>
                <a:sym typeface="Arial"/>
              </a:rPr>
              <a:t>micrófono</a:t>
            </a:r>
            <a:r>
              <a:rPr lang="en-US" sz="1100" b="0" i="0" u="none" strike="noStrike" cap="none" dirty="0">
                <a:solidFill>
                  <a:srgbClr val="000000"/>
                </a:solidFill>
                <a:latin typeface="Arial"/>
                <a:ea typeface="Arial"/>
                <a:cs typeface="Arial"/>
                <a:sym typeface="Arial"/>
              </a:rPr>
              <a:t>. Los </a:t>
            </a:r>
            <a:r>
              <a:rPr lang="en-US" sz="1100" b="0" i="0" u="none" strike="noStrike" cap="none" dirty="0" err="1">
                <a:solidFill>
                  <a:srgbClr val="000000"/>
                </a:solidFill>
                <a:latin typeface="Arial"/>
                <a:ea typeface="Arial"/>
                <a:cs typeface="Arial"/>
                <a:sym typeface="Arial"/>
              </a:rPr>
              <a:t>soldados</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acusados</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están</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sentados</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en</a:t>
            </a:r>
            <a:r>
              <a:rPr lang="en-US" sz="1100" b="0" i="0" u="none" strike="noStrike" cap="none" dirty="0">
                <a:solidFill>
                  <a:srgbClr val="000000"/>
                </a:solidFill>
                <a:latin typeface="Arial"/>
                <a:ea typeface="Arial"/>
                <a:cs typeface="Arial"/>
                <a:sym typeface="Arial"/>
              </a:rPr>
              <a:t> la </a:t>
            </a:r>
            <a:r>
              <a:rPr lang="en-US" sz="1100" b="0" i="0" u="none" strike="noStrike" cap="none" dirty="0" err="1">
                <a:solidFill>
                  <a:srgbClr val="000000"/>
                </a:solidFill>
                <a:latin typeface="Arial"/>
                <a:ea typeface="Arial"/>
                <a:cs typeface="Arial"/>
                <a:sym typeface="Arial"/>
              </a:rPr>
              <a:t>parte</a:t>
            </a:r>
            <a:r>
              <a:rPr lang="en-US" sz="1100" b="0" i="0" u="none" strike="noStrike" cap="none" dirty="0">
                <a:solidFill>
                  <a:srgbClr val="000000"/>
                </a:solidFill>
                <a:latin typeface="Arial"/>
                <a:ea typeface="Arial"/>
                <a:cs typeface="Arial"/>
                <a:sym typeface="Arial"/>
              </a:rPr>
              <a:t> de </a:t>
            </a:r>
            <a:r>
              <a:rPr lang="en-US" sz="1100" b="0" i="0" u="none" strike="noStrike" cap="none" dirty="0" err="1">
                <a:solidFill>
                  <a:srgbClr val="000000"/>
                </a:solidFill>
                <a:latin typeface="Arial"/>
                <a:ea typeface="Arial"/>
                <a:cs typeface="Arial"/>
                <a:sym typeface="Arial"/>
              </a:rPr>
              <a:t>atrás</a:t>
            </a:r>
            <a:r>
              <a:rPr lang="en-US" sz="1100" b="0" i="0" u="none" strike="noStrike" cap="none" dirty="0">
                <a:solidFill>
                  <a:srgbClr val="000000"/>
                </a:solidFill>
                <a:latin typeface="Arial"/>
                <a:ea typeface="Arial"/>
                <a:cs typeface="Arial"/>
                <a:sym typeface="Arial"/>
              </a:rPr>
              <a:t>. (Diana </a:t>
            </a:r>
            <a:r>
              <a:rPr lang="en-US" sz="1100" b="0" i="0" u="none" strike="noStrike" cap="none" dirty="0" err="1">
                <a:solidFill>
                  <a:srgbClr val="000000"/>
                </a:solidFill>
                <a:latin typeface="Arial"/>
                <a:ea typeface="Arial"/>
                <a:cs typeface="Arial"/>
                <a:sym typeface="Arial"/>
              </a:rPr>
              <a:t>Zeyneb</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Alhindawi</a:t>
            </a:r>
            <a:r>
              <a:rPr lang="en-US" sz="1100" b="0" i="0" u="none" strike="noStrike" cap="none" dirty="0">
                <a:solidFill>
                  <a:srgbClr val="000000"/>
                </a:solidFill>
                <a:latin typeface="Arial"/>
                <a:ea typeface="Arial"/>
                <a:cs typeface="Arial"/>
                <a:sym typeface="Arial"/>
              </a:rPr>
              <a:t>, © 2014)</a:t>
            </a:r>
            <a:endParaRPr dirty="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
        <p:cNvGrpSpPr/>
        <p:nvPr/>
      </p:nvGrpSpPr>
      <p:grpSpPr>
        <a:xfrm>
          <a:off x="0" y="0"/>
          <a:ext cx="0" cy="0"/>
          <a:chOff x="0" y="0"/>
          <a:chExt cx="0" cy="0"/>
        </a:xfrm>
      </p:grpSpPr>
      <p:sp>
        <p:nvSpPr>
          <p:cNvPr id="471" name="Google Shape;471;p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72" name="Google Shape;472;p5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dirty="0">
                <a:solidFill>
                  <a:srgbClr val="000000"/>
                </a:solidFill>
                <a:latin typeface="Arial"/>
                <a:ea typeface="Arial"/>
                <a:cs typeface="Arial"/>
                <a:sym typeface="Arial"/>
              </a:rPr>
              <a:t>Imagen: </a:t>
            </a:r>
            <a:r>
              <a:rPr lang="en-US" sz="1100" b="0" i="0" u="none" strike="noStrike" cap="none" dirty="0" err="1">
                <a:solidFill>
                  <a:srgbClr val="000000"/>
                </a:solidFill>
                <a:latin typeface="Arial"/>
                <a:ea typeface="Arial"/>
                <a:cs typeface="Arial"/>
                <a:sym typeface="Arial"/>
              </a:rPr>
              <a:t>Cartelera</a:t>
            </a:r>
            <a:r>
              <a:rPr lang="en-US" sz="1100" b="0" i="0" u="none" strike="noStrike" cap="none" dirty="0">
                <a:solidFill>
                  <a:srgbClr val="000000"/>
                </a:solidFill>
                <a:latin typeface="Arial"/>
                <a:ea typeface="Arial"/>
                <a:cs typeface="Arial"/>
                <a:sym typeface="Arial"/>
              </a:rPr>
              <a:t> de </a:t>
            </a:r>
            <a:r>
              <a:rPr lang="en-US" sz="1100" b="0" i="0" u="none" strike="noStrike" cap="none" dirty="0" err="1">
                <a:solidFill>
                  <a:srgbClr val="000000"/>
                </a:solidFill>
                <a:latin typeface="Arial"/>
                <a:ea typeface="Arial"/>
                <a:cs typeface="Arial"/>
                <a:sym typeface="Arial"/>
              </a:rPr>
              <a:t>noticias</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en</a:t>
            </a:r>
            <a:r>
              <a:rPr lang="en-US" sz="1100" b="0" i="0" u="none" strike="noStrike" cap="none" dirty="0">
                <a:solidFill>
                  <a:srgbClr val="000000"/>
                </a:solidFill>
                <a:latin typeface="Arial"/>
                <a:ea typeface="Arial"/>
                <a:cs typeface="Arial"/>
                <a:sym typeface="Arial"/>
              </a:rPr>
              <a:t> Liberia </a:t>
            </a:r>
            <a:r>
              <a:rPr lang="en-US" sz="1100" b="0" i="0" u="none" strike="noStrike" cap="none" dirty="0" err="1">
                <a:solidFill>
                  <a:srgbClr val="000000"/>
                </a:solidFill>
                <a:latin typeface="Arial"/>
                <a:ea typeface="Arial"/>
                <a:cs typeface="Arial"/>
                <a:sym typeface="Arial"/>
              </a:rPr>
              <a:t>durante</a:t>
            </a:r>
            <a:r>
              <a:rPr lang="en-US" sz="1100" b="0" i="0" u="none" strike="noStrike" cap="none" dirty="0">
                <a:solidFill>
                  <a:srgbClr val="000000"/>
                </a:solidFill>
                <a:latin typeface="Arial"/>
                <a:ea typeface="Arial"/>
                <a:cs typeface="Arial"/>
                <a:sym typeface="Arial"/>
              </a:rPr>
              <a:t> el </a:t>
            </a:r>
            <a:r>
              <a:rPr lang="en-US" sz="1100" b="0" i="0" u="none" strike="noStrike" cap="none" dirty="0" err="1">
                <a:solidFill>
                  <a:srgbClr val="000000"/>
                </a:solidFill>
                <a:latin typeface="Arial"/>
                <a:ea typeface="Arial"/>
                <a:cs typeface="Arial"/>
                <a:sym typeface="Arial"/>
              </a:rPr>
              <a:t>juicio</a:t>
            </a:r>
            <a:r>
              <a:rPr lang="en-US" sz="1100" b="0" i="0" u="none" strike="noStrike" cap="none" dirty="0">
                <a:solidFill>
                  <a:srgbClr val="000000"/>
                </a:solidFill>
                <a:latin typeface="Arial"/>
                <a:ea typeface="Arial"/>
                <a:cs typeface="Arial"/>
                <a:sym typeface="Arial"/>
              </a:rPr>
              <a:t> de Charles Taylor </a:t>
            </a:r>
            <a:r>
              <a:rPr lang="en-US" sz="1100" b="0" i="0" u="none" strike="noStrike" cap="none" dirty="0" err="1">
                <a:solidFill>
                  <a:srgbClr val="000000"/>
                </a:solidFill>
                <a:latin typeface="Arial"/>
                <a:ea typeface="Arial"/>
                <a:cs typeface="Arial"/>
                <a:sym typeface="Arial"/>
              </a:rPr>
              <a:t>celebrado</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en</a:t>
            </a:r>
            <a:r>
              <a:rPr lang="en-US" sz="1100" b="0" i="0" u="none" strike="noStrike" cap="none" dirty="0">
                <a:solidFill>
                  <a:srgbClr val="000000"/>
                </a:solidFill>
                <a:latin typeface="Arial"/>
                <a:ea typeface="Arial"/>
                <a:cs typeface="Arial"/>
                <a:sym typeface="Arial"/>
              </a:rPr>
              <a:t> La Haya (Wikimedia Commons/</a:t>
            </a:r>
            <a:r>
              <a:rPr lang="en-US" sz="1100" b="0" i="0" u="none" strike="noStrike" cap="none" dirty="0" err="1">
                <a:solidFill>
                  <a:srgbClr val="000000"/>
                </a:solidFill>
                <a:latin typeface="Arial"/>
                <a:ea typeface="Arial"/>
                <a:cs typeface="Arial"/>
                <a:sym typeface="Arial"/>
              </a:rPr>
              <a:t>Teniente</a:t>
            </a:r>
            <a:r>
              <a:rPr lang="en-US" sz="1100" b="0" i="0" u="none" strike="noStrike" cap="none" dirty="0">
                <a:solidFill>
                  <a:srgbClr val="000000"/>
                </a:solidFill>
                <a:latin typeface="Arial"/>
                <a:ea typeface="Arial"/>
                <a:cs typeface="Arial"/>
                <a:sym typeface="Arial"/>
              </a:rPr>
              <a:t> Coronel Terry </a:t>
            </a:r>
            <a:r>
              <a:rPr lang="en-US" sz="1100" b="0" i="0" u="none" strike="noStrike" cap="none" dirty="0" err="1">
                <a:solidFill>
                  <a:srgbClr val="000000"/>
                </a:solidFill>
                <a:latin typeface="Arial"/>
                <a:ea typeface="Arial"/>
                <a:cs typeface="Arial"/>
                <a:sym typeface="Arial"/>
              </a:rPr>
              <a:t>VandenDolder</a:t>
            </a:r>
            <a:r>
              <a:rPr lang="en-US" sz="1100" b="0" i="0" u="none" strike="noStrike" cap="none" dirty="0">
                <a:solidFill>
                  <a:srgbClr val="000000"/>
                </a:solidFill>
                <a:latin typeface="Arial"/>
                <a:ea typeface="Arial"/>
                <a:cs typeface="Arial"/>
                <a:sym typeface="Arial"/>
              </a:rPr>
              <a:t>)</a:t>
            </a:r>
            <a:endParaRPr dirty="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
        <p:cNvGrpSpPr/>
        <p:nvPr/>
      </p:nvGrpSpPr>
      <p:grpSpPr>
        <a:xfrm>
          <a:off x="0" y="0"/>
          <a:ext cx="0" cy="0"/>
          <a:chOff x="0" y="0"/>
          <a:chExt cx="0" cy="0"/>
        </a:xfrm>
      </p:grpSpPr>
      <p:sp>
        <p:nvSpPr>
          <p:cNvPr id="478" name="Google Shape;478;p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79" name="Google Shape;479;p5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p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85" name="Google Shape;485;p5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dirty="0">
                <a:solidFill>
                  <a:srgbClr val="000000"/>
                </a:solidFill>
                <a:latin typeface="Arial"/>
                <a:ea typeface="Arial"/>
                <a:cs typeface="Arial"/>
                <a:sym typeface="Arial"/>
              </a:rPr>
              <a:t>Imagen: </a:t>
            </a:r>
            <a:r>
              <a:rPr lang="en-US" sz="1100" b="0" i="0" u="none" strike="noStrike" cap="none" dirty="0" err="1">
                <a:solidFill>
                  <a:srgbClr val="000000"/>
                </a:solidFill>
                <a:latin typeface="Arial"/>
                <a:ea typeface="Arial"/>
                <a:cs typeface="Arial"/>
                <a:sym typeface="Arial"/>
              </a:rPr>
              <a:t>Mujeres</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marchan</a:t>
            </a:r>
            <a:r>
              <a:rPr lang="en-US" sz="1100" b="0" i="0" u="none" strike="noStrike" cap="none" dirty="0">
                <a:solidFill>
                  <a:srgbClr val="000000"/>
                </a:solidFill>
                <a:latin typeface="Arial"/>
                <a:ea typeface="Arial"/>
                <a:cs typeface="Arial"/>
                <a:sym typeface="Arial"/>
              </a:rPr>
              <a:t> juntas </a:t>
            </a:r>
            <a:r>
              <a:rPr lang="en-US" sz="1100" b="0" i="0" u="none" strike="noStrike" cap="none" dirty="0" err="1">
                <a:solidFill>
                  <a:srgbClr val="000000"/>
                </a:solidFill>
                <a:latin typeface="Arial"/>
                <a:ea typeface="Arial"/>
                <a:cs typeface="Arial"/>
                <a:sym typeface="Arial"/>
              </a:rPr>
              <a:t>durante</a:t>
            </a:r>
            <a:r>
              <a:rPr lang="en-US" sz="1100" b="0" i="0" u="none" strike="noStrike" cap="none" dirty="0">
                <a:solidFill>
                  <a:srgbClr val="000000"/>
                </a:solidFill>
                <a:latin typeface="Arial"/>
                <a:ea typeface="Arial"/>
                <a:cs typeface="Arial"/>
                <a:sym typeface="Arial"/>
              </a:rPr>
              <a:t> la </a:t>
            </a:r>
            <a:r>
              <a:rPr lang="en-US" sz="1100" b="0" i="0" u="none" strike="noStrike" cap="none" dirty="0" err="1">
                <a:solidFill>
                  <a:srgbClr val="000000"/>
                </a:solidFill>
                <a:latin typeface="Arial"/>
                <a:ea typeface="Arial"/>
                <a:cs typeface="Arial"/>
                <a:sym typeface="Arial"/>
              </a:rPr>
              <a:t>primera</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celebración</a:t>
            </a:r>
            <a:r>
              <a:rPr lang="en-US" sz="1100" b="0" i="0" u="none" strike="noStrike" cap="none" dirty="0">
                <a:solidFill>
                  <a:srgbClr val="000000"/>
                </a:solidFill>
                <a:latin typeface="Arial"/>
                <a:ea typeface="Arial"/>
                <a:cs typeface="Arial"/>
                <a:sym typeface="Arial"/>
              </a:rPr>
              <a:t> del Día Nacional de la Memoria y la </a:t>
            </a:r>
            <a:r>
              <a:rPr lang="en-US" sz="1100" b="0" i="0" u="none" strike="noStrike" cap="none" dirty="0" err="1">
                <a:solidFill>
                  <a:srgbClr val="000000"/>
                </a:solidFill>
                <a:latin typeface="Arial"/>
                <a:ea typeface="Arial"/>
                <a:cs typeface="Arial"/>
                <a:sym typeface="Arial"/>
              </a:rPr>
              <a:t>Solidaridad</a:t>
            </a:r>
            <a:r>
              <a:rPr lang="en-US" sz="1100" b="0" i="0" u="none" strike="noStrike" cap="none" dirty="0">
                <a:solidFill>
                  <a:srgbClr val="000000"/>
                </a:solidFill>
                <a:latin typeface="Arial"/>
                <a:ea typeface="Arial"/>
                <a:cs typeface="Arial"/>
                <a:sym typeface="Arial"/>
              </a:rPr>
              <a:t> con las </a:t>
            </a:r>
            <a:r>
              <a:rPr lang="en-US" sz="1100" b="0" i="0" u="none" strike="noStrike" cap="none" dirty="0" err="1">
                <a:solidFill>
                  <a:srgbClr val="000000"/>
                </a:solidFill>
                <a:latin typeface="Arial"/>
                <a:ea typeface="Arial"/>
                <a:cs typeface="Arial"/>
                <a:sym typeface="Arial"/>
              </a:rPr>
              <a:t>Víctimas</a:t>
            </a:r>
            <a:r>
              <a:rPr lang="en-US" sz="1100" b="0" i="0" u="none" strike="noStrike" cap="none" dirty="0">
                <a:solidFill>
                  <a:srgbClr val="000000"/>
                </a:solidFill>
                <a:latin typeface="Arial"/>
                <a:ea typeface="Arial"/>
                <a:cs typeface="Arial"/>
                <a:sym typeface="Arial"/>
              </a:rPr>
              <a:t> de Colombia el 9 de </a:t>
            </a:r>
            <a:r>
              <a:rPr lang="en-US" sz="1100" b="0" i="0" u="none" strike="noStrike" cap="none" dirty="0" err="1">
                <a:solidFill>
                  <a:srgbClr val="000000"/>
                </a:solidFill>
                <a:latin typeface="Arial"/>
                <a:ea typeface="Arial"/>
                <a:cs typeface="Arial"/>
                <a:sym typeface="Arial"/>
              </a:rPr>
              <a:t>abril</a:t>
            </a:r>
            <a:r>
              <a:rPr lang="en-US" sz="1100" b="0" i="0" u="none" strike="noStrike" cap="none" dirty="0">
                <a:solidFill>
                  <a:srgbClr val="000000"/>
                </a:solidFill>
                <a:latin typeface="Arial"/>
                <a:ea typeface="Arial"/>
                <a:cs typeface="Arial"/>
                <a:sym typeface="Arial"/>
              </a:rPr>
              <a:t> de 2012. (ICTJ/Astrid Elena Villegas)</a:t>
            </a: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6" name="Google Shape;86;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dirty="0">
                <a:solidFill>
                  <a:srgbClr val="000000"/>
                </a:solidFill>
                <a:latin typeface="Arial"/>
                <a:ea typeface="Arial"/>
                <a:cs typeface="Arial"/>
                <a:sym typeface="Arial"/>
              </a:rPr>
              <a:t>Imagen: </a:t>
            </a:r>
            <a:r>
              <a:rPr lang="en-US" sz="1100" b="0" i="0" u="none" strike="noStrike" cap="none" dirty="0" err="1">
                <a:solidFill>
                  <a:srgbClr val="000000"/>
                </a:solidFill>
                <a:latin typeface="Arial"/>
                <a:ea typeface="Arial"/>
                <a:cs typeface="Arial"/>
                <a:sym typeface="Arial"/>
              </a:rPr>
              <a:t>Mujer</a:t>
            </a:r>
            <a:r>
              <a:rPr lang="en-US" sz="1100" b="0" i="0" u="none" strike="noStrike" cap="none" dirty="0">
                <a:solidFill>
                  <a:srgbClr val="000000"/>
                </a:solidFill>
                <a:latin typeface="Arial"/>
                <a:ea typeface="Arial"/>
                <a:cs typeface="Arial"/>
                <a:sym typeface="Arial"/>
              </a:rPr>
              <a:t> con </a:t>
            </a:r>
            <a:r>
              <a:rPr lang="en-US" sz="1100" b="0" i="0" u="none" strike="noStrike" cap="none" dirty="0" err="1">
                <a:solidFill>
                  <a:srgbClr val="000000"/>
                </a:solidFill>
                <a:latin typeface="Arial"/>
                <a:ea typeface="Arial"/>
                <a:cs typeface="Arial"/>
                <a:sym typeface="Arial"/>
              </a:rPr>
              <a:t>su</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familia</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afectada</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por</a:t>
            </a:r>
            <a:r>
              <a:rPr lang="en-US" sz="1100" b="0" i="0" u="none" strike="noStrike" cap="none" dirty="0">
                <a:solidFill>
                  <a:srgbClr val="000000"/>
                </a:solidFill>
                <a:latin typeface="Arial"/>
                <a:ea typeface="Arial"/>
                <a:cs typeface="Arial"/>
                <a:sym typeface="Arial"/>
              </a:rPr>
              <a:t> el </a:t>
            </a:r>
            <a:r>
              <a:rPr lang="en-US" sz="1100" b="0" i="0" u="none" strike="noStrike" cap="none" dirty="0" err="1">
                <a:solidFill>
                  <a:srgbClr val="000000"/>
                </a:solidFill>
                <a:latin typeface="Arial"/>
                <a:ea typeface="Arial"/>
                <a:cs typeface="Arial"/>
                <a:sym typeface="Arial"/>
              </a:rPr>
              <a:t>conflicto</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en</a:t>
            </a:r>
            <a:r>
              <a:rPr lang="en-US" sz="1100" b="0" i="0" u="none" strike="noStrike" cap="none" dirty="0">
                <a:solidFill>
                  <a:srgbClr val="000000"/>
                </a:solidFill>
                <a:latin typeface="Arial"/>
                <a:ea typeface="Arial"/>
                <a:cs typeface="Arial"/>
                <a:sym typeface="Arial"/>
              </a:rPr>
              <a:t> la </a:t>
            </a:r>
            <a:r>
              <a:rPr lang="en-US" sz="1100" b="0" i="0" u="none" strike="noStrike" cap="none" dirty="0" err="1">
                <a:solidFill>
                  <a:srgbClr val="000000"/>
                </a:solidFill>
                <a:latin typeface="Arial"/>
                <a:ea typeface="Arial"/>
                <a:cs typeface="Arial"/>
                <a:sym typeface="Arial"/>
              </a:rPr>
              <a:t>aldea</a:t>
            </a:r>
            <a:r>
              <a:rPr lang="en-US" sz="1100" b="0" i="0" u="none" strike="noStrike" cap="none" dirty="0">
                <a:solidFill>
                  <a:srgbClr val="000000"/>
                </a:solidFill>
                <a:latin typeface="Arial"/>
                <a:ea typeface="Arial"/>
                <a:cs typeface="Arial"/>
                <a:sym typeface="Arial"/>
              </a:rPr>
              <a:t> de </a:t>
            </a:r>
            <a:r>
              <a:rPr lang="en-US" sz="1100" b="0" i="0" u="none" strike="noStrike" cap="none" dirty="0" err="1">
                <a:solidFill>
                  <a:srgbClr val="000000"/>
                </a:solidFill>
                <a:latin typeface="Arial"/>
                <a:ea typeface="Arial"/>
                <a:cs typeface="Arial"/>
                <a:sym typeface="Arial"/>
              </a:rPr>
              <a:t>Kéché</a:t>
            </a:r>
            <a:r>
              <a:rPr lang="en-US" sz="1100" b="0" i="0" u="none" strike="noStrike" cap="none" dirty="0">
                <a:solidFill>
                  <a:srgbClr val="000000"/>
                </a:solidFill>
                <a:latin typeface="Arial"/>
                <a:ea typeface="Arial"/>
                <a:cs typeface="Arial"/>
                <a:sym typeface="Arial"/>
              </a:rPr>
              <a:t>, zona </a:t>
            </a:r>
            <a:r>
              <a:rPr lang="en-US" sz="1100" b="0" i="0" u="none" strike="noStrike" cap="none" dirty="0" err="1">
                <a:solidFill>
                  <a:srgbClr val="000000"/>
                </a:solidFill>
                <a:latin typeface="Arial"/>
                <a:ea typeface="Arial"/>
                <a:cs typeface="Arial"/>
                <a:sym typeface="Arial"/>
              </a:rPr>
              <a:t>liderada</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por</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los</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rebeldes</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noreste</a:t>
            </a:r>
            <a:r>
              <a:rPr lang="en-US" sz="1100" b="0" i="0" u="none" strike="noStrike" cap="none" dirty="0">
                <a:solidFill>
                  <a:srgbClr val="000000"/>
                </a:solidFill>
                <a:latin typeface="Arial"/>
                <a:ea typeface="Arial"/>
                <a:cs typeface="Arial"/>
                <a:sym typeface="Arial"/>
              </a:rPr>
              <a:t> de la </a:t>
            </a:r>
            <a:r>
              <a:rPr lang="en-US" sz="1100" b="0" i="0" u="none" strike="noStrike" cap="none" dirty="0" err="1">
                <a:solidFill>
                  <a:srgbClr val="000000"/>
                </a:solidFill>
                <a:latin typeface="Arial"/>
                <a:ea typeface="Arial"/>
                <a:cs typeface="Arial"/>
                <a:sym typeface="Arial"/>
              </a:rPr>
              <a:t>República</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Centroafricana</a:t>
            </a:r>
            <a:r>
              <a:rPr lang="en-US" sz="1100" b="0" i="0" u="none" strike="noStrike" cap="none" dirty="0">
                <a:solidFill>
                  <a:srgbClr val="000000"/>
                </a:solidFill>
                <a:latin typeface="Arial"/>
                <a:ea typeface="Arial"/>
                <a:cs typeface="Arial"/>
                <a:sym typeface="Arial"/>
              </a:rPr>
              <a:t> (Pierre Holtz/UNICEF).</a:t>
            </a: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3" name="Google Shape;93;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dirty="0">
                <a:solidFill>
                  <a:srgbClr val="000000"/>
                </a:solidFill>
                <a:latin typeface="Arial"/>
                <a:ea typeface="Arial"/>
                <a:cs typeface="Arial"/>
                <a:sym typeface="Arial"/>
              </a:rPr>
              <a:t>Imagen: Jacqueline </a:t>
            </a:r>
            <a:r>
              <a:rPr lang="en-US" sz="1100" b="0" i="0" u="none" strike="noStrike" cap="none" dirty="0" err="1">
                <a:solidFill>
                  <a:srgbClr val="000000"/>
                </a:solidFill>
                <a:latin typeface="Arial"/>
                <a:ea typeface="Arial"/>
                <a:cs typeface="Arial"/>
                <a:sym typeface="Arial"/>
              </a:rPr>
              <a:t>Mutere</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quien</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fue</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violada</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en</a:t>
            </a:r>
            <a:r>
              <a:rPr lang="en-US" sz="1100" b="0" i="0" u="none" strike="noStrike" cap="none" dirty="0">
                <a:solidFill>
                  <a:srgbClr val="000000"/>
                </a:solidFill>
                <a:latin typeface="Arial"/>
                <a:ea typeface="Arial"/>
                <a:cs typeface="Arial"/>
                <a:sym typeface="Arial"/>
              </a:rPr>
              <a:t> el </a:t>
            </a:r>
            <a:r>
              <a:rPr lang="en-US" sz="1100" b="0" i="0" u="none" strike="noStrike" cap="none" dirty="0" err="1">
                <a:solidFill>
                  <a:srgbClr val="000000"/>
                </a:solidFill>
                <a:latin typeface="Arial"/>
                <a:ea typeface="Arial"/>
                <a:cs typeface="Arial"/>
                <a:sym typeface="Arial"/>
              </a:rPr>
              <a:t>periodo</a:t>
            </a:r>
            <a:r>
              <a:rPr lang="en-US" sz="1100" b="0" i="0" u="none" strike="noStrike" cap="none" dirty="0">
                <a:solidFill>
                  <a:srgbClr val="000000"/>
                </a:solidFill>
                <a:latin typeface="Arial"/>
                <a:ea typeface="Arial"/>
                <a:cs typeface="Arial"/>
                <a:sym typeface="Arial"/>
              </a:rPr>
              <a:t> de </a:t>
            </a:r>
            <a:r>
              <a:rPr lang="en-US" sz="1100" b="0" i="0" u="none" strike="noStrike" cap="none" dirty="0" err="1">
                <a:solidFill>
                  <a:srgbClr val="000000"/>
                </a:solidFill>
                <a:latin typeface="Arial"/>
                <a:ea typeface="Arial"/>
                <a:cs typeface="Arial"/>
                <a:sym typeface="Arial"/>
              </a:rPr>
              <a:t>violencia</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postelectoral</a:t>
            </a:r>
            <a:r>
              <a:rPr lang="en-US" sz="1100" b="0" i="0" u="none" strike="noStrike" cap="none" dirty="0">
                <a:solidFill>
                  <a:srgbClr val="000000"/>
                </a:solidFill>
                <a:latin typeface="Arial"/>
                <a:ea typeface="Arial"/>
                <a:cs typeface="Arial"/>
                <a:sym typeface="Arial"/>
              </a:rPr>
              <a:t> y </a:t>
            </a:r>
            <a:r>
              <a:rPr lang="en-US" sz="1100" b="0" i="0" u="none" strike="noStrike" cap="none" dirty="0" err="1">
                <a:solidFill>
                  <a:srgbClr val="000000"/>
                </a:solidFill>
                <a:latin typeface="Arial"/>
                <a:ea typeface="Arial"/>
                <a:cs typeface="Arial"/>
                <a:sym typeface="Arial"/>
              </a:rPr>
              <a:t>ahora</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es</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líder</a:t>
            </a:r>
            <a:r>
              <a:rPr lang="en-US" sz="1100" b="0" i="0" u="none" strike="noStrike" cap="none" dirty="0">
                <a:solidFill>
                  <a:srgbClr val="000000"/>
                </a:solidFill>
                <a:latin typeface="Arial"/>
                <a:ea typeface="Arial"/>
                <a:cs typeface="Arial"/>
                <a:sym typeface="Arial"/>
              </a:rPr>
              <a:t> de la </a:t>
            </a:r>
            <a:r>
              <a:rPr lang="en-US" sz="1100" b="0" i="0" u="none" strike="noStrike" cap="none" dirty="0" err="1">
                <a:solidFill>
                  <a:srgbClr val="000000"/>
                </a:solidFill>
                <a:latin typeface="Arial"/>
                <a:ea typeface="Arial"/>
                <a:cs typeface="Arial"/>
                <a:sym typeface="Arial"/>
              </a:rPr>
              <a:t>organización</a:t>
            </a:r>
            <a:r>
              <a:rPr lang="en-US" sz="1100" b="0" i="0" u="none" strike="noStrike" cap="none" dirty="0">
                <a:solidFill>
                  <a:srgbClr val="000000"/>
                </a:solidFill>
                <a:latin typeface="Arial"/>
                <a:ea typeface="Arial"/>
                <a:cs typeface="Arial"/>
                <a:sym typeface="Arial"/>
              </a:rPr>
              <a:t> de </a:t>
            </a:r>
            <a:r>
              <a:rPr lang="en-US" sz="1100" b="0" i="0" u="none" strike="noStrike" cap="none" dirty="0" err="1">
                <a:solidFill>
                  <a:srgbClr val="000000"/>
                </a:solidFill>
                <a:latin typeface="Arial"/>
                <a:ea typeface="Arial"/>
                <a:cs typeface="Arial"/>
                <a:sym typeface="Arial"/>
              </a:rPr>
              <a:t>mujeres</a:t>
            </a:r>
            <a:r>
              <a:rPr lang="en-US" sz="1100" b="0" i="0" u="none" strike="noStrike" cap="none" dirty="0">
                <a:solidFill>
                  <a:srgbClr val="000000"/>
                </a:solidFill>
                <a:latin typeface="Arial"/>
                <a:ea typeface="Arial"/>
                <a:cs typeface="Arial"/>
                <a:sym typeface="Arial"/>
              </a:rPr>
              <a:t> Grace Agenda. (Sam McCann/ICTJ)</a:t>
            </a: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0" name="Google Shape;100;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6" name="Google Shape;106;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sz="1000" b="0" i="0" u="none" strike="noStrike" cap="none">
                <a:solidFill>
                  <a:srgbClr val="000000"/>
                </a:solidFill>
                <a:latin typeface="Arial"/>
                <a:ea typeface="Arial"/>
                <a:cs typeface="Arial"/>
                <a:sym typeface="Arial"/>
              </a:rPr>
              <a:t>Imagen: Memorial del Genocidio de Ruanda (Configmanager/Twitter)</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1"/>
        </a:solidFill>
        <a:effectLst/>
      </p:bgPr>
    </p:bg>
    <p:spTree>
      <p:nvGrpSpPr>
        <p:cNvPr id="1" name="Shape 9"/>
        <p:cNvGrpSpPr/>
        <p:nvPr/>
      </p:nvGrpSpPr>
      <p:grpSpPr>
        <a:xfrm>
          <a:off x="0" y="0"/>
          <a:ext cx="0" cy="0"/>
          <a:chOff x="0" y="0"/>
          <a:chExt cx="0" cy="0"/>
        </a:xfrm>
      </p:grpSpPr>
      <p:sp>
        <p:nvSpPr>
          <p:cNvPr id="10" name="Google Shape;10;p2"/>
          <p:cNvSpPr/>
          <p:nvPr/>
        </p:nvSpPr>
        <p:spPr>
          <a:xfrm>
            <a:off x="-125" y="0"/>
            <a:ext cx="9144250" cy="4398100"/>
          </a:xfrm>
          <a:custGeom>
            <a:avLst/>
            <a:gdLst/>
            <a:ahLst/>
            <a:cxnLst/>
            <a:rect l="l" t="t" r="r" b="b"/>
            <a:pathLst>
              <a:path w="365770" h="175924" extrusionOk="0">
                <a:moveTo>
                  <a:pt x="0" y="0"/>
                </a:moveTo>
                <a:lnTo>
                  <a:pt x="365770" y="0"/>
                </a:lnTo>
                <a:lnTo>
                  <a:pt x="365760" y="70914"/>
                </a:lnTo>
                <a:lnTo>
                  <a:pt x="0" y="175924"/>
                </a:lnTo>
                <a:close/>
              </a:path>
            </a:pathLst>
          </a:custGeom>
          <a:solidFill>
            <a:schemeClr val="lt1"/>
          </a:solidFill>
          <a:ln>
            <a:noFill/>
          </a:ln>
        </p:spPr>
      </p:sp>
      <p:sp>
        <p:nvSpPr>
          <p:cNvPr id="11" name="Google Shape;11;p2"/>
          <p:cNvSpPr txBox="1">
            <a:spLocks noGrp="1"/>
          </p:cNvSpPr>
          <p:nvPr>
            <p:ph type="ctrTitle"/>
          </p:nvPr>
        </p:nvSpPr>
        <p:spPr>
          <a:xfrm>
            <a:off x="311700" y="539725"/>
            <a:ext cx="8520600" cy="12825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accent1"/>
              </a:buClr>
              <a:buSzPts val="3600"/>
              <a:buFont typeface="Merriweather"/>
              <a:buNone/>
              <a:defRPr sz="3600" b="0" i="0" u="none" strike="noStrike" cap="none">
                <a:solidFill>
                  <a:schemeClr val="accent1"/>
                </a:solidFill>
                <a:latin typeface="Merriweather"/>
                <a:ea typeface="Merriweather"/>
                <a:cs typeface="Merriweather"/>
                <a:sym typeface="Merriweather"/>
              </a:defRPr>
            </a:lvl1pPr>
            <a:lvl2pPr marR="0" lvl="1" algn="l" rtl="0">
              <a:lnSpc>
                <a:spcPct val="100000"/>
              </a:lnSpc>
              <a:spcBef>
                <a:spcPts val="0"/>
              </a:spcBef>
              <a:spcAft>
                <a:spcPts val="0"/>
              </a:spcAft>
              <a:buClr>
                <a:schemeClr val="accent1"/>
              </a:buClr>
              <a:buSzPts val="3600"/>
              <a:buFont typeface="Merriweather"/>
              <a:buNone/>
              <a:defRPr sz="3600" b="0" i="0" u="none" strike="noStrike" cap="none">
                <a:solidFill>
                  <a:schemeClr val="accent1"/>
                </a:solidFill>
                <a:latin typeface="Merriweather"/>
                <a:ea typeface="Merriweather"/>
                <a:cs typeface="Merriweather"/>
                <a:sym typeface="Merriweather"/>
              </a:defRPr>
            </a:lvl2pPr>
            <a:lvl3pPr marR="0" lvl="2" algn="l" rtl="0">
              <a:lnSpc>
                <a:spcPct val="100000"/>
              </a:lnSpc>
              <a:spcBef>
                <a:spcPts val="0"/>
              </a:spcBef>
              <a:spcAft>
                <a:spcPts val="0"/>
              </a:spcAft>
              <a:buClr>
                <a:schemeClr val="accent1"/>
              </a:buClr>
              <a:buSzPts val="3600"/>
              <a:buFont typeface="Merriweather"/>
              <a:buNone/>
              <a:defRPr sz="3600" b="0" i="0" u="none" strike="noStrike" cap="none">
                <a:solidFill>
                  <a:schemeClr val="accent1"/>
                </a:solidFill>
                <a:latin typeface="Merriweather"/>
                <a:ea typeface="Merriweather"/>
                <a:cs typeface="Merriweather"/>
                <a:sym typeface="Merriweather"/>
              </a:defRPr>
            </a:lvl3pPr>
            <a:lvl4pPr marR="0" lvl="3" algn="l" rtl="0">
              <a:lnSpc>
                <a:spcPct val="100000"/>
              </a:lnSpc>
              <a:spcBef>
                <a:spcPts val="0"/>
              </a:spcBef>
              <a:spcAft>
                <a:spcPts val="0"/>
              </a:spcAft>
              <a:buClr>
                <a:schemeClr val="accent1"/>
              </a:buClr>
              <a:buSzPts val="3600"/>
              <a:buFont typeface="Merriweather"/>
              <a:buNone/>
              <a:defRPr sz="3600" b="0" i="0" u="none" strike="noStrike" cap="none">
                <a:solidFill>
                  <a:schemeClr val="accent1"/>
                </a:solidFill>
                <a:latin typeface="Merriweather"/>
                <a:ea typeface="Merriweather"/>
                <a:cs typeface="Merriweather"/>
                <a:sym typeface="Merriweather"/>
              </a:defRPr>
            </a:lvl4pPr>
            <a:lvl5pPr marR="0" lvl="4" algn="l" rtl="0">
              <a:lnSpc>
                <a:spcPct val="100000"/>
              </a:lnSpc>
              <a:spcBef>
                <a:spcPts val="0"/>
              </a:spcBef>
              <a:spcAft>
                <a:spcPts val="0"/>
              </a:spcAft>
              <a:buClr>
                <a:schemeClr val="accent1"/>
              </a:buClr>
              <a:buSzPts val="3600"/>
              <a:buFont typeface="Merriweather"/>
              <a:buNone/>
              <a:defRPr sz="3600" b="0" i="0" u="none" strike="noStrike" cap="none">
                <a:solidFill>
                  <a:schemeClr val="accent1"/>
                </a:solidFill>
                <a:latin typeface="Merriweather"/>
                <a:ea typeface="Merriweather"/>
                <a:cs typeface="Merriweather"/>
                <a:sym typeface="Merriweather"/>
              </a:defRPr>
            </a:lvl5pPr>
            <a:lvl6pPr marR="0" lvl="5" algn="l" rtl="0">
              <a:lnSpc>
                <a:spcPct val="100000"/>
              </a:lnSpc>
              <a:spcBef>
                <a:spcPts val="0"/>
              </a:spcBef>
              <a:spcAft>
                <a:spcPts val="0"/>
              </a:spcAft>
              <a:buClr>
                <a:schemeClr val="accent1"/>
              </a:buClr>
              <a:buSzPts val="3600"/>
              <a:buFont typeface="Merriweather"/>
              <a:buNone/>
              <a:defRPr sz="3600" b="0" i="0" u="none" strike="noStrike" cap="none">
                <a:solidFill>
                  <a:schemeClr val="accent1"/>
                </a:solidFill>
                <a:latin typeface="Merriweather"/>
                <a:ea typeface="Merriweather"/>
                <a:cs typeface="Merriweather"/>
                <a:sym typeface="Merriweather"/>
              </a:defRPr>
            </a:lvl6pPr>
            <a:lvl7pPr marR="0" lvl="6" algn="l" rtl="0">
              <a:lnSpc>
                <a:spcPct val="100000"/>
              </a:lnSpc>
              <a:spcBef>
                <a:spcPts val="0"/>
              </a:spcBef>
              <a:spcAft>
                <a:spcPts val="0"/>
              </a:spcAft>
              <a:buClr>
                <a:schemeClr val="accent1"/>
              </a:buClr>
              <a:buSzPts val="3600"/>
              <a:buFont typeface="Merriweather"/>
              <a:buNone/>
              <a:defRPr sz="3600" b="0" i="0" u="none" strike="noStrike" cap="none">
                <a:solidFill>
                  <a:schemeClr val="accent1"/>
                </a:solidFill>
                <a:latin typeface="Merriweather"/>
                <a:ea typeface="Merriweather"/>
                <a:cs typeface="Merriweather"/>
                <a:sym typeface="Merriweather"/>
              </a:defRPr>
            </a:lvl7pPr>
            <a:lvl8pPr marR="0" lvl="7" algn="l" rtl="0">
              <a:lnSpc>
                <a:spcPct val="100000"/>
              </a:lnSpc>
              <a:spcBef>
                <a:spcPts val="0"/>
              </a:spcBef>
              <a:spcAft>
                <a:spcPts val="0"/>
              </a:spcAft>
              <a:buClr>
                <a:schemeClr val="accent1"/>
              </a:buClr>
              <a:buSzPts val="3600"/>
              <a:buFont typeface="Merriweather"/>
              <a:buNone/>
              <a:defRPr sz="3600" b="0" i="0" u="none" strike="noStrike" cap="none">
                <a:solidFill>
                  <a:schemeClr val="accent1"/>
                </a:solidFill>
                <a:latin typeface="Merriweather"/>
                <a:ea typeface="Merriweather"/>
                <a:cs typeface="Merriweather"/>
                <a:sym typeface="Merriweather"/>
              </a:defRPr>
            </a:lvl8pPr>
            <a:lvl9pPr marR="0" lvl="8" algn="l" rtl="0">
              <a:lnSpc>
                <a:spcPct val="100000"/>
              </a:lnSpc>
              <a:spcBef>
                <a:spcPts val="0"/>
              </a:spcBef>
              <a:spcAft>
                <a:spcPts val="0"/>
              </a:spcAft>
              <a:buClr>
                <a:schemeClr val="accent1"/>
              </a:buClr>
              <a:buSzPts val="3600"/>
              <a:buFont typeface="Merriweather"/>
              <a:buNone/>
              <a:defRPr sz="3600" b="0" i="0" u="none" strike="noStrike" cap="none">
                <a:solidFill>
                  <a:schemeClr val="accent1"/>
                </a:solidFill>
                <a:latin typeface="Merriweather"/>
                <a:ea typeface="Merriweather"/>
                <a:cs typeface="Merriweather"/>
                <a:sym typeface="Merriweather"/>
              </a:defRPr>
            </a:lvl9pPr>
          </a:lstStyle>
          <a:p>
            <a:endParaRPr/>
          </a:p>
        </p:txBody>
      </p:sp>
      <p:sp>
        <p:nvSpPr>
          <p:cNvPr id="12" name="Google Shape;12;p2"/>
          <p:cNvSpPr txBox="1">
            <a:spLocks noGrp="1"/>
          </p:cNvSpPr>
          <p:nvPr>
            <p:ph type="subTitle" idx="1"/>
          </p:nvPr>
        </p:nvSpPr>
        <p:spPr>
          <a:xfrm>
            <a:off x="311700" y="1878560"/>
            <a:ext cx="4242600" cy="7383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lt2"/>
              </a:buClr>
              <a:buSzPts val="1600"/>
              <a:buFont typeface="Roboto"/>
              <a:buNone/>
              <a:defRPr sz="1600" b="0" i="0" u="none" strike="noStrike" cap="none">
                <a:solidFill>
                  <a:schemeClr val="lt2"/>
                </a:solidFill>
                <a:latin typeface="Roboto"/>
                <a:ea typeface="Roboto"/>
                <a:cs typeface="Roboto"/>
                <a:sym typeface="Roboto"/>
              </a:defRPr>
            </a:lvl1pPr>
            <a:lvl2pPr marR="0" lvl="1" algn="l" rtl="0">
              <a:lnSpc>
                <a:spcPct val="100000"/>
              </a:lnSpc>
              <a:spcBef>
                <a:spcPts val="0"/>
              </a:spcBef>
              <a:spcAft>
                <a:spcPts val="0"/>
              </a:spcAft>
              <a:buClr>
                <a:schemeClr val="lt2"/>
              </a:buClr>
              <a:buSzPts val="1600"/>
              <a:buFont typeface="Roboto"/>
              <a:buNone/>
              <a:defRPr sz="1600" b="0" i="0" u="none" strike="noStrike" cap="none">
                <a:solidFill>
                  <a:schemeClr val="lt2"/>
                </a:solidFill>
                <a:latin typeface="Roboto"/>
                <a:ea typeface="Roboto"/>
                <a:cs typeface="Roboto"/>
                <a:sym typeface="Roboto"/>
              </a:defRPr>
            </a:lvl2pPr>
            <a:lvl3pPr marR="0" lvl="2" algn="l" rtl="0">
              <a:lnSpc>
                <a:spcPct val="100000"/>
              </a:lnSpc>
              <a:spcBef>
                <a:spcPts val="0"/>
              </a:spcBef>
              <a:spcAft>
                <a:spcPts val="0"/>
              </a:spcAft>
              <a:buClr>
                <a:schemeClr val="lt2"/>
              </a:buClr>
              <a:buSzPts val="1600"/>
              <a:buFont typeface="Roboto"/>
              <a:buNone/>
              <a:defRPr sz="1600" b="0" i="0" u="none" strike="noStrike" cap="none">
                <a:solidFill>
                  <a:schemeClr val="lt2"/>
                </a:solidFill>
                <a:latin typeface="Roboto"/>
                <a:ea typeface="Roboto"/>
                <a:cs typeface="Roboto"/>
                <a:sym typeface="Roboto"/>
              </a:defRPr>
            </a:lvl3pPr>
            <a:lvl4pPr marR="0" lvl="3" algn="l" rtl="0">
              <a:lnSpc>
                <a:spcPct val="100000"/>
              </a:lnSpc>
              <a:spcBef>
                <a:spcPts val="0"/>
              </a:spcBef>
              <a:spcAft>
                <a:spcPts val="0"/>
              </a:spcAft>
              <a:buClr>
                <a:schemeClr val="lt2"/>
              </a:buClr>
              <a:buSzPts val="1600"/>
              <a:buFont typeface="Roboto"/>
              <a:buNone/>
              <a:defRPr sz="1600" b="0" i="0" u="none" strike="noStrike" cap="none">
                <a:solidFill>
                  <a:schemeClr val="lt2"/>
                </a:solidFill>
                <a:latin typeface="Roboto"/>
                <a:ea typeface="Roboto"/>
                <a:cs typeface="Roboto"/>
                <a:sym typeface="Roboto"/>
              </a:defRPr>
            </a:lvl4pPr>
            <a:lvl5pPr marR="0" lvl="4" algn="l" rtl="0">
              <a:lnSpc>
                <a:spcPct val="100000"/>
              </a:lnSpc>
              <a:spcBef>
                <a:spcPts val="0"/>
              </a:spcBef>
              <a:spcAft>
                <a:spcPts val="0"/>
              </a:spcAft>
              <a:buClr>
                <a:schemeClr val="lt2"/>
              </a:buClr>
              <a:buSzPts val="1600"/>
              <a:buFont typeface="Roboto"/>
              <a:buNone/>
              <a:defRPr sz="1600" b="0" i="0" u="none" strike="noStrike" cap="none">
                <a:solidFill>
                  <a:schemeClr val="lt2"/>
                </a:solidFill>
                <a:latin typeface="Roboto"/>
                <a:ea typeface="Roboto"/>
                <a:cs typeface="Roboto"/>
                <a:sym typeface="Roboto"/>
              </a:defRPr>
            </a:lvl5pPr>
            <a:lvl6pPr marR="0" lvl="5" algn="l" rtl="0">
              <a:lnSpc>
                <a:spcPct val="100000"/>
              </a:lnSpc>
              <a:spcBef>
                <a:spcPts val="0"/>
              </a:spcBef>
              <a:spcAft>
                <a:spcPts val="0"/>
              </a:spcAft>
              <a:buClr>
                <a:schemeClr val="lt2"/>
              </a:buClr>
              <a:buSzPts val="1600"/>
              <a:buFont typeface="Roboto"/>
              <a:buNone/>
              <a:defRPr sz="1600" b="0" i="0" u="none" strike="noStrike" cap="none">
                <a:solidFill>
                  <a:schemeClr val="lt2"/>
                </a:solidFill>
                <a:latin typeface="Roboto"/>
                <a:ea typeface="Roboto"/>
                <a:cs typeface="Roboto"/>
                <a:sym typeface="Roboto"/>
              </a:defRPr>
            </a:lvl6pPr>
            <a:lvl7pPr marR="0" lvl="6" algn="l" rtl="0">
              <a:lnSpc>
                <a:spcPct val="100000"/>
              </a:lnSpc>
              <a:spcBef>
                <a:spcPts val="0"/>
              </a:spcBef>
              <a:spcAft>
                <a:spcPts val="0"/>
              </a:spcAft>
              <a:buClr>
                <a:schemeClr val="lt2"/>
              </a:buClr>
              <a:buSzPts val="1600"/>
              <a:buFont typeface="Roboto"/>
              <a:buNone/>
              <a:defRPr sz="1600" b="0" i="0" u="none" strike="noStrike" cap="none">
                <a:solidFill>
                  <a:schemeClr val="lt2"/>
                </a:solidFill>
                <a:latin typeface="Roboto"/>
                <a:ea typeface="Roboto"/>
                <a:cs typeface="Roboto"/>
                <a:sym typeface="Roboto"/>
              </a:defRPr>
            </a:lvl7pPr>
            <a:lvl8pPr marR="0" lvl="7" algn="l" rtl="0">
              <a:lnSpc>
                <a:spcPct val="100000"/>
              </a:lnSpc>
              <a:spcBef>
                <a:spcPts val="0"/>
              </a:spcBef>
              <a:spcAft>
                <a:spcPts val="0"/>
              </a:spcAft>
              <a:buClr>
                <a:schemeClr val="lt2"/>
              </a:buClr>
              <a:buSzPts val="1600"/>
              <a:buFont typeface="Roboto"/>
              <a:buNone/>
              <a:defRPr sz="1600" b="0" i="0" u="none" strike="noStrike" cap="none">
                <a:solidFill>
                  <a:schemeClr val="lt2"/>
                </a:solidFill>
                <a:latin typeface="Roboto"/>
                <a:ea typeface="Roboto"/>
                <a:cs typeface="Roboto"/>
                <a:sym typeface="Roboto"/>
              </a:defRPr>
            </a:lvl8pPr>
            <a:lvl9pPr marR="0" lvl="8" algn="l" rtl="0">
              <a:lnSpc>
                <a:spcPct val="100000"/>
              </a:lnSpc>
              <a:spcBef>
                <a:spcPts val="0"/>
              </a:spcBef>
              <a:spcAft>
                <a:spcPts val="0"/>
              </a:spcAft>
              <a:buClr>
                <a:schemeClr val="lt2"/>
              </a:buClr>
              <a:buSzPts val="1600"/>
              <a:buFont typeface="Roboto"/>
              <a:buNone/>
              <a:defRPr sz="1600" b="0" i="0" u="none" strike="noStrike" cap="none">
                <a:solidFill>
                  <a:schemeClr val="lt2"/>
                </a:solidFill>
                <a:latin typeface="Roboto"/>
                <a:ea typeface="Roboto"/>
                <a:cs typeface="Roboto"/>
                <a:sym typeface="Roboto"/>
              </a:defRPr>
            </a:lvl9pPr>
          </a:lstStyle>
          <a:p>
            <a:endParaRPr/>
          </a:p>
        </p:txBody>
      </p:sp>
      <p:sp>
        <p:nvSpPr>
          <p:cNvPr id="13" name="Google Shape;13;p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3"/>
        <p:cNvGrpSpPr/>
        <p:nvPr/>
      </p:nvGrpSpPr>
      <p:grpSpPr>
        <a:xfrm>
          <a:off x="0" y="0"/>
          <a:ext cx="0" cy="0"/>
          <a:chOff x="0" y="0"/>
          <a:chExt cx="0" cy="0"/>
        </a:xfrm>
      </p:grpSpPr>
      <p:sp>
        <p:nvSpPr>
          <p:cNvPr id="54" name="Google Shape;54;p1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4"/>
        <p:cNvGrpSpPr/>
        <p:nvPr/>
      </p:nvGrpSpPr>
      <p:grpSpPr>
        <a:xfrm>
          <a:off x="0" y="0"/>
          <a:ext cx="0" cy="0"/>
          <a:chOff x="0" y="0"/>
          <a:chExt cx="0" cy="0"/>
        </a:xfrm>
      </p:grpSpPr>
      <p:sp>
        <p:nvSpPr>
          <p:cNvPr id="15" name="Google Shape;15;p3"/>
          <p:cNvSpPr/>
          <p:nvPr/>
        </p:nvSpPr>
        <p:spPr>
          <a:xfrm>
            <a:off x="0" y="0"/>
            <a:ext cx="4314000" cy="51435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 name="Google Shape;16;p3"/>
          <p:cNvSpPr/>
          <p:nvPr/>
        </p:nvSpPr>
        <p:spPr>
          <a:xfrm>
            <a:off x="0" y="44125"/>
            <a:ext cx="4313625" cy="4399375"/>
          </a:xfrm>
          <a:custGeom>
            <a:avLst/>
            <a:gdLst/>
            <a:ahLst/>
            <a:cxnLst/>
            <a:rect l="l" t="t" r="r" b="b"/>
            <a:pathLst>
              <a:path w="172545" h="175975" extrusionOk="0">
                <a:moveTo>
                  <a:pt x="0" y="157"/>
                </a:moveTo>
                <a:lnTo>
                  <a:pt x="172419" y="0"/>
                </a:lnTo>
                <a:lnTo>
                  <a:pt x="172545" y="126541"/>
                </a:lnTo>
                <a:lnTo>
                  <a:pt x="0" y="175975"/>
                </a:lnTo>
                <a:close/>
              </a:path>
            </a:pathLst>
          </a:custGeom>
          <a:solidFill>
            <a:schemeClr val="accent2"/>
          </a:solidFill>
          <a:ln>
            <a:noFill/>
          </a:ln>
        </p:spPr>
      </p:sp>
      <p:sp>
        <p:nvSpPr>
          <p:cNvPr id="17" name="Google Shape;17;p3"/>
          <p:cNvSpPr/>
          <p:nvPr/>
        </p:nvSpPr>
        <p:spPr>
          <a:xfrm>
            <a:off x="-125" y="0"/>
            <a:ext cx="4316900" cy="4395600"/>
          </a:xfrm>
          <a:custGeom>
            <a:avLst/>
            <a:gdLst/>
            <a:ahLst/>
            <a:cxnLst/>
            <a:rect l="l" t="t" r="r" b="b"/>
            <a:pathLst>
              <a:path w="172676" h="175824" extrusionOk="0">
                <a:moveTo>
                  <a:pt x="0" y="6"/>
                </a:moveTo>
                <a:lnTo>
                  <a:pt x="172676" y="0"/>
                </a:lnTo>
                <a:lnTo>
                  <a:pt x="172562" y="126442"/>
                </a:lnTo>
                <a:lnTo>
                  <a:pt x="0" y="175824"/>
                </a:lnTo>
                <a:close/>
              </a:path>
            </a:pathLst>
          </a:custGeom>
          <a:solidFill>
            <a:schemeClr val="dk1"/>
          </a:solidFill>
          <a:ln>
            <a:noFill/>
          </a:ln>
        </p:spPr>
      </p:sp>
      <p:sp>
        <p:nvSpPr>
          <p:cNvPr id="18" name="Google Shape;18;p3"/>
          <p:cNvSpPr txBox="1">
            <a:spLocks noGrp="1"/>
          </p:cNvSpPr>
          <p:nvPr>
            <p:ph type="title"/>
          </p:nvPr>
        </p:nvSpPr>
        <p:spPr>
          <a:xfrm>
            <a:off x="311725" y="500925"/>
            <a:ext cx="3706500" cy="25089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1pPr>
            <a:lvl2pPr marR="0" lvl="1"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2pPr>
            <a:lvl3pPr marR="0" lvl="2"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3pPr>
            <a:lvl4pPr marR="0" lvl="3"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4pPr>
            <a:lvl5pPr marR="0" lvl="4"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5pPr>
            <a:lvl6pPr marR="0" lvl="5"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6pPr>
            <a:lvl7pPr marR="0" lvl="6"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7pPr>
            <a:lvl8pPr marR="0" lvl="7"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8pPr>
            <a:lvl9pPr marR="0" lvl="8"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9pPr>
          </a:lstStyle>
          <a:p>
            <a:endParaRPr/>
          </a:p>
        </p:txBody>
      </p:sp>
      <p:sp>
        <p:nvSpPr>
          <p:cNvPr id="19" name="Google Shape;19;p3"/>
          <p:cNvSpPr txBox="1">
            <a:spLocks noGrp="1"/>
          </p:cNvSpPr>
          <p:nvPr>
            <p:ph type="body" idx="1"/>
          </p:nvPr>
        </p:nvSpPr>
        <p:spPr>
          <a:xfrm>
            <a:off x="4644675" y="500925"/>
            <a:ext cx="4166400" cy="4098600"/>
          </a:xfrm>
          <a:prstGeom prst="rect">
            <a:avLst/>
          </a:prstGeom>
          <a:noFill/>
          <a:ln>
            <a:noFill/>
          </a:ln>
        </p:spPr>
        <p:txBody>
          <a:bodyPr spcFirstLastPara="1" wrap="square" lIns="91425" tIns="91425" rIns="91425" bIns="91425" anchor="t" anchorCtr="0"/>
          <a:lstStyle>
            <a:lvl1pPr marL="457200" marR="0" lvl="0" indent="-311150" algn="l" rtl="0">
              <a:lnSpc>
                <a:spcPct val="115000"/>
              </a:lnSpc>
              <a:spcBef>
                <a:spcPts val="0"/>
              </a:spcBef>
              <a:spcAft>
                <a:spcPts val="0"/>
              </a:spcAft>
              <a:buClr>
                <a:schemeClr val="dk2"/>
              </a:buClr>
              <a:buSzPts val="1300"/>
              <a:buFont typeface="Roboto"/>
              <a:buChar char="●"/>
              <a:defRPr sz="1300" b="0" i="0" u="none" strike="noStrike" cap="none">
                <a:solidFill>
                  <a:schemeClr val="dk2"/>
                </a:solidFill>
                <a:latin typeface="Roboto"/>
                <a:ea typeface="Roboto"/>
                <a:cs typeface="Roboto"/>
                <a:sym typeface="Roboto"/>
              </a:defRPr>
            </a:lvl1pPr>
            <a:lvl2pPr marL="914400" marR="0" lvl="1"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2pPr>
            <a:lvl3pPr marL="1371600" marR="0" lvl="2"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3pPr>
            <a:lvl4pPr marL="1828800" marR="0" lvl="3"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4pPr>
            <a:lvl5pPr marL="2286000" marR="0" lvl="4"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5pPr>
            <a:lvl6pPr marL="2743200" marR="0" lvl="5"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6pPr>
            <a:lvl7pPr marL="3200400" marR="0" lvl="6"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7pPr>
            <a:lvl8pPr marL="3657600" marR="0" lvl="7"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8pPr>
            <a:lvl9pPr marL="4114800" marR="0" lvl="8" indent="-298450" algn="l" rtl="0">
              <a:lnSpc>
                <a:spcPct val="115000"/>
              </a:lnSpc>
              <a:spcBef>
                <a:spcPts val="1600"/>
              </a:spcBef>
              <a:spcAft>
                <a:spcPts val="1600"/>
              </a:spcAft>
              <a:buClr>
                <a:schemeClr val="dk2"/>
              </a:buClr>
              <a:buSzPts val="1100"/>
              <a:buFont typeface="Roboto"/>
              <a:buChar char="■"/>
              <a:defRPr sz="1100" b="0" i="0" u="none" strike="noStrike" cap="none">
                <a:solidFill>
                  <a:schemeClr val="dk2"/>
                </a:solidFill>
                <a:latin typeface="Roboto"/>
                <a:ea typeface="Roboto"/>
                <a:cs typeface="Roboto"/>
                <a:sym typeface="Roboto"/>
              </a:defRPr>
            </a:lvl9pPr>
          </a:lstStyle>
          <a:p>
            <a:endParaRPr/>
          </a:p>
        </p:txBody>
      </p:sp>
      <p:sp>
        <p:nvSpPr>
          <p:cNvPr id="20" name="Google Shape;20;p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21"/>
        <p:cNvGrpSpPr/>
        <p:nvPr/>
      </p:nvGrpSpPr>
      <p:grpSpPr>
        <a:xfrm>
          <a:off x="0" y="0"/>
          <a:ext cx="0" cy="0"/>
          <a:chOff x="0" y="0"/>
          <a:chExt cx="0" cy="0"/>
        </a:xfrm>
      </p:grpSpPr>
      <p:sp>
        <p:nvSpPr>
          <p:cNvPr id="22" name="Google Shape;22;p4"/>
          <p:cNvSpPr/>
          <p:nvPr/>
        </p:nvSpPr>
        <p:spPr>
          <a:xfrm>
            <a:off x="0" y="0"/>
            <a:ext cx="4572000" cy="51435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 name="Google Shape;23;p4"/>
          <p:cNvSpPr txBox="1">
            <a:spLocks noGrp="1"/>
          </p:cNvSpPr>
          <p:nvPr>
            <p:ph type="title"/>
          </p:nvPr>
        </p:nvSpPr>
        <p:spPr>
          <a:xfrm>
            <a:off x="311300" y="500925"/>
            <a:ext cx="3704400" cy="20496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1pPr>
            <a:lvl2pPr marR="0" lvl="1"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2pPr>
            <a:lvl3pPr marR="0" lvl="2"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3pPr>
            <a:lvl4pPr marR="0" lvl="3"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4pPr>
            <a:lvl5pPr marR="0" lvl="4"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5pPr>
            <a:lvl6pPr marR="0" lvl="5"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6pPr>
            <a:lvl7pPr marR="0" lvl="6"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7pPr>
            <a:lvl8pPr marR="0" lvl="7"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8pPr>
            <a:lvl9pPr marR="0" lvl="8"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9pPr>
          </a:lstStyle>
          <a:p>
            <a:endParaRPr/>
          </a:p>
        </p:txBody>
      </p:sp>
      <p:sp>
        <p:nvSpPr>
          <p:cNvPr id="24" name="Google Shape;24;p4"/>
          <p:cNvSpPr txBox="1">
            <a:spLocks noGrp="1"/>
          </p:cNvSpPr>
          <p:nvPr>
            <p:ph type="subTitle" idx="1"/>
          </p:nvPr>
        </p:nvSpPr>
        <p:spPr>
          <a:xfrm>
            <a:off x="304800" y="2626725"/>
            <a:ext cx="3704400" cy="9267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accent2"/>
              </a:buClr>
              <a:buSzPts val="1600"/>
              <a:buFont typeface="Roboto"/>
              <a:buNone/>
              <a:defRPr sz="1600" b="0" i="0" u="none" strike="noStrike" cap="none">
                <a:solidFill>
                  <a:schemeClr val="accent2"/>
                </a:solidFill>
                <a:latin typeface="Roboto"/>
                <a:ea typeface="Roboto"/>
                <a:cs typeface="Roboto"/>
                <a:sym typeface="Roboto"/>
              </a:defRPr>
            </a:lvl1pPr>
            <a:lvl2pPr marR="0" lvl="1" algn="l" rtl="0">
              <a:lnSpc>
                <a:spcPct val="100000"/>
              </a:lnSpc>
              <a:spcBef>
                <a:spcPts val="0"/>
              </a:spcBef>
              <a:spcAft>
                <a:spcPts val="0"/>
              </a:spcAft>
              <a:buClr>
                <a:schemeClr val="accent2"/>
              </a:buClr>
              <a:buSzPts val="1600"/>
              <a:buFont typeface="Roboto"/>
              <a:buNone/>
              <a:defRPr sz="1600" b="0" i="0" u="none" strike="noStrike" cap="none">
                <a:solidFill>
                  <a:schemeClr val="accent2"/>
                </a:solidFill>
                <a:latin typeface="Roboto"/>
                <a:ea typeface="Roboto"/>
                <a:cs typeface="Roboto"/>
                <a:sym typeface="Roboto"/>
              </a:defRPr>
            </a:lvl2pPr>
            <a:lvl3pPr marR="0" lvl="2" algn="l" rtl="0">
              <a:lnSpc>
                <a:spcPct val="100000"/>
              </a:lnSpc>
              <a:spcBef>
                <a:spcPts val="0"/>
              </a:spcBef>
              <a:spcAft>
                <a:spcPts val="0"/>
              </a:spcAft>
              <a:buClr>
                <a:schemeClr val="accent2"/>
              </a:buClr>
              <a:buSzPts val="1600"/>
              <a:buFont typeface="Roboto"/>
              <a:buNone/>
              <a:defRPr sz="1600" b="0" i="0" u="none" strike="noStrike" cap="none">
                <a:solidFill>
                  <a:schemeClr val="accent2"/>
                </a:solidFill>
                <a:latin typeface="Roboto"/>
                <a:ea typeface="Roboto"/>
                <a:cs typeface="Roboto"/>
                <a:sym typeface="Roboto"/>
              </a:defRPr>
            </a:lvl3pPr>
            <a:lvl4pPr marR="0" lvl="3" algn="l" rtl="0">
              <a:lnSpc>
                <a:spcPct val="100000"/>
              </a:lnSpc>
              <a:spcBef>
                <a:spcPts val="0"/>
              </a:spcBef>
              <a:spcAft>
                <a:spcPts val="0"/>
              </a:spcAft>
              <a:buClr>
                <a:schemeClr val="accent2"/>
              </a:buClr>
              <a:buSzPts val="1600"/>
              <a:buFont typeface="Roboto"/>
              <a:buNone/>
              <a:defRPr sz="1600" b="0" i="0" u="none" strike="noStrike" cap="none">
                <a:solidFill>
                  <a:schemeClr val="accent2"/>
                </a:solidFill>
                <a:latin typeface="Roboto"/>
                <a:ea typeface="Roboto"/>
                <a:cs typeface="Roboto"/>
                <a:sym typeface="Roboto"/>
              </a:defRPr>
            </a:lvl4pPr>
            <a:lvl5pPr marR="0" lvl="4" algn="l" rtl="0">
              <a:lnSpc>
                <a:spcPct val="100000"/>
              </a:lnSpc>
              <a:spcBef>
                <a:spcPts val="0"/>
              </a:spcBef>
              <a:spcAft>
                <a:spcPts val="0"/>
              </a:spcAft>
              <a:buClr>
                <a:schemeClr val="accent2"/>
              </a:buClr>
              <a:buSzPts val="1600"/>
              <a:buFont typeface="Roboto"/>
              <a:buNone/>
              <a:defRPr sz="1600" b="0" i="0" u="none" strike="noStrike" cap="none">
                <a:solidFill>
                  <a:schemeClr val="accent2"/>
                </a:solidFill>
                <a:latin typeface="Roboto"/>
                <a:ea typeface="Roboto"/>
                <a:cs typeface="Roboto"/>
                <a:sym typeface="Roboto"/>
              </a:defRPr>
            </a:lvl5pPr>
            <a:lvl6pPr marR="0" lvl="5" algn="l" rtl="0">
              <a:lnSpc>
                <a:spcPct val="100000"/>
              </a:lnSpc>
              <a:spcBef>
                <a:spcPts val="0"/>
              </a:spcBef>
              <a:spcAft>
                <a:spcPts val="0"/>
              </a:spcAft>
              <a:buClr>
                <a:schemeClr val="accent2"/>
              </a:buClr>
              <a:buSzPts val="1600"/>
              <a:buFont typeface="Roboto"/>
              <a:buNone/>
              <a:defRPr sz="1600" b="0" i="0" u="none" strike="noStrike" cap="none">
                <a:solidFill>
                  <a:schemeClr val="accent2"/>
                </a:solidFill>
                <a:latin typeface="Roboto"/>
                <a:ea typeface="Roboto"/>
                <a:cs typeface="Roboto"/>
                <a:sym typeface="Roboto"/>
              </a:defRPr>
            </a:lvl6pPr>
            <a:lvl7pPr marR="0" lvl="6" algn="l" rtl="0">
              <a:lnSpc>
                <a:spcPct val="100000"/>
              </a:lnSpc>
              <a:spcBef>
                <a:spcPts val="0"/>
              </a:spcBef>
              <a:spcAft>
                <a:spcPts val="0"/>
              </a:spcAft>
              <a:buClr>
                <a:schemeClr val="accent2"/>
              </a:buClr>
              <a:buSzPts val="1600"/>
              <a:buFont typeface="Roboto"/>
              <a:buNone/>
              <a:defRPr sz="1600" b="0" i="0" u="none" strike="noStrike" cap="none">
                <a:solidFill>
                  <a:schemeClr val="accent2"/>
                </a:solidFill>
                <a:latin typeface="Roboto"/>
                <a:ea typeface="Roboto"/>
                <a:cs typeface="Roboto"/>
                <a:sym typeface="Roboto"/>
              </a:defRPr>
            </a:lvl7pPr>
            <a:lvl8pPr marR="0" lvl="7" algn="l" rtl="0">
              <a:lnSpc>
                <a:spcPct val="100000"/>
              </a:lnSpc>
              <a:spcBef>
                <a:spcPts val="0"/>
              </a:spcBef>
              <a:spcAft>
                <a:spcPts val="0"/>
              </a:spcAft>
              <a:buClr>
                <a:schemeClr val="accent2"/>
              </a:buClr>
              <a:buSzPts val="1600"/>
              <a:buFont typeface="Roboto"/>
              <a:buNone/>
              <a:defRPr sz="1600" b="0" i="0" u="none" strike="noStrike" cap="none">
                <a:solidFill>
                  <a:schemeClr val="accent2"/>
                </a:solidFill>
                <a:latin typeface="Roboto"/>
                <a:ea typeface="Roboto"/>
                <a:cs typeface="Roboto"/>
                <a:sym typeface="Roboto"/>
              </a:defRPr>
            </a:lvl8pPr>
            <a:lvl9pPr marR="0" lvl="8" algn="l" rtl="0">
              <a:lnSpc>
                <a:spcPct val="100000"/>
              </a:lnSpc>
              <a:spcBef>
                <a:spcPts val="0"/>
              </a:spcBef>
              <a:spcAft>
                <a:spcPts val="0"/>
              </a:spcAft>
              <a:buClr>
                <a:schemeClr val="accent2"/>
              </a:buClr>
              <a:buSzPts val="1600"/>
              <a:buFont typeface="Roboto"/>
              <a:buNone/>
              <a:defRPr sz="1600" b="0" i="0" u="none" strike="noStrike" cap="none">
                <a:solidFill>
                  <a:schemeClr val="accent2"/>
                </a:solidFill>
                <a:latin typeface="Roboto"/>
                <a:ea typeface="Roboto"/>
                <a:cs typeface="Roboto"/>
                <a:sym typeface="Roboto"/>
              </a:defRPr>
            </a:lvl9pPr>
          </a:lstStyle>
          <a:p>
            <a:endParaRPr/>
          </a:p>
        </p:txBody>
      </p:sp>
      <p:sp>
        <p:nvSpPr>
          <p:cNvPr id="25" name="Google Shape;25;p4"/>
          <p:cNvSpPr txBox="1">
            <a:spLocks noGrp="1"/>
          </p:cNvSpPr>
          <p:nvPr>
            <p:ph type="body" idx="2"/>
          </p:nvPr>
        </p:nvSpPr>
        <p:spPr>
          <a:xfrm>
            <a:off x="4879025" y="500925"/>
            <a:ext cx="3954000" cy="4111500"/>
          </a:xfrm>
          <a:prstGeom prst="rect">
            <a:avLst/>
          </a:prstGeom>
          <a:noFill/>
          <a:ln>
            <a:noFill/>
          </a:ln>
        </p:spPr>
        <p:txBody>
          <a:bodyPr spcFirstLastPara="1" wrap="square" lIns="91425" tIns="91425" rIns="91425" bIns="91425" anchor="t" anchorCtr="0"/>
          <a:lstStyle>
            <a:lvl1pPr marL="457200" marR="0" lvl="0" indent="-311150" algn="l" rtl="0">
              <a:lnSpc>
                <a:spcPct val="115000"/>
              </a:lnSpc>
              <a:spcBef>
                <a:spcPts val="0"/>
              </a:spcBef>
              <a:spcAft>
                <a:spcPts val="0"/>
              </a:spcAft>
              <a:buClr>
                <a:schemeClr val="dk2"/>
              </a:buClr>
              <a:buSzPts val="1300"/>
              <a:buFont typeface="Roboto"/>
              <a:buChar char="●"/>
              <a:defRPr sz="1300" b="0" i="0" u="none" strike="noStrike" cap="none">
                <a:solidFill>
                  <a:schemeClr val="dk2"/>
                </a:solidFill>
                <a:latin typeface="Roboto"/>
                <a:ea typeface="Roboto"/>
                <a:cs typeface="Roboto"/>
                <a:sym typeface="Roboto"/>
              </a:defRPr>
            </a:lvl1pPr>
            <a:lvl2pPr marL="914400" marR="0" lvl="1"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2pPr>
            <a:lvl3pPr marL="1371600" marR="0" lvl="2"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3pPr>
            <a:lvl4pPr marL="1828800" marR="0" lvl="3"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4pPr>
            <a:lvl5pPr marL="2286000" marR="0" lvl="4"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5pPr>
            <a:lvl6pPr marL="2743200" marR="0" lvl="5"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6pPr>
            <a:lvl7pPr marL="3200400" marR="0" lvl="6"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7pPr>
            <a:lvl8pPr marL="3657600" marR="0" lvl="7"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8pPr>
            <a:lvl9pPr marL="4114800" marR="0" lvl="8" indent="-298450" algn="l" rtl="0">
              <a:lnSpc>
                <a:spcPct val="115000"/>
              </a:lnSpc>
              <a:spcBef>
                <a:spcPts val="1600"/>
              </a:spcBef>
              <a:spcAft>
                <a:spcPts val="1600"/>
              </a:spcAft>
              <a:buClr>
                <a:schemeClr val="dk2"/>
              </a:buClr>
              <a:buSzPts val="1100"/>
              <a:buFont typeface="Roboto"/>
              <a:buChar char="■"/>
              <a:defRPr sz="1100" b="0" i="0" u="none" strike="noStrike" cap="none">
                <a:solidFill>
                  <a:schemeClr val="dk2"/>
                </a:solidFill>
                <a:latin typeface="Roboto"/>
                <a:ea typeface="Roboto"/>
                <a:cs typeface="Roboto"/>
                <a:sym typeface="Roboto"/>
              </a:defRPr>
            </a:lvl9pPr>
          </a:lstStyle>
          <a:p>
            <a:endParaRPr/>
          </a:p>
        </p:txBody>
      </p:sp>
      <p:sp>
        <p:nvSpPr>
          <p:cNvPr id="26" name="Google Shape;26;p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accent3"/>
        </a:solidFill>
        <a:effectLst/>
      </p:bgPr>
    </p:bg>
    <p:spTree>
      <p:nvGrpSpPr>
        <p:cNvPr id="1" name="Shape 27"/>
        <p:cNvGrpSpPr/>
        <p:nvPr/>
      </p:nvGrpSpPr>
      <p:grpSpPr>
        <a:xfrm>
          <a:off x="0" y="0"/>
          <a:ext cx="0" cy="0"/>
          <a:chOff x="0" y="0"/>
          <a:chExt cx="0" cy="0"/>
        </a:xfrm>
      </p:grpSpPr>
      <p:sp>
        <p:nvSpPr>
          <p:cNvPr id="28" name="Google Shape;28;p5"/>
          <p:cNvSpPr txBox="1">
            <a:spLocks noGrp="1"/>
          </p:cNvSpPr>
          <p:nvPr>
            <p:ph type="title"/>
          </p:nvPr>
        </p:nvSpPr>
        <p:spPr>
          <a:xfrm>
            <a:off x="311675" y="798600"/>
            <a:ext cx="6247800" cy="35463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chemeClr val="accent1"/>
              </a:buClr>
              <a:buSzPts val="3600"/>
              <a:buFont typeface="Merriweather"/>
              <a:buNone/>
              <a:defRPr sz="3600" b="0" i="0" u="none" strike="noStrike" cap="none">
                <a:solidFill>
                  <a:schemeClr val="accent1"/>
                </a:solidFill>
                <a:latin typeface="Merriweather"/>
                <a:ea typeface="Merriweather"/>
                <a:cs typeface="Merriweather"/>
                <a:sym typeface="Merriweather"/>
              </a:defRPr>
            </a:lvl1pPr>
            <a:lvl2pPr marR="0" lvl="1" algn="l" rtl="0">
              <a:lnSpc>
                <a:spcPct val="100000"/>
              </a:lnSpc>
              <a:spcBef>
                <a:spcPts val="0"/>
              </a:spcBef>
              <a:spcAft>
                <a:spcPts val="0"/>
              </a:spcAft>
              <a:buClr>
                <a:schemeClr val="accent1"/>
              </a:buClr>
              <a:buSzPts val="3600"/>
              <a:buFont typeface="Merriweather"/>
              <a:buNone/>
              <a:defRPr sz="3600" b="0" i="0" u="none" strike="noStrike" cap="none">
                <a:solidFill>
                  <a:schemeClr val="accent1"/>
                </a:solidFill>
                <a:latin typeface="Merriweather"/>
                <a:ea typeface="Merriweather"/>
                <a:cs typeface="Merriweather"/>
                <a:sym typeface="Merriweather"/>
              </a:defRPr>
            </a:lvl2pPr>
            <a:lvl3pPr marR="0" lvl="2" algn="l" rtl="0">
              <a:lnSpc>
                <a:spcPct val="100000"/>
              </a:lnSpc>
              <a:spcBef>
                <a:spcPts val="0"/>
              </a:spcBef>
              <a:spcAft>
                <a:spcPts val="0"/>
              </a:spcAft>
              <a:buClr>
                <a:schemeClr val="accent1"/>
              </a:buClr>
              <a:buSzPts val="3600"/>
              <a:buFont typeface="Merriweather"/>
              <a:buNone/>
              <a:defRPr sz="3600" b="0" i="0" u="none" strike="noStrike" cap="none">
                <a:solidFill>
                  <a:schemeClr val="accent1"/>
                </a:solidFill>
                <a:latin typeface="Merriweather"/>
                <a:ea typeface="Merriweather"/>
                <a:cs typeface="Merriweather"/>
                <a:sym typeface="Merriweather"/>
              </a:defRPr>
            </a:lvl3pPr>
            <a:lvl4pPr marR="0" lvl="3" algn="l" rtl="0">
              <a:lnSpc>
                <a:spcPct val="100000"/>
              </a:lnSpc>
              <a:spcBef>
                <a:spcPts val="0"/>
              </a:spcBef>
              <a:spcAft>
                <a:spcPts val="0"/>
              </a:spcAft>
              <a:buClr>
                <a:schemeClr val="accent1"/>
              </a:buClr>
              <a:buSzPts val="3600"/>
              <a:buFont typeface="Merriweather"/>
              <a:buNone/>
              <a:defRPr sz="3600" b="0" i="0" u="none" strike="noStrike" cap="none">
                <a:solidFill>
                  <a:schemeClr val="accent1"/>
                </a:solidFill>
                <a:latin typeface="Merriweather"/>
                <a:ea typeface="Merriweather"/>
                <a:cs typeface="Merriweather"/>
                <a:sym typeface="Merriweather"/>
              </a:defRPr>
            </a:lvl4pPr>
            <a:lvl5pPr marR="0" lvl="4" algn="l" rtl="0">
              <a:lnSpc>
                <a:spcPct val="100000"/>
              </a:lnSpc>
              <a:spcBef>
                <a:spcPts val="0"/>
              </a:spcBef>
              <a:spcAft>
                <a:spcPts val="0"/>
              </a:spcAft>
              <a:buClr>
                <a:schemeClr val="accent1"/>
              </a:buClr>
              <a:buSzPts val="3600"/>
              <a:buFont typeface="Merriweather"/>
              <a:buNone/>
              <a:defRPr sz="3600" b="0" i="0" u="none" strike="noStrike" cap="none">
                <a:solidFill>
                  <a:schemeClr val="accent1"/>
                </a:solidFill>
                <a:latin typeface="Merriweather"/>
                <a:ea typeface="Merriweather"/>
                <a:cs typeface="Merriweather"/>
                <a:sym typeface="Merriweather"/>
              </a:defRPr>
            </a:lvl5pPr>
            <a:lvl6pPr marR="0" lvl="5" algn="l" rtl="0">
              <a:lnSpc>
                <a:spcPct val="100000"/>
              </a:lnSpc>
              <a:spcBef>
                <a:spcPts val="0"/>
              </a:spcBef>
              <a:spcAft>
                <a:spcPts val="0"/>
              </a:spcAft>
              <a:buClr>
                <a:schemeClr val="accent1"/>
              </a:buClr>
              <a:buSzPts val="3600"/>
              <a:buFont typeface="Merriweather"/>
              <a:buNone/>
              <a:defRPr sz="3600" b="0" i="0" u="none" strike="noStrike" cap="none">
                <a:solidFill>
                  <a:schemeClr val="accent1"/>
                </a:solidFill>
                <a:latin typeface="Merriweather"/>
                <a:ea typeface="Merriweather"/>
                <a:cs typeface="Merriweather"/>
                <a:sym typeface="Merriweather"/>
              </a:defRPr>
            </a:lvl6pPr>
            <a:lvl7pPr marR="0" lvl="6" algn="l" rtl="0">
              <a:lnSpc>
                <a:spcPct val="100000"/>
              </a:lnSpc>
              <a:spcBef>
                <a:spcPts val="0"/>
              </a:spcBef>
              <a:spcAft>
                <a:spcPts val="0"/>
              </a:spcAft>
              <a:buClr>
                <a:schemeClr val="accent1"/>
              </a:buClr>
              <a:buSzPts val="3600"/>
              <a:buFont typeface="Merriweather"/>
              <a:buNone/>
              <a:defRPr sz="3600" b="0" i="0" u="none" strike="noStrike" cap="none">
                <a:solidFill>
                  <a:schemeClr val="accent1"/>
                </a:solidFill>
                <a:latin typeface="Merriweather"/>
                <a:ea typeface="Merriweather"/>
                <a:cs typeface="Merriweather"/>
                <a:sym typeface="Merriweather"/>
              </a:defRPr>
            </a:lvl7pPr>
            <a:lvl8pPr marR="0" lvl="7" algn="l" rtl="0">
              <a:lnSpc>
                <a:spcPct val="100000"/>
              </a:lnSpc>
              <a:spcBef>
                <a:spcPts val="0"/>
              </a:spcBef>
              <a:spcAft>
                <a:spcPts val="0"/>
              </a:spcAft>
              <a:buClr>
                <a:schemeClr val="accent1"/>
              </a:buClr>
              <a:buSzPts val="3600"/>
              <a:buFont typeface="Merriweather"/>
              <a:buNone/>
              <a:defRPr sz="3600" b="0" i="0" u="none" strike="noStrike" cap="none">
                <a:solidFill>
                  <a:schemeClr val="accent1"/>
                </a:solidFill>
                <a:latin typeface="Merriweather"/>
                <a:ea typeface="Merriweather"/>
                <a:cs typeface="Merriweather"/>
                <a:sym typeface="Merriweather"/>
              </a:defRPr>
            </a:lvl8pPr>
            <a:lvl9pPr marR="0" lvl="8" algn="l" rtl="0">
              <a:lnSpc>
                <a:spcPct val="100000"/>
              </a:lnSpc>
              <a:spcBef>
                <a:spcPts val="0"/>
              </a:spcBef>
              <a:spcAft>
                <a:spcPts val="0"/>
              </a:spcAft>
              <a:buClr>
                <a:schemeClr val="accent1"/>
              </a:buClr>
              <a:buSzPts val="3600"/>
              <a:buFont typeface="Merriweather"/>
              <a:buNone/>
              <a:defRPr sz="3600" b="0" i="0" u="none" strike="noStrike" cap="none">
                <a:solidFill>
                  <a:schemeClr val="accent1"/>
                </a:solidFill>
                <a:latin typeface="Merriweather"/>
                <a:ea typeface="Merriweather"/>
                <a:cs typeface="Merriweather"/>
                <a:sym typeface="Merriweather"/>
              </a:defRPr>
            </a:lvl9pPr>
          </a:lstStyle>
          <a:p>
            <a:endParaRPr/>
          </a:p>
        </p:txBody>
      </p:sp>
      <p:sp>
        <p:nvSpPr>
          <p:cNvPr id="29" name="Google Shape;29;p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0"/>
        <p:cNvGrpSpPr/>
        <p:nvPr/>
      </p:nvGrpSpPr>
      <p:grpSpPr>
        <a:xfrm>
          <a:off x="0" y="0"/>
          <a:ext cx="0" cy="0"/>
          <a:chOff x="0" y="0"/>
          <a:chExt cx="0" cy="0"/>
        </a:xfrm>
      </p:grpSpPr>
      <p:sp>
        <p:nvSpPr>
          <p:cNvPr id="31" name="Google Shape;31;p6"/>
          <p:cNvSpPr/>
          <p:nvPr/>
        </p:nvSpPr>
        <p:spPr>
          <a:xfrm>
            <a:off x="0" y="0"/>
            <a:ext cx="9144000" cy="12771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 name="Google Shape;32;p6"/>
          <p:cNvSpPr txBox="1">
            <a:spLocks noGrp="1"/>
          </p:cNvSpPr>
          <p:nvPr>
            <p:ph type="title"/>
          </p:nvPr>
        </p:nvSpPr>
        <p:spPr>
          <a:xfrm>
            <a:off x="311725" y="500925"/>
            <a:ext cx="8520600" cy="6237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1pPr>
            <a:lvl2pPr marR="0" lvl="1"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2pPr>
            <a:lvl3pPr marR="0" lvl="2"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3pPr>
            <a:lvl4pPr marR="0" lvl="3"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4pPr>
            <a:lvl5pPr marR="0" lvl="4"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5pPr>
            <a:lvl6pPr marR="0" lvl="5"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6pPr>
            <a:lvl7pPr marR="0" lvl="6"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7pPr>
            <a:lvl8pPr marR="0" lvl="7"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8pPr>
            <a:lvl9pPr marR="0" lvl="8"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9pPr>
          </a:lstStyle>
          <a:p>
            <a:endParaRPr/>
          </a:p>
        </p:txBody>
      </p:sp>
      <p:sp>
        <p:nvSpPr>
          <p:cNvPr id="33" name="Google Shape;33;p6"/>
          <p:cNvSpPr txBox="1">
            <a:spLocks noGrp="1"/>
          </p:cNvSpPr>
          <p:nvPr>
            <p:ph type="body" idx="1"/>
          </p:nvPr>
        </p:nvSpPr>
        <p:spPr>
          <a:xfrm>
            <a:off x="311700" y="1505700"/>
            <a:ext cx="3999900" cy="3076200"/>
          </a:xfrm>
          <a:prstGeom prst="rect">
            <a:avLst/>
          </a:prstGeom>
          <a:noFill/>
          <a:ln>
            <a:noFill/>
          </a:ln>
        </p:spPr>
        <p:txBody>
          <a:bodyPr spcFirstLastPara="1" wrap="square" lIns="91425" tIns="91425" rIns="91425" bIns="91425" anchor="t" anchorCtr="0"/>
          <a:lstStyle>
            <a:lvl1pPr marL="457200" marR="0" lvl="0" indent="-311150" algn="l" rtl="0">
              <a:lnSpc>
                <a:spcPct val="115000"/>
              </a:lnSpc>
              <a:spcBef>
                <a:spcPts val="0"/>
              </a:spcBef>
              <a:spcAft>
                <a:spcPts val="0"/>
              </a:spcAft>
              <a:buClr>
                <a:schemeClr val="dk2"/>
              </a:buClr>
              <a:buSzPts val="1300"/>
              <a:buFont typeface="Roboto"/>
              <a:buChar char="●"/>
              <a:defRPr sz="1300" b="0" i="0" u="none" strike="noStrike" cap="none">
                <a:solidFill>
                  <a:schemeClr val="dk2"/>
                </a:solidFill>
                <a:latin typeface="Roboto"/>
                <a:ea typeface="Roboto"/>
                <a:cs typeface="Roboto"/>
                <a:sym typeface="Roboto"/>
              </a:defRPr>
            </a:lvl1pPr>
            <a:lvl2pPr marL="914400" marR="0" lvl="1"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2pPr>
            <a:lvl3pPr marL="1371600" marR="0" lvl="2"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3pPr>
            <a:lvl4pPr marL="1828800" marR="0" lvl="3"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4pPr>
            <a:lvl5pPr marL="2286000" marR="0" lvl="4"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5pPr>
            <a:lvl6pPr marL="2743200" marR="0" lvl="5"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6pPr>
            <a:lvl7pPr marL="3200400" marR="0" lvl="6"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7pPr>
            <a:lvl8pPr marL="3657600" marR="0" lvl="7"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8pPr>
            <a:lvl9pPr marL="4114800" marR="0" lvl="8" indent="-298450" algn="l" rtl="0">
              <a:lnSpc>
                <a:spcPct val="115000"/>
              </a:lnSpc>
              <a:spcBef>
                <a:spcPts val="1600"/>
              </a:spcBef>
              <a:spcAft>
                <a:spcPts val="1600"/>
              </a:spcAft>
              <a:buClr>
                <a:schemeClr val="dk2"/>
              </a:buClr>
              <a:buSzPts val="1100"/>
              <a:buFont typeface="Roboto"/>
              <a:buChar char="■"/>
              <a:defRPr sz="1100" b="0" i="0" u="none" strike="noStrike" cap="none">
                <a:solidFill>
                  <a:schemeClr val="dk2"/>
                </a:solidFill>
                <a:latin typeface="Roboto"/>
                <a:ea typeface="Roboto"/>
                <a:cs typeface="Roboto"/>
                <a:sym typeface="Roboto"/>
              </a:defRPr>
            </a:lvl9pPr>
          </a:lstStyle>
          <a:p>
            <a:endParaRPr/>
          </a:p>
        </p:txBody>
      </p:sp>
      <p:sp>
        <p:nvSpPr>
          <p:cNvPr id="34" name="Google Shape;34;p6"/>
          <p:cNvSpPr txBox="1">
            <a:spLocks noGrp="1"/>
          </p:cNvSpPr>
          <p:nvPr>
            <p:ph type="body" idx="2"/>
          </p:nvPr>
        </p:nvSpPr>
        <p:spPr>
          <a:xfrm>
            <a:off x="4832400" y="1505700"/>
            <a:ext cx="3999900" cy="3076200"/>
          </a:xfrm>
          <a:prstGeom prst="rect">
            <a:avLst/>
          </a:prstGeom>
          <a:noFill/>
          <a:ln>
            <a:noFill/>
          </a:ln>
        </p:spPr>
        <p:txBody>
          <a:bodyPr spcFirstLastPara="1" wrap="square" lIns="91425" tIns="91425" rIns="91425" bIns="91425" anchor="t" anchorCtr="0"/>
          <a:lstStyle>
            <a:lvl1pPr marL="457200" marR="0" lvl="0" indent="-311150" algn="l" rtl="0">
              <a:lnSpc>
                <a:spcPct val="115000"/>
              </a:lnSpc>
              <a:spcBef>
                <a:spcPts val="0"/>
              </a:spcBef>
              <a:spcAft>
                <a:spcPts val="0"/>
              </a:spcAft>
              <a:buClr>
                <a:schemeClr val="dk2"/>
              </a:buClr>
              <a:buSzPts val="1300"/>
              <a:buFont typeface="Roboto"/>
              <a:buChar char="●"/>
              <a:defRPr sz="1300" b="0" i="0" u="none" strike="noStrike" cap="none">
                <a:solidFill>
                  <a:schemeClr val="dk2"/>
                </a:solidFill>
                <a:latin typeface="Roboto"/>
                <a:ea typeface="Roboto"/>
                <a:cs typeface="Roboto"/>
                <a:sym typeface="Roboto"/>
              </a:defRPr>
            </a:lvl1pPr>
            <a:lvl2pPr marL="914400" marR="0" lvl="1"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2pPr>
            <a:lvl3pPr marL="1371600" marR="0" lvl="2"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3pPr>
            <a:lvl4pPr marL="1828800" marR="0" lvl="3"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4pPr>
            <a:lvl5pPr marL="2286000" marR="0" lvl="4"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5pPr>
            <a:lvl6pPr marL="2743200" marR="0" lvl="5"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6pPr>
            <a:lvl7pPr marL="3200400" marR="0" lvl="6"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7pPr>
            <a:lvl8pPr marL="3657600" marR="0" lvl="7"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8pPr>
            <a:lvl9pPr marL="4114800" marR="0" lvl="8" indent="-298450" algn="l" rtl="0">
              <a:lnSpc>
                <a:spcPct val="115000"/>
              </a:lnSpc>
              <a:spcBef>
                <a:spcPts val="1600"/>
              </a:spcBef>
              <a:spcAft>
                <a:spcPts val="1600"/>
              </a:spcAft>
              <a:buClr>
                <a:schemeClr val="dk2"/>
              </a:buClr>
              <a:buSzPts val="1100"/>
              <a:buFont typeface="Roboto"/>
              <a:buChar char="■"/>
              <a:defRPr sz="1100" b="0" i="0" u="none" strike="noStrike" cap="none">
                <a:solidFill>
                  <a:schemeClr val="dk2"/>
                </a:solidFill>
                <a:latin typeface="Roboto"/>
                <a:ea typeface="Roboto"/>
                <a:cs typeface="Roboto"/>
                <a:sym typeface="Roboto"/>
              </a:defRPr>
            </a:lvl9pPr>
          </a:lstStyle>
          <a:p>
            <a:endParaRPr/>
          </a:p>
        </p:txBody>
      </p:sp>
      <p:sp>
        <p:nvSpPr>
          <p:cNvPr id="35" name="Google Shape;35;p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accent3"/>
        </a:solidFill>
        <a:effectLst/>
      </p:bgPr>
    </p:bg>
    <p:spTree>
      <p:nvGrpSpPr>
        <p:cNvPr id="1" name="Shape 36"/>
        <p:cNvGrpSpPr/>
        <p:nvPr/>
      </p:nvGrpSpPr>
      <p:grpSpPr>
        <a:xfrm>
          <a:off x="0" y="0"/>
          <a:ext cx="0" cy="0"/>
          <a:chOff x="0" y="0"/>
          <a:chExt cx="0" cy="0"/>
        </a:xfrm>
      </p:grpSpPr>
      <p:sp>
        <p:nvSpPr>
          <p:cNvPr id="37" name="Google Shape;37;p7"/>
          <p:cNvSpPr/>
          <p:nvPr/>
        </p:nvSpPr>
        <p:spPr>
          <a:xfrm>
            <a:off x="0" y="48099"/>
            <a:ext cx="9144250" cy="4398100"/>
          </a:xfrm>
          <a:custGeom>
            <a:avLst/>
            <a:gdLst/>
            <a:ahLst/>
            <a:cxnLst/>
            <a:rect l="l" t="t" r="r" b="b"/>
            <a:pathLst>
              <a:path w="365770" h="175924" extrusionOk="0">
                <a:moveTo>
                  <a:pt x="0" y="0"/>
                </a:moveTo>
                <a:lnTo>
                  <a:pt x="365770" y="0"/>
                </a:lnTo>
                <a:lnTo>
                  <a:pt x="365760" y="70914"/>
                </a:lnTo>
                <a:lnTo>
                  <a:pt x="0" y="175924"/>
                </a:lnTo>
                <a:close/>
              </a:path>
            </a:pathLst>
          </a:custGeom>
          <a:solidFill>
            <a:schemeClr val="lt1"/>
          </a:solidFill>
          <a:ln>
            <a:noFill/>
          </a:ln>
        </p:spPr>
      </p:sp>
      <p:sp>
        <p:nvSpPr>
          <p:cNvPr id="38" name="Google Shape;38;p7"/>
          <p:cNvSpPr/>
          <p:nvPr/>
        </p:nvSpPr>
        <p:spPr>
          <a:xfrm>
            <a:off x="0" y="0"/>
            <a:ext cx="9144250" cy="4398100"/>
          </a:xfrm>
          <a:custGeom>
            <a:avLst/>
            <a:gdLst/>
            <a:ahLst/>
            <a:cxnLst/>
            <a:rect l="l" t="t" r="r" b="b"/>
            <a:pathLst>
              <a:path w="365770" h="175924" extrusionOk="0">
                <a:moveTo>
                  <a:pt x="0" y="0"/>
                </a:moveTo>
                <a:lnTo>
                  <a:pt x="365770" y="0"/>
                </a:lnTo>
                <a:lnTo>
                  <a:pt x="365760" y="70914"/>
                </a:lnTo>
                <a:lnTo>
                  <a:pt x="0" y="175924"/>
                </a:lnTo>
                <a:close/>
              </a:path>
            </a:pathLst>
          </a:custGeom>
          <a:solidFill>
            <a:schemeClr val="accent3"/>
          </a:solidFill>
          <a:ln>
            <a:noFill/>
          </a:ln>
        </p:spPr>
      </p:sp>
      <p:sp>
        <p:nvSpPr>
          <p:cNvPr id="39" name="Google Shape;39;p7"/>
          <p:cNvSpPr txBox="1">
            <a:spLocks noGrp="1"/>
          </p:cNvSpPr>
          <p:nvPr>
            <p:ph type="title"/>
          </p:nvPr>
        </p:nvSpPr>
        <p:spPr>
          <a:xfrm>
            <a:off x="311700" y="539725"/>
            <a:ext cx="8520600" cy="12825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accent1"/>
              </a:buClr>
              <a:buSzPts val="3600"/>
              <a:buFont typeface="Merriweather"/>
              <a:buNone/>
              <a:defRPr sz="3600" b="0" i="0" u="none" strike="noStrike" cap="none">
                <a:solidFill>
                  <a:schemeClr val="accent1"/>
                </a:solidFill>
                <a:latin typeface="Merriweather"/>
                <a:ea typeface="Merriweather"/>
                <a:cs typeface="Merriweather"/>
                <a:sym typeface="Merriweather"/>
              </a:defRPr>
            </a:lvl1pPr>
            <a:lvl2pPr marR="0" lvl="1" algn="l" rtl="0">
              <a:lnSpc>
                <a:spcPct val="100000"/>
              </a:lnSpc>
              <a:spcBef>
                <a:spcPts val="0"/>
              </a:spcBef>
              <a:spcAft>
                <a:spcPts val="0"/>
              </a:spcAft>
              <a:buClr>
                <a:schemeClr val="accent1"/>
              </a:buClr>
              <a:buSzPts val="3600"/>
              <a:buFont typeface="Merriweather"/>
              <a:buNone/>
              <a:defRPr sz="3600" b="0" i="0" u="none" strike="noStrike" cap="none">
                <a:solidFill>
                  <a:schemeClr val="accent1"/>
                </a:solidFill>
                <a:latin typeface="Merriweather"/>
                <a:ea typeface="Merriweather"/>
                <a:cs typeface="Merriweather"/>
                <a:sym typeface="Merriweather"/>
              </a:defRPr>
            </a:lvl2pPr>
            <a:lvl3pPr marR="0" lvl="2" algn="l" rtl="0">
              <a:lnSpc>
                <a:spcPct val="100000"/>
              </a:lnSpc>
              <a:spcBef>
                <a:spcPts val="0"/>
              </a:spcBef>
              <a:spcAft>
                <a:spcPts val="0"/>
              </a:spcAft>
              <a:buClr>
                <a:schemeClr val="accent1"/>
              </a:buClr>
              <a:buSzPts val="3600"/>
              <a:buFont typeface="Merriweather"/>
              <a:buNone/>
              <a:defRPr sz="3600" b="0" i="0" u="none" strike="noStrike" cap="none">
                <a:solidFill>
                  <a:schemeClr val="accent1"/>
                </a:solidFill>
                <a:latin typeface="Merriweather"/>
                <a:ea typeface="Merriweather"/>
                <a:cs typeface="Merriweather"/>
                <a:sym typeface="Merriweather"/>
              </a:defRPr>
            </a:lvl3pPr>
            <a:lvl4pPr marR="0" lvl="3" algn="l" rtl="0">
              <a:lnSpc>
                <a:spcPct val="100000"/>
              </a:lnSpc>
              <a:spcBef>
                <a:spcPts val="0"/>
              </a:spcBef>
              <a:spcAft>
                <a:spcPts val="0"/>
              </a:spcAft>
              <a:buClr>
                <a:schemeClr val="accent1"/>
              </a:buClr>
              <a:buSzPts val="3600"/>
              <a:buFont typeface="Merriweather"/>
              <a:buNone/>
              <a:defRPr sz="3600" b="0" i="0" u="none" strike="noStrike" cap="none">
                <a:solidFill>
                  <a:schemeClr val="accent1"/>
                </a:solidFill>
                <a:latin typeface="Merriweather"/>
                <a:ea typeface="Merriweather"/>
                <a:cs typeface="Merriweather"/>
                <a:sym typeface="Merriweather"/>
              </a:defRPr>
            </a:lvl4pPr>
            <a:lvl5pPr marR="0" lvl="4" algn="l" rtl="0">
              <a:lnSpc>
                <a:spcPct val="100000"/>
              </a:lnSpc>
              <a:spcBef>
                <a:spcPts val="0"/>
              </a:spcBef>
              <a:spcAft>
                <a:spcPts val="0"/>
              </a:spcAft>
              <a:buClr>
                <a:schemeClr val="accent1"/>
              </a:buClr>
              <a:buSzPts val="3600"/>
              <a:buFont typeface="Merriweather"/>
              <a:buNone/>
              <a:defRPr sz="3600" b="0" i="0" u="none" strike="noStrike" cap="none">
                <a:solidFill>
                  <a:schemeClr val="accent1"/>
                </a:solidFill>
                <a:latin typeface="Merriweather"/>
                <a:ea typeface="Merriweather"/>
                <a:cs typeface="Merriweather"/>
                <a:sym typeface="Merriweather"/>
              </a:defRPr>
            </a:lvl5pPr>
            <a:lvl6pPr marR="0" lvl="5" algn="l" rtl="0">
              <a:lnSpc>
                <a:spcPct val="100000"/>
              </a:lnSpc>
              <a:spcBef>
                <a:spcPts val="0"/>
              </a:spcBef>
              <a:spcAft>
                <a:spcPts val="0"/>
              </a:spcAft>
              <a:buClr>
                <a:schemeClr val="accent1"/>
              </a:buClr>
              <a:buSzPts val="3600"/>
              <a:buFont typeface="Merriweather"/>
              <a:buNone/>
              <a:defRPr sz="3600" b="0" i="0" u="none" strike="noStrike" cap="none">
                <a:solidFill>
                  <a:schemeClr val="accent1"/>
                </a:solidFill>
                <a:latin typeface="Merriweather"/>
                <a:ea typeface="Merriweather"/>
                <a:cs typeface="Merriweather"/>
                <a:sym typeface="Merriweather"/>
              </a:defRPr>
            </a:lvl6pPr>
            <a:lvl7pPr marR="0" lvl="6" algn="l" rtl="0">
              <a:lnSpc>
                <a:spcPct val="100000"/>
              </a:lnSpc>
              <a:spcBef>
                <a:spcPts val="0"/>
              </a:spcBef>
              <a:spcAft>
                <a:spcPts val="0"/>
              </a:spcAft>
              <a:buClr>
                <a:schemeClr val="accent1"/>
              </a:buClr>
              <a:buSzPts val="3600"/>
              <a:buFont typeface="Merriweather"/>
              <a:buNone/>
              <a:defRPr sz="3600" b="0" i="0" u="none" strike="noStrike" cap="none">
                <a:solidFill>
                  <a:schemeClr val="accent1"/>
                </a:solidFill>
                <a:latin typeface="Merriweather"/>
                <a:ea typeface="Merriweather"/>
                <a:cs typeface="Merriweather"/>
                <a:sym typeface="Merriweather"/>
              </a:defRPr>
            </a:lvl7pPr>
            <a:lvl8pPr marR="0" lvl="7" algn="l" rtl="0">
              <a:lnSpc>
                <a:spcPct val="100000"/>
              </a:lnSpc>
              <a:spcBef>
                <a:spcPts val="0"/>
              </a:spcBef>
              <a:spcAft>
                <a:spcPts val="0"/>
              </a:spcAft>
              <a:buClr>
                <a:schemeClr val="accent1"/>
              </a:buClr>
              <a:buSzPts val="3600"/>
              <a:buFont typeface="Merriweather"/>
              <a:buNone/>
              <a:defRPr sz="3600" b="0" i="0" u="none" strike="noStrike" cap="none">
                <a:solidFill>
                  <a:schemeClr val="accent1"/>
                </a:solidFill>
                <a:latin typeface="Merriweather"/>
                <a:ea typeface="Merriweather"/>
                <a:cs typeface="Merriweather"/>
                <a:sym typeface="Merriweather"/>
              </a:defRPr>
            </a:lvl8pPr>
            <a:lvl9pPr marR="0" lvl="8" algn="l" rtl="0">
              <a:lnSpc>
                <a:spcPct val="100000"/>
              </a:lnSpc>
              <a:spcBef>
                <a:spcPts val="0"/>
              </a:spcBef>
              <a:spcAft>
                <a:spcPts val="0"/>
              </a:spcAft>
              <a:buClr>
                <a:schemeClr val="accent1"/>
              </a:buClr>
              <a:buSzPts val="3600"/>
              <a:buFont typeface="Merriweather"/>
              <a:buNone/>
              <a:defRPr sz="3600" b="0" i="0" u="none" strike="noStrike" cap="none">
                <a:solidFill>
                  <a:schemeClr val="accent1"/>
                </a:solidFill>
                <a:latin typeface="Merriweather"/>
                <a:ea typeface="Merriweather"/>
                <a:cs typeface="Merriweather"/>
                <a:sym typeface="Merriweather"/>
              </a:defRPr>
            </a:lvl9pPr>
          </a:lstStyle>
          <a:p>
            <a:endParaRPr/>
          </a:p>
        </p:txBody>
      </p:sp>
      <p:sp>
        <p:nvSpPr>
          <p:cNvPr id="40" name="Google Shape;40;p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1"/>
        <p:cNvGrpSpPr/>
        <p:nvPr/>
      </p:nvGrpSpPr>
      <p:grpSpPr>
        <a:xfrm>
          <a:off x="0" y="0"/>
          <a:ext cx="0" cy="0"/>
          <a:chOff x="0" y="0"/>
          <a:chExt cx="0" cy="0"/>
        </a:xfrm>
      </p:grpSpPr>
      <p:sp>
        <p:nvSpPr>
          <p:cNvPr id="42" name="Google Shape;42;p8"/>
          <p:cNvSpPr/>
          <p:nvPr/>
        </p:nvSpPr>
        <p:spPr>
          <a:xfrm>
            <a:off x="0" y="0"/>
            <a:ext cx="9144000" cy="12771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 name="Google Shape;43;p8"/>
          <p:cNvSpPr txBox="1">
            <a:spLocks noGrp="1"/>
          </p:cNvSpPr>
          <p:nvPr>
            <p:ph type="title"/>
          </p:nvPr>
        </p:nvSpPr>
        <p:spPr>
          <a:xfrm>
            <a:off x="311725" y="500925"/>
            <a:ext cx="8520600" cy="6237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1pPr>
            <a:lvl2pPr marR="0" lvl="1"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2pPr>
            <a:lvl3pPr marR="0" lvl="2"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3pPr>
            <a:lvl4pPr marR="0" lvl="3"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4pPr>
            <a:lvl5pPr marR="0" lvl="4"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5pPr>
            <a:lvl6pPr marR="0" lvl="5"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6pPr>
            <a:lvl7pPr marR="0" lvl="6"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7pPr>
            <a:lvl8pPr marR="0" lvl="7"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8pPr>
            <a:lvl9pPr marR="0" lvl="8"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9pPr>
          </a:lstStyle>
          <a:p>
            <a:endParaRPr/>
          </a:p>
        </p:txBody>
      </p:sp>
      <p:sp>
        <p:nvSpPr>
          <p:cNvPr id="44" name="Google Shape;44;p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5"/>
        <p:cNvGrpSpPr/>
        <p:nvPr/>
      </p:nvGrpSpPr>
      <p:grpSpPr>
        <a:xfrm>
          <a:off x="0" y="0"/>
          <a:ext cx="0" cy="0"/>
          <a:chOff x="0" y="0"/>
          <a:chExt cx="0" cy="0"/>
        </a:xfrm>
      </p:grpSpPr>
      <p:sp>
        <p:nvSpPr>
          <p:cNvPr id="46" name="Google Shape;46;p9"/>
          <p:cNvSpPr/>
          <p:nvPr/>
        </p:nvSpPr>
        <p:spPr>
          <a:xfrm>
            <a:off x="0" y="4369000"/>
            <a:ext cx="9144000" cy="7743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 name="Google Shape;47;p9"/>
          <p:cNvSpPr txBox="1">
            <a:spLocks noGrp="1"/>
          </p:cNvSpPr>
          <p:nvPr>
            <p:ph type="body" idx="1"/>
          </p:nvPr>
        </p:nvSpPr>
        <p:spPr>
          <a:xfrm>
            <a:off x="311700" y="4521400"/>
            <a:ext cx="7979400" cy="460500"/>
          </a:xfrm>
          <a:prstGeom prst="rect">
            <a:avLst/>
          </a:prstGeom>
          <a:noFill/>
          <a:ln>
            <a:noFill/>
          </a:ln>
        </p:spPr>
        <p:txBody>
          <a:bodyPr spcFirstLastPara="1" wrap="square" lIns="91425" tIns="91425" rIns="91425" bIns="91425" anchor="ctr" anchorCtr="0"/>
          <a:lstStyle>
            <a:lvl1pPr marL="457200" marR="0" lvl="0" indent="-228600" algn="l" rtl="0">
              <a:lnSpc>
                <a:spcPct val="100000"/>
              </a:lnSpc>
              <a:spcBef>
                <a:spcPts val="0"/>
              </a:spcBef>
              <a:spcAft>
                <a:spcPts val="0"/>
              </a:spcAft>
              <a:buClr>
                <a:schemeClr val="lt1"/>
              </a:buClr>
              <a:buSzPts val="1300"/>
              <a:buFont typeface="Merriweather"/>
              <a:buNone/>
              <a:defRPr sz="1300" b="0" i="0" u="none" strike="noStrike" cap="none">
                <a:solidFill>
                  <a:schemeClr val="lt1"/>
                </a:solidFill>
                <a:latin typeface="Merriweather"/>
                <a:ea typeface="Merriweather"/>
                <a:cs typeface="Merriweather"/>
                <a:sym typeface="Merriweather"/>
              </a:defRPr>
            </a:lvl1pPr>
          </a:lstStyle>
          <a:p>
            <a:endParaRPr/>
          </a:p>
        </p:txBody>
      </p:sp>
      <p:sp>
        <p:nvSpPr>
          <p:cNvPr id="48" name="Google Shape;48;p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dk1"/>
        </a:solidFill>
        <a:effectLst/>
      </p:bgPr>
    </p:bg>
    <p:spTree>
      <p:nvGrpSpPr>
        <p:cNvPr id="1" name="Shape 49"/>
        <p:cNvGrpSpPr/>
        <p:nvPr/>
      </p:nvGrpSpPr>
      <p:grpSpPr>
        <a:xfrm>
          <a:off x="0" y="0"/>
          <a:ext cx="0" cy="0"/>
          <a:chOff x="0" y="0"/>
          <a:chExt cx="0" cy="0"/>
        </a:xfrm>
      </p:grpSpPr>
      <p:sp>
        <p:nvSpPr>
          <p:cNvPr id="50" name="Google Shape;50;p10"/>
          <p:cNvSpPr txBox="1">
            <a:spLocks noGrp="1"/>
          </p:cNvSpPr>
          <p:nvPr>
            <p:ph type="title" hasCustomPrompt="1"/>
          </p:nvPr>
        </p:nvSpPr>
        <p:spPr>
          <a:xfrm>
            <a:off x="311750" y="831175"/>
            <a:ext cx="5334900" cy="1244700"/>
          </a:xfrm>
          <a:prstGeom prst="rect">
            <a:avLst/>
          </a:prstGeom>
          <a:noFill/>
          <a:ln>
            <a:noFill/>
          </a:ln>
        </p:spPr>
        <p:txBody>
          <a:bodyPr spcFirstLastPara="1" wrap="square" lIns="91425" tIns="91425" rIns="91425" bIns="91425" anchor="b" anchorCtr="0"/>
          <a:lstStyle>
            <a:lvl1pPr marR="0" lvl="0" algn="l" rtl="0">
              <a:lnSpc>
                <a:spcPct val="100000"/>
              </a:lnSpc>
              <a:spcBef>
                <a:spcPts val="0"/>
              </a:spcBef>
              <a:spcAft>
                <a:spcPts val="0"/>
              </a:spcAft>
              <a:buClr>
                <a:schemeClr val="lt1"/>
              </a:buClr>
              <a:buSzPts val="10000"/>
              <a:buFont typeface="Merriweather"/>
              <a:buNone/>
              <a:defRPr sz="10000" b="0" i="0" u="none" strike="noStrike" cap="none">
                <a:solidFill>
                  <a:schemeClr val="lt1"/>
                </a:solidFill>
                <a:latin typeface="Merriweather"/>
                <a:ea typeface="Merriweather"/>
                <a:cs typeface="Merriweather"/>
                <a:sym typeface="Merriweather"/>
              </a:defRPr>
            </a:lvl1pPr>
            <a:lvl2pPr marR="0" lvl="1" algn="l" rtl="0">
              <a:lnSpc>
                <a:spcPct val="100000"/>
              </a:lnSpc>
              <a:spcBef>
                <a:spcPts val="0"/>
              </a:spcBef>
              <a:spcAft>
                <a:spcPts val="0"/>
              </a:spcAft>
              <a:buClr>
                <a:schemeClr val="lt1"/>
              </a:buClr>
              <a:buSzPts val="10000"/>
              <a:buFont typeface="Merriweather"/>
              <a:buNone/>
              <a:defRPr sz="10000" b="0" i="0" u="none" strike="noStrike" cap="none">
                <a:solidFill>
                  <a:schemeClr val="lt1"/>
                </a:solidFill>
                <a:latin typeface="Merriweather"/>
                <a:ea typeface="Merriweather"/>
                <a:cs typeface="Merriweather"/>
                <a:sym typeface="Merriweather"/>
              </a:defRPr>
            </a:lvl2pPr>
            <a:lvl3pPr marR="0" lvl="2" algn="l" rtl="0">
              <a:lnSpc>
                <a:spcPct val="100000"/>
              </a:lnSpc>
              <a:spcBef>
                <a:spcPts val="0"/>
              </a:spcBef>
              <a:spcAft>
                <a:spcPts val="0"/>
              </a:spcAft>
              <a:buClr>
                <a:schemeClr val="lt1"/>
              </a:buClr>
              <a:buSzPts val="10000"/>
              <a:buFont typeface="Merriweather"/>
              <a:buNone/>
              <a:defRPr sz="10000" b="0" i="0" u="none" strike="noStrike" cap="none">
                <a:solidFill>
                  <a:schemeClr val="lt1"/>
                </a:solidFill>
                <a:latin typeface="Merriweather"/>
                <a:ea typeface="Merriweather"/>
                <a:cs typeface="Merriweather"/>
                <a:sym typeface="Merriweather"/>
              </a:defRPr>
            </a:lvl3pPr>
            <a:lvl4pPr marR="0" lvl="3" algn="l" rtl="0">
              <a:lnSpc>
                <a:spcPct val="100000"/>
              </a:lnSpc>
              <a:spcBef>
                <a:spcPts val="0"/>
              </a:spcBef>
              <a:spcAft>
                <a:spcPts val="0"/>
              </a:spcAft>
              <a:buClr>
                <a:schemeClr val="lt1"/>
              </a:buClr>
              <a:buSzPts val="10000"/>
              <a:buFont typeface="Merriweather"/>
              <a:buNone/>
              <a:defRPr sz="10000" b="0" i="0" u="none" strike="noStrike" cap="none">
                <a:solidFill>
                  <a:schemeClr val="lt1"/>
                </a:solidFill>
                <a:latin typeface="Merriweather"/>
                <a:ea typeface="Merriweather"/>
                <a:cs typeface="Merriweather"/>
                <a:sym typeface="Merriweather"/>
              </a:defRPr>
            </a:lvl4pPr>
            <a:lvl5pPr marR="0" lvl="4" algn="l" rtl="0">
              <a:lnSpc>
                <a:spcPct val="100000"/>
              </a:lnSpc>
              <a:spcBef>
                <a:spcPts val="0"/>
              </a:spcBef>
              <a:spcAft>
                <a:spcPts val="0"/>
              </a:spcAft>
              <a:buClr>
                <a:schemeClr val="lt1"/>
              </a:buClr>
              <a:buSzPts val="10000"/>
              <a:buFont typeface="Merriweather"/>
              <a:buNone/>
              <a:defRPr sz="10000" b="0" i="0" u="none" strike="noStrike" cap="none">
                <a:solidFill>
                  <a:schemeClr val="lt1"/>
                </a:solidFill>
                <a:latin typeface="Merriweather"/>
                <a:ea typeface="Merriweather"/>
                <a:cs typeface="Merriweather"/>
                <a:sym typeface="Merriweather"/>
              </a:defRPr>
            </a:lvl5pPr>
            <a:lvl6pPr marR="0" lvl="5" algn="l" rtl="0">
              <a:lnSpc>
                <a:spcPct val="100000"/>
              </a:lnSpc>
              <a:spcBef>
                <a:spcPts val="0"/>
              </a:spcBef>
              <a:spcAft>
                <a:spcPts val="0"/>
              </a:spcAft>
              <a:buClr>
                <a:schemeClr val="lt1"/>
              </a:buClr>
              <a:buSzPts val="10000"/>
              <a:buFont typeface="Merriweather"/>
              <a:buNone/>
              <a:defRPr sz="10000" b="0" i="0" u="none" strike="noStrike" cap="none">
                <a:solidFill>
                  <a:schemeClr val="lt1"/>
                </a:solidFill>
                <a:latin typeface="Merriweather"/>
                <a:ea typeface="Merriweather"/>
                <a:cs typeface="Merriweather"/>
                <a:sym typeface="Merriweather"/>
              </a:defRPr>
            </a:lvl6pPr>
            <a:lvl7pPr marR="0" lvl="6" algn="l" rtl="0">
              <a:lnSpc>
                <a:spcPct val="100000"/>
              </a:lnSpc>
              <a:spcBef>
                <a:spcPts val="0"/>
              </a:spcBef>
              <a:spcAft>
                <a:spcPts val="0"/>
              </a:spcAft>
              <a:buClr>
                <a:schemeClr val="lt1"/>
              </a:buClr>
              <a:buSzPts val="10000"/>
              <a:buFont typeface="Merriweather"/>
              <a:buNone/>
              <a:defRPr sz="10000" b="0" i="0" u="none" strike="noStrike" cap="none">
                <a:solidFill>
                  <a:schemeClr val="lt1"/>
                </a:solidFill>
                <a:latin typeface="Merriweather"/>
                <a:ea typeface="Merriweather"/>
                <a:cs typeface="Merriweather"/>
                <a:sym typeface="Merriweather"/>
              </a:defRPr>
            </a:lvl7pPr>
            <a:lvl8pPr marR="0" lvl="7" algn="l" rtl="0">
              <a:lnSpc>
                <a:spcPct val="100000"/>
              </a:lnSpc>
              <a:spcBef>
                <a:spcPts val="0"/>
              </a:spcBef>
              <a:spcAft>
                <a:spcPts val="0"/>
              </a:spcAft>
              <a:buClr>
                <a:schemeClr val="lt1"/>
              </a:buClr>
              <a:buSzPts val="10000"/>
              <a:buFont typeface="Merriweather"/>
              <a:buNone/>
              <a:defRPr sz="10000" b="0" i="0" u="none" strike="noStrike" cap="none">
                <a:solidFill>
                  <a:schemeClr val="lt1"/>
                </a:solidFill>
                <a:latin typeface="Merriweather"/>
                <a:ea typeface="Merriweather"/>
                <a:cs typeface="Merriweather"/>
                <a:sym typeface="Merriweather"/>
              </a:defRPr>
            </a:lvl8pPr>
            <a:lvl9pPr marR="0" lvl="8" algn="l" rtl="0">
              <a:lnSpc>
                <a:spcPct val="100000"/>
              </a:lnSpc>
              <a:spcBef>
                <a:spcPts val="0"/>
              </a:spcBef>
              <a:spcAft>
                <a:spcPts val="0"/>
              </a:spcAft>
              <a:buClr>
                <a:schemeClr val="lt1"/>
              </a:buClr>
              <a:buSzPts val="10000"/>
              <a:buFont typeface="Merriweather"/>
              <a:buNone/>
              <a:defRPr sz="10000" b="0" i="0" u="none" strike="noStrike" cap="none">
                <a:solidFill>
                  <a:schemeClr val="lt1"/>
                </a:solidFill>
                <a:latin typeface="Merriweather"/>
                <a:ea typeface="Merriweather"/>
                <a:cs typeface="Merriweather"/>
                <a:sym typeface="Merriweather"/>
              </a:defRPr>
            </a:lvl9pPr>
          </a:lstStyle>
          <a:p>
            <a:r>
              <a:t>xx%</a:t>
            </a:r>
          </a:p>
        </p:txBody>
      </p:sp>
      <p:sp>
        <p:nvSpPr>
          <p:cNvPr id="51" name="Google Shape;51;p10"/>
          <p:cNvSpPr txBox="1">
            <a:spLocks noGrp="1"/>
          </p:cNvSpPr>
          <p:nvPr>
            <p:ph type="body" idx="1"/>
          </p:nvPr>
        </p:nvSpPr>
        <p:spPr>
          <a:xfrm>
            <a:off x="311700" y="2121425"/>
            <a:ext cx="5334900" cy="942600"/>
          </a:xfrm>
          <a:prstGeom prst="rect">
            <a:avLst/>
          </a:prstGeom>
          <a:noFill/>
          <a:ln>
            <a:noFill/>
          </a:ln>
        </p:spPr>
        <p:txBody>
          <a:bodyPr spcFirstLastPara="1" wrap="square" lIns="91425" tIns="91425" rIns="91425" bIns="91425" anchor="t" anchorCtr="0"/>
          <a:lstStyle>
            <a:lvl1pPr marL="457200" marR="0" lvl="0" indent="-311150" algn="l" rtl="0">
              <a:lnSpc>
                <a:spcPct val="115000"/>
              </a:lnSpc>
              <a:spcBef>
                <a:spcPts val="0"/>
              </a:spcBef>
              <a:spcAft>
                <a:spcPts val="0"/>
              </a:spcAft>
              <a:buClr>
                <a:schemeClr val="accent2"/>
              </a:buClr>
              <a:buSzPts val="1300"/>
              <a:buFont typeface="Roboto"/>
              <a:buChar char="●"/>
              <a:defRPr sz="1300" b="0" i="0" u="none" strike="noStrike" cap="none">
                <a:solidFill>
                  <a:schemeClr val="accent2"/>
                </a:solidFill>
                <a:latin typeface="Roboto"/>
                <a:ea typeface="Roboto"/>
                <a:cs typeface="Roboto"/>
                <a:sym typeface="Roboto"/>
              </a:defRPr>
            </a:lvl1pPr>
            <a:lvl2pPr marL="914400" marR="0" lvl="1" indent="-298450" algn="l" rtl="0">
              <a:lnSpc>
                <a:spcPct val="115000"/>
              </a:lnSpc>
              <a:spcBef>
                <a:spcPts val="1600"/>
              </a:spcBef>
              <a:spcAft>
                <a:spcPts val="0"/>
              </a:spcAft>
              <a:buClr>
                <a:schemeClr val="accent2"/>
              </a:buClr>
              <a:buSzPts val="1100"/>
              <a:buFont typeface="Roboto"/>
              <a:buChar char="○"/>
              <a:defRPr sz="1100" b="0" i="0" u="none" strike="noStrike" cap="none">
                <a:solidFill>
                  <a:schemeClr val="accent2"/>
                </a:solidFill>
                <a:latin typeface="Roboto"/>
                <a:ea typeface="Roboto"/>
                <a:cs typeface="Roboto"/>
                <a:sym typeface="Roboto"/>
              </a:defRPr>
            </a:lvl2pPr>
            <a:lvl3pPr marL="1371600" marR="0" lvl="2" indent="-298450" algn="l" rtl="0">
              <a:lnSpc>
                <a:spcPct val="115000"/>
              </a:lnSpc>
              <a:spcBef>
                <a:spcPts val="1600"/>
              </a:spcBef>
              <a:spcAft>
                <a:spcPts val="0"/>
              </a:spcAft>
              <a:buClr>
                <a:schemeClr val="accent2"/>
              </a:buClr>
              <a:buSzPts val="1100"/>
              <a:buFont typeface="Roboto"/>
              <a:buChar char="■"/>
              <a:defRPr sz="1100" b="0" i="0" u="none" strike="noStrike" cap="none">
                <a:solidFill>
                  <a:schemeClr val="accent2"/>
                </a:solidFill>
                <a:latin typeface="Roboto"/>
                <a:ea typeface="Roboto"/>
                <a:cs typeface="Roboto"/>
                <a:sym typeface="Roboto"/>
              </a:defRPr>
            </a:lvl3pPr>
            <a:lvl4pPr marL="1828800" marR="0" lvl="3" indent="-298450" algn="l" rtl="0">
              <a:lnSpc>
                <a:spcPct val="115000"/>
              </a:lnSpc>
              <a:spcBef>
                <a:spcPts val="1600"/>
              </a:spcBef>
              <a:spcAft>
                <a:spcPts val="0"/>
              </a:spcAft>
              <a:buClr>
                <a:schemeClr val="accent2"/>
              </a:buClr>
              <a:buSzPts val="1100"/>
              <a:buFont typeface="Roboto"/>
              <a:buChar char="●"/>
              <a:defRPr sz="1100" b="0" i="0" u="none" strike="noStrike" cap="none">
                <a:solidFill>
                  <a:schemeClr val="accent2"/>
                </a:solidFill>
                <a:latin typeface="Roboto"/>
                <a:ea typeface="Roboto"/>
                <a:cs typeface="Roboto"/>
                <a:sym typeface="Roboto"/>
              </a:defRPr>
            </a:lvl4pPr>
            <a:lvl5pPr marL="2286000" marR="0" lvl="4" indent="-298450" algn="l" rtl="0">
              <a:lnSpc>
                <a:spcPct val="115000"/>
              </a:lnSpc>
              <a:spcBef>
                <a:spcPts val="1600"/>
              </a:spcBef>
              <a:spcAft>
                <a:spcPts val="0"/>
              </a:spcAft>
              <a:buClr>
                <a:schemeClr val="accent2"/>
              </a:buClr>
              <a:buSzPts val="1100"/>
              <a:buFont typeface="Roboto"/>
              <a:buChar char="○"/>
              <a:defRPr sz="1100" b="0" i="0" u="none" strike="noStrike" cap="none">
                <a:solidFill>
                  <a:schemeClr val="accent2"/>
                </a:solidFill>
                <a:latin typeface="Roboto"/>
                <a:ea typeface="Roboto"/>
                <a:cs typeface="Roboto"/>
                <a:sym typeface="Roboto"/>
              </a:defRPr>
            </a:lvl5pPr>
            <a:lvl6pPr marL="2743200" marR="0" lvl="5" indent="-298450" algn="l" rtl="0">
              <a:lnSpc>
                <a:spcPct val="115000"/>
              </a:lnSpc>
              <a:spcBef>
                <a:spcPts val="1600"/>
              </a:spcBef>
              <a:spcAft>
                <a:spcPts val="0"/>
              </a:spcAft>
              <a:buClr>
                <a:schemeClr val="accent2"/>
              </a:buClr>
              <a:buSzPts val="1100"/>
              <a:buFont typeface="Roboto"/>
              <a:buChar char="■"/>
              <a:defRPr sz="1100" b="0" i="0" u="none" strike="noStrike" cap="none">
                <a:solidFill>
                  <a:schemeClr val="accent2"/>
                </a:solidFill>
                <a:latin typeface="Roboto"/>
                <a:ea typeface="Roboto"/>
                <a:cs typeface="Roboto"/>
                <a:sym typeface="Roboto"/>
              </a:defRPr>
            </a:lvl6pPr>
            <a:lvl7pPr marL="3200400" marR="0" lvl="6" indent="-298450" algn="l" rtl="0">
              <a:lnSpc>
                <a:spcPct val="115000"/>
              </a:lnSpc>
              <a:spcBef>
                <a:spcPts val="1600"/>
              </a:spcBef>
              <a:spcAft>
                <a:spcPts val="0"/>
              </a:spcAft>
              <a:buClr>
                <a:schemeClr val="accent2"/>
              </a:buClr>
              <a:buSzPts val="1100"/>
              <a:buFont typeface="Roboto"/>
              <a:buChar char="●"/>
              <a:defRPr sz="1100" b="0" i="0" u="none" strike="noStrike" cap="none">
                <a:solidFill>
                  <a:schemeClr val="accent2"/>
                </a:solidFill>
                <a:latin typeface="Roboto"/>
                <a:ea typeface="Roboto"/>
                <a:cs typeface="Roboto"/>
                <a:sym typeface="Roboto"/>
              </a:defRPr>
            </a:lvl7pPr>
            <a:lvl8pPr marL="3657600" marR="0" lvl="7" indent="-298450" algn="l" rtl="0">
              <a:lnSpc>
                <a:spcPct val="115000"/>
              </a:lnSpc>
              <a:spcBef>
                <a:spcPts val="1600"/>
              </a:spcBef>
              <a:spcAft>
                <a:spcPts val="0"/>
              </a:spcAft>
              <a:buClr>
                <a:schemeClr val="accent2"/>
              </a:buClr>
              <a:buSzPts val="1100"/>
              <a:buFont typeface="Roboto"/>
              <a:buChar char="○"/>
              <a:defRPr sz="1100" b="0" i="0" u="none" strike="noStrike" cap="none">
                <a:solidFill>
                  <a:schemeClr val="accent2"/>
                </a:solidFill>
                <a:latin typeface="Roboto"/>
                <a:ea typeface="Roboto"/>
                <a:cs typeface="Roboto"/>
                <a:sym typeface="Roboto"/>
              </a:defRPr>
            </a:lvl8pPr>
            <a:lvl9pPr marL="4114800" marR="0" lvl="8" indent="-298450" algn="l" rtl="0">
              <a:lnSpc>
                <a:spcPct val="115000"/>
              </a:lnSpc>
              <a:spcBef>
                <a:spcPts val="1600"/>
              </a:spcBef>
              <a:spcAft>
                <a:spcPts val="1600"/>
              </a:spcAft>
              <a:buClr>
                <a:schemeClr val="accent2"/>
              </a:buClr>
              <a:buSzPts val="1100"/>
              <a:buFont typeface="Roboto"/>
              <a:buChar char="■"/>
              <a:defRPr sz="1100" b="0" i="0" u="none" strike="noStrike" cap="none">
                <a:solidFill>
                  <a:schemeClr val="accent2"/>
                </a:solidFill>
                <a:latin typeface="Roboto"/>
                <a:ea typeface="Roboto"/>
                <a:cs typeface="Roboto"/>
                <a:sym typeface="Roboto"/>
              </a:defRPr>
            </a:lvl9pPr>
          </a:lstStyle>
          <a:p>
            <a:endParaRPr/>
          </a:p>
        </p:txBody>
      </p:sp>
      <p:sp>
        <p:nvSpPr>
          <p:cNvPr id="52" name="Google Shape;52;p1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paradigm">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1pPr>
            <a:lvl2pPr marR="0" lvl="1"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2pPr>
            <a:lvl3pPr marR="0" lvl="2"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3pPr>
            <a:lvl4pPr marR="0" lvl="3"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4pPr>
            <a:lvl5pPr marR="0" lvl="4"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5pPr>
            <a:lvl6pPr marR="0" lvl="5"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6pPr>
            <a:lvl7pPr marR="0" lvl="6"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7pPr>
            <a:lvl8pPr marR="0" lvl="7"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8pPr>
            <a:lvl9pPr marR="0" lvl="8"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marR="0" lvl="0" indent="-311150" algn="l" rtl="0">
              <a:lnSpc>
                <a:spcPct val="115000"/>
              </a:lnSpc>
              <a:spcBef>
                <a:spcPts val="0"/>
              </a:spcBef>
              <a:spcAft>
                <a:spcPts val="0"/>
              </a:spcAft>
              <a:buClr>
                <a:schemeClr val="dk2"/>
              </a:buClr>
              <a:buSzPts val="1300"/>
              <a:buFont typeface="Roboto"/>
              <a:buChar char="●"/>
              <a:defRPr sz="1300" b="0" i="0" u="none" strike="noStrike" cap="none">
                <a:solidFill>
                  <a:schemeClr val="dk2"/>
                </a:solidFill>
                <a:latin typeface="Roboto"/>
                <a:ea typeface="Roboto"/>
                <a:cs typeface="Roboto"/>
                <a:sym typeface="Roboto"/>
              </a:defRPr>
            </a:lvl1pPr>
            <a:lvl2pPr marL="914400" marR="0" lvl="1"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2pPr>
            <a:lvl3pPr marL="1371600" marR="0" lvl="2"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3pPr>
            <a:lvl4pPr marL="1828800" marR="0" lvl="3"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4pPr>
            <a:lvl5pPr marL="2286000" marR="0" lvl="4"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5pPr>
            <a:lvl6pPr marL="2743200" marR="0" lvl="5"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6pPr>
            <a:lvl7pPr marL="3200400" marR="0" lvl="6"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7pPr>
            <a:lvl8pPr marL="3657600" marR="0" lvl="7"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8pPr>
            <a:lvl9pPr marL="4114800" marR="0" lvl="8" indent="-298450" algn="l" rtl="0">
              <a:lnSpc>
                <a:spcPct val="115000"/>
              </a:lnSpc>
              <a:spcBef>
                <a:spcPts val="1600"/>
              </a:spcBef>
              <a:spcAft>
                <a:spcPts val="1600"/>
              </a:spcAft>
              <a:buClr>
                <a:schemeClr val="dk2"/>
              </a:buClr>
              <a:buSzPts val="1100"/>
              <a:buFont typeface="Roboto"/>
              <a:buChar char="■"/>
              <a:defRPr sz="1100" b="0" i="0" u="none" strike="noStrike" cap="none">
                <a:solidFill>
                  <a:schemeClr val="dk2"/>
                </a:solidFill>
                <a:latin typeface="Roboto"/>
                <a:ea typeface="Roboto"/>
                <a:cs typeface="Roboto"/>
                <a:sym typeface="Roboto"/>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6.png"/><Relationship Id="rId4"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30.png"/><Relationship Id="rId4"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sp>
        <p:nvSpPr>
          <p:cNvPr id="59" name="Google Shape;59;p12"/>
          <p:cNvSpPr txBox="1">
            <a:spLocks noGrp="1"/>
          </p:cNvSpPr>
          <p:nvPr>
            <p:ph type="ctrTitle"/>
          </p:nvPr>
        </p:nvSpPr>
        <p:spPr>
          <a:xfrm>
            <a:off x="311700" y="806853"/>
            <a:ext cx="8520600" cy="1282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accent1"/>
              </a:buClr>
              <a:buSzPts val="3600"/>
              <a:buFont typeface="Merriweather"/>
              <a:buNone/>
            </a:pPr>
            <a:r>
              <a:rPr lang="en-US" sz="3600" b="1" i="0" u="none" strike="noStrike" cap="none" dirty="0">
                <a:solidFill>
                  <a:schemeClr val="accent1"/>
                </a:solidFill>
                <a:latin typeface="Calibri"/>
                <a:ea typeface="Calibri"/>
                <a:cs typeface="Calibri"/>
                <a:sym typeface="Calibri"/>
              </a:rPr>
              <a:t>GÉNERO Y JUSTICIA TRANSICIONAL: </a:t>
            </a:r>
            <a:br>
              <a:rPr lang="en-US" sz="3600" b="1" i="0" u="none" strike="noStrike" cap="none" dirty="0">
                <a:solidFill>
                  <a:schemeClr val="accent1"/>
                </a:solidFill>
                <a:latin typeface="Calibri"/>
                <a:ea typeface="Calibri"/>
                <a:cs typeface="Calibri"/>
                <a:sym typeface="Calibri"/>
              </a:rPr>
            </a:br>
            <a:r>
              <a:rPr lang="en-US" sz="3600" b="1" i="0" u="none" strike="noStrike" cap="none" dirty="0">
                <a:solidFill>
                  <a:schemeClr val="accent1"/>
                </a:solidFill>
                <a:latin typeface="Calibri"/>
                <a:ea typeface="Calibri"/>
                <a:cs typeface="Calibri"/>
                <a:sym typeface="Calibri"/>
              </a:rPr>
              <a:t>LA JUSTICIA PENAL</a:t>
            </a:r>
            <a:endParaRPr dirty="0"/>
          </a:p>
        </p:txBody>
      </p:sp>
      <p:pic>
        <p:nvPicPr>
          <p:cNvPr id="3" name="Picture 2">
            <a:extLst>
              <a:ext uri="{FF2B5EF4-FFF2-40B4-BE49-F238E27FC236}">
                <a16:creationId xmlns:a16="http://schemas.microsoft.com/office/drawing/2014/main" id="{EB005B05-C465-4C93-8F95-A8E1DF1A5C23}"/>
              </a:ext>
            </a:extLst>
          </p:cNvPr>
          <p:cNvPicPr>
            <a:picLocks noChangeAspect="1"/>
          </p:cNvPicPr>
          <p:nvPr/>
        </p:nvPicPr>
        <p:blipFill>
          <a:blip r:embed="rId3"/>
          <a:stretch>
            <a:fillRect/>
          </a:stretch>
        </p:blipFill>
        <p:spPr>
          <a:xfrm>
            <a:off x="311700" y="177741"/>
            <a:ext cx="1150883" cy="449275"/>
          </a:xfrm>
          <a:prstGeom prst="rect">
            <a:avLst/>
          </a:prstGeom>
        </p:spPr>
      </p:pic>
      <p:pic>
        <p:nvPicPr>
          <p:cNvPr id="4" name="Picture 3">
            <a:extLst>
              <a:ext uri="{FF2B5EF4-FFF2-40B4-BE49-F238E27FC236}">
                <a16:creationId xmlns:a16="http://schemas.microsoft.com/office/drawing/2014/main" id="{D53AE1A4-AEC7-49B1-965C-76D4DBE16D44}"/>
              </a:ext>
            </a:extLst>
          </p:cNvPr>
          <p:cNvPicPr>
            <a:picLocks noChangeAspect="1"/>
          </p:cNvPicPr>
          <p:nvPr/>
        </p:nvPicPr>
        <p:blipFill>
          <a:blip r:embed="rId4"/>
          <a:stretch>
            <a:fillRect/>
          </a:stretch>
        </p:blipFill>
        <p:spPr>
          <a:xfrm>
            <a:off x="3238790" y="157058"/>
            <a:ext cx="685510" cy="457200"/>
          </a:xfrm>
          <a:prstGeom prst="rect">
            <a:avLst/>
          </a:prstGeom>
        </p:spPr>
      </p:pic>
      <p:pic>
        <p:nvPicPr>
          <p:cNvPr id="5" name="Picture 4">
            <a:extLst>
              <a:ext uri="{FF2B5EF4-FFF2-40B4-BE49-F238E27FC236}">
                <a16:creationId xmlns:a16="http://schemas.microsoft.com/office/drawing/2014/main" id="{1632B46A-A539-461A-9C4F-59070E335CB4}"/>
              </a:ext>
            </a:extLst>
          </p:cNvPr>
          <p:cNvPicPr>
            <a:picLocks noChangeAspect="1"/>
          </p:cNvPicPr>
          <p:nvPr/>
        </p:nvPicPr>
        <p:blipFill>
          <a:blip r:embed="rId5"/>
          <a:stretch>
            <a:fillRect/>
          </a:stretch>
        </p:blipFill>
        <p:spPr>
          <a:xfrm>
            <a:off x="1801857" y="200009"/>
            <a:ext cx="1031688" cy="404739"/>
          </a:xfrm>
          <a:prstGeom prst="rect">
            <a:avLst/>
          </a:prstGeom>
        </p:spPr>
      </p:pic>
      <p:sp>
        <p:nvSpPr>
          <p:cNvPr id="6" name="TextBox 5">
            <a:extLst>
              <a:ext uri="{FF2B5EF4-FFF2-40B4-BE49-F238E27FC236}">
                <a16:creationId xmlns:a16="http://schemas.microsoft.com/office/drawing/2014/main" id="{BC4D8474-3EDF-4C08-96BF-2A28EB23639E}"/>
              </a:ext>
            </a:extLst>
          </p:cNvPr>
          <p:cNvSpPr txBox="1"/>
          <p:nvPr/>
        </p:nvSpPr>
        <p:spPr>
          <a:xfrm>
            <a:off x="3996445" y="175030"/>
            <a:ext cx="847725" cy="461665"/>
          </a:xfrm>
          <a:prstGeom prst="rect">
            <a:avLst/>
          </a:prstGeom>
          <a:noFill/>
        </p:spPr>
        <p:txBody>
          <a:bodyPr wrap="square" rtlCol="0">
            <a:spAutoFit/>
          </a:bodyPr>
          <a:lstStyle/>
          <a:p>
            <a:r>
              <a:rPr lang="en-US" sz="800" dirty="0" err="1">
                <a:solidFill>
                  <a:srgbClr val="003399"/>
                </a:solidFill>
                <a:latin typeface="+mj-lt"/>
                <a:sym typeface="Merriweather"/>
              </a:rPr>
              <a:t>Financiado</a:t>
            </a:r>
            <a:r>
              <a:rPr lang="en-US" sz="800" dirty="0">
                <a:solidFill>
                  <a:srgbClr val="003399"/>
                </a:solidFill>
                <a:latin typeface="+mj-lt"/>
                <a:sym typeface="Merriweather"/>
              </a:rPr>
              <a:t> </a:t>
            </a:r>
            <a:r>
              <a:rPr lang="en-US" sz="800" dirty="0" err="1">
                <a:solidFill>
                  <a:srgbClr val="003399"/>
                </a:solidFill>
                <a:latin typeface="+mj-lt"/>
                <a:sym typeface="Merriweather"/>
              </a:rPr>
              <a:t>por</a:t>
            </a:r>
            <a:r>
              <a:rPr lang="en-US" sz="800" dirty="0">
                <a:solidFill>
                  <a:srgbClr val="003399"/>
                </a:solidFill>
                <a:latin typeface="+mj-lt"/>
                <a:sym typeface="Merriweather"/>
              </a:rPr>
              <a:t> la </a:t>
            </a:r>
            <a:r>
              <a:rPr lang="es-CO" sz="800" dirty="0">
                <a:solidFill>
                  <a:srgbClr val="003399"/>
                </a:solidFill>
                <a:latin typeface="+mj-lt"/>
              </a:rPr>
              <a:t>Unión Europea</a:t>
            </a:r>
            <a:endParaRPr lang="en-US" sz="800" dirty="0">
              <a:solidFill>
                <a:srgbClr val="003399"/>
              </a:solidFill>
              <a:latin typeface="+mj-lt"/>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21"/>
          <p:cNvSpPr txBox="1">
            <a:spLocks noGrp="1"/>
          </p:cNvSpPr>
          <p:nvPr>
            <p:ph type="title"/>
          </p:nvPr>
        </p:nvSpPr>
        <p:spPr>
          <a:xfrm>
            <a:off x="311725" y="500925"/>
            <a:ext cx="3706500" cy="328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lt1"/>
              </a:buClr>
              <a:buSzPts val="2800"/>
              <a:buFont typeface="Merriweather"/>
              <a:buNone/>
            </a:pPr>
            <a:r>
              <a:rPr lang="en-US" sz="2800" b="0" i="0" u="none" strike="noStrike" cap="none">
                <a:solidFill>
                  <a:schemeClr val="lt1"/>
                </a:solidFill>
                <a:latin typeface="Merriweather"/>
                <a:ea typeface="Merriweather"/>
                <a:cs typeface="Merriweather"/>
                <a:sym typeface="Merriweather"/>
              </a:rPr>
              <a:t>4. Mecanismos para lograr la rendición de cuentas por la violencia sexual y basada en género en contextos de transición </a:t>
            </a:r>
            <a:endParaRPr/>
          </a:p>
        </p:txBody>
      </p:sp>
      <p:sp>
        <p:nvSpPr>
          <p:cNvPr id="116" name="Google Shape;116;p21"/>
          <p:cNvSpPr txBox="1">
            <a:spLocks noGrp="1"/>
          </p:cNvSpPr>
          <p:nvPr>
            <p:ph type="body" idx="1"/>
          </p:nvPr>
        </p:nvSpPr>
        <p:spPr>
          <a:xfrm>
            <a:off x="4453345" y="236053"/>
            <a:ext cx="4499325" cy="2027775"/>
          </a:xfrm>
          <a:prstGeom prst="rect">
            <a:avLst/>
          </a:prstGeom>
          <a:noFill/>
          <a:ln>
            <a:noFill/>
          </a:ln>
        </p:spPr>
        <p:txBody>
          <a:bodyPr spcFirstLastPara="1" wrap="square" lIns="91425" tIns="91425" rIns="91425" bIns="91425" anchor="ctr" anchorCtr="0">
            <a:noAutofit/>
          </a:bodyPr>
          <a:lstStyle/>
          <a:p>
            <a:pPr marL="285750" marR="0" lvl="0" indent="-285750" algn="l" rtl="0">
              <a:lnSpc>
                <a:spcPct val="115000"/>
              </a:lnSpc>
              <a:spcBef>
                <a:spcPts val="0"/>
              </a:spcBef>
              <a:spcAft>
                <a:spcPts val="0"/>
              </a:spcAft>
              <a:buClr>
                <a:schemeClr val="dk2"/>
              </a:buClr>
              <a:buSzPts val="1800"/>
              <a:buFont typeface="Roboto"/>
              <a:buChar char="●"/>
            </a:pPr>
            <a:r>
              <a:rPr lang="en-US" sz="1800" dirty="0" err="1"/>
              <a:t>E</a:t>
            </a:r>
            <a:r>
              <a:rPr lang="en-US" sz="1800" b="0" i="0" u="none" strike="noStrike" cap="none" dirty="0" err="1">
                <a:solidFill>
                  <a:schemeClr val="dk2"/>
                </a:solidFill>
                <a:latin typeface="Roboto"/>
                <a:ea typeface="Roboto"/>
                <a:cs typeface="Roboto"/>
                <a:sym typeface="Roboto"/>
              </a:rPr>
              <a:t>njuiciamientos</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internacionales</a:t>
            </a:r>
            <a:r>
              <a:rPr lang="en-US" sz="1800" b="0" i="0" u="none" strike="noStrike" cap="none" dirty="0">
                <a:solidFill>
                  <a:schemeClr val="dk2"/>
                </a:solidFill>
                <a:latin typeface="Roboto"/>
                <a:ea typeface="Roboto"/>
                <a:cs typeface="Roboto"/>
                <a:sym typeface="Roboto"/>
              </a:rPr>
              <a:t> o </a:t>
            </a:r>
            <a:r>
              <a:rPr lang="en-US" sz="1800" b="0" i="0" u="none" strike="noStrike" cap="none" dirty="0" err="1">
                <a:solidFill>
                  <a:schemeClr val="dk2"/>
                </a:solidFill>
                <a:latin typeface="Roboto"/>
                <a:ea typeface="Roboto"/>
                <a:cs typeface="Roboto"/>
                <a:sym typeface="Roboto"/>
              </a:rPr>
              <a:t>regionales</a:t>
            </a:r>
            <a:endParaRPr dirty="0"/>
          </a:p>
          <a:p>
            <a:pPr marL="285750" marR="0" lvl="0" indent="-285750" algn="l" rtl="0">
              <a:lnSpc>
                <a:spcPct val="115000"/>
              </a:lnSpc>
              <a:spcBef>
                <a:spcPts val="1600"/>
              </a:spcBef>
              <a:spcAft>
                <a:spcPts val="0"/>
              </a:spcAft>
              <a:buClr>
                <a:schemeClr val="dk2"/>
              </a:buClr>
              <a:buSzPts val="1800"/>
              <a:buFont typeface="Roboto"/>
              <a:buChar char="●"/>
            </a:pPr>
            <a:r>
              <a:rPr lang="en-US" sz="1800" dirty="0" err="1"/>
              <a:t>E</a:t>
            </a:r>
            <a:r>
              <a:rPr lang="en-US" sz="1800" b="0" i="0" u="none" strike="noStrike" cap="none" dirty="0" err="1">
                <a:solidFill>
                  <a:schemeClr val="dk2"/>
                </a:solidFill>
                <a:latin typeface="Roboto"/>
                <a:ea typeface="Roboto"/>
                <a:cs typeface="Roboto"/>
                <a:sym typeface="Roboto"/>
              </a:rPr>
              <a:t>njuiciamientos</a:t>
            </a:r>
            <a:r>
              <a:rPr lang="en-US" sz="1800" b="0" i="0" u="none" strike="noStrike" cap="none" dirty="0">
                <a:solidFill>
                  <a:schemeClr val="dk2"/>
                </a:solidFill>
                <a:latin typeface="Roboto"/>
                <a:ea typeface="Roboto"/>
                <a:cs typeface="Roboto"/>
                <a:sym typeface="Roboto"/>
              </a:rPr>
              <a:t> a </a:t>
            </a:r>
            <a:r>
              <a:rPr lang="en-US" sz="1800" b="0" i="0" u="none" strike="noStrike" cap="none" dirty="0" err="1">
                <a:solidFill>
                  <a:schemeClr val="dk2"/>
                </a:solidFill>
                <a:latin typeface="Roboto"/>
                <a:ea typeface="Roboto"/>
                <a:cs typeface="Roboto"/>
                <a:sym typeface="Roboto"/>
              </a:rPr>
              <a:t>nivel</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nacional</a:t>
            </a:r>
            <a:r>
              <a:rPr lang="en-US" sz="1800" b="0" i="0" u="none" strike="noStrike" cap="none" dirty="0">
                <a:solidFill>
                  <a:schemeClr val="dk2"/>
                </a:solidFill>
                <a:latin typeface="Roboto"/>
                <a:ea typeface="Roboto"/>
                <a:cs typeface="Roboto"/>
                <a:sym typeface="Roboto"/>
              </a:rPr>
              <a:t> o </a:t>
            </a:r>
            <a:r>
              <a:rPr lang="en-US" sz="1800" b="0" i="0" u="none" strike="noStrike" cap="none" dirty="0" err="1">
                <a:solidFill>
                  <a:schemeClr val="dk2"/>
                </a:solidFill>
                <a:latin typeface="Roboto"/>
                <a:ea typeface="Roboto"/>
                <a:cs typeface="Roboto"/>
                <a:sym typeface="Roboto"/>
              </a:rPr>
              <a:t>interno</a:t>
            </a:r>
            <a:endParaRPr dirty="0"/>
          </a:p>
          <a:p>
            <a:pPr marL="285750" marR="0" lvl="0" indent="-285750" algn="l" rtl="0">
              <a:lnSpc>
                <a:spcPct val="115000"/>
              </a:lnSpc>
              <a:spcBef>
                <a:spcPts val="1600"/>
              </a:spcBef>
              <a:spcAft>
                <a:spcPts val="1600"/>
              </a:spcAft>
              <a:buClr>
                <a:schemeClr val="dk2"/>
              </a:buClr>
              <a:buSzPts val="1800"/>
              <a:buFont typeface="Roboto"/>
              <a:buChar char="●"/>
            </a:pPr>
            <a:r>
              <a:rPr lang="en-US" sz="1800" dirty="0" err="1"/>
              <a:t>E</a:t>
            </a:r>
            <a:r>
              <a:rPr lang="en-US" sz="1800" b="0" i="0" u="none" strike="noStrike" cap="none" dirty="0" err="1">
                <a:solidFill>
                  <a:schemeClr val="dk2"/>
                </a:solidFill>
                <a:latin typeface="Roboto"/>
                <a:ea typeface="Roboto"/>
                <a:cs typeface="Roboto"/>
                <a:sym typeface="Roboto"/>
              </a:rPr>
              <a:t>njuiciamientos</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mixtos</a:t>
            </a:r>
            <a:endParaRPr dirty="0"/>
          </a:p>
        </p:txBody>
      </p:sp>
      <p:pic>
        <p:nvPicPr>
          <p:cNvPr id="117" name="Google Shape;117;p21"/>
          <p:cNvPicPr preferRelativeResize="0"/>
          <p:nvPr/>
        </p:nvPicPr>
        <p:blipFill rotWithShape="1">
          <a:blip r:embed="rId3">
            <a:alphaModFix/>
          </a:blip>
          <a:srcRect/>
          <a:stretch/>
        </p:blipFill>
        <p:spPr>
          <a:xfrm>
            <a:off x="4453345" y="2302284"/>
            <a:ext cx="4518584" cy="265747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p22"/>
          <p:cNvSpPr txBox="1">
            <a:spLocks noGrp="1"/>
          </p:cNvSpPr>
          <p:nvPr>
            <p:ph type="title"/>
          </p:nvPr>
        </p:nvSpPr>
        <p:spPr>
          <a:xfrm>
            <a:off x="245175" y="56900"/>
            <a:ext cx="4261800" cy="13899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lt1"/>
              </a:buClr>
              <a:buSzPts val="2800"/>
              <a:buFont typeface="Merriweather"/>
              <a:buNone/>
            </a:pPr>
            <a:r>
              <a:rPr lang="en-US" sz="2400" b="0" i="0" u="none" strike="noStrike" cap="none">
                <a:solidFill>
                  <a:srgbClr val="FFFFFF"/>
                </a:solidFill>
                <a:latin typeface="Merriweather"/>
                <a:ea typeface="Merriweather"/>
                <a:cs typeface="Merriweather"/>
                <a:sym typeface="Merriweather"/>
              </a:rPr>
              <a:t>Complementariedad</a:t>
            </a:r>
            <a:endParaRPr/>
          </a:p>
        </p:txBody>
      </p:sp>
      <p:sp>
        <p:nvSpPr>
          <p:cNvPr id="123" name="Google Shape;123;p22"/>
          <p:cNvSpPr txBox="1">
            <a:spLocks noGrp="1"/>
          </p:cNvSpPr>
          <p:nvPr>
            <p:ph type="body" idx="2"/>
          </p:nvPr>
        </p:nvSpPr>
        <p:spPr>
          <a:xfrm>
            <a:off x="4644675" y="500925"/>
            <a:ext cx="4375500" cy="4098600"/>
          </a:xfrm>
          <a:prstGeom prst="rect">
            <a:avLst/>
          </a:prstGeom>
          <a:noFill/>
          <a:ln>
            <a:noFill/>
          </a:ln>
        </p:spPr>
        <p:txBody>
          <a:bodyPr spcFirstLastPara="1" wrap="square" lIns="91425" tIns="91425" rIns="91425" bIns="91425" anchor="ctr" anchorCtr="0">
            <a:noAutofit/>
          </a:bodyPr>
          <a:lstStyle/>
          <a:p>
            <a:pPr marL="0" marR="0" lvl="0" indent="0" algn="l" rtl="0">
              <a:lnSpc>
                <a:spcPct val="114000"/>
              </a:lnSpc>
              <a:spcBef>
                <a:spcPts val="0"/>
              </a:spcBef>
              <a:spcAft>
                <a:spcPts val="0"/>
              </a:spcAft>
              <a:buClr>
                <a:schemeClr val="accent2"/>
              </a:buClr>
              <a:buSzPts val="1600"/>
              <a:buFont typeface="Roboto"/>
              <a:buNone/>
            </a:pPr>
            <a:r>
              <a:rPr lang="en-US" sz="1800" b="0" i="0" u="none" strike="noStrike" cap="none">
                <a:solidFill>
                  <a:schemeClr val="dk2"/>
                </a:solidFill>
                <a:latin typeface="Roboto"/>
                <a:ea typeface="Roboto"/>
                <a:cs typeface="Roboto"/>
                <a:sym typeface="Roboto"/>
              </a:rPr>
              <a:t>De conformidad con el </a:t>
            </a:r>
            <a:r>
              <a:rPr lang="en-US" sz="1800" b="1" i="0" u="none" strike="noStrike" cap="none">
                <a:solidFill>
                  <a:schemeClr val="dk2"/>
                </a:solidFill>
                <a:latin typeface="Roboto"/>
                <a:ea typeface="Roboto"/>
                <a:cs typeface="Roboto"/>
                <a:sym typeface="Roboto"/>
              </a:rPr>
              <a:t>principio de complementariedad</a:t>
            </a:r>
            <a:r>
              <a:rPr lang="en-US" sz="1800" b="0" i="0" u="none" strike="noStrike" cap="none">
                <a:solidFill>
                  <a:schemeClr val="dk2"/>
                </a:solidFill>
                <a:latin typeface="Roboto"/>
                <a:ea typeface="Roboto"/>
                <a:cs typeface="Roboto"/>
                <a:sym typeface="Roboto"/>
              </a:rPr>
              <a:t>, las cortes regionales e internacionales solo llevarán a juicio delitos internacionales si las autoridades nacionales no pueden o se rehúsan a procesar a nivel nacional.</a:t>
            </a:r>
            <a:endParaRPr/>
          </a:p>
          <a:p>
            <a:pPr marL="0" marR="0" lvl="0" indent="0" algn="l" rtl="0">
              <a:lnSpc>
                <a:spcPct val="114000"/>
              </a:lnSpc>
              <a:spcBef>
                <a:spcPts val="1600"/>
              </a:spcBef>
              <a:spcAft>
                <a:spcPts val="0"/>
              </a:spcAft>
              <a:buClr>
                <a:schemeClr val="accent2"/>
              </a:buClr>
              <a:buSzPts val="1600"/>
              <a:buFont typeface="Roboto"/>
              <a:buNone/>
            </a:pPr>
            <a:endParaRPr sz="1800" b="0" i="0" u="none" strike="noStrike" cap="none">
              <a:solidFill>
                <a:schemeClr val="dk2"/>
              </a:solidFill>
              <a:latin typeface="Roboto"/>
              <a:ea typeface="Roboto"/>
              <a:cs typeface="Roboto"/>
              <a:sym typeface="Roboto"/>
            </a:endParaRPr>
          </a:p>
          <a:p>
            <a:pPr marL="0" marR="0" lvl="0" indent="0" algn="l" rtl="0">
              <a:lnSpc>
                <a:spcPct val="114000"/>
              </a:lnSpc>
              <a:spcBef>
                <a:spcPts val="1600"/>
              </a:spcBef>
              <a:spcAft>
                <a:spcPts val="1600"/>
              </a:spcAft>
              <a:buClr>
                <a:schemeClr val="accent2"/>
              </a:buClr>
              <a:buSzPts val="1600"/>
              <a:buFont typeface="Roboto"/>
              <a:buNone/>
            </a:pPr>
            <a:r>
              <a:rPr lang="en-US" sz="1800" b="0" i="0" u="none" strike="noStrike" cap="none">
                <a:solidFill>
                  <a:schemeClr val="dk2"/>
                </a:solidFill>
                <a:latin typeface="Roboto"/>
                <a:ea typeface="Roboto"/>
                <a:cs typeface="Roboto"/>
                <a:sym typeface="Roboto"/>
              </a:rPr>
              <a:t>La </a:t>
            </a:r>
            <a:r>
              <a:rPr lang="en-US" sz="1800" b="1" i="1" u="none" strike="noStrike" cap="none">
                <a:solidFill>
                  <a:schemeClr val="dk2"/>
                </a:solidFill>
                <a:latin typeface="Roboto"/>
                <a:ea typeface="Roboto"/>
                <a:cs typeface="Roboto"/>
                <a:sym typeface="Roboto"/>
              </a:rPr>
              <a:t>complementariedad positiva</a:t>
            </a:r>
            <a:r>
              <a:rPr lang="en-US" sz="1800" b="0" i="0" u="none" strike="noStrike" cap="none">
                <a:solidFill>
                  <a:schemeClr val="dk2"/>
                </a:solidFill>
                <a:latin typeface="Roboto"/>
                <a:ea typeface="Roboto"/>
                <a:cs typeface="Roboto"/>
                <a:sym typeface="Roboto"/>
              </a:rPr>
              <a:t> se refiere a la capacidad de las cortes internacionales para presionar a las autoridades nacionales a que se realicen enjuiciamientos internos.</a:t>
            </a:r>
            <a:endParaRPr/>
          </a:p>
        </p:txBody>
      </p:sp>
      <p:sp>
        <p:nvSpPr>
          <p:cNvPr id="4" name="Rectangle 3">
            <a:extLst>
              <a:ext uri="{FF2B5EF4-FFF2-40B4-BE49-F238E27FC236}">
                <a16:creationId xmlns:a16="http://schemas.microsoft.com/office/drawing/2014/main" id="{E14997FC-DD6F-40C8-9ADA-660CBF00DFC0}"/>
              </a:ext>
            </a:extLst>
          </p:cNvPr>
          <p:cNvSpPr/>
          <p:nvPr/>
        </p:nvSpPr>
        <p:spPr>
          <a:xfrm>
            <a:off x="8298948" y="4841465"/>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23"/>
          <p:cNvSpPr txBox="1"/>
          <p:nvPr/>
        </p:nvSpPr>
        <p:spPr>
          <a:xfrm>
            <a:off x="212950" y="100900"/>
            <a:ext cx="3305700" cy="565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chemeClr val="accent1"/>
                </a:solidFill>
                <a:latin typeface="Merriweather"/>
                <a:ea typeface="Merriweather"/>
                <a:cs typeface="Merriweather"/>
                <a:sym typeface="Merriweather"/>
              </a:rPr>
              <a:t>Colombia</a:t>
            </a:r>
            <a:endParaRPr/>
          </a:p>
        </p:txBody>
      </p:sp>
      <p:pic>
        <p:nvPicPr>
          <p:cNvPr id="129" name="Google Shape;129;p23"/>
          <p:cNvPicPr preferRelativeResize="0"/>
          <p:nvPr/>
        </p:nvPicPr>
        <p:blipFill rotWithShape="1">
          <a:blip r:embed="rId3">
            <a:alphaModFix/>
          </a:blip>
          <a:srcRect/>
          <a:stretch/>
        </p:blipFill>
        <p:spPr>
          <a:xfrm>
            <a:off x="688334" y="774375"/>
            <a:ext cx="7767333" cy="436912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24"/>
          <p:cNvSpPr txBox="1">
            <a:spLocks noGrp="1"/>
          </p:cNvSpPr>
          <p:nvPr>
            <p:ph type="title"/>
          </p:nvPr>
        </p:nvSpPr>
        <p:spPr>
          <a:xfrm>
            <a:off x="245175" y="56900"/>
            <a:ext cx="4261800" cy="13899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lt1"/>
              </a:buClr>
              <a:buSzPts val="2800"/>
              <a:buFont typeface="Merriweather"/>
              <a:buNone/>
            </a:pPr>
            <a:r>
              <a:rPr lang="en-US" sz="2400" b="0" i="0" u="none" strike="noStrike" cap="none">
                <a:solidFill>
                  <a:schemeClr val="lt1"/>
                </a:solidFill>
                <a:latin typeface="Merriweather"/>
                <a:ea typeface="Merriweather"/>
                <a:cs typeface="Merriweather"/>
                <a:sym typeface="Merriweather"/>
              </a:rPr>
              <a:t>Ejemplos de mecanismos internacionales</a:t>
            </a:r>
            <a:endParaRPr/>
          </a:p>
        </p:txBody>
      </p:sp>
      <p:sp>
        <p:nvSpPr>
          <p:cNvPr id="135" name="Google Shape;135;p24"/>
          <p:cNvSpPr txBox="1">
            <a:spLocks noGrp="1"/>
          </p:cNvSpPr>
          <p:nvPr>
            <p:ph type="body" idx="2"/>
          </p:nvPr>
        </p:nvSpPr>
        <p:spPr>
          <a:xfrm>
            <a:off x="4644674" y="500925"/>
            <a:ext cx="4423125" cy="4098600"/>
          </a:xfrm>
          <a:prstGeom prst="rect">
            <a:avLst/>
          </a:prstGeom>
          <a:noFill/>
          <a:ln>
            <a:noFill/>
          </a:ln>
        </p:spPr>
        <p:txBody>
          <a:bodyPr spcFirstLastPara="1" wrap="square" lIns="91425" tIns="91425" rIns="91425" bIns="91425" anchor="t" anchorCtr="0">
            <a:noAutofit/>
          </a:bodyPr>
          <a:lstStyle/>
          <a:p>
            <a:pPr marL="0" marR="0" lvl="0" indent="0" algn="l" rtl="0">
              <a:lnSpc>
                <a:spcPct val="114000"/>
              </a:lnSpc>
              <a:spcBef>
                <a:spcPts val="0"/>
              </a:spcBef>
              <a:spcAft>
                <a:spcPts val="0"/>
              </a:spcAft>
              <a:buClr>
                <a:schemeClr val="dk2"/>
              </a:buClr>
              <a:buSzPts val="1600"/>
              <a:buFont typeface="Roboto"/>
              <a:buNone/>
            </a:pPr>
            <a:r>
              <a:rPr lang="en-US" sz="1600" b="1" i="0" strike="noStrike" cap="none" dirty="0" err="1">
                <a:solidFill>
                  <a:schemeClr val="dk2"/>
                </a:solidFill>
                <a:latin typeface="Roboto"/>
                <a:ea typeface="Roboto"/>
                <a:cs typeface="Roboto"/>
                <a:sym typeface="Roboto"/>
              </a:rPr>
              <a:t>Tribunales</a:t>
            </a:r>
            <a:r>
              <a:rPr lang="en-US" sz="1600" b="1" i="0" strike="noStrike" cap="none" dirty="0">
                <a:solidFill>
                  <a:schemeClr val="dk2"/>
                </a:solidFill>
                <a:latin typeface="Roboto"/>
                <a:ea typeface="Roboto"/>
                <a:cs typeface="Roboto"/>
                <a:sym typeface="Roboto"/>
              </a:rPr>
              <a:t> </a:t>
            </a:r>
            <a:r>
              <a:rPr lang="en-US" sz="1600" b="1" i="0" strike="noStrike" cap="none" dirty="0" err="1">
                <a:solidFill>
                  <a:schemeClr val="dk2"/>
                </a:solidFill>
                <a:latin typeface="Roboto"/>
                <a:ea typeface="Roboto"/>
                <a:cs typeface="Roboto"/>
                <a:sym typeface="Roboto"/>
              </a:rPr>
              <a:t>internacionales</a:t>
            </a:r>
            <a:r>
              <a:rPr lang="en-US" sz="1600" b="1" i="0" strike="noStrike" cap="none" dirty="0">
                <a:solidFill>
                  <a:schemeClr val="dk2"/>
                </a:solidFill>
                <a:latin typeface="Roboto"/>
                <a:ea typeface="Roboto"/>
                <a:cs typeface="Roboto"/>
                <a:sym typeface="Roboto"/>
              </a:rPr>
              <a:t> Ad Hoc</a:t>
            </a:r>
            <a:endParaRPr b="1" dirty="0"/>
          </a:p>
          <a:p>
            <a:pPr marL="285750" marR="0" lvl="0" indent="-285750" algn="l" rtl="0">
              <a:lnSpc>
                <a:spcPct val="114000"/>
              </a:lnSpc>
              <a:spcBef>
                <a:spcPts val="1600"/>
              </a:spcBef>
              <a:spcAft>
                <a:spcPts val="0"/>
              </a:spcAft>
              <a:buClr>
                <a:schemeClr val="dk2"/>
              </a:buClr>
              <a:buSzPts val="1600"/>
              <a:buFont typeface="Roboto"/>
              <a:buChar char="●"/>
            </a:pPr>
            <a:r>
              <a:rPr lang="en-US" sz="1600" b="0" i="0" u="none" strike="noStrike" cap="none" dirty="0">
                <a:solidFill>
                  <a:schemeClr val="dk2"/>
                </a:solidFill>
                <a:latin typeface="Roboto"/>
                <a:ea typeface="Roboto"/>
                <a:cs typeface="Roboto"/>
                <a:sym typeface="Roboto"/>
              </a:rPr>
              <a:t>Tribunal Penal </a:t>
            </a:r>
            <a:r>
              <a:rPr lang="en-US" sz="1600" b="0" i="0" u="none" strike="noStrike" cap="none" dirty="0" err="1">
                <a:solidFill>
                  <a:schemeClr val="dk2"/>
                </a:solidFill>
                <a:latin typeface="Roboto"/>
                <a:ea typeface="Roboto"/>
                <a:cs typeface="Roboto"/>
                <a:sym typeface="Roboto"/>
              </a:rPr>
              <a:t>Internacional</a:t>
            </a:r>
            <a:r>
              <a:rPr lang="en-US" sz="1600" b="0" i="0" u="none" strike="noStrike" cap="none" dirty="0">
                <a:solidFill>
                  <a:schemeClr val="dk2"/>
                </a:solidFill>
                <a:latin typeface="Roboto"/>
                <a:ea typeface="Roboto"/>
                <a:cs typeface="Roboto"/>
                <a:sym typeface="Roboto"/>
              </a:rPr>
              <a:t> para la </a:t>
            </a:r>
            <a:r>
              <a:rPr lang="en-US" sz="1600" b="0" i="0" u="none" strike="noStrike" cap="none" dirty="0" err="1">
                <a:solidFill>
                  <a:schemeClr val="dk2"/>
                </a:solidFill>
                <a:latin typeface="Roboto"/>
                <a:ea typeface="Roboto"/>
                <a:cs typeface="Roboto"/>
                <a:sym typeface="Roboto"/>
              </a:rPr>
              <a:t>antigua</a:t>
            </a:r>
            <a:r>
              <a:rPr lang="en-US" sz="1600" b="0" i="0" u="none" strike="noStrike" cap="none" dirty="0">
                <a:solidFill>
                  <a:schemeClr val="dk2"/>
                </a:solidFill>
                <a:latin typeface="Roboto"/>
                <a:ea typeface="Roboto"/>
                <a:cs typeface="Roboto"/>
                <a:sym typeface="Roboto"/>
              </a:rPr>
              <a:t> Yugoslavia (TPIY) (1993–2017)</a:t>
            </a:r>
            <a:endParaRPr dirty="0"/>
          </a:p>
          <a:p>
            <a:pPr marL="285750" marR="0" lvl="0" indent="-285750" algn="l" rtl="0">
              <a:lnSpc>
                <a:spcPct val="114000"/>
              </a:lnSpc>
              <a:spcBef>
                <a:spcPts val="1600"/>
              </a:spcBef>
              <a:spcAft>
                <a:spcPts val="0"/>
              </a:spcAft>
              <a:buClr>
                <a:schemeClr val="dk2"/>
              </a:buClr>
              <a:buSzPts val="1600"/>
              <a:buFont typeface="Roboto"/>
              <a:buChar char="●"/>
            </a:pPr>
            <a:r>
              <a:rPr lang="en-US" sz="1600" b="0" i="0" u="none" strike="noStrike" cap="none" dirty="0">
                <a:solidFill>
                  <a:schemeClr val="dk2"/>
                </a:solidFill>
                <a:latin typeface="Roboto"/>
                <a:ea typeface="Roboto"/>
                <a:cs typeface="Roboto"/>
                <a:sym typeface="Roboto"/>
              </a:rPr>
              <a:t>Tribunal Penal </a:t>
            </a:r>
            <a:r>
              <a:rPr lang="en-US" sz="1600" b="0" i="0" u="none" strike="noStrike" cap="none" dirty="0" err="1">
                <a:solidFill>
                  <a:schemeClr val="dk2"/>
                </a:solidFill>
                <a:latin typeface="Roboto"/>
                <a:ea typeface="Roboto"/>
                <a:cs typeface="Roboto"/>
                <a:sym typeface="Roboto"/>
              </a:rPr>
              <a:t>Internacional</a:t>
            </a:r>
            <a:r>
              <a:rPr lang="en-US" sz="1600" b="0" i="0" u="none" strike="noStrike" cap="none" dirty="0">
                <a:solidFill>
                  <a:schemeClr val="dk2"/>
                </a:solidFill>
                <a:latin typeface="Roboto"/>
                <a:ea typeface="Roboto"/>
                <a:cs typeface="Roboto"/>
                <a:sym typeface="Roboto"/>
              </a:rPr>
              <a:t> para Ruanda (TPIR) (1994–2015)</a:t>
            </a:r>
            <a:endParaRPr dirty="0"/>
          </a:p>
          <a:p>
            <a:pPr marL="285750" marR="0" lvl="0" indent="-285750" algn="l" rtl="0">
              <a:lnSpc>
                <a:spcPct val="114000"/>
              </a:lnSpc>
              <a:spcBef>
                <a:spcPts val="1600"/>
              </a:spcBef>
              <a:spcAft>
                <a:spcPts val="0"/>
              </a:spcAft>
              <a:buClr>
                <a:schemeClr val="dk2"/>
              </a:buClr>
              <a:buSzPts val="1600"/>
              <a:buFont typeface="Roboto"/>
              <a:buChar char="●"/>
            </a:pPr>
            <a:r>
              <a:rPr lang="en-US" sz="1600" b="0" i="0" u="none" strike="noStrike" cap="none" dirty="0" err="1">
                <a:solidFill>
                  <a:schemeClr val="dk2"/>
                </a:solidFill>
                <a:latin typeface="Roboto"/>
                <a:ea typeface="Roboto"/>
                <a:cs typeface="Roboto"/>
                <a:sym typeface="Roboto"/>
              </a:rPr>
              <a:t>Mecanismo</a:t>
            </a:r>
            <a:r>
              <a:rPr lang="en-US" sz="1600" b="0" i="0" u="none" strike="noStrike" cap="none" dirty="0">
                <a:solidFill>
                  <a:schemeClr val="dk2"/>
                </a:solidFill>
                <a:latin typeface="Roboto"/>
                <a:ea typeface="Roboto"/>
                <a:cs typeface="Roboto"/>
                <a:sym typeface="Roboto"/>
              </a:rPr>
              <a:t> Residual </a:t>
            </a:r>
            <a:r>
              <a:rPr lang="en-US" sz="1600" b="0" i="0" u="none" strike="noStrike" cap="none" dirty="0" err="1">
                <a:solidFill>
                  <a:schemeClr val="dk2"/>
                </a:solidFill>
                <a:latin typeface="Roboto"/>
                <a:ea typeface="Roboto"/>
                <a:cs typeface="Roboto"/>
                <a:sym typeface="Roboto"/>
              </a:rPr>
              <a:t>Internacional</a:t>
            </a:r>
            <a:r>
              <a:rPr lang="en-US" sz="1600" b="0" i="0" u="none" strike="noStrike" cap="none" dirty="0">
                <a:solidFill>
                  <a:schemeClr val="dk2"/>
                </a:solidFill>
                <a:latin typeface="Roboto"/>
                <a:ea typeface="Roboto"/>
                <a:cs typeface="Roboto"/>
                <a:sym typeface="Roboto"/>
              </a:rPr>
              <a:t> de </a:t>
            </a:r>
            <a:r>
              <a:rPr lang="en-US" sz="1600" b="0" i="0" u="none" strike="noStrike" cap="none" dirty="0" err="1">
                <a:solidFill>
                  <a:schemeClr val="dk2"/>
                </a:solidFill>
                <a:latin typeface="Roboto"/>
                <a:ea typeface="Roboto"/>
                <a:cs typeface="Roboto"/>
                <a:sym typeface="Roboto"/>
              </a:rPr>
              <a:t>los</a:t>
            </a:r>
            <a:r>
              <a:rPr lang="en-US" sz="1600" b="0" i="0" u="none" strike="noStrike" cap="none" dirty="0">
                <a:solidFill>
                  <a:schemeClr val="dk2"/>
                </a:solidFill>
                <a:latin typeface="Roboto"/>
                <a:ea typeface="Roboto"/>
                <a:cs typeface="Roboto"/>
                <a:sym typeface="Roboto"/>
              </a:rPr>
              <a:t> </a:t>
            </a:r>
            <a:r>
              <a:rPr lang="en-US" sz="1600" b="0" i="0" u="none" strike="noStrike" cap="none" dirty="0" err="1">
                <a:solidFill>
                  <a:schemeClr val="dk2"/>
                </a:solidFill>
                <a:latin typeface="Roboto"/>
                <a:ea typeface="Roboto"/>
                <a:cs typeface="Roboto"/>
                <a:sym typeface="Roboto"/>
              </a:rPr>
              <a:t>Tribunales</a:t>
            </a:r>
            <a:r>
              <a:rPr lang="en-US" sz="1600" b="0" i="0" u="none" strike="noStrike" cap="none" dirty="0">
                <a:solidFill>
                  <a:schemeClr val="dk2"/>
                </a:solidFill>
                <a:latin typeface="Roboto"/>
                <a:ea typeface="Roboto"/>
                <a:cs typeface="Roboto"/>
                <a:sym typeface="Roboto"/>
              </a:rPr>
              <a:t> </a:t>
            </a:r>
            <a:r>
              <a:rPr lang="en-US" sz="1600" b="0" i="0" u="none" strike="noStrike" cap="none" dirty="0" err="1">
                <a:solidFill>
                  <a:schemeClr val="dk2"/>
                </a:solidFill>
                <a:latin typeface="Roboto"/>
                <a:ea typeface="Roboto"/>
                <a:cs typeface="Roboto"/>
                <a:sym typeface="Roboto"/>
              </a:rPr>
              <a:t>Penales</a:t>
            </a:r>
            <a:r>
              <a:rPr lang="en-US" sz="1600" b="0" i="0" u="none" strike="noStrike" cap="none" dirty="0">
                <a:solidFill>
                  <a:schemeClr val="dk2"/>
                </a:solidFill>
                <a:latin typeface="Roboto"/>
                <a:ea typeface="Roboto"/>
                <a:cs typeface="Roboto"/>
                <a:sym typeface="Roboto"/>
              </a:rPr>
              <a:t> (2010– </a:t>
            </a:r>
            <a:r>
              <a:rPr lang="en-US" sz="1600" b="0" i="0" u="none" strike="noStrike" cap="none" dirty="0" err="1">
                <a:solidFill>
                  <a:schemeClr val="dk2"/>
                </a:solidFill>
                <a:latin typeface="Roboto"/>
                <a:ea typeface="Roboto"/>
                <a:cs typeface="Roboto"/>
                <a:sym typeface="Roboto"/>
              </a:rPr>
              <a:t>presente</a:t>
            </a:r>
            <a:r>
              <a:rPr lang="en-US" sz="1600" b="0" i="0" u="none" strike="noStrike" cap="none" dirty="0">
                <a:solidFill>
                  <a:schemeClr val="dk2"/>
                </a:solidFill>
                <a:latin typeface="Roboto"/>
                <a:ea typeface="Roboto"/>
                <a:cs typeface="Roboto"/>
                <a:sym typeface="Roboto"/>
              </a:rPr>
              <a:t>)</a:t>
            </a:r>
            <a:endParaRPr dirty="0"/>
          </a:p>
          <a:p>
            <a:pPr marL="285750" marR="0" lvl="0" indent="-184150" algn="l" rtl="0">
              <a:lnSpc>
                <a:spcPct val="114000"/>
              </a:lnSpc>
              <a:spcBef>
                <a:spcPts val="1600"/>
              </a:spcBef>
              <a:spcAft>
                <a:spcPts val="0"/>
              </a:spcAft>
              <a:buClr>
                <a:schemeClr val="dk2"/>
              </a:buClr>
              <a:buSzPts val="1600"/>
              <a:buFont typeface="Roboto"/>
              <a:buNone/>
            </a:pPr>
            <a:endParaRPr sz="1600" b="0" i="0" u="none" strike="noStrike" cap="none" dirty="0">
              <a:solidFill>
                <a:schemeClr val="dk2"/>
              </a:solidFill>
              <a:latin typeface="Roboto"/>
              <a:ea typeface="Roboto"/>
              <a:cs typeface="Roboto"/>
              <a:sym typeface="Roboto"/>
            </a:endParaRPr>
          </a:p>
          <a:p>
            <a:pPr marL="0" marR="0" lvl="0" indent="0" algn="l" rtl="0">
              <a:lnSpc>
                <a:spcPct val="114000"/>
              </a:lnSpc>
              <a:spcBef>
                <a:spcPts val="1600"/>
              </a:spcBef>
              <a:spcAft>
                <a:spcPts val="0"/>
              </a:spcAft>
              <a:buClr>
                <a:schemeClr val="dk2"/>
              </a:buClr>
              <a:buSzPts val="1600"/>
              <a:buFont typeface="Roboto"/>
              <a:buNone/>
            </a:pPr>
            <a:r>
              <a:rPr lang="en-US" sz="1600" b="1" i="0" strike="noStrike" cap="none" dirty="0">
                <a:solidFill>
                  <a:schemeClr val="dk2"/>
                </a:solidFill>
                <a:latin typeface="Roboto"/>
                <a:ea typeface="Roboto"/>
                <a:cs typeface="Roboto"/>
                <a:sym typeface="Roboto"/>
              </a:rPr>
              <a:t>Corte </a:t>
            </a:r>
            <a:r>
              <a:rPr lang="en-US" sz="1600" b="1" i="0" strike="noStrike" cap="none" dirty="0" err="1">
                <a:solidFill>
                  <a:schemeClr val="dk2"/>
                </a:solidFill>
                <a:latin typeface="Roboto"/>
                <a:ea typeface="Roboto"/>
                <a:cs typeface="Roboto"/>
                <a:sym typeface="Roboto"/>
              </a:rPr>
              <a:t>Internacional</a:t>
            </a:r>
            <a:r>
              <a:rPr lang="en-US" sz="1600" b="1" i="0" strike="noStrike" cap="none" dirty="0">
                <a:solidFill>
                  <a:schemeClr val="dk2"/>
                </a:solidFill>
                <a:latin typeface="Roboto"/>
                <a:ea typeface="Roboto"/>
                <a:cs typeface="Roboto"/>
                <a:sym typeface="Roboto"/>
              </a:rPr>
              <a:t> Permanente</a:t>
            </a:r>
            <a:endParaRPr b="1" dirty="0"/>
          </a:p>
          <a:p>
            <a:pPr marL="285750" marR="0" lvl="0" indent="-285750" algn="l" rtl="0">
              <a:lnSpc>
                <a:spcPct val="114000"/>
              </a:lnSpc>
              <a:spcBef>
                <a:spcPts val="1600"/>
              </a:spcBef>
              <a:spcAft>
                <a:spcPts val="1600"/>
              </a:spcAft>
              <a:buClr>
                <a:schemeClr val="dk2"/>
              </a:buClr>
              <a:buSzPts val="1600"/>
              <a:buFont typeface="Roboto"/>
              <a:buChar char="●"/>
            </a:pPr>
            <a:r>
              <a:rPr lang="en-US" sz="1600" b="0" i="0" u="none" strike="noStrike" cap="none" dirty="0">
                <a:solidFill>
                  <a:schemeClr val="dk2"/>
                </a:solidFill>
                <a:latin typeface="Roboto"/>
                <a:ea typeface="Roboto"/>
                <a:cs typeface="Roboto"/>
                <a:sym typeface="Roboto"/>
              </a:rPr>
              <a:t>Corte Penal </a:t>
            </a:r>
            <a:r>
              <a:rPr lang="en-US" sz="1600" b="0" i="0" u="none" strike="noStrike" cap="none" dirty="0" err="1">
                <a:solidFill>
                  <a:schemeClr val="dk2"/>
                </a:solidFill>
                <a:latin typeface="Roboto"/>
                <a:ea typeface="Roboto"/>
                <a:cs typeface="Roboto"/>
                <a:sym typeface="Roboto"/>
              </a:rPr>
              <a:t>Internacional</a:t>
            </a:r>
            <a:r>
              <a:rPr lang="en-US" sz="1600" b="0" i="0" u="none" strike="noStrike" cap="none" dirty="0">
                <a:solidFill>
                  <a:schemeClr val="dk2"/>
                </a:solidFill>
                <a:latin typeface="Roboto"/>
                <a:ea typeface="Roboto"/>
                <a:cs typeface="Roboto"/>
                <a:sym typeface="Roboto"/>
              </a:rPr>
              <a:t> (CPI) (2002–</a:t>
            </a:r>
            <a:r>
              <a:rPr lang="en-US" sz="1600" b="0" i="0" u="none" strike="noStrike" cap="none" dirty="0" err="1">
                <a:solidFill>
                  <a:schemeClr val="dk2"/>
                </a:solidFill>
                <a:latin typeface="Roboto"/>
                <a:ea typeface="Roboto"/>
                <a:cs typeface="Roboto"/>
                <a:sym typeface="Roboto"/>
              </a:rPr>
              <a:t>presente</a:t>
            </a:r>
            <a:r>
              <a:rPr lang="en-US" sz="1600" b="0" i="0" u="none" strike="noStrike" cap="none" dirty="0">
                <a:solidFill>
                  <a:schemeClr val="dk2"/>
                </a:solidFill>
                <a:latin typeface="Roboto"/>
                <a:ea typeface="Roboto"/>
                <a:cs typeface="Roboto"/>
                <a:sym typeface="Roboto"/>
              </a:rPr>
              <a:t>)</a:t>
            </a:r>
            <a:endParaRPr dirty="0"/>
          </a:p>
        </p:txBody>
      </p:sp>
      <p:pic>
        <p:nvPicPr>
          <p:cNvPr id="136" name="Google Shape;136;p24"/>
          <p:cNvPicPr preferRelativeResize="0"/>
          <p:nvPr/>
        </p:nvPicPr>
        <p:blipFill rotWithShape="1">
          <a:blip r:embed="rId3">
            <a:alphaModFix/>
          </a:blip>
          <a:srcRect/>
          <a:stretch/>
        </p:blipFill>
        <p:spPr>
          <a:xfrm>
            <a:off x="0" y="1652996"/>
            <a:ext cx="4572000" cy="2286000"/>
          </a:xfrm>
          <a:prstGeom prst="rect">
            <a:avLst/>
          </a:prstGeom>
          <a:noFill/>
          <a:ln>
            <a:noFill/>
          </a:ln>
        </p:spPr>
      </p:pic>
      <p:sp>
        <p:nvSpPr>
          <p:cNvPr id="5" name="Rectangle 4">
            <a:extLst>
              <a:ext uri="{FF2B5EF4-FFF2-40B4-BE49-F238E27FC236}">
                <a16:creationId xmlns:a16="http://schemas.microsoft.com/office/drawing/2014/main" id="{A00C6F0A-9E96-4703-B8E5-B87B2B8D21BA}"/>
              </a:ext>
            </a:extLst>
          </p:cNvPr>
          <p:cNvSpPr/>
          <p:nvPr/>
        </p:nvSpPr>
        <p:spPr>
          <a:xfrm>
            <a:off x="8298948" y="4841465"/>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25"/>
          <p:cNvSpPr txBox="1">
            <a:spLocks noGrp="1"/>
          </p:cNvSpPr>
          <p:nvPr>
            <p:ph type="title"/>
          </p:nvPr>
        </p:nvSpPr>
        <p:spPr>
          <a:xfrm>
            <a:off x="245175" y="56900"/>
            <a:ext cx="4261800" cy="13899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lt1"/>
              </a:buClr>
              <a:buSzPts val="2800"/>
              <a:buFont typeface="Merriweather"/>
              <a:buNone/>
            </a:pPr>
            <a:r>
              <a:rPr lang="en-US" sz="2400" b="0" i="0" u="none" strike="noStrike" cap="none">
                <a:solidFill>
                  <a:schemeClr val="lt1"/>
                </a:solidFill>
                <a:latin typeface="Merriweather"/>
                <a:ea typeface="Merriweather"/>
                <a:cs typeface="Merriweather"/>
                <a:sym typeface="Merriweather"/>
              </a:rPr>
              <a:t>Ejemplos de mecanismos regionales</a:t>
            </a:r>
            <a:endParaRPr/>
          </a:p>
        </p:txBody>
      </p:sp>
      <p:sp>
        <p:nvSpPr>
          <p:cNvPr id="142" name="Google Shape;142;p25"/>
          <p:cNvSpPr txBox="1">
            <a:spLocks noGrp="1"/>
          </p:cNvSpPr>
          <p:nvPr>
            <p:ph type="body" idx="2"/>
          </p:nvPr>
        </p:nvSpPr>
        <p:spPr>
          <a:xfrm>
            <a:off x="4644674" y="189155"/>
            <a:ext cx="4432651" cy="4544850"/>
          </a:xfrm>
          <a:prstGeom prst="rect">
            <a:avLst/>
          </a:prstGeom>
          <a:noFill/>
          <a:ln>
            <a:noFill/>
          </a:ln>
        </p:spPr>
        <p:txBody>
          <a:bodyPr spcFirstLastPara="1" wrap="square" lIns="91425" tIns="91425" rIns="91425" bIns="91425" anchor="t" anchorCtr="0">
            <a:noAutofit/>
          </a:bodyPr>
          <a:lstStyle/>
          <a:p>
            <a:pPr marL="0" marR="0" lvl="0" indent="0" algn="l" rtl="0">
              <a:lnSpc>
                <a:spcPct val="114000"/>
              </a:lnSpc>
              <a:spcBef>
                <a:spcPts val="0"/>
              </a:spcBef>
              <a:spcAft>
                <a:spcPts val="0"/>
              </a:spcAft>
              <a:buClr>
                <a:schemeClr val="accent2"/>
              </a:buClr>
              <a:buSzPts val="1600"/>
              <a:buFont typeface="Roboto"/>
              <a:buNone/>
            </a:pPr>
            <a:r>
              <a:rPr lang="en-US" sz="1600" b="1" i="0" u="none" strike="noStrike" cap="none" dirty="0" err="1">
                <a:solidFill>
                  <a:schemeClr val="dk2"/>
                </a:solidFill>
                <a:latin typeface="Roboto"/>
                <a:ea typeface="Roboto"/>
                <a:cs typeface="Roboto"/>
                <a:sym typeface="Roboto"/>
              </a:rPr>
              <a:t>África</a:t>
            </a:r>
            <a:r>
              <a:rPr lang="en-US" sz="1600" b="0" i="0" u="none" strike="noStrike" cap="none" dirty="0">
                <a:solidFill>
                  <a:schemeClr val="dk2"/>
                </a:solidFill>
                <a:latin typeface="Roboto"/>
                <a:ea typeface="Roboto"/>
                <a:cs typeface="Roboto"/>
                <a:sym typeface="Roboto"/>
              </a:rPr>
              <a:t>: Corte Africana de Derechos Humanos y de </a:t>
            </a:r>
            <a:r>
              <a:rPr lang="en-US" sz="1600" b="0" i="0" u="none" strike="noStrike" cap="none" dirty="0" err="1">
                <a:solidFill>
                  <a:schemeClr val="dk2"/>
                </a:solidFill>
                <a:latin typeface="Roboto"/>
                <a:ea typeface="Roboto"/>
                <a:cs typeface="Roboto"/>
                <a:sym typeface="Roboto"/>
              </a:rPr>
              <a:t>los</a:t>
            </a:r>
            <a:r>
              <a:rPr lang="en-US" sz="1600" b="0" i="0" u="none" strike="noStrike" cap="none" dirty="0">
                <a:solidFill>
                  <a:schemeClr val="dk2"/>
                </a:solidFill>
                <a:latin typeface="Roboto"/>
                <a:ea typeface="Roboto"/>
                <a:cs typeface="Roboto"/>
                <a:sym typeface="Roboto"/>
              </a:rPr>
              <a:t> Pueblos; </a:t>
            </a:r>
            <a:r>
              <a:rPr lang="en-US" sz="1600" b="0" i="0" u="none" strike="noStrike" cap="none" dirty="0" err="1">
                <a:solidFill>
                  <a:schemeClr val="dk2"/>
                </a:solidFill>
                <a:latin typeface="Roboto"/>
                <a:ea typeface="Roboto"/>
                <a:cs typeface="Roboto"/>
                <a:sym typeface="Roboto"/>
              </a:rPr>
              <a:t>Comisión</a:t>
            </a:r>
            <a:r>
              <a:rPr lang="en-US" sz="1600" b="0" i="0" u="none" strike="noStrike" cap="none" dirty="0">
                <a:solidFill>
                  <a:schemeClr val="dk2"/>
                </a:solidFill>
                <a:latin typeface="Roboto"/>
                <a:ea typeface="Roboto"/>
                <a:cs typeface="Roboto"/>
                <a:sym typeface="Roboto"/>
              </a:rPr>
              <a:t> Africana de Derechos Humanos y de </a:t>
            </a:r>
            <a:r>
              <a:rPr lang="en-US" sz="1600" b="0" i="0" u="none" strike="noStrike" cap="none" dirty="0" err="1">
                <a:solidFill>
                  <a:schemeClr val="dk2"/>
                </a:solidFill>
                <a:latin typeface="Roboto"/>
                <a:ea typeface="Roboto"/>
                <a:cs typeface="Roboto"/>
                <a:sym typeface="Roboto"/>
              </a:rPr>
              <a:t>los</a:t>
            </a:r>
            <a:r>
              <a:rPr lang="en-US" sz="1600" b="0" i="0" u="none" strike="noStrike" cap="none" dirty="0">
                <a:solidFill>
                  <a:schemeClr val="dk2"/>
                </a:solidFill>
                <a:latin typeface="Roboto"/>
                <a:ea typeface="Roboto"/>
                <a:cs typeface="Roboto"/>
                <a:sym typeface="Roboto"/>
              </a:rPr>
              <a:t> Pueblos</a:t>
            </a:r>
            <a:endParaRPr dirty="0"/>
          </a:p>
          <a:p>
            <a:pPr marL="0" marR="0" lvl="0" indent="0" algn="l" rtl="0">
              <a:lnSpc>
                <a:spcPct val="114000"/>
              </a:lnSpc>
              <a:spcBef>
                <a:spcPts val="1600"/>
              </a:spcBef>
              <a:spcAft>
                <a:spcPts val="0"/>
              </a:spcAft>
              <a:buClr>
                <a:schemeClr val="accent2"/>
              </a:buClr>
              <a:buSzPts val="1600"/>
              <a:buFont typeface="Roboto"/>
              <a:buNone/>
            </a:pPr>
            <a:r>
              <a:rPr lang="en-US" sz="1600" b="1" i="0" u="none" strike="noStrike" cap="none" dirty="0" err="1">
                <a:solidFill>
                  <a:schemeClr val="dk2"/>
                </a:solidFill>
                <a:latin typeface="Roboto"/>
                <a:ea typeface="Roboto"/>
                <a:cs typeface="Roboto"/>
                <a:sym typeface="Roboto"/>
              </a:rPr>
              <a:t>Américas</a:t>
            </a:r>
            <a:r>
              <a:rPr lang="en-US" sz="1600" b="0" i="0" u="none" strike="noStrike" cap="none" dirty="0">
                <a:solidFill>
                  <a:schemeClr val="dk2"/>
                </a:solidFill>
                <a:latin typeface="Roboto"/>
                <a:ea typeface="Roboto"/>
                <a:cs typeface="Roboto"/>
                <a:sym typeface="Roboto"/>
              </a:rPr>
              <a:t>: Corte </a:t>
            </a:r>
            <a:r>
              <a:rPr lang="en-US" sz="1600" b="0" i="0" u="none" strike="noStrike" cap="none" dirty="0" err="1">
                <a:solidFill>
                  <a:schemeClr val="dk2"/>
                </a:solidFill>
                <a:latin typeface="Roboto"/>
                <a:ea typeface="Roboto"/>
                <a:cs typeface="Roboto"/>
                <a:sym typeface="Roboto"/>
              </a:rPr>
              <a:t>Interamericana</a:t>
            </a:r>
            <a:r>
              <a:rPr lang="en-US" sz="1600" b="0" i="0" u="none" strike="noStrike" cap="none" dirty="0">
                <a:solidFill>
                  <a:schemeClr val="dk2"/>
                </a:solidFill>
                <a:latin typeface="Roboto"/>
                <a:ea typeface="Roboto"/>
                <a:cs typeface="Roboto"/>
                <a:sym typeface="Roboto"/>
              </a:rPr>
              <a:t> de Derechos Humanos; </a:t>
            </a:r>
            <a:r>
              <a:rPr lang="en-US" sz="1600" b="0" i="0" u="none" strike="noStrike" cap="none" dirty="0" err="1">
                <a:solidFill>
                  <a:schemeClr val="dk2"/>
                </a:solidFill>
                <a:latin typeface="Roboto"/>
                <a:ea typeface="Roboto"/>
                <a:cs typeface="Roboto"/>
                <a:sym typeface="Roboto"/>
              </a:rPr>
              <a:t>Comisión</a:t>
            </a:r>
            <a:r>
              <a:rPr lang="en-US" sz="1600" b="0" i="0" u="none" strike="noStrike" cap="none" dirty="0">
                <a:solidFill>
                  <a:schemeClr val="dk2"/>
                </a:solidFill>
                <a:latin typeface="Roboto"/>
                <a:ea typeface="Roboto"/>
                <a:cs typeface="Roboto"/>
                <a:sym typeface="Roboto"/>
              </a:rPr>
              <a:t> </a:t>
            </a:r>
            <a:r>
              <a:rPr lang="en-US" sz="1600" b="0" i="0" u="none" strike="noStrike" cap="none" dirty="0" err="1">
                <a:solidFill>
                  <a:schemeClr val="dk2"/>
                </a:solidFill>
                <a:latin typeface="Roboto"/>
                <a:ea typeface="Roboto"/>
                <a:cs typeface="Roboto"/>
                <a:sym typeface="Roboto"/>
              </a:rPr>
              <a:t>Interamericana</a:t>
            </a:r>
            <a:r>
              <a:rPr lang="en-US" sz="1600" b="0" i="0" u="none" strike="noStrike" cap="none" dirty="0">
                <a:solidFill>
                  <a:schemeClr val="dk2"/>
                </a:solidFill>
                <a:latin typeface="Roboto"/>
                <a:ea typeface="Roboto"/>
                <a:cs typeface="Roboto"/>
                <a:sym typeface="Roboto"/>
              </a:rPr>
              <a:t> de Derechos Humanos</a:t>
            </a:r>
            <a:endParaRPr dirty="0"/>
          </a:p>
          <a:p>
            <a:pPr marL="0" marR="0" lvl="0" indent="0" algn="l" rtl="0">
              <a:lnSpc>
                <a:spcPct val="114000"/>
              </a:lnSpc>
              <a:spcBef>
                <a:spcPts val="1600"/>
              </a:spcBef>
              <a:spcAft>
                <a:spcPts val="0"/>
              </a:spcAft>
              <a:buClr>
                <a:schemeClr val="accent2"/>
              </a:buClr>
              <a:buSzPts val="1600"/>
              <a:buFont typeface="Roboto"/>
              <a:buNone/>
            </a:pPr>
            <a:r>
              <a:rPr lang="en-US" sz="1600" b="1" i="0" u="none" strike="noStrike" cap="none" dirty="0">
                <a:solidFill>
                  <a:schemeClr val="dk2"/>
                </a:solidFill>
                <a:latin typeface="Roboto"/>
                <a:ea typeface="Roboto"/>
                <a:cs typeface="Roboto"/>
                <a:sym typeface="Roboto"/>
              </a:rPr>
              <a:t>Europa</a:t>
            </a:r>
            <a:r>
              <a:rPr lang="en-US" sz="1600" b="0" i="0" u="none" strike="noStrike" cap="none" dirty="0">
                <a:solidFill>
                  <a:schemeClr val="dk2"/>
                </a:solidFill>
                <a:latin typeface="Roboto"/>
                <a:ea typeface="Roboto"/>
                <a:cs typeface="Roboto"/>
                <a:sym typeface="Roboto"/>
              </a:rPr>
              <a:t>: Corte </a:t>
            </a:r>
            <a:r>
              <a:rPr lang="en-US" sz="1600" b="0" i="0" u="none" strike="noStrike" cap="none" dirty="0" err="1">
                <a:solidFill>
                  <a:schemeClr val="dk2"/>
                </a:solidFill>
                <a:latin typeface="Roboto"/>
                <a:ea typeface="Roboto"/>
                <a:cs typeface="Roboto"/>
                <a:sym typeface="Roboto"/>
              </a:rPr>
              <a:t>Europea</a:t>
            </a:r>
            <a:r>
              <a:rPr lang="en-US" sz="1600" b="0" i="0" u="none" strike="noStrike" cap="none" dirty="0">
                <a:solidFill>
                  <a:schemeClr val="dk2"/>
                </a:solidFill>
                <a:latin typeface="Roboto"/>
                <a:ea typeface="Roboto"/>
                <a:cs typeface="Roboto"/>
                <a:sym typeface="Roboto"/>
              </a:rPr>
              <a:t> de Derechos Humanos; </a:t>
            </a:r>
            <a:r>
              <a:rPr lang="en-US" sz="1600" b="0" i="0" u="none" strike="noStrike" cap="none" dirty="0" err="1">
                <a:solidFill>
                  <a:schemeClr val="dk2"/>
                </a:solidFill>
                <a:latin typeface="Roboto"/>
                <a:ea typeface="Roboto"/>
                <a:cs typeface="Roboto"/>
                <a:sym typeface="Roboto"/>
              </a:rPr>
              <a:t>Comité</a:t>
            </a:r>
            <a:r>
              <a:rPr lang="en-US" sz="1600" b="0" i="0" u="none" strike="noStrike" cap="none" dirty="0">
                <a:solidFill>
                  <a:schemeClr val="dk2"/>
                </a:solidFill>
                <a:latin typeface="Roboto"/>
                <a:ea typeface="Roboto"/>
                <a:cs typeface="Roboto"/>
                <a:sym typeface="Roboto"/>
              </a:rPr>
              <a:t> </a:t>
            </a:r>
            <a:r>
              <a:rPr lang="en-US" sz="1600" b="0" i="0" u="none" strike="noStrike" cap="none" dirty="0" err="1">
                <a:solidFill>
                  <a:schemeClr val="dk2"/>
                </a:solidFill>
                <a:latin typeface="Roboto"/>
                <a:ea typeface="Roboto"/>
                <a:cs typeface="Roboto"/>
                <a:sym typeface="Roboto"/>
              </a:rPr>
              <a:t>Europeo</a:t>
            </a:r>
            <a:r>
              <a:rPr lang="en-US" sz="1600" b="0" i="0" u="none" strike="noStrike" cap="none" dirty="0">
                <a:solidFill>
                  <a:schemeClr val="dk2"/>
                </a:solidFill>
                <a:latin typeface="Roboto"/>
                <a:ea typeface="Roboto"/>
                <a:cs typeface="Roboto"/>
                <a:sym typeface="Roboto"/>
              </a:rPr>
              <a:t> de Derechos </a:t>
            </a:r>
            <a:r>
              <a:rPr lang="en-US" sz="1600" b="0" i="0" u="none" strike="noStrike" cap="none" dirty="0" err="1">
                <a:solidFill>
                  <a:schemeClr val="dk2"/>
                </a:solidFill>
                <a:latin typeface="Roboto"/>
                <a:ea typeface="Roboto"/>
                <a:cs typeface="Roboto"/>
                <a:sym typeface="Roboto"/>
              </a:rPr>
              <a:t>Sociales</a:t>
            </a:r>
            <a:endParaRPr dirty="0"/>
          </a:p>
          <a:p>
            <a:pPr marL="0" marR="0" lvl="0" indent="0" algn="l" rtl="0">
              <a:lnSpc>
                <a:spcPct val="114000"/>
              </a:lnSpc>
              <a:spcBef>
                <a:spcPts val="1600"/>
              </a:spcBef>
              <a:spcAft>
                <a:spcPts val="0"/>
              </a:spcAft>
              <a:buClr>
                <a:schemeClr val="accent2"/>
              </a:buClr>
              <a:buSzPts val="1600"/>
              <a:buFont typeface="Roboto"/>
              <a:buNone/>
            </a:pPr>
            <a:r>
              <a:rPr lang="en-US" sz="1600" b="1" i="0" u="none" strike="noStrike" cap="none" dirty="0">
                <a:solidFill>
                  <a:schemeClr val="dk2"/>
                </a:solidFill>
                <a:latin typeface="Roboto"/>
                <a:ea typeface="Roboto"/>
                <a:cs typeface="Roboto"/>
                <a:sym typeface="Roboto"/>
              </a:rPr>
              <a:t>Medio </a:t>
            </a:r>
            <a:r>
              <a:rPr lang="en-US" sz="1600" b="1" i="0" u="none" strike="noStrike" cap="none" dirty="0" err="1">
                <a:solidFill>
                  <a:schemeClr val="dk2"/>
                </a:solidFill>
                <a:latin typeface="Roboto"/>
                <a:ea typeface="Roboto"/>
                <a:cs typeface="Roboto"/>
                <a:sym typeface="Roboto"/>
              </a:rPr>
              <a:t>Oriente</a:t>
            </a:r>
            <a:r>
              <a:rPr lang="en-US" sz="1600" b="0" i="0" u="none" strike="noStrike" cap="none" dirty="0">
                <a:solidFill>
                  <a:schemeClr val="dk2"/>
                </a:solidFill>
                <a:latin typeface="Roboto"/>
                <a:ea typeface="Roboto"/>
                <a:cs typeface="Roboto"/>
                <a:sym typeface="Roboto"/>
              </a:rPr>
              <a:t>: </a:t>
            </a:r>
            <a:r>
              <a:rPr lang="en-US" sz="1600" b="0" i="0" u="none" strike="noStrike" cap="none" dirty="0" err="1">
                <a:solidFill>
                  <a:schemeClr val="dk2"/>
                </a:solidFill>
                <a:latin typeface="Roboto"/>
                <a:ea typeface="Roboto"/>
                <a:cs typeface="Roboto"/>
                <a:sym typeface="Roboto"/>
              </a:rPr>
              <a:t>Comité</a:t>
            </a:r>
            <a:r>
              <a:rPr lang="en-US" sz="1600" b="0" i="0" u="none" strike="noStrike" cap="none" dirty="0">
                <a:solidFill>
                  <a:schemeClr val="dk2"/>
                </a:solidFill>
                <a:latin typeface="Roboto"/>
                <a:ea typeface="Roboto"/>
                <a:cs typeface="Roboto"/>
                <a:sym typeface="Roboto"/>
              </a:rPr>
              <a:t> </a:t>
            </a:r>
            <a:r>
              <a:rPr lang="en-US" sz="1600" b="0" i="0" u="none" strike="noStrike" cap="none" dirty="0" err="1">
                <a:solidFill>
                  <a:schemeClr val="dk2"/>
                </a:solidFill>
                <a:latin typeface="Roboto"/>
                <a:ea typeface="Roboto"/>
                <a:cs typeface="Roboto"/>
                <a:sym typeface="Roboto"/>
              </a:rPr>
              <a:t>Árabe</a:t>
            </a:r>
            <a:r>
              <a:rPr lang="en-US" sz="1600" b="0" i="0" u="none" strike="noStrike" cap="none" dirty="0">
                <a:solidFill>
                  <a:schemeClr val="dk2"/>
                </a:solidFill>
                <a:latin typeface="Roboto"/>
                <a:ea typeface="Roboto"/>
                <a:cs typeface="Roboto"/>
                <a:sym typeface="Roboto"/>
              </a:rPr>
              <a:t> de Derechos Humanos </a:t>
            </a:r>
            <a:endParaRPr dirty="0"/>
          </a:p>
          <a:p>
            <a:pPr marL="0" marR="0" lvl="0" indent="0" algn="l" rtl="0">
              <a:lnSpc>
                <a:spcPct val="114000"/>
              </a:lnSpc>
              <a:spcBef>
                <a:spcPts val="1600"/>
              </a:spcBef>
              <a:spcAft>
                <a:spcPts val="1600"/>
              </a:spcAft>
              <a:buClr>
                <a:schemeClr val="accent2"/>
              </a:buClr>
              <a:buSzPts val="1600"/>
              <a:buFont typeface="Roboto"/>
              <a:buNone/>
            </a:pPr>
            <a:r>
              <a:rPr lang="en-US" sz="1600" b="1" i="0" u="none" strike="noStrike" cap="none" dirty="0" err="1">
                <a:solidFill>
                  <a:schemeClr val="dk2"/>
                </a:solidFill>
                <a:latin typeface="Roboto"/>
                <a:ea typeface="Roboto"/>
                <a:cs typeface="Roboto"/>
                <a:sym typeface="Roboto"/>
              </a:rPr>
              <a:t>Sudeste</a:t>
            </a:r>
            <a:r>
              <a:rPr lang="en-US" sz="1600" b="1" i="0" u="none" strike="noStrike" cap="none" dirty="0">
                <a:solidFill>
                  <a:schemeClr val="dk2"/>
                </a:solidFill>
                <a:latin typeface="Roboto"/>
                <a:ea typeface="Roboto"/>
                <a:cs typeface="Roboto"/>
                <a:sym typeface="Roboto"/>
              </a:rPr>
              <a:t> </a:t>
            </a:r>
            <a:r>
              <a:rPr lang="en-US" sz="1600" b="1" i="0" u="none" strike="noStrike" cap="none" dirty="0" err="1">
                <a:solidFill>
                  <a:schemeClr val="dk2"/>
                </a:solidFill>
                <a:latin typeface="Roboto"/>
                <a:ea typeface="Roboto"/>
                <a:cs typeface="Roboto"/>
                <a:sym typeface="Roboto"/>
              </a:rPr>
              <a:t>asiático</a:t>
            </a:r>
            <a:r>
              <a:rPr lang="en-US" sz="1600" b="0" i="0" u="none" strike="noStrike" cap="none" dirty="0">
                <a:solidFill>
                  <a:schemeClr val="dk2"/>
                </a:solidFill>
                <a:latin typeface="Roboto"/>
                <a:ea typeface="Roboto"/>
                <a:cs typeface="Roboto"/>
                <a:sym typeface="Roboto"/>
              </a:rPr>
              <a:t>: </a:t>
            </a:r>
            <a:r>
              <a:rPr lang="en-US" sz="1600" b="0" i="0" u="none" strike="noStrike" cap="none" dirty="0" err="1">
                <a:solidFill>
                  <a:schemeClr val="dk2"/>
                </a:solidFill>
                <a:latin typeface="Roboto"/>
                <a:ea typeface="Roboto"/>
                <a:cs typeface="Roboto"/>
                <a:sym typeface="Roboto"/>
              </a:rPr>
              <a:t>Comisión</a:t>
            </a:r>
            <a:r>
              <a:rPr lang="en-US" sz="1600" b="0" i="0" u="none" strike="noStrike" cap="none" dirty="0">
                <a:solidFill>
                  <a:schemeClr val="dk2"/>
                </a:solidFill>
                <a:latin typeface="Roboto"/>
                <a:ea typeface="Roboto"/>
                <a:cs typeface="Roboto"/>
                <a:sym typeface="Roboto"/>
              </a:rPr>
              <a:t> </a:t>
            </a:r>
            <a:r>
              <a:rPr lang="en-US" sz="1600" b="0" i="0" u="none" strike="noStrike" cap="none" dirty="0" err="1">
                <a:solidFill>
                  <a:schemeClr val="dk2"/>
                </a:solidFill>
                <a:latin typeface="Roboto"/>
                <a:ea typeface="Roboto"/>
                <a:cs typeface="Roboto"/>
                <a:sym typeface="Roboto"/>
              </a:rPr>
              <a:t>Intergubernamental</a:t>
            </a:r>
            <a:r>
              <a:rPr lang="en-US" sz="1600" b="0" i="0" u="none" strike="noStrike" cap="none" dirty="0">
                <a:solidFill>
                  <a:schemeClr val="dk2"/>
                </a:solidFill>
                <a:latin typeface="Roboto"/>
                <a:ea typeface="Roboto"/>
                <a:cs typeface="Roboto"/>
                <a:sym typeface="Roboto"/>
              </a:rPr>
              <a:t> de la </a:t>
            </a:r>
            <a:r>
              <a:rPr lang="en-US" sz="1600" b="0" i="0" u="none" strike="noStrike" cap="none" dirty="0" err="1">
                <a:solidFill>
                  <a:schemeClr val="dk2"/>
                </a:solidFill>
                <a:latin typeface="Roboto"/>
                <a:ea typeface="Roboto"/>
                <a:cs typeface="Roboto"/>
                <a:sym typeface="Roboto"/>
              </a:rPr>
              <a:t>Asociación</a:t>
            </a:r>
            <a:r>
              <a:rPr lang="en-US" sz="1600" b="0" i="0" u="none" strike="noStrike" cap="none" dirty="0">
                <a:solidFill>
                  <a:schemeClr val="dk2"/>
                </a:solidFill>
                <a:latin typeface="Roboto"/>
                <a:ea typeface="Roboto"/>
                <a:cs typeface="Roboto"/>
                <a:sym typeface="Roboto"/>
              </a:rPr>
              <a:t> de </a:t>
            </a:r>
            <a:r>
              <a:rPr lang="en-US" sz="1600" b="0" i="0" u="none" strike="noStrike" cap="none" dirty="0" err="1">
                <a:solidFill>
                  <a:schemeClr val="dk2"/>
                </a:solidFill>
                <a:latin typeface="Roboto"/>
                <a:ea typeface="Roboto"/>
                <a:cs typeface="Roboto"/>
                <a:sym typeface="Roboto"/>
              </a:rPr>
              <a:t>Naciones</a:t>
            </a:r>
            <a:r>
              <a:rPr lang="en-US" sz="1600" b="0" i="0" u="none" strike="noStrike" cap="none" dirty="0">
                <a:solidFill>
                  <a:schemeClr val="dk2"/>
                </a:solidFill>
                <a:latin typeface="Roboto"/>
                <a:ea typeface="Roboto"/>
                <a:cs typeface="Roboto"/>
                <a:sym typeface="Roboto"/>
              </a:rPr>
              <a:t> de Asia </a:t>
            </a:r>
            <a:r>
              <a:rPr lang="en-US" sz="1600" b="0" i="0" u="none" strike="noStrike" cap="none" dirty="0" err="1">
                <a:solidFill>
                  <a:schemeClr val="dk2"/>
                </a:solidFill>
                <a:latin typeface="Roboto"/>
                <a:ea typeface="Roboto"/>
                <a:cs typeface="Roboto"/>
                <a:sym typeface="Roboto"/>
              </a:rPr>
              <a:t>Sudoriental</a:t>
            </a:r>
            <a:r>
              <a:rPr lang="en-US" sz="1600" b="0" i="0" u="none" strike="noStrike" cap="none" dirty="0">
                <a:solidFill>
                  <a:schemeClr val="dk2"/>
                </a:solidFill>
                <a:latin typeface="Roboto"/>
                <a:ea typeface="Roboto"/>
                <a:cs typeface="Roboto"/>
                <a:sym typeface="Roboto"/>
              </a:rPr>
              <a:t> (ASEAN, </a:t>
            </a:r>
            <a:r>
              <a:rPr lang="en-US" sz="1600" b="0" i="0" u="none" strike="noStrike" cap="none" dirty="0" err="1">
                <a:solidFill>
                  <a:schemeClr val="dk2"/>
                </a:solidFill>
                <a:latin typeface="Roboto"/>
                <a:ea typeface="Roboto"/>
                <a:cs typeface="Roboto"/>
                <a:sym typeface="Roboto"/>
              </a:rPr>
              <a:t>por</a:t>
            </a:r>
            <a:r>
              <a:rPr lang="en-US" sz="1600" b="0" i="0" u="none" strike="noStrike" cap="none" dirty="0">
                <a:solidFill>
                  <a:schemeClr val="dk2"/>
                </a:solidFill>
                <a:latin typeface="Roboto"/>
                <a:ea typeface="Roboto"/>
                <a:cs typeface="Roboto"/>
                <a:sym typeface="Roboto"/>
              </a:rPr>
              <a:t> </a:t>
            </a:r>
            <a:r>
              <a:rPr lang="en-US" sz="1600" b="0" i="0" u="none" strike="noStrike" cap="none" dirty="0" err="1">
                <a:solidFill>
                  <a:schemeClr val="dk2"/>
                </a:solidFill>
                <a:latin typeface="Roboto"/>
                <a:ea typeface="Roboto"/>
                <a:cs typeface="Roboto"/>
                <a:sym typeface="Roboto"/>
              </a:rPr>
              <a:t>sus</a:t>
            </a:r>
            <a:r>
              <a:rPr lang="en-US" sz="1600" b="0" i="0" u="none" strike="noStrike" cap="none" dirty="0">
                <a:solidFill>
                  <a:schemeClr val="dk2"/>
                </a:solidFill>
                <a:latin typeface="Roboto"/>
                <a:ea typeface="Roboto"/>
                <a:cs typeface="Roboto"/>
                <a:sym typeface="Roboto"/>
              </a:rPr>
              <a:t> </a:t>
            </a:r>
            <a:r>
              <a:rPr lang="en-US" sz="1600" b="0" i="0" u="none" strike="noStrike" cap="none" dirty="0" err="1">
                <a:solidFill>
                  <a:schemeClr val="dk2"/>
                </a:solidFill>
                <a:latin typeface="Roboto"/>
                <a:ea typeface="Roboto"/>
                <a:cs typeface="Roboto"/>
                <a:sym typeface="Roboto"/>
              </a:rPr>
              <a:t>siglas</a:t>
            </a:r>
            <a:r>
              <a:rPr lang="en-US" sz="1600" b="0" i="0" u="none" strike="noStrike" cap="none" dirty="0">
                <a:solidFill>
                  <a:schemeClr val="dk2"/>
                </a:solidFill>
                <a:latin typeface="Roboto"/>
                <a:ea typeface="Roboto"/>
                <a:cs typeface="Roboto"/>
                <a:sym typeface="Roboto"/>
              </a:rPr>
              <a:t> </a:t>
            </a:r>
            <a:r>
              <a:rPr lang="en-US" sz="1600" b="0" i="0" u="none" strike="noStrike" cap="none" dirty="0" err="1">
                <a:solidFill>
                  <a:schemeClr val="dk2"/>
                </a:solidFill>
                <a:latin typeface="Roboto"/>
                <a:ea typeface="Roboto"/>
                <a:cs typeface="Roboto"/>
                <a:sym typeface="Roboto"/>
              </a:rPr>
              <a:t>en</a:t>
            </a:r>
            <a:r>
              <a:rPr lang="en-US" sz="1600" b="0" i="0" u="none" strike="noStrike" cap="none" dirty="0">
                <a:solidFill>
                  <a:schemeClr val="dk2"/>
                </a:solidFill>
                <a:latin typeface="Roboto"/>
                <a:ea typeface="Roboto"/>
                <a:cs typeface="Roboto"/>
                <a:sym typeface="Roboto"/>
              </a:rPr>
              <a:t> </a:t>
            </a:r>
            <a:r>
              <a:rPr lang="en-US" sz="1600" b="0" i="0" u="none" strike="noStrike" cap="none" dirty="0" err="1">
                <a:solidFill>
                  <a:schemeClr val="dk2"/>
                </a:solidFill>
                <a:latin typeface="Roboto"/>
                <a:ea typeface="Roboto"/>
                <a:cs typeface="Roboto"/>
                <a:sym typeface="Roboto"/>
              </a:rPr>
              <a:t>inglés</a:t>
            </a:r>
            <a:r>
              <a:rPr lang="en-US" sz="1600" b="0" i="0" u="none" strike="noStrike" cap="none" dirty="0">
                <a:solidFill>
                  <a:schemeClr val="dk2"/>
                </a:solidFill>
                <a:latin typeface="Roboto"/>
                <a:ea typeface="Roboto"/>
                <a:cs typeface="Roboto"/>
                <a:sym typeface="Roboto"/>
              </a:rPr>
              <a:t>) </a:t>
            </a:r>
            <a:r>
              <a:rPr lang="en-US" sz="1600" b="0" i="0" u="none" strike="noStrike" cap="none" dirty="0" err="1">
                <a:solidFill>
                  <a:schemeClr val="dk2"/>
                </a:solidFill>
                <a:latin typeface="Roboto"/>
                <a:ea typeface="Roboto"/>
                <a:cs typeface="Roboto"/>
                <a:sym typeface="Roboto"/>
              </a:rPr>
              <a:t>sobre</a:t>
            </a:r>
            <a:r>
              <a:rPr lang="en-US" sz="1600" b="0" i="0" u="none" strike="noStrike" cap="none" dirty="0">
                <a:solidFill>
                  <a:schemeClr val="dk2"/>
                </a:solidFill>
                <a:latin typeface="Roboto"/>
                <a:ea typeface="Roboto"/>
                <a:cs typeface="Roboto"/>
                <a:sym typeface="Roboto"/>
              </a:rPr>
              <a:t> </a:t>
            </a:r>
            <a:r>
              <a:rPr lang="en-US" sz="1600" b="0" i="0" u="none" strike="noStrike" cap="none" dirty="0" err="1">
                <a:solidFill>
                  <a:schemeClr val="dk2"/>
                </a:solidFill>
                <a:latin typeface="Roboto"/>
                <a:ea typeface="Roboto"/>
                <a:cs typeface="Roboto"/>
                <a:sym typeface="Roboto"/>
              </a:rPr>
              <a:t>los</a:t>
            </a:r>
            <a:r>
              <a:rPr lang="en-US" sz="1600" b="0" i="0" u="none" strike="noStrike" cap="none" dirty="0">
                <a:solidFill>
                  <a:schemeClr val="dk2"/>
                </a:solidFill>
                <a:latin typeface="Roboto"/>
                <a:ea typeface="Roboto"/>
                <a:cs typeface="Roboto"/>
                <a:sym typeface="Roboto"/>
              </a:rPr>
              <a:t> Derechos Humanos</a:t>
            </a:r>
            <a:endParaRPr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p26"/>
          <p:cNvSpPr txBox="1"/>
          <p:nvPr/>
        </p:nvSpPr>
        <p:spPr>
          <a:xfrm>
            <a:off x="888811" y="130718"/>
            <a:ext cx="7798936" cy="565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200"/>
              <a:buFont typeface="Arial"/>
              <a:buNone/>
            </a:pPr>
            <a:r>
              <a:rPr lang="en-US" sz="3200" b="0" i="0" u="none" strike="noStrike" cap="none">
                <a:solidFill>
                  <a:schemeClr val="accent1"/>
                </a:solidFill>
                <a:latin typeface="Merriweather"/>
                <a:ea typeface="Merriweather"/>
                <a:cs typeface="Merriweather"/>
                <a:sym typeface="Merriweather"/>
              </a:rPr>
              <a:t>Corte Europea de Derechos Humanos</a:t>
            </a:r>
            <a:endParaRPr/>
          </a:p>
        </p:txBody>
      </p:sp>
      <p:pic>
        <p:nvPicPr>
          <p:cNvPr id="148" name="Google Shape;148;p26" descr="C:\Users\superuser\Documents\Anji\ICTJ &amp; UN Women\Criminal Justice Work\PPT\European_Court_of_Human_Rights,_courtroom,_2014_(cropped).JPG"/>
          <p:cNvPicPr preferRelativeResize="0"/>
          <p:nvPr/>
        </p:nvPicPr>
        <p:blipFill rotWithShape="1">
          <a:blip r:embed="rId3">
            <a:alphaModFix/>
          </a:blip>
          <a:srcRect/>
          <a:stretch/>
        </p:blipFill>
        <p:spPr>
          <a:xfrm>
            <a:off x="1783080" y="964692"/>
            <a:ext cx="5577840" cy="3950208"/>
          </a:xfrm>
          <a:prstGeom prst="rect">
            <a:avLst/>
          </a:prstGeom>
          <a:noFill/>
          <a:ln>
            <a:noFill/>
          </a:ln>
        </p:spPr>
      </p:pic>
      <p:sp>
        <p:nvSpPr>
          <p:cNvPr id="4" name="Rectangle 3">
            <a:extLst>
              <a:ext uri="{FF2B5EF4-FFF2-40B4-BE49-F238E27FC236}">
                <a16:creationId xmlns:a16="http://schemas.microsoft.com/office/drawing/2014/main" id="{C29EBE3F-E9FB-4E06-A6EE-78F8CF4AC085}"/>
              </a:ext>
            </a:extLst>
          </p:cNvPr>
          <p:cNvSpPr/>
          <p:nvPr/>
        </p:nvSpPr>
        <p:spPr>
          <a:xfrm>
            <a:off x="8298948" y="4841465"/>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p27"/>
          <p:cNvSpPr txBox="1">
            <a:spLocks noGrp="1"/>
          </p:cNvSpPr>
          <p:nvPr>
            <p:ph type="title"/>
          </p:nvPr>
        </p:nvSpPr>
        <p:spPr>
          <a:xfrm>
            <a:off x="245175" y="56900"/>
            <a:ext cx="4261800" cy="13899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lt1"/>
              </a:buClr>
              <a:buSzPts val="2800"/>
              <a:buFont typeface="Merriweather"/>
              <a:buNone/>
            </a:pPr>
            <a:r>
              <a:rPr lang="en-US" sz="2400" b="0" i="0" u="none" strike="noStrike" cap="none">
                <a:solidFill>
                  <a:schemeClr val="lt1"/>
                </a:solidFill>
                <a:latin typeface="Merriweather"/>
                <a:ea typeface="Merriweather"/>
                <a:cs typeface="Merriweather"/>
                <a:sym typeface="Merriweather"/>
              </a:rPr>
              <a:t>Ventajas de los enjuiciamientos nacionales</a:t>
            </a:r>
            <a:endParaRPr/>
          </a:p>
        </p:txBody>
      </p:sp>
      <p:sp>
        <p:nvSpPr>
          <p:cNvPr id="154" name="Google Shape;154;p27"/>
          <p:cNvSpPr txBox="1">
            <a:spLocks noGrp="1"/>
          </p:cNvSpPr>
          <p:nvPr>
            <p:ph type="body" idx="2"/>
          </p:nvPr>
        </p:nvSpPr>
        <p:spPr>
          <a:xfrm>
            <a:off x="4644674" y="299325"/>
            <a:ext cx="4432651" cy="4544850"/>
          </a:xfrm>
          <a:prstGeom prst="rect">
            <a:avLst/>
          </a:prstGeom>
          <a:noFill/>
          <a:ln>
            <a:noFill/>
          </a:ln>
        </p:spPr>
        <p:txBody>
          <a:bodyPr spcFirstLastPara="1" wrap="square" lIns="91425" tIns="91425" rIns="91425" bIns="91425" anchor="ctr" anchorCtr="0">
            <a:noAutofit/>
          </a:bodyPr>
          <a:lstStyle/>
          <a:p>
            <a:pPr marL="285750" marR="0" lvl="0" indent="-285750" algn="l" rtl="0">
              <a:lnSpc>
                <a:spcPct val="114000"/>
              </a:lnSpc>
              <a:spcBef>
                <a:spcPts val="0"/>
              </a:spcBef>
              <a:spcAft>
                <a:spcPts val="0"/>
              </a:spcAft>
              <a:buClr>
                <a:schemeClr val="dk2"/>
              </a:buClr>
              <a:buSzPts val="1600"/>
              <a:buFont typeface="Roboto"/>
              <a:buChar char="●"/>
            </a:pPr>
            <a:r>
              <a:rPr lang="en-US" sz="1800" b="0" i="0" u="none" strike="noStrike" cap="none" dirty="0" err="1">
                <a:solidFill>
                  <a:schemeClr val="dk2"/>
                </a:solidFill>
                <a:latin typeface="Roboto"/>
                <a:ea typeface="Roboto"/>
                <a:cs typeface="Roboto"/>
                <a:sym typeface="Roboto"/>
              </a:rPr>
              <a:t>Proporcionan</a:t>
            </a:r>
            <a:r>
              <a:rPr lang="en-US" sz="1800" b="0" i="0" u="none" strike="noStrike" cap="none" dirty="0">
                <a:solidFill>
                  <a:schemeClr val="dk2"/>
                </a:solidFill>
                <a:latin typeface="Roboto"/>
                <a:ea typeface="Roboto"/>
                <a:cs typeface="Roboto"/>
                <a:sym typeface="Roboto"/>
              </a:rPr>
              <a:t> </a:t>
            </a:r>
            <a:r>
              <a:rPr lang="en-US" sz="1800" b="1" i="0" u="none" strike="noStrike" cap="none" dirty="0" err="1">
                <a:solidFill>
                  <a:schemeClr val="dk2"/>
                </a:solidFill>
                <a:latin typeface="Roboto"/>
                <a:ea typeface="Roboto"/>
                <a:cs typeface="Roboto"/>
                <a:sym typeface="Roboto"/>
              </a:rPr>
              <a:t>una</a:t>
            </a:r>
            <a:r>
              <a:rPr lang="en-US" sz="1800" b="1" i="0" u="none" strike="noStrike" cap="none" dirty="0">
                <a:solidFill>
                  <a:schemeClr val="dk2"/>
                </a:solidFill>
                <a:latin typeface="Roboto"/>
                <a:ea typeface="Roboto"/>
                <a:cs typeface="Roboto"/>
                <a:sym typeface="Roboto"/>
              </a:rPr>
              <a:t> mayor </a:t>
            </a:r>
            <a:r>
              <a:rPr lang="en-US" sz="1800" b="1" i="0" u="none" strike="noStrike" cap="none" dirty="0" err="1">
                <a:solidFill>
                  <a:schemeClr val="dk2"/>
                </a:solidFill>
                <a:latin typeface="Roboto"/>
                <a:ea typeface="Roboto"/>
                <a:cs typeface="Roboto"/>
                <a:sym typeface="Roboto"/>
              </a:rPr>
              <a:t>visibilidad</a:t>
            </a:r>
            <a:r>
              <a:rPr lang="en-US" sz="1800" b="1" i="0" u="none" strike="noStrike" cap="none" dirty="0">
                <a:solidFill>
                  <a:schemeClr val="dk2"/>
                </a:solidFill>
                <a:latin typeface="Roboto"/>
                <a:ea typeface="Roboto"/>
                <a:cs typeface="Roboto"/>
                <a:sym typeface="Roboto"/>
              </a:rPr>
              <a:t> y </a:t>
            </a:r>
            <a:r>
              <a:rPr lang="en-US" sz="1800" b="1" i="0" u="none" strike="noStrike" cap="none" dirty="0" err="1">
                <a:solidFill>
                  <a:schemeClr val="dk2"/>
                </a:solidFill>
                <a:latin typeface="Roboto"/>
                <a:ea typeface="Roboto"/>
                <a:cs typeface="Roboto"/>
                <a:sym typeface="Roboto"/>
              </a:rPr>
              <a:t>acceso</a:t>
            </a:r>
            <a:r>
              <a:rPr lang="en-US" sz="1800" b="0" i="0" u="none" strike="noStrike" cap="none" dirty="0">
                <a:solidFill>
                  <a:schemeClr val="dk2"/>
                </a:solidFill>
                <a:latin typeface="Roboto"/>
                <a:ea typeface="Roboto"/>
                <a:cs typeface="Roboto"/>
                <a:sym typeface="Roboto"/>
              </a:rPr>
              <a:t> a las </a:t>
            </a:r>
            <a:r>
              <a:rPr lang="en-US" sz="1800" b="0" i="0" u="none" strike="noStrike" cap="none" dirty="0" err="1">
                <a:solidFill>
                  <a:schemeClr val="dk2"/>
                </a:solidFill>
                <a:latin typeface="Roboto"/>
                <a:ea typeface="Roboto"/>
                <a:cs typeface="Roboto"/>
                <a:sym typeface="Roboto"/>
              </a:rPr>
              <a:t>víctimas</a:t>
            </a:r>
            <a:r>
              <a:rPr lang="en-US" sz="1800" b="0" i="0" u="none" strike="noStrike" cap="none" dirty="0">
                <a:solidFill>
                  <a:schemeClr val="dk2"/>
                </a:solidFill>
                <a:latin typeface="Roboto"/>
                <a:ea typeface="Roboto"/>
                <a:cs typeface="Roboto"/>
                <a:sym typeface="Roboto"/>
              </a:rPr>
              <a:t>, a </a:t>
            </a:r>
            <a:r>
              <a:rPr lang="en-US" sz="1800" b="0" i="0" u="none" strike="noStrike" cap="none" dirty="0" err="1">
                <a:solidFill>
                  <a:schemeClr val="dk2"/>
                </a:solidFill>
                <a:latin typeface="Roboto"/>
                <a:ea typeface="Roboto"/>
                <a:cs typeface="Roboto"/>
                <a:sym typeface="Roboto"/>
              </a:rPr>
              <a:t>los</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testigos</a:t>
            </a:r>
            <a:r>
              <a:rPr lang="en-US" sz="1800" b="0" i="0" u="none" strike="noStrike" cap="none" dirty="0">
                <a:solidFill>
                  <a:schemeClr val="dk2"/>
                </a:solidFill>
                <a:latin typeface="Roboto"/>
                <a:ea typeface="Roboto"/>
                <a:cs typeface="Roboto"/>
                <a:sym typeface="Roboto"/>
              </a:rPr>
              <a:t> y a la </a:t>
            </a:r>
            <a:r>
              <a:rPr lang="en-US" sz="1800" b="0" i="0" u="none" strike="noStrike" cap="none" dirty="0" err="1">
                <a:solidFill>
                  <a:schemeClr val="dk2"/>
                </a:solidFill>
                <a:latin typeface="Roboto"/>
                <a:ea typeface="Roboto"/>
                <a:cs typeface="Roboto"/>
                <a:sym typeface="Roboto"/>
              </a:rPr>
              <a:t>evidencia</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así</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como</a:t>
            </a:r>
            <a:r>
              <a:rPr lang="en-US" sz="1800" b="0" i="0" u="none" strike="noStrike" cap="none" dirty="0">
                <a:solidFill>
                  <a:schemeClr val="dk2"/>
                </a:solidFill>
                <a:latin typeface="Roboto"/>
                <a:ea typeface="Roboto"/>
                <a:cs typeface="Roboto"/>
                <a:sym typeface="Roboto"/>
              </a:rPr>
              <a:t> a personal, abogados, </a:t>
            </a:r>
            <a:r>
              <a:rPr lang="en-US" sz="1800" b="0" i="0" u="none" strike="noStrike" cap="none" dirty="0" err="1">
                <a:solidFill>
                  <a:schemeClr val="dk2"/>
                </a:solidFill>
                <a:latin typeface="Roboto"/>
                <a:ea typeface="Roboto"/>
                <a:cs typeface="Roboto"/>
                <a:sym typeface="Roboto"/>
              </a:rPr>
              <a:t>jueces</a:t>
            </a:r>
            <a:r>
              <a:rPr lang="en-US" sz="1800" b="0" i="0" u="none" strike="noStrike" cap="none" dirty="0">
                <a:solidFill>
                  <a:schemeClr val="dk2"/>
                </a:solidFill>
                <a:latin typeface="Roboto"/>
                <a:ea typeface="Roboto"/>
                <a:cs typeface="Roboto"/>
                <a:sym typeface="Roboto"/>
              </a:rPr>
              <a:t> y </a:t>
            </a:r>
            <a:r>
              <a:rPr lang="en-US" sz="1800" b="0" i="0" u="none" strike="noStrike" cap="none" dirty="0" err="1">
                <a:solidFill>
                  <a:schemeClr val="dk2"/>
                </a:solidFill>
                <a:latin typeface="Roboto"/>
                <a:ea typeface="Roboto"/>
                <a:cs typeface="Roboto"/>
                <a:sym typeface="Roboto"/>
              </a:rPr>
              <a:t>materiales</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en</a:t>
            </a:r>
            <a:r>
              <a:rPr lang="en-US" sz="1800" b="0" i="0" u="none" strike="noStrike" cap="none" dirty="0">
                <a:solidFill>
                  <a:schemeClr val="dk2"/>
                </a:solidFill>
                <a:latin typeface="Roboto"/>
                <a:ea typeface="Roboto"/>
                <a:cs typeface="Roboto"/>
                <a:sym typeface="Roboto"/>
              </a:rPr>
              <a:t> el </a:t>
            </a:r>
            <a:r>
              <a:rPr lang="en-US" sz="1800" b="0" i="0" u="none" strike="noStrike" cap="none" dirty="0" err="1">
                <a:solidFill>
                  <a:schemeClr val="dk2"/>
                </a:solidFill>
                <a:latin typeface="Roboto"/>
                <a:ea typeface="Roboto"/>
                <a:cs typeface="Roboto"/>
                <a:sym typeface="Roboto"/>
              </a:rPr>
              <a:t>idioma</a:t>
            </a:r>
            <a:r>
              <a:rPr lang="en-US" sz="1800" b="0" i="0" u="none" strike="noStrike" cap="none" dirty="0">
                <a:solidFill>
                  <a:schemeClr val="dk2"/>
                </a:solidFill>
                <a:latin typeface="Roboto"/>
                <a:ea typeface="Roboto"/>
                <a:cs typeface="Roboto"/>
                <a:sym typeface="Roboto"/>
              </a:rPr>
              <a:t> local</a:t>
            </a:r>
            <a:endParaRPr dirty="0"/>
          </a:p>
          <a:p>
            <a:pPr marL="285750" marR="0" lvl="0" indent="-285750" algn="l" rtl="0">
              <a:lnSpc>
                <a:spcPct val="114000"/>
              </a:lnSpc>
              <a:spcBef>
                <a:spcPts val="1600"/>
              </a:spcBef>
              <a:spcAft>
                <a:spcPts val="0"/>
              </a:spcAft>
              <a:buClr>
                <a:schemeClr val="dk2"/>
              </a:buClr>
              <a:buSzPts val="1600"/>
              <a:buFont typeface="Roboto"/>
              <a:buChar char="●"/>
            </a:pPr>
            <a:r>
              <a:rPr lang="en-US" sz="1800" b="0" i="0" u="none" strike="noStrike" cap="none" dirty="0" err="1">
                <a:solidFill>
                  <a:schemeClr val="dk2"/>
                </a:solidFill>
                <a:latin typeface="Roboto"/>
                <a:ea typeface="Roboto"/>
                <a:cs typeface="Roboto"/>
                <a:sym typeface="Roboto"/>
              </a:rPr>
              <a:t>Permiten</a:t>
            </a:r>
            <a:r>
              <a:rPr lang="en-US" sz="1800" b="0" i="0" u="none" strike="noStrike" cap="none" dirty="0">
                <a:solidFill>
                  <a:schemeClr val="dk2"/>
                </a:solidFill>
                <a:latin typeface="Roboto"/>
                <a:ea typeface="Roboto"/>
                <a:cs typeface="Roboto"/>
                <a:sym typeface="Roboto"/>
              </a:rPr>
              <a:t> que </a:t>
            </a:r>
            <a:r>
              <a:rPr lang="en-US" sz="1800" b="1" i="0" u="none" strike="noStrike" cap="none" dirty="0">
                <a:solidFill>
                  <a:schemeClr val="dk2"/>
                </a:solidFill>
                <a:latin typeface="Roboto"/>
                <a:ea typeface="Roboto"/>
                <a:cs typeface="Roboto"/>
                <a:sym typeface="Roboto"/>
              </a:rPr>
              <a:t>el Estado </a:t>
            </a:r>
            <a:r>
              <a:rPr lang="en-US" sz="1800" b="1" i="0" u="none" strike="noStrike" cap="none" dirty="0" err="1">
                <a:solidFill>
                  <a:schemeClr val="dk2"/>
                </a:solidFill>
                <a:latin typeface="Roboto"/>
                <a:ea typeface="Roboto"/>
                <a:cs typeface="Roboto"/>
                <a:sym typeface="Roboto"/>
              </a:rPr>
              <a:t>demuestre</a:t>
            </a:r>
            <a:r>
              <a:rPr lang="en-US" sz="1800" b="1" i="0" u="none" strike="noStrike" cap="none" dirty="0">
                <a:solidFill>
                  <a:schemeClr val="dk2"/>
                </a:solidFill>
                <a:latin typeface="Roboto"/>
                <a:ea typeface="Roboto"/>
                <a:cs typeface="Roboto"/>
                <a:sym typeface="Roboto"/>
              </a:rPr>
              <a:t> </a:t>
            </a:r>
            <a:r>
              <a:rPr lang="en-US" sz="1800" b="1" i="0" u="none" strike="noStrike" cap="none" dirty="0" err="1">
                <a:solidFill>
                  <a:schemeClr val="dk2"/>
                </a:solidFill>
                <a:latin typeface="Roboto"/>
                <a:ea typeface="Roboto"/>
                <a:cs typeface="Roboto"/>
                <a:sym typeface="Roboto"/>
              </a:rPr>
              <a:t>su</a:t>
            </a:r>
            <a:r>
              <a:rPr lang="en-US" sz="1800" b="1" i="0" u="none" strike="noStrike" cap="none" dirty="0">
                <a:solidFill>
                  <a:schemeClr val="dk2"/>
                </a:solidFill>
                <a:latin typeface="Roboto"/>
                <a:ea typeface="Roboto"/>
                <a:cs typeface="Roboto"/>
                <a:sym typeface="Roboto"/>
              </a:rPr>
              <a:t> </a:t>
            </a:r>
            <a:r>
              <a:rPr lang="en-US" sz="1800" b="1" i="0" u="none" strike="noStrike" cap="none" dirty="0" err="1">
                <a:solidFill>
                  <a:schemeClr val="dk2"/>
                </a:solidFill>
                <a:latin typeface="Roboto"/>
                <a:ea typeface="Roboto"/>
                <a:cs typeface="Roboto"/>
                <a:sym typeface="Roboto"/>
              </a:rPr>
              <a:t>voluntad</a:t>
            </a:r>
            <a:r>
              <a:rPr lang="en-US" sz="1800" b="0" i="0" u="none" strike="noStrike" cap="none" dirty="0">
                <a:solidFill>
                  <a:schemeClr val="dk2"/>
                </a:solidFill>
                <a:latin typeface="Roboto"/>
                <a:ea typeface="Roboto"/>
                <a:cs typeface="Roboto"/>
                <a:sym typeface="Roboto"/>
              </a:rPr>
              <a:t> de </a:t>
            </a:r>
            <a:r>
              <a:rPr lang="en-US" sz="1800" b="0" i="0" u="none" strike="noStrike" cap="none" dirty="0" err="1">
                <a:solidFill>
                  <a:schemeClr val="dk2"/>
                </a:solidFill>
                <a:latin typeface="Roboto"/>
                <a:ea typeface="Roboto"/>
                <a:cs typeface="Roboto"/>
                <a:sym typeface="Roboto"/>
              </a:rPr>
              <a:t>iniciar</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acciones</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legales</a:t>
            </a:r>
            <a:endParaRPr dirty="0"/>
          </a:p>
          <a:p>
            <a:pPr marL="285750" marR="0" lvl="0" indent="-285750" algn="l" rtl="0">
              <a:lnSpc>
                <a:spcPct val="114000"/>
              </a:lnSpc>
              <a:spcBef>
                <a:spcPts val="1600"/>
              </a:spcBef>
              <a:spcAft>
                <a:spcPts val="0"/>
              </a:spcAft>
              <a:buClr>
                <a:schemeClr val="dk2"/>
              </a:buClr>
              <a:buSzPts val="1600"/>
              <a:buFont typeface="Roboto"/>
              <a:buChar char="●"/>
            </a:pPr>
            <a:r>
              <a:rPr lang="en-US" sz="1800" b="1" i="0" u="none" strike="noStrike" cap="none" dirty="0" err="1">
                <a:solidFill>
                  <a:schemeClr val="dk2"/>
                </a:solidFill>
                <a:latin typeface="Roboto"/>
                <a:ea typeface="Roboto"/>
                <a:cs typeface="Roboto"/>
                <a:sym typeface="Roboto"/>
              </a:rPr>
              <a:t>Reconstruyen</a:t>
            </a:r>
            <a:r>
              <a:rPr lang="en-US" sz="1800" b="1" i="0" u="none" strike="noStrike" cap="none" dirty="0">
                <a:solidFill>
                  <a:schemeClr val="dk2"/>
                </a:solidFill>
                <a:latin typeface="Roboto"/>
                <a:ea typeface="Roboto"/>
                <a:cs typeface="Roboto"/>
                <a:sym typeface="Roboto"/>
              </a:rPr>
              <a:t> la </a:t>
            </a:r>
            <a:r>
              <a:rPr lang="en-US" sz="1800" b="1" i="0" u="none" strike="noStrike" cap="none" dirty="0" err="1">
                <a:solidFill>
                  <a:schemeClr val="dk2"/>
                </a:solidFill>
                <a:latin typeface="Roboto"/>
                <a:ea typeface="Roboto"/>
                <a:cs typeface="Roboto"/>
                <a:sym typeface="Roboto"/>
              </a:rPr>
              <a:t>confianza</a:t>
            </a:r>
            <a:r>
              <a:rPr lang="en-US" sz="1800" b="1"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en</a:t>
            </a:r>
            <a:r>
              <a:rPr lang="en-US" sz="1800" b="0" i="0" u="none" strike="noStrike" cap="none" dirty="0">
                <a:solidFill>
                  <a:schemeClr val="dk2"/>
                </a:solidFill>
                <a:latin typeface="Roboto"/>
                <a:ea typeface="Roboto"/>
                <a:cs typeface="Roboto"/>
                <a:sym typeface="Roboto"/>
              </a:rPr>
              <a:t> las </a:t>
            </a:r>
            <a:r>
              <a:rPr lang="en-US" sz="1800" b="0" i="0" u="none" strike="noStrike" cap="none" dirty="0" err="1">
                <a:solidFill>
                  <a:schemeClr val="dk2"/>
                </a:solidFill>
                <a:latin typeface="Roboto"/>
                <a:ea typeface="Roboto"/>
                <a:cs typeface="Roboto"/>
                <a:sym typeface="Roboto"/>
              </a:rPr>
              <a:t>instituciones</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estatales</a:t>
            </a:r>
            <a:endParaRPr dirty="0"/>
          </a:p>
          <a:p>
            <a:pPr marL="285750" marR="0" lvl="0" indent="-285750" algn="l" rtl="0">
              <a:lnSpc>
                <a:spcPct val="114000"/>
              </a:lnSpc>
              <a:spcBef>
                <a:spcPts val="1600"/>
              </a:spcBef>
              <a:spcAft>
                <a:spcPts val="1600"/>
              </a:spcAft>
              <a:buClr>
                <a:schemeClr val="dk2"/>
              </a:buClr>
              <a:buSzPts val="1600"/>
              <a:buFont typeface="Roboto"/>
              <a:buChar char="●"/>
            </a:pPr>
            <a:r>
              <a:rPr lang="en-US" sz="1800" b="0" i="0" u="none" strike="noStrike" cap="none" dirty="0">
                <a:solidFill>
                  <a:schemeClr val="dk2"/>
                </a:solidFill>
                <a:latin typeface="Roboto"/>
                <a:ea typeface="Roboto"/>
                <a:cs typeface="Roboto"/>
                <a:sym typeface="Roboto"/>
              </a:rPr>
              <a:t>Son </a:t>
            </a:r>
            <a:r>
              <a:rPr lang="en-US" sz="1800" b="0" i="0" u="none" strike="noStrike" cap="none" dirty="0" err="1">
                <a:solidFill>
                  <a:schemeClr val="dk2"/>
                </a:solidFill>
                <a:latin typeface="Roboto"/>
                <a:ea typeface="Roboto"/>
                <a:cs typeface="Roboto"/>
                <a:sym typeface="Roboto"/>
              </a:rPr>
              <a:t>más</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económicos</a:t>
            </a:r>
            <a:r>
              <a:rPr lang="en-US" sz="1800" b="0" i="0" u="none" strike="noStrike" cap="none" dirty="0">
                <a:solidFill>
                  <a:schemeClr val="dk2"/>
                </a:solidFill>
                <a:latin typeface="Roboto"/>
                <a:ea typeface="Roboto"/>
                <a:cs typeface="Roboto"/>
                <a:sym typeface="Roboto"/>
              </a:rPr>
              <a:t> y </a:t>
            </a:r>
            <a:r>
              <a:rPr lang="en-US" sz="1800" b="1" i="0" u="none" strike="noStrike" cap="none" dirty="0" err="1">
                <a:solidFill>
                  <a:schemeClr val="dk2"/>
                </a:solidFill>
                <a:latin typeface="Roboto"/>
                <a:ea typeface="Roboto"/>
                <a:cs typeface="Roboto"/>
                <a:sym typeface="Roboto"/>
              </a:rPr>
              <a:t>eficientes</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en</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recursos</a:t>
            </a:r>
            <a:endParaRPr dirty="0"/>
          </a:p>
        </p:txBody>
      </p:sp>
      <p:sp>
        <p:nvSpPr>
          <p:cNvPr id="4" name="Rectangle 3">
            <a:extLst>
              <a:ext uri="{FF2B5EF4-FFF2-40B4-BE49-F238E27FC236}">
                <a16:creationId xmlns:a16="http://schemas.microsoft.com/office/drawing/2014/main" id="{B919D7EB-332F-46D1-8EB9-E7EA72C20996}"/>
              </a:ext>
            </a:extLst>
          </p:cNvPr>
          <p:cNvSpPr/>
          <p:nvPr/>
        </p:nvSpPr>
        <p:spPr>
          <a:xfrm>
            <a:off x="8298948" y="4841465"/>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p28"/>
          <p:cNvSpPr/>
          <p:nvPr/>
        </p:nvSpPr>
        <p:spPr>
          <a:xfrm>
            <a:off x="683243" y="0"/>
            <a:ext cx="7777515" cy="5143500"/>
          </a:xfrm>
          <a:prstGeom prst="rect">
            <a:avLst/>
          </a:prstGeom>
          <a:blipFill rotWithShape="1">
            <a:blip r:embed="rId3">
              <a:alphaModFix amt="75000"/>
            </a:blip>
            <a:stretch>
              <a:fillRect/>
            </a:stretch>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60" name="Google Shape;160;p28"/>
          <p:cNvSpPr txBox="1"/>
          <p:nvPr/>
        </p:nvSpPr>
        <p:spPr>
          <a:xfrm>
            <a:off x="212951" y="100900"/>
            <a:ext cx="1921686" cy="565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chemeClr val="accent1"/>
                </a:solidFill>
                <a:latin typeface="Merriweather"/>
                <a:ea typeface="Merriweather"/>
                <a:cs typeface="Merriweather"/>
                <a:sym typeface="Merriweather"/>
              </a:rPr>
              <a:t>Túnez</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p29"/>
          <p:cNvSpPr txBox="1">
            <a:spLocks noGrp="1"/>
          </p:cNvSpPr>
          <p:nvPr>
            <p:ph type="title"/>
          </p:nvPr>
        </p:nvSpPr>
        <p:spPr>
          <a:xfrm>
            <a:off x="245175" y="56900"/>
            <a:ext cx="4261800" cy="13899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lt1"/>
              </a:buClr>
              <a:buSzPts val="2800"/>
              <a:buFont typeface="Merriweather"/>
              <a:buNone/>
            </a:pPr>
            <a:r>
              <a:rPr lang="en-US" sz="2400" b="0" i="0" u="none" strike="noStrike" cap="none">
                <a:solidFill>
                  <a:schemeClr val="lt1"/>
                </a:solidFill>
                <a:latin typeface="Merriweather"/>
                <a:ea typeface="Merriweather"/>
                <a:cs typeface="Merriweather"/>
                <a:sym typeface="Merriweather"/>
              </a:rPr>
              <a:t>Desventajas de los enjuiciamientos nacionales</a:t>
            </a:r>
            <a:endParaRPr/>
          </a:p>
        </p:txBody>
      </p:sp>
      <p:sp>
        <p:nvSpPr>
          <p:cNvPr id="166" name="Google Shape;166;p29"/>
          <p:cNvSpPr txBox="1">
            <a:spLocks noGrp="1"/>
          </p:cNvSpPr>
          <p:nvPr>
            <p:ph type="body" idx="2"/>
          </p:nvPr>
        </p:nvSpPr>
        <p:spPr>
          <a:xfrm>
            <a:off x="4644674" y="299325"/>
            <a:ext cx="4432651" cy="4544850"/>
          </a:xfrm>
          <a:prstGeom prst="rect">
            <a:avLst/>
          </a:prstGeom>
          <a:noFill/>
          <a:ln>
            <a:noFill/>
          </a:ln>
        </p:spPr>
        <p:txBody>
          <a:bodyPr spcFirstLastPara="1" wrap="square" lIns="91425" tIns="91425" rIns="91425" bIns="91425" anchor="ctr" anchorCtr="0">
            <a:noAutofit/>
          </a:bodyPr>
          <a:lstStyle/>
          <a:p>
            <a:pPr marL="285750" marR="0" lvl="0" indent="-285750" algn="l" rtl="0">
              <a:lnSpc>
                <a:spcPct val="114000"/>
              </a:lnSpc>
              <a:spcBef>
                <a:spcPts val="0"/>
              </a:spcBef>
              <a:spcAft>
                <a:spcPts val="0"/>
              </a:spcAft>
              <a:buClr>
                <a:schemeClr val="dk2"/>
              </a:buClr>
              <a:buSzPts val="1600"/>
              <a:buFont typeface="Roboto"/>
              <a:buChar char="●"/>
            </a:pPr>
            <a:r>
              <a:rPr lang="en-US" sz="1800" dirty="0" err="1"/>
              <a:t>P</a:t>
            </a:r>
            <a:r>
              <a:rPr lang="en-US" sz="1800" b="0" i="0" u="none" strike="noStrike" cap="none" dirty="0" err="1">
                <a:solidFill>
                  <a:schemeClr val="dk2"/>
                </a:solidFill>
                <a:latin typeface="Roboto"/>
                <a:ea typeface="Roboto"/>
                <a:cs typeface="Roboto"/>
                <a:sym typeface="Roboto"/>
              </a:rPr>
              <a:t>otencialmente</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más</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sesgados</a:t>
            </a:r>
            <a:endParaRPr dirty="0"/>
          </a:p>
          <a:p>
            <a:pPr marL="285750" marR="0" lvl="0" indent="-285750" algn="l" rtl="0">
              <a:lnSpc>
                <a:spcPct val="114000"/>
              </a:lnSpc>
              <a:spcBef>
                <a:spcPts val="1600"/>
              </a:spcBef>
              <a:spcAft>
                <a:spcPts val="0"/>
              </a:spcAft>
              <a:buClr>
                <a:schemeClr val="dk2"/>
              </a:buClr>
              <a:buSzPts val="1600"/>
              <a:buFont typeface="Roboto"/>
              <a:buChar char="●"/>
            </a:pPr>
            <a:r>
              <a:rPr lang="en-US" sz="1800" dirty="0" err="1"/>
              <a:t>D</a:t>
            </a:r>
            <a:r>
              <a:rPr lang="en-US" sz="1800" b="0" i="0" u="none" strike="noStrike" cap="none" dirty="0" err="1">
                <a:solidFill>
                  <a:schemeClr val="dk2"/>
                </a:solidFill>
                <a:latin typeface="Roboto"/>
                <a:ea typeface="Roboto"/>
                <a:cs typeface="Roboto"/>
                <a:sym typeface="Roboto"/>
              </a:rPr>
              <a:t>efiniciones</a:t>
            </a:r>
            <a:r>
              <a:rPr lang="en-US" sz="1800" b="0" i="0" u="none" strike="noStrike" cap="none" dirty="0">
                <a:solidFill>
                  <a:schemeClr val="dk2"/>
                </a:solidFill>
                <a:latin typeface="Roboto"/>
                <a:ea typeface="Roboto"/>
                <a:cs typeface="Roboto"/>
                <a:sym typeface="Roboto"/>
              </a:rPr>
              <a:t> de </a:t>
            </a:r>
            <a:r>
              <a:rPr lang="en-US" sz="1800" b="0" i="0" u="none" strike="noStrike" cap="none" dirty="0" err="1">
                <a:solidFill>
                  <a:schemeClr val="dk2"/>
                </a:solidFill>
                <a:latin typeface="Roboto"/>
                <a:ea typeface="Roboto"/>
                <a:cs typeface="Roboto"/>
                <a:sym typeface="Roboto"/>
              </a:rPr>
              <a:t>delitos</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restrictivas</a:t>
            </a:r>
            <a:r>
              <a:rPr lang="en-US" sz="1800" b="0" i="0" u="none" strike="noStrike" cap="none" dirty="0">
                <a:solidFill>
                  <a:schemeClr val="dk2"/>
                </a:solidFill>
                <a:latin typeface="Roboto"/>
                <a:ea typeface="Roboto"/>
                <a:cs typeface="Roboto"/>
                <a:sym typeface="Roboto"/>
              </a:rPr>
              <a:t> a </a:t>
            </a:r>
            <a:r>
              <a:rPr lang="en-US" sz="1800" b="0" i="0" u="none" strike="noStrike" cap="none" dirty="0" err="1">
                <a:solidFill>
                  <a:schemeClr val="dk2"/>
                </a:solidFill>
                <a:latin typeface="Roboto"/>
                <a:ea typeface="Roboto"/>
                <a:cs typeface="Roboto"/>
                <a:sym typeface="Roboto"/>
              </a:rPr>
              <a:t>nivel</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nacional</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especialmente</a:t>
            </a:r>
            <a:r>
              <a:rPr lang="en-US" sz="1800" b="0" i="0" u="none" strike="noStrike" cap="none" dirty="0">
                <a:solidFill>
                  <a:schemeClr val="dk2"/>
                </a:solidFill>
                <a:latin typeface="Roboto"/>
                <a:ea typeface="Roboto"/>
                <a:cs typeface="Roboto"/>
                <a:sym typeface="Roboto"/>
              </a:rPr>
              <a:t> la </a:t>
            </a:r>
            <a:r>
              <a:rPr lang="en-US" sz="1800" b="0" i="0" u="none" strike="noStrike" cap="none" dirty="0" err="1">
                <a:solidFill>
                  <a:schemeClr val="dk2"/>
                </a:solidFill>
                <a:latin typeface="Roboto"/>
                <a:ea typeface="Roboto"/>
                <a:cs typeface="Roboto"/>
                <a:sym typeface="Roboto"/>
              </a:rPr>
              <a:t>violencia</a:t>
            </a:r>
            <a:r>
              <a:rPr lang="en-US" sz="1800" b="0" i="0" u="none" strike="noStrike" cap="none" dirty="0">
                <a:solidFill>
                  <a:schemeClr val="dk2"/>
                </a:solidFill>
                <a:latin typeface="Roboto"/>
                <a:ea typeface="Roboto"/>
                <a:cs typeface="Roboto"/>
                <a:sym typeface="Roboto"/>
              </a:rPr>
              <a:t> sexual y </a:t>
            </a:r>
            <a:r>
              <a:rPr lang="en-US" sz="1800" b="0" i="0" u="none" strike="noStrike" cap="none" dirty="0" err="1">
                <a:solidFill>
                  <a:schemeClr val="dk2"/>
                </a:solidFill>
                <a:latin typeface="Roboto"/>
                <a:ea typeface="Roboto"/>
                <a:cs typeface="Roboto"/>
                <a:sym typeface="Roboto"/>
              </a:rPr>
              <a:t>basada</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en</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género</a:t>
            </a:r>
            <a:endParaRPr dirty="0"/>
          </a:p>
          <a:p>
            <a:pPr marL="285750" marR="0" lvl="0" indent="-285750" algn="l" rtl="0">
              <a:lnSpc>
                <a:spcPct val="114000"/>
              </a:lnSpc>
              <a:spcBef>
                <a:spcPts val="1600"/>
              </a:spcBef>
              <a:spcAft>
                <a:spcPts val="0"/>
              </a:spcAft>
              <a:buClr>
                <a:schemeClr val="dk2"/>
              </a:buClr>
              <a:buSzPts val="1600"/>
              <a:buFont typeface="Roboto"/>
              <a:buChar char="●"/>
            </a:pPr>
            <a:r>
              <a:rPr lang="en-US" sz="1800" dirty="0" err="1"/>
              <a:t>I</a:t>
            </a:r>
            <a:r>
              <a:rPr lang="en-US" sz="1800" b="0" i="0" u="none" strike="noStrike" cap="none" dirty="0" err="1">
                <a:solidFill>
                  <a:schemeClr val="dk2"/>
                </a:solidFill>
                <a:latin typeface="Roboto"/>
                <a:ea typeface="Roboto"/>
                <a:cs typeface="Roboto"/>
                <a:sym typeface="Roboto"/>
              </a:rPr>
              <a:t>nfraestructura</a:t>
            </a:r>
            <a:r>
              <a:rPr lang="en-US" sz="1800" b="0" i="0" u="none" strike="noStrike" cap="none" dirty="0">
                <a:solidFill>
                  <a:schemeClr val="dk2"/>
                </a:solidFill>
                <a:latin typeface="Roboto"/>
                <a:ea typeface="Roboto"/>
                <a:cs typeface="Roboto"/>
                <a:sym typeface="Roboto"/>
              </a:rPr>
              <a:t> legal y judicial </a:t>
            </a:r>
            <a:r>
              <a:rPr lang="en-US" sz="1800" b="0" i="0" u="none" strike="noStrike" cap="none" dirty="0" err="1">
                <a:solidFill>
                  <a:schemeClr val="dk2"/>
                </a:solidFill>
                <a:latin typeface="Roboto"/>
                <a:ea typeface="Roboto"/>
                <a:cs typeface="Roboto"/>
                <a:sym typeface="Roboto"/>
              </a:rPr>
              <a:t>inadecuada</a:t>
            </a:r>
            <a:endParaRPr dirty="0"/>
          </a:p>
          <a:p>
            <a:pPr marL="285750" marR="0" lvl="0" indent="-285750" algn="l" rtl="0">
              <a:lnSpc>
                <a:spcPct val="114000"/>
              </a:lnSpc>
              <a:spcBef>
                <a:spcPts val="1600"/>
              </a:spcBef>
              <a:spcAft>
                <a:spcPts val="1600"/>
              </a:spcAft>
              <a:buClr>
                <a:schemeClr val="dk2"/>
              </a:buClr>
              <a:buSzPts val="1600"/>
              <a:buFont typeface="Roboto"/>
              <a:buChar char="●"/>
            </a:pPr>
            <a:r>
              <a:rPr lang="en-US" sz="1800" dirty="0" err="1"/>
              <a:t>E</a:t>
            </a:r>
            <a:r>
              <a:rPr lang="en-US" sz="1800" b="0" i="0" u="none" strike="noStrike" cap="none" dirty="0" err="1">
                <a:solidFill>
                  <a:schemeClr val="dk2"/>
                </a:solidFill>
                <a:latin typeface="Roboto"/>
                <a:ea typeface="Roboto"/>
                <a:cs typeface="Roboto"/>
                <a:sym typeface="Roboto"/>
              </a:rPr>
              <a:t>xperiencia</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inadecuada</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en</a:t>
            </a:r>
            <a:r>
              <a:rPr lang="en-US" sz="1800" b="0" i="0" u="none" strike="noStrike" cap="none" dirty="0">
                <a:solidFill>
                  <a:schemeClr val="dk2"/>
                </a:solidFill>
                <a:latin typeface="Roboto"/>
                <a:ea typeface="Roboto"/>
                <a:cs typeface="Roboto"/>
                <a:sym typeface="Roboto"/>
              </a:rPr>
              <a:t> el </a:t>
            </a:r>
            <a:r>
              <a:rPr lang="en-US" sz="1800" b="0" i="0" u="none" strike="noStrike" cap="none" dirty="0" err="1">
                <a:solidFill>
                  <a:schemeClr val="dk2"/>
                </a:solidFill>
                <a:latin typeface="Roboto"/>
                <a:ea typeface="Roboto"/>
                <a:cs typeface="Roboto"/>
                <a:sym typeface="Roboto"/>
              </a:rPr>
              <a:t>procesamiento</a:t>
            </a:r>
            <a:r>
              <a:rPr lang="en-US" sz="1800" b="0" i="0" u="none" strike="noStrike" cap="none" dirty="0">
                <a:solidFill>
                  <a:schemeClr val="dk2"/>
                </a:solidFill>
                <a:latin typeface="Roboto"/>
                <a:ea typeface="Roboto"/>
                <a:cs typeface="Roboto"/>
                <a:sym typeface="Roboto"/>
              </a:rPr>
              <a:t> de </a:t>
            </a:r>
            <a:r>
              <a:rPr lang="en-US" sz="1800" b="0" i="0" u="none" strike="noStrike" cap="none" dirty="0" err="1">
                <a:solidFill>
                  <a:schemeClr val="dk2"/>
                </a:solidFill>
                <a:latin typeface="Roboto"/>
                <a:ea typeface="Roboto"/>
                <a:cs typeface="Roboto"/>
                <a:sym typeface="Roboto"/>
              </a:rPr>
              <a:t>delitos</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internacionales</a:t>
            </a:r>
            <a:endParaRPr dirty="0"/>
          </a:p>
        </p:txBody>
      </p:sp>
      <p:sp>
        <p:nvSpPr>
          <p:cNvPr id="4" name="Rectangle 3">
            <a:extLst>
              <a:ext uri="{FF2B5EF4-FFF2-40B4-BE49-F238E27FC236}">
                <a16:creationId xmlns:a16="http://schemas.microsoft.com/office/drawing/2014/main" id="{2A8A698D-72C2-40DE-9A7C-9B6230FC625F}"/>
              </a:ext>
            </a:extLst>
          </p:cNvPr>
          <p:cNvSpPr/>
          <p:nvPr/>
        </p:nvSpPr>
        <p:spPr>
          <a:xfrm>
            <a:off x="8298948" y="4841465"/>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p30"/>
          <p:cNvSpPr txBox="1"/>
          <p:nvPr/>
        </p:nvSpPr>
        <p:spPr>
          <a:xfrm>
            <a:off x="212950" y="100900"/>
            <a:ext cx="3393850" cy="565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US" sz="3600" b="0" i="0" u="none" strike="noStrike" cap="none">
                <a:solidFill>
                  <a:schemeClr val="accent1"/>
                </a:solidFill>
                <a:latin typeface="Merriweather"/>
                <a:ea typeface="Merriweather"/>
                <a:cs typeface="Merriweather"/>
                <a:sym typeface="Merriweather"/>
              </a:rPr>
              <a:t>Côte d’Ivoire</a:t>
            </a:r>
            <a:endParaRPr/>
          </a:p>
        </p:txBody>
      </p:sp>
      <p:pic>
        <p:nvPicPr>
          <p:cNvPr id="172" name="Google Shape;172;p30" descr="C:\Users\superuser\Documents\Anji\ICTJ &amp; UN Women\Criminal Justice Work\PPT\ICTJ_Ouattara_CDI_Gbagbo.jpg"/>
          <p:cNvPicPr preferRelativeResize="0"/>
          <p:nvPr/>
        </p:nvPicPr>
        <p:blipFill rotWithShape="1">
          <a:blip r:embed="rId3">
            <a:alphaModFix/>
          </a:blip>
          <a:srcRect/>
          <a:stretch/>
        </p:blipFill>
        <p:spPr>
          <a:xfrm>
            <a:off x="1385887" y="733425"/>
            <a:ext cx="6372225" cy="4248150"/>
          </a:xfrm>
          <a:prstGeom prst="rect">
            <a:avLst/>
          </a:prstGeom>
          <a:noFill/>
          <a:ln>
            <a:noFill/>
          </a:ln>
        </p:spPr>
      </p:pic>
      <p:sp>
        <p:nvSpPr>
          <p:cNvPr id="4" name="Rectangle 3">
            <a:extLst>
              <a:ext uri="{FF2B5EF4-FFF2-40B4-BE49-F238E27FC236}">
                <a16:creationId xmlns:a16="http://schemas.microsoft.com/office/drawing/2014/main" id="{FD416310-7D76-4E3E-9DD9-074313A3E443}"/>
              </a:ext>
            </a:extLst>
          </p:cNvPr>
          <p:cNvSpPr/>
          <p:nvPr/>
        </p:nvSpPr>
        <p:spPr>
          <a:xfrm>
            <a:off x="8298948" y="4841465"/>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sp>
        <p:nvSpPr>
          <p:cNvPr id="64" name="Google Shape;64;p13"/>
          <p:cNvSpPr txBox="1">
            <a:spLocks noGrp="1"/>
          </p:cNvSpPr>
          <p:nvPr>
            <p:ph type="title"/>
          </p:nvPr>
        </p:nvSpPr>
        <p:spPr>
          <a:xfrm>
            <a:off x="311725" y="500925"/>
            <a:ext cx="3706500" cy="2508900"/>
          </a:xfrm>
          <a:prstGeom prst="rect">
            <a:avLst/>
          </a:prstGeom>
          <a:noFill/>
          <a:ln>
            <a:noFill/>
          </a:ln>
        </p:spPr>
        <p:txBody>
          <a:bodyPr spcFirstLastPara="1" wrap="square" lIns="91425" tIns="91425" rIns="91425" bIns="91425" anchor="t" anchorCtr="0">
            <a:noAutofit/>
          </a:bodyPr>
          <a:lstStyle/>
          <a:p>
            <a:pPr marL="457200" marR="0" lvl="0" indent="-406400" algn="l" rtl="0">
              <a:lnSpc>
                <a:spcPct val="100000"/>
              </a:lnSpc>
              <a:spcBef>
                <a:spcPts val="0"/>
              </a:spcBef>
              <a:spcAft>
                <a:spcPts val="0"/>
              </a:spcAft>
              <a:buClr>
                <a:schemeClr val="lt1"/>
              </a:buClr>
              <a:buSzPts val="2800"/>
              <a:buFont typeface="Merriweather"/>
              <a:buAutoNum type="arabicPeriod"/>
            </a:pPr>
            <a:r>
              <a:rPr lang="en-US" sz="2800" b="0" i="0" u="none" strike="noStrike" cap="none" dirty="0" err="1">
                <a:solidFill>
                  <a:schemeClr val="lt1"/>
                </a:solidFill>
                <a:ea typeface="Merriweather"/>
                <a:cs typeface="Merriweather"/>
                <a:sym typeface="Merriweather"/>
              </a:rPr>
              <a:t>Introducción</a:t>
            </a:r>
            <a:endParaRPr dirty="0"/>
          </a:p>
        </p:txBody>
      </p:sp>
      <p:sp>
        <p:nvSpPr>
          <p:cNvPr id="65" name="Google Shape;65;p13"/>
          <p:cNvSpPr txBox="1">
            <a:spLocks noGrp="1"/>
          </p:cNvSpPr>
          <p:nvPr>
            <p:ph type="body" idx="1"/>
          </p:nvPr>
        </p:nvSpPr>
        <p:spPr>
          <a:xfrm>
            <a:off x="4644675" y="500925"/>
            <a:ext cx="4166400" cy="4098600"/>
          </a:xfrm>
          <a:prstGeom prst="rect">
            <a:avLst/>
          </a:prstGeom>
          <a:noFill/>
          <a:ln>
            <a:noFill/>
          </a:ln>
        </p:spPr>
        <p:txBody>
          <a:bodyPr spcFirstLastPara="1" wrap="square" lIns="91425" tIns="91425" rIns="91425" bIns="91425" anchor="ctr" anchorCtr="0">
            <a:noAutofit/>
          </a:bodyPr>
          <a:lstStyle/>
          <a:p>
            <a:pPr marL="0" marR="0" lvl="0" indent="0" algn="l" rtl="0">
              <a:lnSpc>
                <a:spcPct val="115000"/>
              </a:lnSpc>
              <a:spcBef>
                <a:spcPts val="0"/>
              </a:spcBef>
              <a:spcAft>
                <a:spcPts val="0"/>
              </a:spcAft>
              <a:buClr>
                <a:schemeClr val="dk2"/>
              </a:buClr>
              <a:buSzPts val="1300"/>
              <a:buFont typeface="Roboto"/>
              <a:buNone/>
            </a:pPr>
            <a:r>
              <a:rPr lang="en-US" sz="1500" i="0" u="none" strike="noStrike" cap="none" dirty="0">
                <a:solidFill>
                  <a:schemeClr val="dk2"/>
                </a:solidFill>
                <a:latin typeface="Roboto"/>
                <a:ea typeface="Roboto"/>
                <a:cs typeface="Roboto"/>
                <a:sym typeface="Roboto"/>
              </a:rPr>
              <a:t>La </a:t>
            </a:r>
            <a:r>
              <a:rPr lang="en-US" sz="1500" i="0" u="none" strike="noStrike" cap="none" dirty="0" err="1">
                <a:solidFill>
                  <a:schemeClr val="dk2"/>
                </a:solidFill>
                <a:latin typeface="Roboto"/>
                <a:ea typeface="Roboto"/>
                <a:cs typeface="Roboto"/>
                <a:sym typeface="Roboto"/>
              </a:rPr>
              <a:t>violencia</a:t>
            </a:r>
            <a:r>
              <a:rPr lang="en-US" sz="1500" i="0" u="none" strike="noStrike" cap="none" dirty="0">
                <a:solidFill>
                  <a:schemeClr val="dk2"/>
                </a:solidFill>
                <a:latin typeface="Roboto"/>
                <a:ea typeface="Roboto"/>
                <a:cs typeface="Roboto"/>
                <a:sym typeface="Roboto"/>
              </a:rPr>
              <a:t> sexual y </a:t>
            </a:r>
            <a:r>
              <a:rPr lang="en-US" sz="1500" i="0" u="none" strike="noStrike" cap="none" dirty="0" err="1">
                <a:solidFill>
                  <a:schemeClr val="dk2"/>
                </a:solidFill>
                <a:latin typeface="Roboto"/>
                <a:ea typeface="Roboto"/>
                <a:cs typeface="Roboto"/>
                <a:sym typeface="Roboto"/>
              </a:rPr>
              <a:t>basada</a:t>
            </a:r>
            <a:r>
              <a:rPr lang="en-US" sz="1500" i="0" u="none" strike="noStrike" cap="none" dirty="0">
                <a:solidFill>
                  <a:schemeClr val="dk2"/>
                </a:solidFill>
                <a:latin typeface="Roboto"/>
                <a:ea typeface="Roboto"/>
                <a:cs typeface="Roboto"/>
                <a:sym typeface="Roboto"/>
              </a:rPr>
              <a:t> </a:t>
            </a:r>
            <a:r>
              <a:rPr lang="en-US" sz="1500" i="0" u="none" strike="noStrike" cap="none" dirty="0" err="1">
                <a:solidFill>
                  <a:schemeClr val="dk2"/>
                </a:solidFill>
                <a:latin typeface="Roboto"/>
                <a:ea typeface="Roboto"/>
                <a:cs typeface="Roboto"/>
                <a:sym typeface="Roboto"/>
              </a:rPr>
              <a:t>en</a:t>
            </a:r>
            <a:r>
              <a:rPr lang="en-US" sz="1500" i="0" u="none" strike="noStrike" cap="none" dirty="0">
                <a:solidFill>
                  <a:schemeClr val="dk2"/>
                </a:solidFill>
                <a:latin typeface="Roboto"/>
                <a:ea typeface="Roboto"/>
                <a:cs typeface="Roboto"/>
                <a:sym typeface="Roboto"/>
              </a:rPr>
              <a:t> </a:t>
            </a:r>
            <a:r>
              <a:rPr lang="en-US" sz="1500" i="0" u="none" strike="noStrike" cap="none" dirty="0" err="1">
                <a:solidFill>
                  <a:schemeClr val="dk2"/>
                </a:solidFill>
                <a:latin typeface="Roboto"/>
                <a:ea typeface="Roboto"/>
                <a:cs typeface="Roboto"/>
                <a:sym typeface="Roboto"/>
              </a:rPr>
              <a:t>género</a:t>
            </a:r>
            <a:r>
              <a:rPr lang="en-US" sz="1500" i="0" u="none" strike="noStrike" cap="none" dirty="0">
                <a:solidFill>
                  <a:schemeClr val="dk2"/>
                </a:solidFill>
                <a:latin typeface="Roboto"/>
                <a:ea typeface="Roboto"/>
                <a:cs typeface="Roboto"/>
                <a:sym typeface="Roboto"/>
              </a:rPr>
              <a:t> (SGBV, </a:t>
            </a:r>
            <a:r>
              <a:rPr lang="en-US" sz="1500" i="0" u="none" strike="noStrike" cap="none" dirty="0" err="1">
                <a:solidFill>
                  <a:schemeClr val="dk2"/>
                </a:solidFill>
                <a:latin typeface="Roboto"/>
                <a:ea typeface="Roboto"/>
                <a:cs typeface="Roboto"/>
                <a:sym typeface="Roboto"/>
              </a:rPr>
              <a:t>por</a:t>
            </a:r>
            <a:r>
              <a:rPr lang="en-US" sz="1500" i="0" u="none" strike="noStrike" cap="none" dirty="0">
                <a:solidFill>
                  <a:schemeClr val="dk2"/>
                </a:solidFill>
                <a:latin typeface="Roboto"/>
                <a:ea typeface="Roboto"/>
                <a:cs typeface="Roboto"/>
                <a:sym typeface="Roboto"/>
              </a:rPr>
              <a:t> </a:t>
            </a:r>
            <a:r>
              <a:rPr lang="en-US" sz="1500" i="0" u="none" strike="noStrike" cap="none" dirty="0" err="1">
                <a:solidFill>
                  <a:schemeClr val="dk2"/>
                </a:solidFill>
                <a:latin typeface="Roboto"/>
                <a:ea typeface="Roboto"/>
                <a:cs typeface="Roboto"/>
                <a:sym typeface="Roboto"/>
              </a:rPr>
              <a:t>sus</a:t>
            </a:r>
            <a:r>
              <a:rPr lang="en-US" sz="1500" i="0" u="none" strike="noStrike" cap="none" dirty="0">
                <a:solidFill>
                  <a:schemeClr val="dk2"/>
                </a:solidFill>
                <a:latin typeface="Roboto"/>
                <a:ea typeface="Roboto"/>
                <a:cs typeface="Roboto"/>
                <a:sym typeface="Roboto"/>
              </a:rPr>
              <a:t> </a:t>
            </a:r>
            <a:r>
              <a:rPr lang="en-US" sz="1500" i="0" u="none" strike="noStrike" cap="none" dirty="0" err="1">
                <a:solidFill>
                  <a:schemeClr val="dk2"/>
                </a:solidFill>
                <a:latin typeface="Roboto"/>
                <a:ea typeface="Roboto"/>
                <a:cs typeface="Roboto"/>
                <a:sym typeface="Roboto"/>
              </a:rPr>
              <a:t>siglas</a:t>
            </a:r>
            <a:r>
              <a:rPr lang="en-US" sz="1500" i="0" u="none" strike="noStrike" cap="none" dirty="0">
                <a:solidFill>
                  <a:schemeClr val="dk2"/>
                </a:solidFill>
                <a:latin typeface="Roboto"/>
                <a:ea typeface="Roboto"/>
                <a:cs typeface="Roboto"/>
                <a:sym typeface="Roboto"/>
              </a:rPr>
              <a:t> </a:t>
            </a:r>
            <a:r>
              <a:rPr lang="en-US" sz="1500" i="0" u="none" strike="noStrike" cap="none" dirty="0" err="1">
                <a:solidFill>
                  <a:schemeClr val="dk2"/>
                </a:solidFill>
                <a:latin typeface="Roboto"/>
                <a:ea typeface="Roboto"/>
                <a:cs typeface="Roboto"/>
                <a:sym typeface="Roboto"/>
              </a:rPr>
              <a:t>en</a:t>
            </a:r>
            <a:r>
              <a:rPr lang="en-US" sz="1500" i="0" u="none" strike="noStrike" cap="none" dirty="0">
                <a:solidFill>
                  <a:schemeClr val="dk2"/>
                </a:solidFill>
                <a:latin typeface="Roboto"/>
                <a:ea typeface="Roboto"/>
                <a:cs typeface="Roboto"/>
                <a:sym typeface="Roboto"/>
              </a:rPr>
              <a:t> </a:t>
            </a:r>
            <a:r>
              <a:rPr lang="en-US" sz="1500" i="0" u="none" strike="noStrike" cap="none" dirty="0" err="1">
                <a:solidFill>
                  <a:schemeClr val="dk2"/>
                </a:solidFill>
                <a:latin typeface="Roboto"/>
                <a:ea typeface="Roboto"/>
                <a:cs typeface="Roboto"/>
                <a:sym typeface="Roboto"/>
              </a:rPr>
              <a:t>inglés</a:t>
            </a:r>
            <a:r>
              <a:rPr lang="en-US" sz="1500" i="0" u="none" strike="noStrike" cap="none" dirty="0">
                <a:solidFill>
                  <a:schemeClr val="dk2"/>
                </a:solidFill>
                <a:latin typeface="Roboto"/>
                <a:ea typeface="Roboto"/>
                <a:cs typeface="Roboto"/>
                <a:sym typeface="Roboto"/>
              </a:rPr>
              <a:t>) </a:t>
            </a:r>
            <a:r>
              <a:rPr lang="en-US" sz="1500" i="0" u="none" strike="noStrike" cap="none" dirty="0" err="1">
                <a:solidFill>
                  <a:schemeClr val="dk2"/>
                </a:solidFill>
                <a:latin typeface="Roboto"/>
                <a:ea typeface="Roboto"/>
                <a:cs typeface="Roboto"/>
                <a:sym typeface="Roboto"/>
              </a:rPr>
              <a:t>prevalece</a:t>
            </a:r>
            <a:r>
              <a:rPr lang="en-US" sz="1500" i="0" u="none" strike="noStrike" cap="none" dirty="0">
                <a:solidFill>
                  <a:schemeClr val="dk2"/>
                </a:solidFill>
                <a:latin typeface="Roboto"/>
                <a:ea typeface="Roboto"/>
                <a:cs typeface="Roboto"/>
                <a:sym typeface="Roboto"/>
              </a:rPr>
              <a:t> a </a:t>
            </a:r>
            <a:r>
              <a:rPr lang="en-US" sz="1500" i="0" u="none" strike="noStrike" cap="none" dirty="0" err="1">
                <a:solidFill>
                  <a:schemeClr val="dk2"/>
                </a:solidFill>
                <a:latin typeface="Roboto"/>
                <a:ea typeface="Roboto"/>
                <a:cs typeface="Roboto"/>
                <a:sym typeface="Roboto"/>
              </a:rPr>
              <a:t>nivel</a:t>
            </a:r>
            <a:r>
              <a:rPr lang="en-US" sz="1500" i="0" u="none" strike="noStrike" cap="none" dirty="0">
                <a:solidFill>
                  <a:schemeClr val="dk2"/>
                </a:solidFill>
                <a:latin typeface="Roboto"/>
                <a:ea typeface="Roboto"/>
                <a:cs typeface="Roboto"/>
                <a:sym typeface="Roboto"/>
              </a:rPr>
              <a:t> </a:t>
            </a:r>
            <a:r>
              <a:rPr lang="en-US" sz="1500" i="0" u="none" strike="noStrike" cap="none" dirty="0" err="1">
                <a:solidFill>
                  <a:schemeClr val="dk2"/>
                </a:solidFill>
                <a:latin typeface="Roboto"/>
                <a:ea typeface="Roboto"/>
                <a:cs typeface="Roboto"/>
                <a:sym typeface="Roboto"/>
              </a:rPr>
              <a:t>mundial</a:t>
            </a:r>
            <a:r>
              <a:rPr lang="en-US" sz="1500" i="0" u="none" strike="noStrike" cap="none" dirty="0">
                <a:solidFill>
                  <a:schemeClr val="dk2"/>
                </a:solidFill>
                <a:latin typeface="Roboto"/>
                <a:ea typeface="Roboto"/>
                <a:cs typeface="Roboto"/>
                <a:sym typeface="Roboto"/>
              </a:rPr>
              <a:t> </a:t>
            </a:r>
            <a:r>
              <a:rPr lang="en-US" sz="1500" i="0" u="none" strike="noStrike" cap="none" dirty="0" err="1">
                <a:solidFill>
                  <a:schemeClr val="dk2"/>
                </a:solidFill>
                <a:latin typeface="Roboto"/>
                <a:ea typeface="Roboto"/>
                <a:cs typeface="Roboto"/>
                <a:sym typeface="Roboto"/>
              </a:rPr>
              <a:t>en</a:t>
            </a:r>
            <a:r>
              <a:rPr lang="en-US" sz="1500" i="0" u="none" strike="noStrike" cap="none" dirty="0">
                <a:solidFill>
                  <a:schemeClr val="dk2"/>
                </a:solidFill>
                <a:latin typeface="Roboto"/>
                <a:ea typeface="Roboto"/>
                <a:cs typeface="Roboto"/>
                <a:sym typeface="Roboto"/>
              </a:rPr>
              <a:t> </a:t>
            </a:r>
            <a:r>
              <a:rPr lang="en-US" sz="1500" i="0" u="none" strike="noStrike" cap="none" dirty="0" err="1">
                <a:solidFill>
                  <a:schemeClr val="dk2"/>
                </a:solidFill>
                <a:latin typeface="Roboto"/>
                <a:ea typeface="Roboto"/>
                <a:cs typeface="Roboto"/>
                <a:sym typeface="Roboto"/>
              </a:rPr>
              <a:t>tiempos</a:t>
            </a:r>
            <a:r>
              <a:rPr lang="en-US" sz="1500" i="0" u="none" strike="noStrike" cap="none" dirty="0">
                <a:solidFill>
                  <a:schemeClr val="dk2"/>
                </a:solidFill>
                <a:latin typeface="Roboto"/>
                <a:ea typeface="Roboto"/>
                <a:cs typeface="Roboto"/>
                <a:sym typeface="Roboto"/>
              </a:rPr>
              <a:t> de </a:t>
            </a:r>
            <a:r>
              <a:rPr lang="en-US" sz="1500" i="0" u="none" strike="noStrike" cap="none" dirty="0" err="1">
                <a:solidFill>
                  <a:schemeClr val="dk2"/>
                </a:solidFill>
                <a:latin typeface="Roboto"/>
                <a:ea typeface="Roboto"/>
                <a:cs typeface="Roboto"/>
                <a:sym typeface="Roboto"/>
              </a:rPr>
              <a:t>conflicto</a:t>
            </a:r>
            <a:r>
              <a:rPr lang="en-US" sz="1500" i="0" u="none" strike="noStrike" cap="none" dirty="0">
                <a:solidFill>
                  <a:schemeClr val="dk2"/>
                </a:solidFill>
                <a:latin typeface="Roboto"/>
                <a:ea typeface="Roboto"/>
                <a:cs typeface="Roboto"/>
                <a:sym typeface="Roboto"/>
              </a:rPr>
              <a:t> o </a:t>
            </a:r>
            <a:r>
              <a:rPr lang="en-US" sz="1500" i="0" u="none" strike="noStrike" cap="none" dirty="0" err="1">
                <a:solidFill>
                  <a:schemeClr val="dk2"/>
                </a:solidFill>
                <a:latin typeface="Roboto"/>
                <a:ea typeface="Roboto"/>
                <a:cs typeface="Roboto"/>
                <a:sym typeface="Roboto"/>
              </a:rPr>
              <a:t>autoritarismo</a:t>
            </a:r>
            <a:r>
              <a:rPr lang="en-US" sz="1500" i="0" u="none" strike="noStrike" cap="none" dirty="0">
                <a:solidFill>
                  <a:schemeClr val="dk2"/>
                </a:solidFill>
                <a:latin typeface="Roboto"/>
                <a:ea typeface="Roboto"/>
                <a:cs typeface="Roboto"/>
                <a:sym typeface="Roboto"/>
              </a:rPr>
              <a:t>.</a:t>
            </a:r>
            <a:endParaRPr dirty="0"/>
          </a:p>
          <a:p>
            <a:pPr marL="0" marR="0" lvl="0" indent="0" algn="l" rtl="0">
              <a:lnSpc>
                <a:spcPct val="115000"/>
              </a:lnSpc>
              <a:spcBef>
                <a:spcPts val="1600"/>
              </a:spcBef>
              <a:spcAft>
                <a:spcPts val="0"/>
              </a:spcAft>
              <a:buClr>
                <a:schemeClr val="dk2"/>
              </a:buClr>
              <a:buSzPts val="1300"/>
              <a:buFont typeface="Roboto"/>
              <a:buNone/>
            </a:pPr>
            <a:r>
              <a:rPr lang="en-US" sz="1500" i="0" u="none" strike="noStrike" cap="none" dirty="0" err="1">
                <a:solidFill>
                  <a:schemeClr val="dk2"/>
                </a:solidFill>
                <a:latin typeface="Roboto"/>
                <a:ea typeface="Roboto"/>
                <a:cs typeface="Roboto"/>
                <a:sym typeface="Roboto"/>
              </a:rPr>
              <a:t>Históricamente</a:t>
            </a:r>
            <a:r>
              <a:rPr lang="en-US" sz="1500" i="0" u="none" strike="noStrike" cap="none" dirty="0">
                <a:solidFill>
                  <a:schemeClr val="dk2"/>
                </a:solidFill>
                <a:latin typeface="Roboto"/>
                <a:ea typeface="Roboto"/>
                <a:cs typeface="Roboto"/>
                <a:sym typeface="Roboto"/>
              </a:rPr>
              <a:t>, la </a:t>
            </a:r>
            <a:r>
              <a:rPr lang="en-US" sz="1500" i="0" u="none" strike="noStrike" cap="none" dirty="0" err="1">
                <a:solidFill>
                  <a:schemeClr val="dk2"/>
                </a:solidFill>
                <a:latin typeface="Roboto"/>
                <a:ea typeface="Roboto"/>
                <a:cs typeface="Roboto"/>
                <a:sym typeface="Roboto"/>
              </a:rPr>
              <a:t>violación</a:t>
            </a:r>
            <a:r>
              <a:rPr lang="en-US" sz="1500" i="0" u="none" strike="noStrike" cap="none" dirty="0">
                <a:solidFill>
                  <a:schemeClr val="dk2"/>
                </a:solidFill>
                <a:latin typeface="Roboto"/>
                <a:ea typeface="Roboto"/>
                <a:cs typeface="Roboto"/>
                <a:sym typeface="Roboto"/>
              </a:rPr>
              <a:t> y </a:t>
            </a:r>
            <a:r>
              <a:rPr lang="en-US" sz="1500" i="0" u="none" strike="noStrike" cap="none" dirty="0" err="1">
                <a:solidFill>
                  <a:schemeClr val="dk2"/>
                </a:solidFill>
                <a:latin typeface="Roboto"/>
                <a:ea typeface="Roboto"/>
                <a:cs typeface="Roboto"/>
                <a:sym typeface="Roboto"/>
              </a:rPr>
              <a:t>otras</a:t>
            </a:r>
            <a:r>
              <a:rPr lang="en-US" sz="1500" i="0" u="none" strike="noStrike" cap="none" dirty="0">
                <a:solidFill>
                  <a:schemeClr val="dk2"/>
                </a:solidFill>
                <a:latin typeface="Roboto"/>
                <a:ea typeface="Roboto"/>
                <a:cs typeface="Roboto"/>
                <a:sym typeface="Roboto"/>
              </a:rPr>
              <a:t> </a:t>
            </a:r>
            <a:r>
              <a:rPr lang="en-US" sz="1500" i="0" u="none" strike="noStrike" cap="none" dirty="0" err="1">
                <a:solidFill>
                  <a:schemeClr val="dk2"/>
                </a:solidFill>
                <a:latin typeface="Roboto"/>
                <a:ea typeface="Roboto"/>
                <a:cs typeface="Roboto"/>
                <a:sym typeface="Roboto"/>
              </a:rPr>
              <a:t>formas</a:t>
            </a:r>
            <a:r>
              <a:rPr lang="en-US" sz="1500" i="0" u="none" strike="noStrike" cap="none" dirty="0">
                <a:solidFill>
                  <a:schemeClr val="dk2"/>
                </a:solidFill>
                <a:latin typeface="Roboto"/>
                <a:ea typeface="Roboto"/>
                <a:cs typeface="Roboto"/>
                <a:sym typeface="Roboto"/>
              </a:rPr>
              <a:t> de </a:t>
            </a:r>
            <a:r>
              <a:rPr lang="en-US" sz="1500" i="0" u="none" strike="noStrike" cap="none" dirty="0" err="1">
                <a:solidFill>
                  <a:schemeClr val="dk2"/>
                </a:solidFill>
                <a:latin typeface="Roboto"/>
                <a:ea typeface="Roboto"/>
                <a:cs typeface="Roboto"/>
                <a:sym typeface="Roboto"/>
              </a:rPr>
              <a:t>violencia</a:t>
            </a:r>
            <a:r>
              <a:rPr lang="en-US" sz="1500" i="0" u="none" strike="noStrike" cap="none" dirty="0">
                <a:solidFill>
                  <a:schemeClr val="dk2"/>
                </a:solidFill>
                <a:latin typeface="Roboto"/>
                <a:ea typeface="Roboto"/>
                <a:cs typeface="Roboto"/>
                <a:sym typeface="Roboto"/>
              </a:rPr>
              <a:t> sexual y </a:t>
            </a:r>
            <a:r>
              <a:rPr lang="en-US" sz="1500" i="0" u="none" strike="noStrike" cap="none" dirty="0" err="1">
                <a:solidFill>
                  <a:schemeClr val="dk2"/>
                </a:solidFill>
                <a:latin typeface="Roboto"/>
                <a:ea typeface="Roboto"/>
                <a:cs typeface="Roboto"/>
                <a:sym typeface="Roboto"/>
              </a:rPr>
              <a:t>basada</a:t>
            </a:r>
            <a:r>
              <a:rPr lang="en-US" sz="1500" i="0" u="none" strike="noStrike" cap="none" dirty="0">
                <a:solidFill>
                  <a:schemeClr val="dk2"/>
                </a:solidFill>
                <a:latin typeface="Roboto"/>
                <a:ea typeface="Roboto"/>
                <a:cs typeface="Roboto"/>
                <a:sym typeface="Roboto"/>
              </a:rPr>
              <a:t> </a:t>
            </a:r>
            <a:r>
              <a:rPr lang="en-US" sz="1500" i="0" u="none" strike="noStrike" cap="none" dirty="0" err="1">
                <a:solidFill>
                  <a:schemeClr val="dk2"/>
                </a:solidFill>
                <a:latin typeface="Roboto"/>
                <a:ea typeface="Roboto"/>
                <a:cs typeface="Roboto"/>
                <a:sym typeface="Roboto"/>
              </a:rPr>
              <a:t>en</a:t>
            </a:r>
            <a:r>
              <a:rPr lang="en-US" sz="1500" i="0" u="none" strike="noStrike" cap="none" dirty="0">
                <a:solidFill>
                  <a:schemeClr val="dk2"/>
                </a:solidFill>
                <a:latin typeface="Roboto"/>
                <a:ea typeface="Roboto"/>
                <a:cs typeface="Roboto"/>
                <a:sym typeface="Roboto"/>
              </a:rPr>
              <a:t> </a:t>
            </a:r>
            <a:r>
              <a:rPr lang="en-US" sz="1500" i="0" u="none" strike="noStrike" cap="none" dirty="0" err="1">
                <a:solidFill>
                  <a:schemeClr val="dk2"/>
                </a:solidFill>
                <a:latin typeface="Roboto"/>
                <a:ea typeface="Roboto"/>
                <a:cs typeface="Roboto"/>
                <a:sym typeface="Roboto"/>
              </a:rPr>
              <a:t>género</a:t>
            </a:r>
            <a:r>
              <a:rPr lang="en-US" sz="1500" i="0" u="none" strike="noStrike" cap="none" dirty="0">
                <a:solidFill>
                  <a:schemeClr val="dk2"/>
                </a:solidFill>
                <a:latin typeface="Roboto"/>
                <a:ea typeface="Roboto"/>
                <a:cs typeface="Roboto"/>
                <a:sym typeface="Roboto"/>
              </a:rPr>
              <a:t> se </a:t>
            </a:r>
            <a:r>
              <a:rPr lang="en-US" sz="1500" i="0" u="none" strike="noStrike" cap="none" dirty="0" err="1">
                <a:solidFill>
                  <a:schemeClr val="dk2"/>
                </a:solidFill>
                <a:latin typeface="Roboto"/>
                <a:ea typeface="Roboto"/>
                <a:cs typeface="Roboto"/>
                <a:sym typeface="Roboto"/>
              </a:rPr>
              <a:t>consideraban</a:t>
            </a:r>
            <a:r>
              <a:rPr lang="en-US" sz="1500" i="0" u="none" strike="noStrike" cap="none" dirty="0">
                <a:solidFill>
                  <a:schemeClr val="dk2"/>
                </a:solidFill>
                <a:latin typeface="Roboto"/>
                <a:ea typeface="Roboto"/>
                <a:cs typeface="Roboto"/>
                <a:sym typeface="Roboto"/>
              </a:rPr>
              <a:t> </a:t>
            </a:r>
            <a:r>
              <a:rPr lang="en-US" sz="1500" i="0" u="none" strike="noStrike" cap="none" dirty="0" err="1">
                <a:solidFill>
                  <a:schemeClr val="dk2"/>
                </a:solidFill>
                <a:latin typeface="Roboto"/>
                <a:ea typeface="Roboto"/>
                <a:cs typeface="Roboto"/>
                <a:sym typeface="Roboto"/>
              </a:rPr>
              <a:t>consecuencias</a:t>
            </a:r>
            <a:r>
              <a:rPr lang="en-US" sz="1500" i="0" u="none" strike="noStrike" cap="none" dirty="0">
                <a:solidFill>
                  <a:schemeClr val="dk2"/>
                </a:solidFill>
                <a:latin typeface="Roboto"/>
                <a:ea typeface="Roboto"/>
                <a:cs typeface="Roboto"/>
                <a:sym typeface="Roboto"/>
              </a:rPr>
              <a:t> </a:t>
            </a:r>
            <a:r>
              <a:rPr lang="en-US" sz="1500" i="0" u="none" strike="noStrike" cap="none" dirty="0" err="1">
                <a:solidFill>
                  <a:schemeClr val="dk2"/>
                </a:solidFill>
                <a:latin typeface="Roboto"/>
                <a:ea typeface="Roboto"/>
                <a:cs typeface="Roboto"/>
                <a:sym typeface="Roboto"/>
              </a:rPr>
              <a:t>inevitables</a:t>
            </a:r>
            <a:r>
              <a:rPr lang="en-US" sz="1500" i="0" u="none" strike="noStrike" cap="none" dirty="0">
                <a:solidFill>
                  <a:schemeClr val="dk2"/>
                </a:solidFill>
                <a:latin typeface="Roboto"/>
                <a:ea typeface="Roboto"/>
                <a:cs typeface="Roboto"/>
                <a:sym typeface="Roboto"/>
              </a:rPr>
              <a:t> (y no </a:t>
            </a:r>
            <a:r>
              <a:rPr lang="en-US" sz="1500" i="0" u="none" strike="noStrike" cap="none" dirty="0" err="1">
                <a:solidFill>
                  <a:schemeClr val="dk2"/>
                </a:solidFill>
                <a:latin typeface="Roboto"/>
                <a:ea typeface="Roboto"/>
                <a:cs typeface="Roboto"/>
                <a:sym typeface="Roboto"/>
              </a:rPr>
              <a:t>enjuiciables</a:t>
            </a:r>
            <a:r>
              <a:rPr lang="en-US" sz="1500" i="0" u="none" strike="noStrike" cap="none" dirty="0">
                <a:solidFill>
                  <a:schemeClr val="dk2"/>
                </a:solidFill>
                <a:latin typeface="Roboto"/>
                <a:ea typeface="Roboto"/>
                <a:cs typeface="Roboto"/>
                <a:sym typeface="Roboto"/>
              </a:rPr>
              <a:t>) del </a:t>
            </a:r>
            <a:r>
              <a:rPr lang="en-US" sz="1500" i="0" u="none" strike="noStrike" cap="none" dirty="0" err="1">
                <a:solidFill>
                  <a:schemeClr val="dk2"/>
                </a:solidFill>
                <a:latin typeface="Roboto"/>
                <a:ea typeface="Roboto"/>
                <a:cs typeface="Roboto"/>
                <a:sym typeface="Roboto"/>
              </a:rPr>
              <a:t>conflicto</a:t>
            </a:r>
            <a:r>
              <a:rPr lang="en-US" sz="1500" i="0" u="none" strike="noStrike" cap="none" dirty="0">
                <a:solidFill>
                  <a:schemeClr val="dk2"/>
                </a:solidFill>
                <a:latin typeface="Roboto"/>
                <a:ea typeface="Roboto"/>
                <a:cs typeface="Roboto"/>
                <a:sym typeface="Roboto"/>
              </a:rPr>
              <a:t> </a:t>
            </a:r>
            <a:r>
              <a:rPr lang="en-US" sz="1500" i="0" u="none" strike="noStrike" cap="none" dirty="0" err="1">
                <a:solidFill>
                  <a:schemeClr val="dk2"/>
                </a:solidFill>
                <a:latin typeface="Roboto"/>
                <a:ea typeface="Roboto"/>
                <a:cs typeface="Roboto"/>
                <a:sym typeface="Roboto"/>
              </a:rPr>
              <a:t>armado</a:t>
            </a:r>
            <a:r>
              <a:rPr lang="en-US" sz="1500" i="0" u="none" strike="noStrike" cap="none" dirty="0">
                <a:solidFill>
                  <a:schemeClr val="dk2"/>
                </a:solidFill>
                <a:latin typeface="Roboto"/>
                <a:ea typeface="Roboto"/>
                <a:cs typeface="Roboto"/>
                <a:sym typeface="Roboto"/>
              </a:rPr>
              <a:t>.</a:t>
            </a:r>
            <a:endParaRPr dirty="0"/>
          </a:p>
          <a:p>
            <a:pPr marL="0" marR="0" lvl="0" indent="0" algn="l" rtl="0">
              <a:lnSpc>
                <a:spcPct val="115000"/>
              </a:lnSpc>
              <a:spcBef>
                <a:spcPts val="1600"/>
              </a:spcBef>
              <a:spcAft>
                <a:spcPts val="0"/>
              </a:spcAft>
              <a:buClr>
                <a:schemeClr val="dk2"/>
              </a:buClr>
              <a:buSzPts val="1300"/>
              <a:buFont typeface="Roboto"/>
              <a:buNone/>
            </a:pPr>
            <a:r>
              <a:rPr lang="en-US" sz="1500" i="0" u="none" strike="noStrike" cap="none" dirty="0">
                <a:solidFill>
                  <a:schemeClr val="dk2"/>
                </a:solidFill>
                <a:latin typeface="Roboto"/>
                <a:ea typeface="Roboto"/>
                <a:cs typeface="Roboto"/>
                <a:sym typeface="Roboto"/>
              </a:rPr>
              <a:t>Gracias a </a:t>
            </a:r>
            <a:r>
              <a:rPr lang="en-US" sz="1500" i="0" u="none" strike="noStrike" cap="none" dirty="0" err="1">
                <a:solidFill>
                  <a:schemeClr val="dk2"/>
                </a:solidFill>
                <a:latin typeface="Roboto"/>
                <a:ea typeface="Roboto"/>
                <a:cs typeface="Roboto"/>
                <a:sym typeface="Roboto"/>
              </a:rPr>
              <a:t>décadas</a:t>
            </a:r>
            <a:r>
              <a:rPr lang="en-US" sz="1500" i="0" u="none" strike="noStrike" cap="none" dirty="0">
                <a:solidFill>
                  <a:schemeClr val="dk2"/>
                </a:solidFill>
                <a:latin typeface="Roboto"/>
                <a:ea typeface="Roboto"/>
                <a:cs typeface="Roboto"/>
                <a:sym typeface="Roboto"/>
              </a:rPr>
              <a:t> de </a:t>
            </a:r>
            <a:r>
              <a:rPr lang="en-US" sz="1500" i="0" u="none" strike="noStrike" cap="none" dirty="0" err="1">
                <a:solidFill>
                  <a:schemeClr val="dk2"/>
                </a:solidFill>
                <a:latin typeface="Roboto"/>
                <a:ea typeface="Roboto"/>
                <a:cs typeface="Roboto"/>
                <a:sym typeface="Roboto"/>
              </a:rPr>
              <a:t>lucha</a:t>
            </a:r>
            <a:r>
              <a:rPr lang="en-US" sz="1500" i="0" u="none" strike="noStrike" cap="none" dirty="0">
                <a:solidFill>
                  <a:schemeClr val="dk2"/>
                </a:solidFill>
                <a:latin typeface="Roboto"/>
                <a:ea typeface="Roboto"/>
                <a:cs typeface="Roboto"/>
                <a:sym typeface="Roboto"/>
              </a:rPr>
              <a:t> de </a:t>
            </a:r>
            <a:r>
              <a:rPr lang="en-US" sz="1500" i="0" u="none" strike="noStrike" cap="none" dirty="0" err="1">
                <a:solidFill>
                  <a:schemeClr val="dk2"/>
                </a:solidFill>
                <a:latin typeface="Roboto"/>
                <a:ea typeface="Roboto"/>
                <a:cs typeface="Roboto"/>
                <a:sym typeface="Roboto"/>
              </a:rPr>
              <a:t>activistas</a:t>
            </a:r>
            <a:r>
              <a:rPr lang="en-US" sz="1500" i="0" u="none" strike="noStrike" cap="none" dirty="0">
                <a:solidFill>
                  <a:schemeClr val="dk2"/>
                </a:solidFill>
                <a:latin typeface="Roboto"/>
                <a:ea typeface="Roboto"/>
                <a:cs typeface="Roboto"/>
                <a:sym typeface="Roboto"/>
              </a:rPr>
              <a:t>, hoy </a:t>
            </a:r>
            <a:r>
              <a:rPr lang="en-US" sz="1500" i="0" u="none" strike="noStrike" cap="none" dirty="0" err="1">
                <a:solidFill>
                  <a:schemeClr val="dk2"/>
                </a:solidFill>
                <a:latin typeface="Roboto"/>
                <a:ea typeface="Roboto"/>
                <a:cs typeface="Roboto"/>
                <a:sym typeface="Roboto"/>
              </a:rPr>
              <a:t>en</a:t>
            </a:r>
            <a:r>
              <a:rPr lang="en-US" sz="1500" i="0" u="none" strike="noStrike" cap="none" dirty="0">
                <a:solidFill>
                  <a:schemeClr val="dk2"/>
                </a:solidFill>
                <a:latin typeface="Roboto"/>
                <a:ea typeface="Roboto"/>
                <a:cs typeface="Roboto"/>
                <a:sym typeface="Roboto"/>
              </a:rPr>
              <a:t> </a:t>
            </a:r>
            <a:r>
              <a:rPr lang="en-US" sz="1500" i="0" u="none" strike="noStrike" cap="none" dirty="0" err="1">
                <a:solidFill>
                  <a:schemeClr val="dk2"/>
                </a:solidFill>
                <a:latin typeface="Roboto"/>
                <a:ea typeface="Roboto"/>
                <a:cs typeface="Roboto"/>
                <a:sym typeface="Roboto"/>
              </a:rPr>
              <a:t>día</a:t>
            </a:r>
            <a:r>
              <a:rPr lang="en-US" sz="1500" i="0" u="none" strike="noStrike" cap="none" dirty="0">
                <a:solidFill>
                  <a:schemeClr val="dk2"/>
                </a:solidFill>
                <a:latin typeface="Roboto"/>
                <a:ea typeface="Roboto"/>
                <a:cs typeface="Roboto"/>
                <a:sym typeface="Roboto"/>
              </a:rPr>
              <a:t>, </a:t>
            </a:r>
            <a:r>
              <a:rPr lang="en-US" sz="1500" i="0" u="none" strike="noStrike" cap="none" dirty="0" err="1">
                <a:solidFill>
                  <a:schemeClr val="dk2"/>
                </a:solidFill>
                <a:latin typeface="Roboto"/>
                <a:ea typeface="Roboto"/>
                <a:cs typeface="Roboto"/>
                <a:sym typeface="Roboto"/>
              </a:rPr>
              <a:t>este</a:t>
            </a:r>
            <a:r>
              <a:rPr lang="en-US" sz="1500" i="0" u="none" strike="noStrike" cap="none" dirty="0">
                <a:solidFill>
                  <a:schemeClr val="dk2"/>
                </a:solidFill>
                <a:latin typeface="Roboto"/>
                <a:ea typeface="Roboto"/>
                <a:cs typeface="Roboto"/>
                <a:sym typeface="Roboto"/>
              </a:rPr>
              <a:t> </a:t>
            </a:r>
            <a:r>
              <a:rPr lang="en-US" sz="1500" i="0" u="none" strike="noStrike" cap="none" dirty="0" err="1">
                <a:solidFill>
                  <a:schemeClr val="dk2"/>
                </a:solidFill>
                <a:latin typeface="Roboto"/>
                <a:ea typeface="Roboto"/>
                <a:cs typeface="Roboto"/>
                <a:sym typeface="Roboto"/>
              </a:rPr>
              <a:t>tipo</a:t>
            </a:r>
            <a:r>
              <a:rPr lang="en-US" sz="1500" i="0" u="none" strike="noStrike" cap="none" dirty="0">
                <a:solidFill>
                  <a:schemeClr val="dk2"/>
                </a:solidFill>
                <a:latin typeface="Roboto"/>
                <a:ea typeface="Roboto"/>
                <a:cs typeface="Roboto"/>
                <a:sym typeface="Roboto"/>
              </a:rPr>
              <a:t> de </a:t>
            </a:r>
            <a:r>
              <a:rPr lang="en-US" sz="1500" i="0" u="none" strike="noStrike" cap="none" dirty="0" err="1">
                <a:solidFill>
                  <a:schemeClr val="dk2"/>
                </a:solidFill>
                <a:latin typeface="Roboto"/>
                <a:ea typeface="Roboto"/>
                <a:cs typeface="Roboto"/>
                <a:sym typeface="Roboto"/>
              </a:rPr>
              <a:t>violencia</a:t>
            </a:r>
            <a:r>
              <a:rPr lang="en-US" sz="1500" i="0" u="none" strike="noStrike" cap="none" dirty="0">
                <a:solidFill>
                  <a:schemeClr val="dk2"/>
                </a:solidFill>
                <a:latin typeface="Roboto"/>
                <a:ea typeface="Roboto"/>
                <a:cs typeface="Roboto"/>
                <a:sym typeface="Roboto"/>
              </a:rPr>
              <a:t> se </a:t>
            </a:r>
            <a:r>
              <a:rPr lang="en-US" sz="1500" i="0" u="none" strike="noStrike" cap="none" dirty="0" err="1">
                <a:solidFill>
                  <a:schemeClr val="dk2"/>
                </a:solidFill>
                <a:latin typeface="Roboto"/>
                <a:ea typeface="Roboto"/>
                <a:cs typeface="Roboto"/>
                <a:sym typeface="Roboto"/>
              </a:rPr>
              <a:t>reconoce</a:t>
            </a:r>
            <a:r>
              <a:rPr lang="en-US" sz="1500" i="0" u="none" strike="noStrike" cap="none" dirty="0">
                <a:solidFill>
                  <a:schemeClr val="dk2"/>
                </a:solidFill>
                <a:latin typeface="Roboto"/>
                <a:ea typeface="Roboto"/>
                <a:cs typeface="Roboto"/>
                <a:sym typeface="Roboto"/>
              </a:rPr>
              <a:t>, </a:t>
            </a:r>
            <a:r>
              <a:rPr lang="en-US" sz="1500" i="0" u="none" strike="noStrike" cap="none" dirty="0" err="1">
                <a:solidFill>
                  <a:schemeClr val="dk2"/>
                </a:solidFill>
                <a:latin typeface="Roboto"/>
                <a:ea typeface="Roboto"/>
                <a:cs typeface="Roboto"/>
                <a:sym typeface="Roboto"/>
              </a:rPr>
              <a:t>en</a:t>
            </a:r>
            <a:r>
              <a:rPr lang="en-US" sz="1500" i="0" u="none" strike="noStrike" cap="none" dirty="0">
                <a:solidFill>
                  <a:schemeClr val="dk2"/>
                </a:solidFill>
                <a:latin typeface="Roboto"/>
                <a:ea typeface="Roboto"/>
                <a:cs typeface="Roboto"/>
                <a:sym typeface="Roboto"/>
              </a:rPr>
              <a:t> general, </a:t>
            </a:r>
            <a:r>
              <a:rPr lang="en-US" sz="1500" i="0" u="none" strike="noStrike" cap="none" dirty="0" err="1">
                <a:solidFill>
                  <a:schemeClr val="dk2"/>
                </a:solidFill>
                <a:latin typeface="Roboto"/>
                <a:ea typeface="Roboto"/>
                <a:cs typeface="Roboto"/>
                <a:sym typeface="Roboto"/>
              </a:rPr>
              <a:t>como</a:t>
            </a:r>
            <a:r>
              <a:rPr lang="en-US" sz="1500" i="0" u="none" strike="noStrike" cap="none" dirty="0">
                <a:solidFill>
                  <a:schemeClr val="dk2"/>
                </a:solidFill>
                <a:latin typeface="Roboto"/>
                <a:ea typeface="Roboto"/>
                <a:cs typeface="Roboto"/>
                <a:sym typeface="Roboto"/>
              </a:rPr>
              <a:t> un </a:t>
            </a:r>
            <a:r>
              <a:rPr lang="en-US" sz="1500" i="0" u="none" strike="noStrike" cap="none" dirty="0" err="1">
                <a:solidFill>
                  <a:schemeClr val="dk2"/>
                </a:solidFill>
                <a:latin typeface="Roboto"/>
                <a:ea typeface="Roboto"/>
                <a:cs typeface="Roboto"/>
                <a:sym typeface="Roboto"/>
              </a:rPr>
              <a:t>arma</a:t>
            </a:r>
            <a:r>
              <a:rPr lang="en-US" sz="1500" i="0" u="none" strike="noStrike" cap="none" dirty="0">
                <a:solidFill>
                  <a:schemeClr val="dk2"/>
                </a:solidFill>
                <a:latin typeface="Roboto"/>
                <a:ea typeface="Roboto"/>
                <a:cs typeface="Roboto"/>
                <a:sym typeface="Roboto"/>
              </a:rPr>
              <a:t> de </a:t>
            </a:r>
            <a:r>
              <a:rPr lang="en-US" sz="1500" i="0" u="none" strike="noStrike" cap="none" dirty="0" err="1">
                <a:solidFill>
                  <a:schemeClr val="dk2"/>
                </a:solidFill>
                <a:latin typeface="Roboto"/>
                <a:ea typeface="Roboto"/>
                <a:cs typeface="Roboto"/>
                <a:sym typeface="Roboto"/>
              </a:rPr>
              <a:t>guerra</a:t>
            </a:r>
            <a:r>
              <a:rPr lang="en-US" sz="1500" i="0" u="none" strike="noStrike" cap="none" dirty="0">
                <a:solidFill>
                  <a:schemeClr val="dk2"/>
                </a:solidFill>
                <a:latin typeface="Roboto"/>
                <a:ea typeface="Roboto"/>
                <a:cs typeface="Roboto"/>
                <a:sym typeface="Roboto"/>
              </a:rPr>
              <a:t>.</a:t>
            </a:r>
            <a:endParaRPr dirty="0"/>
          </a:p>
          <a:p>
            <a:pPr marL="0" marR="0" lvl="0" indent="0" algn="l" rtl="0">
              <a:lnSpc>
                <a:spcPct val="115000"/>
              </a:lnSpc>
              <a:spcBef>
                <a:spcPts val="1600"/>
              </a:spcBef>
              <a:spcAft>
                <a:spcPts val="1600"/>
              </a:spcAft>
              <a:buClr>
                <a:schemeClr val="dk2"/>
              </a:buClr>
              <a:buSzPts val="1300"/>
              <a:buFont typeface="Roboto"/>
              <a:buNone/>
            </a:pPr>
            <a:r>
              <a:rPr lang="en-US" sz="1500" i="0" u="none" strike="noStrike" cap="none" dirty="0">
                <a:solidFill>
                  <a:schemeClr val="dk2"/>
                </a:solidFill>
                <a:latin typeface="Roboto"/>
                <a:ea typeface="Roboto"/>
                <a:cs typeface="Roboto"/>
                <a:sym typeface="Roboto"/>
              </a:rPr>
              <a:t>La </a:t>
            </a:r>
            <a:r>
              <a:rPr lang="en-US" sz="1500" i="0" u="none" strike="noStrike" cap="none" dirty="0" err="1">
                <a:solidFill>
                  <a:schemeClr val="dk2"/>
                </a:solidFill>
                <a:latin typeface="Roboto"/>
                <a:ea typeface="Roboto"/>
                <a:cs typeface="Roboto"/>
                <a:sym typeface="Roboto"/>
              </a:rPr>
              <a:t>violencia</a:t>
            </a:r>
            <a:r>
              <a:rPr lang="en-US" sz="1500" i="0" u="none" strike="noStrike" cap="none" dirty="0">
                <a:solidFill>
                  <a:schemeClr val="dk2"/>
                </a:solidFill>
                <a:latin typeface="Roboto"/>
                <a:ea typeface="Roboto"/>
                <a:cs typeface="Roboto"/>
                <a:sym typeface="Roboto"/>
              </a:rPr>
              <a:t> sexual y </a:t>
            </a:r>
            <a:r>
              <a:rPr lang="en-US" sz="1500" i="0" u="none" strike="noStrike" cap="none" dirty="0" err="1">
                <a:solidFill>
                  <a:schemeClr val="dk2"/>
                </a:solidFill>
                <a:latin typeface="Roboto"/>
                <a:ea typeface="Roboto"/>
                <a:cs typeface="Roboto"/>
                <a:sym typeface="Roboto"/>
              </a:rPr>
              <a:t>basada</a:t>
            </a:r>
            <a:r>
              <a:rPr lang="en-US" sz="1500" i="0" u="none" strike="noStrike" cap="none" dirty="0">
                <a:solidFill>
                  <a:schemeClr val="dk2"/>
                </a:solidFill>
                <a:latin typeface="Roboto"/>
                <a:ea typeface="Roboto"/>
                <a:cs typeface="Roboto"/>
                <a:sym typeface="Roboto"/>
              </a:rPr>
              <a:t> </a:t>
            </a:r>
            <a:r>
              <a:rPr lang="en-US" sz="1500" i="0" u="none" strike="noStrike" cap="none" dirty="0" err="1">
                <a:solidFill>
                  <a:schemeClr val="dk2"/>
                </a:solidFill>
                <a:latin typeface="Roboto"/>
                <a:ea typeface="Roboto"/>
                <a:cs typeface="Roboto"/>
                <a:sym typeface="Roboto"/>
              </a:rPr>
              <a:t>en</a:t>
            </a:r>
            <a:r>
              <a:rPr lang="en-US" sz="1500" i="0" u="none" strike="noStrike" cap="none" dirty="0">
                <a:solidFill>
                  <a:schemeClr val="dk2"/>
                </a:solidFill>
                <a:latin typeface="Roboto"/>
                <a:ea typeface="Roboto"/>
                <a:cs typeface="Roboto"/>
                <a:sym typeface="Roboto"/>
              </a:rPr>
              <a:t> </a:t>
            </a:r>
            <a:r>
              <a:rPr lang="en-US" sz="1500" i="0" u="none" strike="noStrike" cap="none" dirty="0" err="1">
                <a:solidFill>
                  <a:schemeClr val="dk2"/>
                </a:solidFill>
                <a:latin typeface="Roboto"/>
                <a:ea typeface="Roboto"/>
                <a:cs typeface="Roboto"/>
                <a:sym typeface="Roboto"/>
              </a:rPr>
              <a:t>género</a:t>
            </a:r>
            <a:r>
              <a:rPr lang="en-US" sz="1500" i="0" u="none" strike="noStrike" cap="none" dirty="0">
                <a:solidFill>
                  <a:schemeClr val="dk2"/>
                </a:solidFill>
                <a:latin typeface="Roboto"/>
                <a:ea typeface="Roboto"/>
                <a:cs typeface="Roboto"/>
                <a:sym typeface="Roboto"/>
              </a:rPr>
              <a:t> se </a:t>
            </a:r>
            <a:r>
              <a:rPr lang="en-US" sz="1500" i="0" u="none" strike="noStrike" cap="none" dirty="0" err="1">
                <a:solidFill>
                  <a:schemeClr val="dk2"/>
                </a:solidFill>
                <a:latin typeface="Roboto"/>
                <a:ea typeface="Roboto"/>
                <a:cs typeface="Roboto"/>
                <a:sym typeface="Roboto"/>
              </a:rPr>
              <a:t>puede</a:t>
            </a:r>
            <a:r>
              <a:rPr lang="en-US" sz="1500" i="0" u="none" strike="noStrike" cap="none" dirty="0">
                <a:solidFill>
                  <a:schemeClr val="dk2"/>
                </a:solidFill>
                <a:latin typeface="Roboto"/>
                <a:ea typeface="Roboto"/>
                <a:cs typeface="Roboto"/>
                <a:sym typeface="Roboto"/>
              </a:rPr>
              <a:t> </a:t>
            </a:r>
            <a:r>
              <a:rPr lang="en-US" sz="1500" i="0" u="none" strike="noStrike" cap="none" dirty="0" err="1">
                <a:solidFill>
                  <a:schemeClr val="dk2"/>
                </a:solidFill>
                <a:latin typeface="Roboto"/>
                <a:ea typeface="Roboto"/>
                <a:cs typeface="Roboto"/>
                <a:sym typeface="Roboto"/>
              </a:rPr>
              <a:t>enjuiciar</a:t>
            </a:r>
            <a:r>
              <a:rPr lang="en-US" sz="1500" i="0" u="none" strike="noStrike" cap="none" dirty="0">
                <a:solidFill>
                  <a:schemeClr val="dk2"/>
                </a:solidFill>
                <a:latin typeface="Roboto"/>
                <a:ea typeface="Roboto"/>
                <a:cs typeface="Roboto"/>
                <a:sym typeface="Roboto"/>
              </a:rPr>
              <a:t> </a:t>
            </a:r>
            <a:r>
              <a:rPr lang="en-US" sz="1500" i="0" u="none" strike="noStrike" cap="none" dirty="0" err="1">
                <a:solidFill>
                  <a:schemeClr val="dk2"/>
                </a:solidFill>
                <a:latin typeface="Roboto"/>
                <a:ea typeface="Roboto"/>
                <a:cs typeface="Roboto"/>
                <a:sym typeface="Roboto"/>
              </a:rPr>
              <a:t>como</a:t>
            </a:r>
            <a:r>
              <a:rPr lang="en-US" sz="1500" i="0" u="none" strike="noStrike" cap="none" dirty="0">
                <a:solidFill>
                  <a:schemeClr val="dk2"/>
                </a:solidFill>
                <a:latin typeface="Roboto"/>
                <a:ea typeface="Roboto"/>
                <a:cs typeface="Roboto"/>
                <a:sym typeface="Roboto"/>
              </a:rPr>
              <a:t> </a:t>
            </a:r>
            <a:r>
              <a:rPr lang="en-US" sz="1500" i="0" u="none" strike="noStrike" cap="none" dirty="0" err="1">
                <a:solidFill>
                  <a:schemeClr val="dk2"/>
                </a:solidFill>
                <a:latin typeface="Roboto"/>
                <a:ea typeface="Roboto"/>
                <a:cs typeface="Roboto"/>
                <a:sym typeface="Roboto"/>
              </a:rPr>
              <a:t>crimen</a:t>
            </a:r>
            <a:r>
              <a:rPr lang="en-US" sz="1500" i="0" u="none" strike="noStrike" cap="none" dirty="0">
                <a:solidFill>
                  <a:schemeClr val="dk2"/>
                </a:solidFill>
                <a:latin typeface="Roboto"/>
                <a:ea typeface="Roboto"/>
                <a:cs typeface="Roboto"/>
                <a:sym typeface="Roboto"/>
              </a:rPr>
              <a:t> </a:t>
            </a:r>
            <a:r>
              <a:rPr lang="en-US" sz="1500" i="0" u="none" strike="noStrike" cap="none" dirty="0" err="1">
                <a:solidFill>
                  <a:schemeClr val="dk2"/>
                </a:solidFill>
                <a:latin typeface="Roboto"/>
                <a:ea typeface="Roboto"/>
                <a:cs typeface="Roboto"/>
                <a:sym typeface="Roboto"/>
              </a:rPr>
              <a:t>internacional</a:t>
            </a:r>
            <a:r>
              <a:rPr lang="en-US" sz="1500" i="0" u="none" strike="noStrike" cap="none" dirty="0">
                <a:solidFill>
                  <a:schemeClr val="dk2"/>
                </a:solidFill>
                <a:latin typeface="Roboto"/>
                <a:ea typeface="Roboto"/>
                <a:cs typeface="Roboto"/>
                <a:sym typeface="Roboto"/>
              </a:rPr>
              <a:t>, </a:t>
            </a:r>
            <a:r>
              <a:rPr lang="en-US" sz="1500" b="0" i="0" u="none" strike="noStrike" cap="none" dirty="0" err="1">
                <a:solidFill>
                  <a:schemeClr val="dk2"/>
                </a:solidFill>
                <a:latin typeface="Roboto"/>
                <a:ea typeface="Roboto"/>
                <a:cs typeface="Roboto"/>
                <a:sym typeface="Roboto"/>
              </a:rPr>
              <a:t>como</a:t>
            </a:r>
            <a:r>
              <a:rPr lang="en-US" sz="1500" b="0" i="0" u="none" strike="noStrike" cap="none" dirty="0">
                <a:solidFill>
                  <a:schemeClr val="dk2"/>
                </a:solidFill>
                <a:latin typeface="Roboto"/>
                <a:ea typeface="Roboto"/>
                <a:cs typeface="Roboto"/>
                <a:sym typeface="Roboto"/>
              </a:rPr>
              <a:t> </a:t>
            </a:r>
            <a:r>
              <a:rPr lang="en-US" sz="1500" b="0" i="0" u="none" strike="noStrike" cap="none" dirty="0" err="1">
                <a:solidFill>
                  <a:schemeClr val="dk2"/>
                </a:solidFill>
                <a:latin typeface="Roboto"/>
                <a:ea typeface="Roboto"/>
                <a:cs typeface="Roboto"/>
                <a:sym typeface="Roboto"/>
              </a:rPr>
              <a:t>crímenes</a:t>
            </a:r>
            <a:r>
              <a:rPr lang="en-US" sz="1500" b="0" i="0" u="none" strike="noStrike" cap="none" dirty="0">
                <a:solidFill>
                  <a:schemeClr val="dk2"/>
                </a:solidFill>
                <a:latin typeface="Roboto"/>
                <a:ea typeface="Roboto"/>
                <a:cs typeface="Roboto"/>
                <a:sym typeface="Roboto"/>
              </a:rPr>
              <a:t> de </a:t>
            </a:r>
            <a:r>
              <a:rPr lang="en-US" sz="1500" b="0" i="0" u="none" strike="noStrike" cap="none" dirty="0" err="1">
                <a:solidFill>
                  <a:schemeClr val="dk2"/>
                </a:solidFill>
                <a:latin typeface="Roboto"/>
                <a:ea typeface="Roboto"/>
                <a:cs typeface="Roboto"/>
                <a:sym typeface="Roboto"/>
              </a:rPr>
              <a:t>guerra</a:t>
            </a:r>
            <a:r>
              <a:rPr lang="en-US" sz="1500" b="0" i="0" u="none" strike="noStrike" cap="none" dirty="0">
                <a:solidFill>
                  <a:schemeClr val="dk2"/>
                </a:solidFill>
                <a:latin typeface="Roboto"/>
                <a:ea typeface="Roboto"/>
                <a:cs typeface="Roboto"/>
                <a:sym typeface="Roboto"/>
              </a:rPr>
              <a:t>, </a:t>
            </a:r>
            <a:r>
              <a:rPr lang="en-US" sz="1500" b="0" i="0" u="none" strike="noStrike" cap="none" dirty="0" err="1">
                <a:solidFill>
                  <a:schemeClr val="dk2"/>
                </a:solidFill>
                <a:latin typeface="Roboto"/>
                <a:ea typeface="Roboto"/>
                <a:cs typeface="Roboto"/>
                <a:sym typeface="Roboto"/>
              </a:rPr>
              <a:t>crímenes</a:t>
            </a:r>
            <a:r>
              <a:rPr lang="en-US" sz="1500" b="0" i="0" u="none" strike="noStrike" cap="none" dirty="0">
                <a:solidFill>
                  <a:schemeClr val="dk2"/>
                </a:solidFill>
                <a:latin typeface="Roboto"/>
                <a:ea typeface="Roboto"/>
                <a:cs typeface="Roboto"/>
                <a:sym typeface="Roboto"/>
              </a:rPr>
              <a:t> de </a:t>
            </a:r>
            <a:r>
              <a:rPr lang="en-US" sz="1500" b="0" i="0" u="none" strike="noStrike" cap="none" dirty="0" err="1">
                <a:solidFill>
                  <a:schemeClr val="dk2"/>
                </a:solidFill>
                <a:latin typeface="Roboto"/>
                <a:ea typeface="Roboto"/>
                <a:cs typeface="Roboto"/>
                <a:sym typeface="Roboto"/>
              </a:rPr>
              <a:t>lesa</a:t>
            </a:r>
            <a:r>
              <a:rPr lang="en-US" sz="1500" b="0" i="0" u="none" strike="noStrike" cap="none" dirty="0">
                <a:solidFill>
                  <a:schemeClr val="dk2"/>
                </a:solidFill>
                <a:latin typeface="Roboto"/>
                <a:ea typeface="Roboto"/>
                <a:cs typeface="Roboto"/>
                <a:sym typeface="Roboto"/>
              </a:rPr>
              <a:t> </a:t>
            </a:r>
            <a:r>
              <a:rPr lang="en-US" sz="1500" b="0" i="0" u="none" strike="noStrike" cap="none" dirty="0" err="1">
                <a:solidFill>
                  <a:schemeClr val="dk2"/>
                </a:solidFill>
                <a:latin typeface="Roboto"/>
                <a:ea typeface="Roboto"/>
                <a:cs typeface="Roboto"/>
                <a:sym typeface="Roboto"/>
              </a:rPr>
              <a:t>humanidad</a:t>
            </a:r>
            <a:r>
              <a:rPr lang="en-US" sz="1500" b="0" i="0" u="none" strike="noStrike" cap="none" dirty="0">
                <a:solidFill>
                  <a:schemeClr val="dk2"/>
                </a:solidFill>
                <a:latin typeface="Roboto"/>
                <a:ea typeface="Roboto"/>
                <a:cs typeface="Roboto"/>
                <a:sym typeface="Roboto"/>
              </a:rPr>
              <a:t> y </a:t>
            </a:r>
            <a:r>
              <a:rPr lang="en-US" sz="1500" b="0" i="0" u="none" strike="noStrike" cap="none" dirty="0" err="1">
                <a:solidFill>
                  <a:schemeClr val="dk2"/>
                </a:solidFill>
                <a:latin typeface="Roboto"/>
                <a:ea typeface="Roboto"/>
                <a:cs typeface="Roboto"/>
                <a:sym typeface="Roboto"/>
              </a:rPr>
              <a:t>genocidio</a:t>
            </a:r>
            <a:r>
              <a:rPr lang="en-US" sz="1500" b="0" i="0" u="none" strike="noStrike" cap="none" dirty="0">
                <a:solidFill>
                  <a:schemeClr val="dk2"/>
                </a:solidFill>
                <a:latin typeface="Roboto"/>
                <a:ea typeface="Roboto"/>
                <a:cs typeface="Roboto"/>
                <a:sym typeface="Roboto"/>
              </a:rPr>
              <a:t>.</a:t>
            </a:r>
            <a:endParaRPr dirty="0"/>
          </a:p>
        </p:txBody>
      </p:sp>
      <p:sp>
        <p:nvSpPr>
          <p:cNvPr id="4" name="Rectangle 3">
            <a:extLst>
              <a:ext uri="{FF2B5EF4-FFF2-40B4-BE49-F238E27FC236}">
                <a16:creationId xmlns:a16="http://schemas.microsoft.com/office/drawing/2014/main" id="{D99CBA86-FAF3-42B0-838D-C3EAE094BB23}"/>
              </a:ext>
            </a:extLst>
          </p:cNvPr>
          <p:cNvSpPr/>
          <p:nvPr/>
        </p:nvSpPr>
        <p:spPr>
          <a:xfrm>
            <a:off x="8298948" y="4841465"/>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31"/>
          <p:cNvSpPr txBox="1"/>
          <p:nvPr/>
        </p:nvSpPr>
        <p:spPr>
          <a:xfrm>
            <a:off x="269874" y="522450"/>
            <a:ext cx="8455475" cy="4098600"/>
          </a:xfrm>
          <a:prstGeom prst="rect">
            <a:avLst/>
          </a:prstGeom>
          <a:noFill/>
          <a:ln>
            <a:noFill/>
          </a:ln>
        </p:spPr>
        <p:txBody>
          <a:bodyPr spcFirstLastPara="1" wrap="square" lIns="91425" tIns="91425" rIns="91425" bIns="91425" anchor="ctr" anchorCtr="0">
            <a:noAutofit/>
          </a:bodyPr>
          <a:lstStyle/>
          <a:p>
            <a:pPr marL="0" marR="0" lvl="0" indent="0" algn="l" rtl="0">
              <a:lnSpc>
                <a:spcPct val="114000"/>
              </a:lnSpc>
              <a:spcBef>
                <a:spcPts val="0"/>
              </a:spcBef>
              <a:spcAft>
                <a:spcPts val="1600"/>
              </a:spcAft>
              <a:buNone/>
            </a:pPr>
            <a:endParaRPr sz="3000" b="0" i="0" u="none" strike="noStrike" cap="none">
              <a:solidFill>
                <a:schemeClr val="accent1"/>
              </a:solidFill>
              <a:latin typeface="Merriweather"/>
              <a:ea typeface="Merriweather"/>
              <a:cs typeface="Merriweather"/>
              <a:sym typeface="Merriweather"/>
            </a:endParaRPr>
          </a:p>
        </p:txBody>
      </p:sp>
      <p:sp>
        <p:nvSpPr>
          <p:cNvPr id="178" name="Google Shape;178;p31"/>
          <p:cNvSpPr txBox="1">
            <a:spLocks noGrp="1"/>
          </p:cNvSpPr>
          <p:nvPr>
            <p:ph type="title"/>
          </p:nvPr>
        </p:nvSpPr>
        <p:spPr>
          <a:xfrm>
            <a:off x="269874" y="698275"/>
            <a:ext cx="8483700" cy="1609200"/>
          </a:xfrm>
          <a:prstGeom prst="rect">
            <a:avLst/>
          </a:prstGeom>
          <a:noFill/>
          <a:ln>
            <a:noFill/>
          </a:ln>
        </p:spPr>
        <p:txBody>
          <a:bodyPr spcFirstLastPara="1" wrap="square" lIns="91425" tIns="91425" rIns="91425" bIns="91425" anchor="ctr" anchorCtr="0">
            <a:noAutofit/>
          </a:bodyPr>
          <a:lstStyle/>
          <a:p>
            <a:pPr marL="0" marR="0" lvl="0" indent="0" algn="l" rtl="0">
              <a:lnSpc>
                <a:spcPct val="114000"/>
              </a:lnSpc>
              <a:spcBef>
                <a:spcPts val="0"/>
              </a:spcBef>
              <a:spcAft>
                <a:spcPts val="1600"/>
              </a:spcAft>
              <a:buClr>
                <a:schemeClr val="accent1"/>
              </a:buClr>
              <a:buSzPts val="3600"/>
              <a:buFont typeface="Merriweather"/>
              <a:buNone/>
            </a:pPr>
            <a:r>
              <a:rPr lang="en-US" sz="3000" b="0" i="0" u="none" strike="noStrike" cap="none">
                <a:solidFill>
                  <a:schemeClr val="accent1"/>
                </a:solidFill>
                <a:latin typeface="Merriweather"/>
                <a:ea typeface="Merriweather"/>
                <a:cs typeface="Merriweather"/>
                <a:sym typeface="Merriweather"/>
              </a:rPr>
              <a:t>Los tribunales híbridos o mixtos combinan elementos nacionales e internacionales para adaptarse mejor al contexto en el que operan.</a:t>
            </a:r>
            <a:endParaRPr sz="3000" b="0" i="0" u="none" strike="noStrike" cap="none">
              <a:solidFill>
                <a:schemeClr val="accent1"/>
              </a:solidFill>
              <a:latin typeface="Merriweather"/>
              <a:ea typeface="Merriweather"/>
              <a:cs typeface="Merriweather"/>
              <a:sym typeface="Merriweather"/>
            </a:endParaRPr>
          </a:p>
        </p:txBody>
      </p:sp>
      <p:sp>
        <p:nvSpPr>
          <p:cNvPr id="179" name="Google Shape;179;p31"/>
          <p:cNvSpPr/>
          <p:nvPr/>
        </p:nvSpPr>
        <p:spPr>
          <a:xfrm>
            <a:off x="630121" y="-33338"/>
            <a:ext cx="7734982" cy="5210175"/>
          </a:xfrm>
          <a:prstGeom prst="rect">
            <a:avLst/>
          </a:prstGeom>
          <a:blipFill rotWithShape="1">
            <a:blip r:embed="rId3">
              <a:alphaModFix amt="25000"/>
            </a:blip>
            <a:stretch>
              <a:fillRect/>
            </a:stretch>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5" name="Rectangle 4">
            <a:extLst>
              <a:ext uri="{FF2B5EF4-FFF2-40B4-BE49-F238E27FC236}">
                <a16:creationId xmlns:a16="http://schemas.microsoft.com/office/drawing/2014/main" id="{5007C93F-49D4-4C81-BEDD-2DACF757DF0B}"/>
              </a:ext>
            </a:extLst>
          </p:cNvPr>
          <p:cNvSpPr/>
          <p:nvPr/>
        </p:nvSpPr>
        <p:spPr>
          <a:xfrm>
            <a:off x="8298948" y="4841465"/>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32"/>
          <p:cNvSpPr txBox="1">
            <a:spLocks noGrp="1"/>
          </p:cNvSpPr>
          <p:nvPr>
            <p:ph type="title"/>
          </p:nvPr>
        </p:nvSpPr>
        <p:spPr>
          <a:xfrm>
            <a:off x="245175" y="56900"/>
            <a:ext cx="4261800" cy="13899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lt1"/>
              </a:buClr>
              <a:buSzPts val="2800"/>
              <a:buFont typeface="Merriweather"/>
              <a:buNone/>
            </a:pPr>
            <a:r>
              <a:rPr lang="en-US" sz="2400" b="0" i="0" u="none" strike="noStrike" cap="none">
                <a:solidFill>
                  <a:schemeClr val="lt1"/>
                </a:solidFill>
                <a:latin typeface="Merriweather"/>
                <a:ea typeface="Merriweather"/>
                <a:cs typeface="Merriweather"/>
                <a:sym typeface="Merriweather"/>
              </a:rPr>
              <a:t>Ventajas de los enjuiciamientos mixtos</a:t>
            </a:r>
            <a:endParaRPr/>
          </a:p>
        </p:txBody>
      </p:sp>
      <p:sp>
        <p:nvSpPr>
          <p:cNvPr id="185" name="Google Shape;185;p32"/>
          <p:cNvSpPr txBox="1">
            <a:spLocks noGrp="1"/>
          </p:cNvSpPr>
          <p:nvPr>
            <p:ph type="body" idx="2"/>
          </p:nvPr>
        </p:nvSpPr>
        <p:spPr>
          <a:xfrm>
            <a:off x="4644674" y="299325"/>
            <a:ext cx="4432651" cy="4544850"/>
          </a:xfrm>
          <a:prstGeom prst="rect">
            <a:avLst/>
          </a:prstGeom>
          <a:noFill/>
          <a:ln>
            <a:noFill/>
          </a:ln>
        </p:spPr>
        <p:txBody>
          <a:bodyPr spcFirstLastPara="1" wrap="square" lIns="91425" tIns="91425" rIns="91425" bIns="91425" anchor="ctr" anchorCtr="0">
            <a:noAutofit/>
          </a:bodyPr>
          <a:lstStyle/>
          <a:p>
            <a:pPr marL="400050" marR="0" lvl="0" indent="-285750" algn="l" rtl="0">
              <a:lnSpc>
                <a:spcPct val="114000"/>
              </a:lnSpc>
              <a:spcBef>
                <a:spcPts val="0"/>
              </a:spcBef>
              <a:spcAft>
                <a:spcPts val="0"/>
              </a:spcAft>
              <a:buClr>
                <a:schemeClr val="dk2"/>
              </a:buClr>
              <a:buSzPts val="1800"/>
              <a:buFont typeface="Roboto"/>
              <a:buChar char="●"/>
            </a:pPr>
            <a:r>
              <a:rPr lang="en-US" sz="1800" b="0" i="0" u="none" strike="noStrike" cap="none" dirty="0" err="1">
                <a:solidFill>
                  <a:schemeClr val="dk2"/>
                </a:solidFill>
                <a:latin typeface="Roboto"/>
                <a:ea typeface="Roboto"/>
                <a:cs typeface="Roboto"/>
                <a:sym typeface="Roboto"/>
              </a:rPr>
              <a:t>Ayudan</a:t>
            </a:r>
            <a:r>
              <a:rPr lang="en-US" sz="1800" b="0" i="0" u="none" strike="noStrike" cap="none" dirty="0">
                <a:solidFill>
                  <a:schemeClr val="dk2"/>
                </a:solidFill>
                <a:latin typeface="Roboto"/>
                <a:ea typeface="Roboto"/>
                <a:cs typeface="Roboto"/>
                <a:sym typeface="Roboto"/>
              </a:rPr>
              <a:t> a </a:t>
            </a:r>
            <a:r>
              <a:rPr lang="en-US" sz="1800" b="0" i="0" u="none" strike="noStrike" cap="none" dirty="0" err="1">
                <a:solidFill>
                  <a:schemeClr val="dk2"/>
                </a:solidFill>
                <a:latin typeface="Roboto"/>
                <a:ea typeface="Roboto"/>
                <a:cs typeface="Roboto"/>
                <a:sym typeface="Roboto"/>
              </a:rPr>
              <a:t>desarrollar</a:t>
            </a:r>
            <a:r>
              <a:rPr lang="en-US" sz="1800" b="0" i="0" u="none" strike="noStrike" cap="none" dirty="0">
                <a:solidFill>
                  <a:schemeClr val="dk2"/>
                </a:solidFill>
                <a:latin typeface="Roboto"/>
                <a:ea typeface="Roboto"/>
                <a:cs typeface="Roboto"/>
                <a:sym typeface="Roboto"/>
              </a:rPr>
              <a:t> la </a:t>
            </a:r>
            <a:r>
              <a:rPr lang="en-US" sz="1800" b="0" i="0" u="none" strike="noStrike" cap="none" dirty="0" err="1">
                <a:solidFill>
                  <a:schemeClr val="dk2"/>
                </a:solidFill>
                <a:latin typeface="Roboto"/>
                <a:ea typeface="Roboto"/>
                <a:cs typeface="Roboto"/>
                <a:sym typeface="Roboto"/>
              </a:rPr>
              <a:t>capacidad</a:t>
            </a:r>
            <a:r>
              <a:rPr lang="en-US" sz="1800" b="0" i="0" u="none" strike="noStrike" cap="none" dirty="0">
                <a:solidFill>
                  <a:schemeClr val="dk2"/>
                </a:solidFill>
                <a:latin typeface="Roboto"/>
                <a:ea typeface="Roboto"/>
                <a:cs typeface="Roboto"/>
                <a:sym typeface="Roboto"/>
              </a:rPr>
              <a:t> de </a:t>
            </a:r>
            <a:r>
              <a:rPr lang="en-US" sz="1800" b="0" i="0" u="none" strike="noStrike" cap="none" dirty="0" err="1">
                <a:solidFill>
                  <a:schemeClr val="dk2"/>
                </a:solidFill>
                <a:latin typeface="Roboto"/>
                <a:ea typeface="Roboto"/>
                <a:cs typeface="Roboto"/>
                <a:sym typeface="Roboto"/>
              </a:rPr>
              <a:t>los</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sistemas</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judiciales</a:t>
            </a:r>
            <a:r>
              <a:rPr lang="en-US" sz="1800" b="0" i="0" u="none" strike="noStrike" cap="none" dirty="0">
                <a:solidFill>
                  <a:schemeClr val="dk2"/>
                </a:solidFill>
                <a:latin typeface="Roboto"/>
                <a:ea typeface="Roboto"/>
                <a:cs typeface="Roboto"/>
                <a:sym typeface="Roboto"/>
              </a:rPr>
              <a:t> locales y la </a:t>
            </a:r>
            <a:r>
              <a:rPr lang="en-US" sz="1800" b="0" i="0" u="none" strike="noStrike" cap="none" dirty="0" err="1">
                <a:solidFill>
                  <a:schemeClr val="dk2"/>
                </a:solidFill>
                <a:latin typeface="Roboto"/>
                <a:ea typeface="Roboto"/>
                <a:cs typeface="Roboto"/>
                <a:sym typeface="Roboto"/>
              </a:rPr>
              <a:t>experiencia</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en</a:t>
            </a:r>
            <a:r>
              <a:rPr lang="en-US" sz="1800" b="0" i="0" u="none" strike="noStrike" cap="none" dirty="0">
                <a:solidFill>
                  <a:schemeClr val="dk2"/>
                </a:solidFill>
                <a:latin typeface="Roboto"/>
                <a:ea typeface="Roboto"/>
                <a:cs typeface="Roboto"/>
                <a:sym typeface="Roboto"/>
              </a:rPr>
              <a:t> el </a:t>
            </a:r>
            <a:r>
              <a:rPr lang="en-US" sz="1800" b="0" i="0" u="none" strike="noStrike" cap="none" dirty="0" err="1">
                <a:solidFill>
                  <a:schemeClr val="dk2"/>
                </a:solidFill>
                <a:latin typeface="Roboto"/>
                <a:ea typeface="Roboto"/>
                <a:cs typeface="Roboto"/>
                <a:sym typeface="Roboto"/>
              </a:rPr>
              <a:t>enjuiciamiento</a:t>
            </a:r>
            <a:r>
              <a:rPr lang="en-US" sz="1800" b="0" i="0" u="none" strike="noStrike" cap="none" dirty="0">
                <a:solidFill>
                  <a:schemeClr val="dk2"/>
                </a:solidFill>
                <a:latin typeface="Roboto"/>
                <a:ea typeface="Roboto"/>
                <a:cs typeface="Roboto"/>
                <a:sym typeface="Roboto"/>
              </a:rPr>
              <a:t> de </a:t>
            </a:r>
            <a:r>
              <a:rPr lang="en-US" sz="1800" b="0" i="0" u="none" strike="noStrike" cap="none" dirty="0" err="1">
                <a:solidFill>
                  <a:schemeClr val="dk2"/>
                </a:solidFill>
                <a:latin typeface="Roboto"/>
                <a:ea typeface="Roboto"/>
                <a:cs typeface="Roboto"/>
                <a:sym typeface="Roboto"/>
              </a:rPr>
              <a:t>delitos</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internacionales</a:t>
            </a:r>
            <a:r>
              <a:rPr lang="en-US" sz="1800" b="0" i="0" u="none" strike="noStrike" cap="none" dirty="0">
                <a:solidFill>
                  <a:schemeClr val="dk2"/>
                </a:solidFill>
                <a:latin typeface="Roboto"/>
                <a:ea typeface="Roboto"/>
                <a:cs typeface="Roboto"/>
                <a:sym typeface="Roboto"/>
              </a:rPr>
              <a:t>.</a:t>
            </a:r>
            <a:endParaRPr dirty="0"/>
          </a:p>
          <a:p>
            <a:pPr marL="400050" marR="0" lvl="0" indent="-285750" algn="l" rtl="0">
              <a:lnSpc>
                <a:spcPct val="114000"/>
              </a:lnSpc>
              <a:spcBef>
                <a:spcPts val="1600"/>
              </a:spcBef>
              <a:spcAft>
                <a:spcPts val="0"/>
              </a:spcAft>
              <a:buClr>
                <a:schemeClr val="dk2"/>
              </a:buClr>
              <a:buSzPts val="1800"/>
              <a:buFont typeface="Roboto"/>
              <a:buChar char="●"/>
            </a:pPr>
            <a:r>
              <a:rPr lang="en-US" sz="1800" b="0" i="0" u="none" strike="noStrike" cap="none" dirty="0" err="1">
                <a:solidFill>
                  <a:schemeClr val="dk2"/>
                </a:solidFill>
                <a:latin typeface="Roboto"/>
                <a:ea typeface="Roboto"/>
                <a:cs typeface="Roboto"/>
                <a:sym typeface="Roboto"/>
              </a:rPr>
              <a:t>Proporcionan</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más</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visibilidad</a:t>
            </a:r>
            <a:r>
              <a:rPr lang="en-US" sz="1800" b="0" i="0" u="none" strike="noStrike" cap="none" dirty="0">
                <a:solidFill>
                  <a:schemeClr val="dk2"/>
                </a:solidFill>
                <a:latin typeface="Roboto"/>
                <a:ea typeface="Roboto"/>
                <a:cs typeface="Roboto"/>
                <a:sym typeface="Roboto"/>
              </a:rPr>
              <a:t> y </a:t>
            </a:r>
            <a:r>
              <a:rPr lang="en-US" sz="1800" b="0" i="0" u="none" strike="noStrike" cap="none" dirty="0" err="1">
                <a:solidFill>
                  <a:schemeClr val="dk2"/>
                </a:solidFill>
                <a:latin typeface="Roboto"/>
                <a:ea typeface="Roboto"/>
                <a:cs typeface="Roboto"/>
                <a:sym typeface="Roboto"/>
              </a:rPr>
              <a:t>acceso</a:t>
            </a:r>
            <a:r>
              <a:rPr lang="en-US" sz="1800" b="0" i="0" u="none" strike="noStrike" cap="none" dirty="0">
                <a:solidFill>
                  <a:schemeClr val="dk2"/>
                </a:solidFill>
                <a:latin typeface="Roboto"/>
                <a:ea typeface="Roboto"/>
                <a:cs typeface="Roboto"/>
                <a:sym typeface="Roboto"/>
              </a:rPr>
              <a:t> a la </a:t>
            </a:r>
            <a:r>
              <a:rPr lang="en-US" sz="1800" b="0" i="0" u="none" strike="noStrike" cap="none" dirty="0" err="1">
                <a:solidFill>
                  <a:schemeClr val="dk2"/>
                </a:solidFill>
                <a:latin typeface="Roboto"/>
                <a:ea typeface="Roboto"/>
                <a:cs typeface="Roboto"/>
                <a:sym typeface="Roboto"/>
              </a:rPr>
              <a:t>sociedad</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afectada</a:t>
            </a:r>
            <a:r>
              <a:rPr lang="en-US" sz="1800" b="0" i="0" u="none" strike="noStrike" cap="none" dirty="0">
                <a:solidFill>
                  <a:schemeClr val="dk2"/>
                </a:solidFill>
                <a:latin typeface="Roboto"/>
                <a:ea typeface="Roboto"/>
                <a:cs typeface="Roboto"/>
                <a:sym typeface="Roboto"/>
              </a:rPr>
              <a:t> que </a:t>
            </a:r>
            <a:r>
              <a:rPr lang="en-US" sz="1800" b="0" i="0" u="none" strike="noStrike" cap="none" dirty="0" err="1">
                <a:solidFill>
                  <a:schemeClr val="dk2"/>
                </a:solidFill>
                <a:latin typeface="Roboto"/>
                <a:ea typeface="Roboto"/>
                <a:cs typeface="Roboto"/>
                <a:sym typeface="Roboto"/>
              </a:rPr>
              <a:t>los</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juicios</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internacionales</a:t>
            </a:r>
            <a:r>
              <a:rPr lang="en-US" sz="1800" b="0" i="0" u="none" strike="noStrike" cap="none" dirty="0">
                <a:solidFill>
                  <a:schemeClr val="dk2"/>
                </a:solidFill>
                <a:latin typeface="Roboto"/>
                <a:ea typeface="Roboto"/>
                <a:cs typeface="Roboto"/>
                <a:sym typeface="Roboto"/>
              </a:rPr>
              <a:t>.</a:t>
            </a:r>
            <a:endParaRPr dirty="0"/>
          </a:p>
          <a:p>
            <a:pPr marL="400050" marR="0" lvl="0" indent="-285750" algn="l" rtl="0">
              <a:lnSpc>
                <a:spcPct val="114000"/>
              </a:lnSpc>
              <a:spcBef>
                <a:spcPts val="1600"/>
              </a:spcBef>
              <a:spcAft>
                <a:spcPts val="1600"/>
              </a:spcAft>
              <a:buClr>
                <a:schemeClr val="dk2"/>
              </a:buClr>
              <a:buSzPts val="1800"/>
              <a:buFont typeface="Roboto"/>
              <a:buChar char="●"/>
            </a:pPr>
            <a:r>
              <a:rPr lang="en-US" sz="1800" b="0" i="0" u="none" strike="noStrike" cap="none" dirty="0" err="1">
                <a:solidFill>
                  <a:schemeClr val="dk2"/>
                </a:solidFill>
                <a:latin typeface="Roboto"/>
                <a:ea typeface="Roboto"/>
                <a:cs typeface="Roboto"/>
                <a:sym typeface="Roboto"/>
              </a:rPr>
              <a:t>Permiten</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equilibrar</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diversos</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elementos</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nacionales</a:t>
            </a:r>
            <a:r>
              <a:rPr lang="en-US" sz="1800" b="0" i="0" u="none" strike="noStrike" cap="none" dirty="0">
                <a:solidFill>
                  <a:schemeClr val="dk2"/>
                </a:solidFill>
                <a:latin typeface="Roboto"/>
                <a:ea typeface="Roboto"/>
                <a:cs typeface="Roboto"/>
                <a:sym typeface="Roboto"/>
              </a:rPr>
              <a:t> e </a:t>
            </a:r>
            <a:r>
              <a:rPr lang="en-US" sz="1800" b="0" i="0" u="none" strike="noStrike" cap="none" dirty="0" err="1">
                <a:solidFill>
                  <a:schemeClr val="dk2"/>
                </a:solidFill>
                <a:latin typeface="Roboto"/>
                <a:ea typeface="Roboto"/>
                <a:cs typeface="Roboto"/>
                <a:sym typeface="Roboto"/>
              </a:rPr>
              <a:t>internacionales</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como</a:t>
            </a:r>
            <a:r>
              <a:rPr lang="en-US" sz="1800" b="0" i="0" u="none" strike="noStrike" cap="none" dirty="0">
                <a:solidFill>
                  <a:schemeClr val="dk2"/>
                </a:solidFill>
                <a:latin typeface="Roboto"/>
                <a:ea typeface="Roboto"/>
                <a:cs typeface="Roboto"/>
                <a:sym typeface="Roboto"/>
              </a:rPr>
              <a:t> el personal, el derecho </a:t>
            </a:r>
            <a:r>
              <a:rPr lang="en-US" sz="1800" b="0" i="0" u="none" strike="noStrike" cap="none" dirty="0" err="1">
                <a:solidFill>
                  <a:schemeClr val="dk2"/>
                </a:solidFill>
                <a:latin typeface="Roboto"/>
                <a:ea typeface="Roboto"/>
                <a:cs typeface="Roboto"/>
                <a:sym typeface="Roboto"/>
              </a:rPr>
              <a:t>sustantivo</a:t>
            </a:r>
            <a:r>
              <a:rPr lang="en-US" sz="1800" b="0" i="0" u="none" strike="noStrike" cap="none" dirty="0">
                <a:solidFill>
                  <a:schemeClr val="dk2"/>
                </a:solidFill>
                <a:latin typeface="Roboto"/>
                <a:ea typeface="Roboto"/>
                <a:cs typeface="Roboto"/>
                <a:sym typeface="Roboto"/>
              </a:rPr>
              <a:t> y </a:t>
            </a:r>
            <a:r>
              <a:rPr lang="en-US" sz="1800" b="0" i="0" u="none" strike="noStrike" cap="none" dirty="0" err="1">
                <a:solidFill>
                  <a:schemeClr val="dk2"/>
                </a:solidFill>
                <a:latin typeface="Roboto"/>
                <a:ea typeface="Roboto"/>
                <a:cs typeface="Roboto"/>
                <a:sym typeface="Roboto"/>
              </a:rPr>
              <a:t>procesal</a:t>
            </a:r>
            <a:r>
              <a:rPr lang="en-US" sz="1800" b="0" i="0" u="none" strike="noStrike" cap="none" dirty="0">
                <a:solidFill>
                  <a:schemeClr val="dk2"/>
                </a:solidFill>
                <a:latin typeface="Roboto"/>
                <a:ea typeface="Roboto"/>
                <a:cs typeface="Roboto"/>
                <a:sym typeface="Roboto"/>
              </a:rPr>
              <a:t>, la </a:t>
            </a:r>
            <a:r>
              <a:rPr lang="en-US" sz="1800" b="0" i="0" u="none" strike="noStrike" cap="none" dirty="0" err="1">
                <a:solidFill>
                  <a:schemeClr val="dk2"/>
                </a:solidFill>
                <a:latin typeface="Roboto"/>
                <a:ea typeface="Roboto"/>
                <a:cs typeface="Roboto"/>
                <a:sym typeface="Roboto"/>
              </a:rPr>
              <a:t>jurisdicción</a:t>
            </a:r>
            <a:r>
              <a:rPr lang="en-US" sz="1800" b="0" i="0" u="none" strike="noStrike" cap="none" dirty="0">
                <a:solidFill>
                  <a:schemeClr val="dk2"/>
                </a:solidFill>
                <a:latin typeface="Roboto"/>
                <a:ea typeface="Roboto"/>
                <a:cs typeface="Roboto"/>
                <a:sym typeface="Roboto"/>
              </a:rPr>
              <a:t> y la </a:t>
            </a:r>
            <a:r>
              <a:rPr lang="en-US" sz="1800" b="0" i="0" u="none" strike="noStrike" cap="none" dirty="0" err="1">
                <a:solidFill>
                  <a:schemeClr val="dk2"/>
                </a:solidFill>
                <a:latin typeface="Roboto"/>
                <a:ea typeface="Roboto"/>
                <a:cs typeface="Roboto"/>
                <a:sym typeface="Roboto"/>
              </a:rPr>
              <a:t>financiación</a:t>
            </a:r>
            <a:r>
              <a:rPr lang="en-US" sz="1800" b="0" i="0" u="none" strike="noStrike" cap="none" dirty="0">
                <a:solidFill>
                  <a:schemeClr val="dk2"/>
                </a:solidFill>
                <a:latin typeface="Roboto"/>
                <a:ea typeface="Roboto"/>
                <a:cs typeface="Roboto"/>
                <a:sym typeface="Roboto"/>
              </a:rPr>
              <a:t>.</a:t>
            </a:r>
            <a:endParaRPr dirty="0"/>
          </a:p>
        </p:txBody>
      </p:sp>
      <p:pic>
        <p:nvPicPr>
          <p:cNvPr id="186" name="Google Shape;186;p32"/>
          <p:cNvPicPr preferRelativeResize="0"/>
          <p:nvPr/>
        </p:nvPicPr>
        <p:blipFill rotWithShape="1">
          <a:blip r:embed="rId3">
            <a:alphaModFix/>
          </a:blip>
          <a:srcRect/>
          <a:stretch/>
        </p:blipFill>
        <p:spPr>
          <a:xfrm>
            <a:off x="0" y="2109406"/>
            <a:ext cx="4572000" cy="3036389"/>
          </a:xfrm>
          <a:prstGeom prst="rect">
            <a:avLst/>
          </a:prstGeom>
          <a:noFill/>
          <a:ln>
            <a:noFill/>
          </a:ln>
        </p:spPr>
      </p:pic>
      <p:sp>
        <p:nvSpPr>
          <p:cNvPr id="5" name="Rectangle 4">
            <a:extLst>
              <a:ext uri="{FF2B5EF4-FFF2-40B4-BE49-F238E27FC236}">
                <a16:creationId xmlns:a16="http://schemas.microsoft.com/office/drawing/2014/main" id="{02B3C3D8-2747-4DCE-B259-B16426F3B830}"/>
              </a:ext>
            </a:extLst>
          </p:cNvPr>
          <p:cNvSpPr/>
          <p:nvPr/>
        </p:nvSpPr>
        <p:spPr>
          <a:xfrm>
            <a:off x="8298948" y="4841465"/>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33"/>
          <p:cNvSpPr txBox="1">
            <a:spLocks noGrp="1"/>
          </p:cNvSpPr>
          <p:nvPr>
            <p:ph type="title"/>
          </p:nvPr>
        </p:nvSpPr>
        <p:spPr>
          <a:xfrm>
            <a:off x="245175" y="56900"/>
            <a:ext cx="4261800" cy="13899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lt1"/>
              </a:buClr>
              <a:buSzPts val="2800"/>
              <a:buFont typeface="Merriweather"/>
              <a:buNone/>
            </a:pPr>
            <a:r>
              <a:rPr lang="en-US" sz="2400" b="0" i="0" u="none" strike="noStrike" cap="none">
                <a:solidFill>
                  <a:schemeClr val="lt1"/>
                </a:solidFill>
                <a:latin typeface="Merriweather"/>
                <a:ea typeface="Merriweather"/>
                <a:cs typeface="Merriweather"/>
                <a:sym typeface="Merriweather"/>
              </a:rPr>
              <a:t>Desventajas de los enjuiciamientos mixtos</a:t>
            </a:r>
            <a:endParaRPr/>
          </a:p>
        </p:txBody>
      </p:sp>
      <p:sp>
        <p:nvSpPr>
          <p:cNvPr id="192" name="Google Shape;192;p33"/>
          <p:cNvSpPr txBox="1">
            <a:spLocks noGrp="1"/>
          </p:cNvSpPr>
          <p:nvPr>
            <p:ph type="body" idx="2"/>
          </p:nvPr>
        </p:nvSpPr>
        <p:spPr>
          <a:xfrm>
            <a:off x="4644674" y="299325"/>
            <a:ext cx="4432651" cy="4544850"/>
          </a:xfrm>
          <a:prstGeom prst="rect">
            <a:avLst/>
          </a:prstGeom>
          <a:noFill/>
          <a:ln>
            <a:noFill/>
          </a:ln>
        </p:spPr>
        <p:txBody>
          <a:bodyPr spcFirstLastPara="1" wrap="square" lIns="91425" tIns="91425" rIns="91425" bIns="91425" anchor="ctr" anchorCtr="0">
            <a:noAutofit/>
          </a:bodyPr>
          <a:lstStyle/>
          <a:p>
            <a:pPr marL="114300" marR="0" lvl="0" indent="0" algn="l" rtl="0">
              <a:lnSpc>
                <a:spcPct val="114000"/>
              </a:lnSpc>
              <a:spcBef>
                <a:spcPts val="0"/>
              </a:spcBef>
              <a:spcAft>
                <a:spcPts val="0"/>
              </a:spcAft>
              <a:buClr>
                <a:schemeClr val="dk2"/>
              </a:buClr>
              <a:buSzPts val="1600"/>
              <a:buFont typeface="Roboto"/>
              <a:buNone/>
            </a:pPr>
            <a:r>
              <a:rPr lang="en-US" sz="1600" b="0" i="0" u="none" strike="noStrike" cap="none">
                <a:solidFill>
                  <a:schemeClr val="dk2"/>
                </a:solidFill>
                <a:latin typeface="Roboto"/>
                <a:ea typeface="Roboto"/>
                <a:cs typeface="Roboto"/>
                <a:sym typeface="Roboto"/>
              </a:rPr>
              <a:t>Los enjuiciamientos mixtos pueden tener dificultades para:</a:t>
            </a:r>
            <a:endParaRPr/>
          </a:p>
          <a:p>
            <a:pPr marL="400050" marR="0" lvl="0" indent="-285750" algn="l" rtl="0">
              <a:lnSpc>
                <a:spcPct val="114000"/>
              </a:lnSpc>
              <a:spcBef>
                <a:spcPts val="1600"/>
              </a:spcBef>
              <a:spcAft>
                <a:spcPts val="0"/>
              </a:spcAft>
              <a:buClr>
                <a:schemeClr val="dk2"/>
              </a:buClr>
              <a:buSzPts val="1600"/>
              <a:buFont typeface="Roboto"/>
              <a:buChar char="●"/>
            </a:pPr>
            <a:r>
              <a:rPr lang="en-US" sz="1600" b="0" i="0" u="none" strike="noStrike" cap="none">
                <a:solidFill>
                  <a:schemeClr val="dk2"/>
                </a:solidFill>
                <a:latin typeface="Roboto"/>
                <a:ea typeface="Roboto"/>
                <a:cs typeface="Roboto"/>
                <a:sym typeface="Roboto"/>
              </a:rPr>
              <a:t>asegurar la voluntad política a nivel nacional e internacional; </a:t>
            </a:r>
            <a:endParaRPr/>
          </a:p>
          <a:p>
            <a:pPr marL="400050" marR="0" lvl="0" indent="-285750" algn="l" rtl="0">
              <a:lnSpc>
                <a:spcPct val="114000"/>
              </a:lnSpc>
              <a:spcBef>
                <a:spcPts val="1600"/>
              </a:spcBef>
              <a:spcAft>
                <a:spcPts val="0"/>
              </a:spcAft>
              <a:buClr>
                <a:schemeClr val="dk2"/>
              </a:buClr>
              <a:buSzPts val="1600"/>
              <a:buFont typeface="Roboto"/>
              <a:buChar char="●"/>
            </a:pPr>
            <a:r>
              <a:rPr lang="en-US" sz="1600" b="0" i="0" u="none" strike="noStrike" cap="none">
                <a:solidFill>
                  <a:schemeClr val="dk2"/>
                </a:solidFill>
                <a:latin typeface="Roboto"/>
                <a:ea typeface="Roboto"/>
                <a:cs typeface="Roboto"/>
                <a:sym typeface="Roboto"/>
              </a:rPr>
              <a:t>llevar a cabo una contratación adecuada de personal internacional con experiencia;</a:t>
            </a:r>
            <a:endParaRPr/>
          </a:p>
          <a:p>
            <a:pPr marL="400050" marR="0" lvl="0" indent="-285750" algn="l" rtl="0">
              <a:lnSpc>
                <a:spcPct val="114000"/>
              </a:lnSpc>
              <a:spcBef>
                <a:spcPts val="1600"/>
              </a:spcBef>
              <a:spcAft>
                <a:spcPts val="0"/>
              </a:spcAft>
              <a:buClr>
                <a:schemeClr val="dk2"/>
              </a:buClr>
              <a:buSzPts val="1600"/>
              <a:buFont typeface="Roboto"/>
              <a:buChar char="●"/>
            </a:pPr>
            <a:r>
              <a:rPr lang="en-US" sz="1600" b="0" i="0" u="none" strike="noStrike" cap="none">
                <a:solidFill>
                  <a:schemeClr val="dk2"/>
                </a:solidFill>
                <a:latin typeface="Roboto"/>
                <a:ea typeface="Roboto"/>
                <a:cs typeface="Roboto"/>
                <a:sym typeface="Roboto"/>
              </a:rPr>
              <a:t>promover una relación adecuada entre el personal nacional e internacional;</a:t>
            </a:r>
            <a:endParaRPr/>
          </a:p>
          <a:p>
            <a:pPr marL="400050" marR="0" lvl="0" indent="-285750" algn="l" rtl="0">
              <a:lnSpc>
                <a:spcPct val="114000"/>
              </a:lnSpc>
              <a:spcBef>
                <a:spcPts val="1600"/>
              </a:spcBef>
              <a:spcAft>
                <a:spcPts val="0"/>
              </a:spcAft>
              <a:buClr>
                <a:schemeClr val="dk2"/>
              </a:buClr>
              <a:buSzPts val="1600"/>
              <a:buFont typeface="Roboto"/>
              <a:buChar char="●"/>
            </a:pPr>
            <a:r>
              <a:rPr lang="en-US" sz="1600" b="0" i="0" u="none" strike="noStrike" cap="none">
                <a:solidFill>
                  <a:schemeClr val="dk2"/>
                </a:solidFill>
                <a:latin typeface="Roboto"/>
                <a:ea typeface="Roboto"/>
                <a:cs typeface="Roboto"/>
                <a:sym typeface="Roboto"/>
              </a:rPr>
              <a:t>garantizar una planificación y recursos coherentes;</a:t>
            </a:r>
            <a:endParaRPr/>
          </a:p>
          <a:p>
            <a:pPr marL="400050" marR="0" lvl="0" indent="-285750" algn="l" rtl="0">
              <a:lnSpc>
                <a:spcPct val="114000"/>
              </a:lnSpc>
              <a:spcBef>
                <a:spcPts val="1600"/>
              </a:spcBef>
              <a:spcAft>
                <a:spcPts val="1600"/>
              </a:spcAft>
              <a:buClr>
                <a:schemeClr val="dk2"/>
              </a:buClr>
              <a:buSzPts val="1600"/>
              <a:buFont typeface="Roboto"/>
              <a:buChar char="●"/>
            </a:pPr>
            <a:r>
              <a:rPr lang="en-US" sz="1600" b="0" i="0" u="none" strike="noStrike" cap="none">
                <a:solidFill>
                  <a:schemeClr val="dk2"/>
                </a:solidFill>
                <a:latin typeface="Roboto"/>
                <a:ea typeface="Roboto"/>
                <a:cs typeface="Roboto"/>
                <a:sym typeface="Roboto"/>
              </a:rPr>
              <a:t>contar con los poderes necesarios para hacer cumplir la ley.</a:t>
            </a:r>
            <a:endParaRPr/>
          </a:p>
        </p:txBody>
      </p:sp>
      <p:sp>
        <p:nvSpPr>
          <p:cNvPr id="4" name="Rectangle 3">
            <a:extLst>
              <a:ext uri="{FF2B5EF4-FFF2-40B4-BE49-F238E27FC236}">
                <a16:creationId xmlns:a16="http://schemas.microsoft.com/office/drawing/2014/main" id="{B47CE0A0-9CF8-4514-A010-387BD28D138E}"/>
              </a:ext>
            </a:extLst>
          </p:cNvPr>
          <p:cNvSpPr/>
          <p:nvPr/>
        </p:nvSpPr>
        <p:spPr>
          <a:xfrm>
            <a:off x="8298948" y="4841465"/>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p34"/>
          <p:cNvSpPr txBox="1">
            <a:spLocks noGrp="1"/>
          </p:cNvSpPr>
          <p:nvPr>
            <p:ph type="title"/>
          </p:nvPr>
        </p:nvSpPr>
        <p:spPr>
          <a:xfrm>
            <a:off x="245175" y="56900"/>
            <a:ext cx="4261800" cy="13899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lt1"/>
              </a:buClr>
              <a:buSzPts val="2800"/>
              <a:buFont typeface="Merriweather"/>
              <a:buNone/>
            </a:pPr>
            <a:r>
              <a:rPr lang="en-US" sz="2400" b="0" i="0" u="none" strike="noStrike" cap="none">
                <a:solidFill>
                  <a:schemeClr val="lt1"/>
                </a:solidFill>
                <a:latin typeface="Merriweather"/>
                <a:ea typeface="Merriweather"/>
                <a:cs typeface="Merriweather"/>
                <a:sym typeface="Merriweather"/>
              </a:rPr>
              <a:t>Ejemplos de mecanismos mixtos</a:t>
            </a:r>
            <a:endParaRPr/>
          </a:p>
        </p:txBody>
      </p:sp>
      <p:sp>
        <p:nvSpPr>
          <p:cNvPr id="198" name="Google Shape;198;p34"/>
          <p:cNvSpPr txBox="1">
            <a:spLocks noGrp="1"/>
          </p:cNvSpPr>
          <p:nvPr>
            <p:ph type="body" idx="2"/>
          </p:nvPr>
        </p:nvSpPr>
        <p:spPr>
          <a:xfrm>
            <a:off x="4644674" y="345413"/>
            <a:ext cx="4423125" cy="4452675"/>
          </a:xfrm>
          <a:prstGeom prst="rect">
            <a:avLst/>
          </a:prstGeom>
          <a:noFill/>
          <a:ln>
            <a:noFill/>
          </a:ln>
        </p:spPr>
        <p:txBody>
          <a:bodyPr spcFirstLastPara="1" wrap="square" lIns="91425" tIns="91425" rIns="91425" bIns="91425" anchor="ctr" anchorCtr="0">
            <a:noAutofit/>
          </a:bodyPr>
          <a:lstStyle/>
          <a:p>
            <a:pPr marL="285750" marR="0" lvl="0" indent="-285750" algn="l" rtl="0">
              <a:lnSpc>
                <a:spcPct val="114000"/>
              </a:lnSpc>
              <a:spcBef>
                <a:spcPts val="0"/>
              </a:spcBef>
              <a:spcAft>
                <a:spcPts val="0"/>
              </a:spcAft>
              <a:buClr>
                <a:schemeClr val="dk2"/>
              </a:buClr>
              <a:buSzPts val="1600"/>
              <a:buFont typeface="Roboto"/>
              <a:buChar char="●"/>
            </a:pPr>
            <a:r>
              <a:rPr lang="en-US" sz="1600" b="0" i="0" u="none" strike="noStrike" cap="none" dirty="0">
                <a:solidFill>
                  <a:schemeClr val="dk2"/>
                </a:solidFill>
                <a:latin typeface="Roboto"/>
                <a:ea typeface="Roboto"/>
                <a:cs typeface="Roboto"/>
                <a:sym typeface="Roboto"/>
              </a:rPr>
              <a:t>Sala de </a:t>
            </a:r>
            <a:r>
              <a:rPr lang="en-US" sz="1600" b="0" i="0" u="none" strike="noStrike" cap="none" dirty="0" err="1">
                <a:solidFill>
                  <a:schemeClr val="dk2"/>
                </a:solidFill>
                <a:latin typeface="Roboto"/>
                <a:ea typeface="Roboto"/>
                <a:cs typeface="Roboto"/>
                <a:sym typeface="Roboto"/>
              </a:rPr>
              <a:t>Crímenes</a:t>
            </a:r>
            <a:r>
              <a:rPr lang="en-US" sz="1600" b="0" i="0" u="none" strike="noStrike" cap="none" dirty="0">
                <a:solidFill>
                  <a:schemeClr val="dk2"/>
                </a:solidFill>
                <a:latin typeface="Roboto"/>
                <a:ea typeface="Roboto"/>
                <a:cs typeface="Roboto"/>
                <a:sym typeface="Roboto"/>
              </a:rPr>
              <a:t> de Guerra de Bosnia</a:t>
            </a:r>
            <a:endParaRPr dirty="0"/>
          </a:p>
          <a:p>
            <a:pPr marL="285750" marR="0" lvl="0" indent="-285750" algn="l" rtl="0">
              <a:lnSpc>
                <a:spcPct val="114000"/>
              </a:lnSpc>
              <a:spcBef>
                <a:spcPts val="1600"/>
              </a:spcBef>
              <a:spcAft>
                <a:spcPts val="0"/>
              </a:spcAft>
              <a:buClr>
                <a:schemeClr val="dk2"/>
              </a:buClr>
              <a:buSzPts val="1600"/>
              <a:buFont typeface="Roboto"/>
              <a:buChar char="●"/>
            </a:pPr>
            <a:r>
              <a:rPr lang="en-US" sz="1600" b="0" i="0" u="none" strike="noStrike" cap="none" dirty="0">
                <a:solidFill>
                  <a:schemeClr val="dk2"/>
                </a:solidFill>
                <a:latin typeface="Roboto"/>
                <a:ea typeface="Roboto"/>
                <a:cs typeface="Roboto"/>
                <a:sym typeface="Roboto"/>
              </a:rPr>
              <a:t>Salas </a:t>
            </a:r>
            <a:r>
              <a:rPr lang="en-US" sz="1600" b="0" i="0" u="none" strike="noStrike" cap="none" dirty="0" err="1">
                <a:solidFill>
                  <a:schemeClr val="dk2"/>
                </a:solidFill>
                <a:latin typeface="Roboto"/>
                <a:ea typeface="Roboto"/>
                <a:cs typeface="Roboto"/>
                <a:sym typeface="Roboto"/>
              </a:rPr>
              <a:t>Africanas</a:t>
            </a:r>
            <a:r>
              <a:rPr lang="en-US" sz="1600" b="0" i="0" u="none" strike="noStrike" cap="none" dirty="0">
                <a:solidFill>
                  <a:schemeClr val="dk2"/>
                </a:solidFill>
                <a:latin typeface="Roboto"/>
                <a:ea typeface="Roboto"/>
                <a:cs typeface="Roboto"/>
                <a:sym typeface="Roboto"/>
              </a:rPr>
              <a:t> </a:t>
            </a:r>
            <a:r>
              <a:rPr lang="en-US" sz="1600" b="0" i="0" u="none" strike="noStrike" cap="none" dirty="0" err="1">
                <a:solidFill>
                  <a:schemeClr val="dk2"/>
                </a:solidFill>
                <a:latin typeface="Roboto"/>
                <a:ea typeface="Roboto"/>
                <a:cs typeface="Roboto"/>
                <a:sym typeface="Roboto"/>
              </a:rPr>
              <a:t>Extraordinarias</a:t>
            </a:r>
            <a:endParaRPr dirty="0"/>
          </a:p>
          <a:p>
            <a:pPr marL="285750" marR="0" lvl="0" indent="-285750" algn="l" rtl="0">
              <a:lnSpc>
                <a:spcPct val="114000"/>
              </a:lnSpc>
              <a:spcBef>
                <a:spcPts val="1600"/>
              </a:spcBef>
              <a:spcAft>
                <a:spcPts val="0"/>
              </a:spcAft>
              <a:buClr>
                <a:schemeClr val="dk2"/>
              </a:buClr>
              <a:buSzPts val="1600"/>
              <a:buFont typeface="Roboto"/>
              <a:buChar char="●"/>
            </a:pPr>
            <a:r>
              <a:rPr lang="en-US" sz="1600" b="0" i="0" u="none" strike="noStrike" cap="none" dirty="0">
                <a:solidFill>
                  <a:schemeClr val="dk2"/>
                </a:solidFill>
                <a:latin typeface="Roboto"/>
                <a:ea typeface="Roboto"/>
                <a:cs typeface="Roboto"/>
                <a:sym typeface="Roboto"/>
              </a:rPr>
              <a:t>Salas </a:t>
            </a:r>
            <a:r>
              <a:rPr lang="en-US" sz="1600" b="0" i="0" u="none" strike="noStrike" cap="none" dirty="0" err="1">
                <a:solidFill>
                  <a:schemeClr val="dk2"/>
                </a:solidFill>
                <a:latin typeface="Roboto"/>
                <a:ea typeface="Roboto"/>
                <a:cs typeface="Roboto"/>
                <a:sym typeface="Roboto"/>
              </a:rPr>
              <a:t>Especiales</a:t>
            </a:r>
            <a:r>
              <a:rPr lang="en-US" sz="1600" b="0" i="0" u="none" strike="noStrike" cap="none" dirty="0">
                <a:solidFill>
                  <a:schemeClr val="dk2"/>
                </a:solidFill>
                <a:latin typeface="Roboto"/>
                <a:ea typeface="Roboto"/>
                <a:cs typeface="Roboto"/>
                <a:sym typeface="Roboto"/>
              </a:rPr>
              <a:t> de </a:t>
            </a:r>
            <a:r>
              <a:rPr lang="en-US" sz="1600" b="0" i="0" u="none" strike="noStrike" cap="none" dirty="0" err="1">
                <a:solidFill>
                  <a:schemeClr val="dk2"/>
                </a:solidFill>
                <a:latin typeface="Roboto"/>
                <a:ea typeface="Roboto"/>
                <a:cs typeface="Roboto"/>
                <a:sym typeface="Roboto"/>
              </a:rPr>
              <a:t>los</a:t>
            </a:r>
            <a:r>
              <a:rPr lang="en-US" sz="1600" b="0" i="0" u="none" strike="noStrike" cap="none" dirty="0">
                <a:solidFill>
                  <a:schemeClr val="dk2"/>
                </a:solidFill>
                <a:latin typeface="Roboto"/>
                <a:ea typeface="Roboto"/>
                <a:cs typeface="Roboto"/>
                <a:sym typeface="Roboto"/>
              </a:rPr>
              <a:t> </a:t>
            </a:r>
            <a:r>
              <a:rPr lang="en-US" sz="1600" b="0" i="0" u="none" strike="noStrike" cap="none" dirty="0" err="1">
                <a:solidFill>
                  <a:schemeClr val="dk2"/>
                </a:solidFill>
                <a:latin typeface="Roboto"/>
                <a:ea typeface="Roboto"/>
                <a:cs typeface="Roboto"/>
                <a:sym typeface="Roboto"/>
              </a:rPr>
              <a:t>Tribunales</a:t>
            </a:r>
            <a:r>
              <a:rPr lang="en-US" sz="1600" b="0" i="0" u="none" strike="noStrike" cap="none" dirty="0">
                <a:solidFill>
                  <a:schemeClr val="dk2"/>
                </a:solidFill>
                <a:latin typeface="Roboto"/>
                <a:ea typeface="Roboto"/>
                <a:cs typeface="Roboto"/>
                <a:sym typeface="Roboto"/>
              </a:rPr>
              <a:t> de </a:t>
            </a:r>
            <a:r>
              <a:rPr lang="en-US" sz="1600" b="0" i="0" u="none" strike="noStrike" cap="none" dirty="0" err="1">
                <a:solidFill>
                  <a:schemeClr val="dk2"/>
                </a:solidFill>
                <a:latin typeface="Roboto"/>
                <a:ea typeface="Roboto"/>
                <a:cs typeface="Roboto"/>
                <a:sym typeface="Roboto"/>
              </a:rPr>
              <a:t>Camboya</a:t>
            </a:r>
            <a:r>
              <a:rPr lang="en-US" sz="1600" b="0" i="0" u="none" strike="noStrike" cap="none" dirty="0">
                <a:solidFill>
                  <a:schemeClr val="dk2"/>
                </a:solidFill>
                <a:latin typeface="Roboto"/>
                <a:ea typeface="Roboto"/>
                <a:cs typeface="Roboto"/>
                <a:sym typeface="Roboto"/>
              </a:rPr>
              <a:t> (SETC).</a:t>
            </a:r>
            <a:endParaRPr dirty="0"/>
          </a:p>
          <a:p>
            <a:pPr marL="285750" marR="0" lvl="0" indent="-285750" algn="l" rtl="0">
              <a:lnSpc>
                <a:spcPct val="114000"/>
              </a:lnSpc>
              <a:spcBef>
                <a:spcPts val="1600"/>
              </a:spcBef>
              <a:spcAft>
                <a:spcPts val="0"/>
              </a:spcAft>
              <a:buClr>
                <a:schemeClr val="dk2"/>
              </a:buClr>
              <a:buSzPts val="1600"/>
              <a:buFont typeface="Roboto"/>
              <a:buChar char="●"/>
            </a:pPr>
            <a:r>
              <a:rPr lang="en-US" sz="1600" b="0" i="0" u="none" strike="noStrike" cap="none" dirty="0">
                <a:solidFill>
                  <a:schemeClr val="dk2"/>
                </a:solidFill>
                <a:latin typeface="Roboto"/>
                <a:ea typeface="Roboto"/>
                <a:cs typeface="Roboto"/>
                <a:sym typeface="Roboto"/>
              </a:rPr>
              <a:t>Tribunal Especial para Kosovo</a:t>
            </a:r>
            <a:endParaRPr dirty="0"/>
          </a:p>
          <a:p>
            <a:pPr marL="285750" marR="0" lvl="0" indent="-285750" algn="l" rtl="0">
              <a:lnSpc>
                <a:spcPct val="114000"/>
              </a:lnSpc>
              <a:spcBef>
                <a:spcPts val="1600"/>
              </a:spcBef>
              <a:spcAft>
                <a:spcPts val="0"/>
              </a:spcAft>
              <a:buClr>
                <a:schemeClr val="dk2"/>
              </a:buClr>
              <a:buSzPts val="1600"/>
              <a:buFont typeface="Roboto"/>
              <a:buChar char="●"/>
            </a:pPr>
            <a:r>
              <a:rPr lang="en-US" sz="1600" b="0" i="0" u="none" strike="noStrike" cap="none" dirty="0">
                <a:solidFill>
                  <a:schemeClr val="dk2"/>
                </a:solidFill>
                <a:latin typeface="Roboto"/>
                <a:ea typeface="Roboto"/>
                <a:cs typeface="Roboto"/>
                <a:sym typeface="Roboto"/>
              </a:rPr>
              <a:t>Salas </a:t>
            </a:r>
            <a:r>
              <a:rPr lang="en-US" sz="1600" dirty="0" err="1"/>
              <a:t>E</a:t>
            </a:r>
            <a:r>
              <a:rPr lang="en-US" sz="1600" b="0" i="0" u="none" strike="noStrike" cap="none" dirty="0" err="1">
                <a:solidFill>
                  <a:schemeClr val="dk2"/>
                </a:solidFill>
                <a:latin typeface="Roboto"/>
                <a:ea typeface="Roboto"/>
                <a:cs typeface="Roboto"/>
                <a:sym typeface="Roboto"/>
              </a:rPr>
              <a:t>speciales</a:t>
            </a:r>
            <a:r>
              <a:rPr lang="en-US" sz="1600" b="0" i="0" u="none" strike="noStrike" cap="none" dirty="0">
                <a:solidFill>
                  <a:schemeClr val="dk2"/>
                </a:solidFill>
                <a:latin typeface="Roboto"/>
                <a:ea typeface="Roboto"/>
                <a:cs typeface="Roboto"/>
                <a:sym typeface="Roboto"/>
              </a:rPr>
              <a:t> de </a:t>
            </a:r>
            <a:r>
              <a:rPr lang="en-US" sz="1600" b="0" i="0" u="none" strike="noStrike" cap="none" dirty="0" err="1">
                <a:solidFill>
                  <a:schemeClr val="dk2"/>
                </a:solidFill>
                <a:latin typeface="Roboto"/>
                <a:ea typeface="Roboto"/>
                <a:cs typeface="Roboto"/>
                <a:sym typeface="Roboto"/>
              </a:rPr>
              <a:t>Delitos</a:t>
            </a:r>
            <a:r>
              <a:rPr lang="en-US" sz="1600" b="0" i="0" u="none" strike="noStrike" cap="none" dirty="0">
                <a:solidFill>
                  <a:schemeClr val="dk2"/>
                </a:solidFill>
                <a:latin typeface="Roboto"/>
                <a:ea typeface="Roboto"/>
                <a:cs typeface="Roboto"/>
                <a:sym typeface="Roboto"/>
              </a:rPr>
              <a:t> Graves </a:t>
            </a:r>
            <a:r>
              <a:rPr lang="en-US" sz="1600" b="0" i="0" u="none" strike="noStrike" cap="none" dirty="0" err="1">
                <a:solidFill>
                  <a:schemeClr val="dk2"/>
                </a:solidFill>
                <a:latin typeface="Roboto"/>
                <a:ea typeface="Roboto"/>
                <a:cs typeface="Roboto"/>
                <a:sym typeface="Roboto"/>
              </a:rPr>
              <a:t>en</a:t>
            </a:r>
            <a:r>
              <a:rPr lang="en-US" sz="1600" b="0" i="0" u="none" strike="noStrike" cap="none" dirty="0">
                <a:solidFill>
                  <a:schemeClr val="dk2"/>
                </a:solidFill>
                <a:latin typeface="Roboto"/>
                <a:ea typeface="Roboto"/>
                <a:cs typeface="Roboto"/>
                <a:sym typeface="Roboto"/>
              </a:rPr>
              <a:t> Timor Oriental</a:t>
            </a:r>
            <a:endParaRPr dirty="0"/>
          </a:p>
          <a:p>
            <a:pPr marL="285750" marR="0" lvl="0" indent="-285750" algn="l" rtl="0">
              <a:lnSpc>
                <a:spcPct val="114000"/>
              </a:lnSpc>
              <a:spcBef>
                <a:spcPts val="1600"/>
              </a:spcBef>
              <a:spcAft>
                <a:spcPts val="0"/>
              </a:spcAft>
              <a:buClr>
                <a:schemeClr val="dk2"/>
              </a:buClr>
              <a:buSzPts val="1600"/>
              <a:buFont typeface="Roboto"/>
              <a:buChar char="●"/>
            </a:pPr>
            <a:r>
              <a:rPr lang="en-US" sz="1600" b="0" i="0" u="none" strike="noStrike" cap="none" dirty="0">
                <a:solidFill>
                  <a:schemeClr val="dk2"/>
                </a:solidFill>
                <a:latin typeface="Roboto"/>
                <a:ea typeface="Roboto"/>
                <a:cs typeface="Roboto"/>
                <a:sym typeface="Roboto"/>
              </a:rPr>
              <a:t>Tribunal Penal Especial de la </a:t>
            </a:r>
            <a:r>
              <a:rPr lang="en-US" sz="1600" b="0" i="0" u="none" strike="noStrike" cap="none" dirty="0" err="1">
                <a:solidFill>
                  <a:schemeClr val="dk2"/>
                </a:solidFill>
                <a:latin typeface="Roboto"/>
                <a:ea typeface="Roboto"/>
                <a:cs typeface="Roboto"/>
                <a:sym typeface="Roboto"/>
              </a:rPr>
              <a:t>República</a:t>
            </a:r>
            <a:r>
              <a:rPr lang="en-US" sz="1600" b="0" i="0" u="none" strike="noStrike" cap="none" dirty="0">
                <a:solidFill>
                  <a:schemeClr val="dk2"/>
                </a:solidFill>
                <a:latin typeface="Roboto"/>
                <a:ea typeface="Roboto"/>
                <a:cs typeface="Roboto"/>
                <a:sym typeface="Roboto"/>
              </a:rPr>
              <a:t> </a:t>
            </a:r>
            <a:r>
              <a:rPr lang="en-US" sz="1600" b="0" i="0" u="none" strike="noStrike" cap="none" dirty="0" err="1">
                <a:solidFill>
                  <a:schemeClr val="dk2"/>
                </a:solidFill>
                <a:latin typeface="Roboto"/>
                <a:ea typeface="Roboto"/>
                <a:cs typeface="Roboto"/>
                <a:sym typeface="Roboto"/>
              </a:rPr>
              <a:t>Centroafricana</a:t>
            </a:r>
            <a:r>
              <a:rPr lang="en-US" sz="1600" b="0" i="0" u="none" strike="noStrike" cap="none" dirty="0">
                <a:solidFill>
                  <a:schemeClr val="dk2"/>
                </a:solidFill>
                <a:latin typeface="Roboto"/>
                <a:ea typeface="Roboto"/>
                <a:cs typeface="Roboto"/>
                <a:sym typeface="Roboto"/>
              </a:rPr>
              <a:t>.</a:t>
            </a:r>
            <a:endParaRPr dirty="0"/>
          </a:p>
          <a:p>
            <a:pPr marL="285750" marR="0" lvl="0" indent="-285750" algn="l" rtl="0">
              <a:lnSpc>
                <a:spcPct val="114000"/>
              </a:lnSpc>
              <a:spcBef>
                <a:spcPts val="1600"/>
              </a:spcBef>
              <a:spcAft>
                <a:spcPts val="0"/>
              </a:spcAft>
              <a:buClr>
                <a:schemeClr val="dk2"/>
              </a:buClr>
              <a:buSzPts val="1600"/>
              <a:buFont typeface="Roboto"/>
              <a:buChar char="●"/>
            </a:pPr>
            <a:r>
              <a:rPr lang="en-US" sz="1600" b="0" i="0" u="none" strike="noStrike" cap="none" dirty="0">
                <a:solidFill>
                  <a:schemeClr val="dk2"/>
                </a:solidFill>
                <a:latin typeface="Roboto"/>
                <a:ea typeface="Roboto"/>
                <a:cs typeface="Roboto"/>
                <a:sym typeface="Roboto"/>
              </a:rPr>
              <a:t>Tribunal Especial para Sierra Leona (TESL)</a:t>
            </a:r>
            <a:endParaRPr dirty="0"/>
          </a:p>
          <a:p>
            <a:pPr marL="285750" marR="0" lvl="0" indent="-285750" algn="l" rtl="0">
              <a:lnSpc>
                <a:spcPct val="114000"/>
              </a:lnSpc>
              <a:spcBef>
                <a:spcPts val="1600"/>
              </a:spcBef>
              <a:spcAft>
                <a:spcPts val="1600"/>
              </a:spcAft>
              <a:buClr>
                <a:schemeClr val="dk2"/>
              </a:buClr>
              <a:buSzPts val="1600"/>
              <a:buFont typeface="Roboto"/>
              <a:buChar char="●"/>
            </a:pPr>
            <a:r>
              <a:rPr lang="en-US" sz="1600" b="0" i="0" u="none" strike="noStrike" cap="none" dirty="0">
                <a:solidFill>
                  <a:schemeClr val="dk2"/>
                </a:solidFill>
                <a:latin typeface="Roboto"/>
                <a:ea typeface="Roboto"/>
                <a:cs typeface="Roboto"/>
                <a:sym typeface="Roboto"/>
              </a:rPr>
              <a:t>Tribunal Especial para el </a:t>
            </a:r>
            <a:r>
              <a:rPr lang="en-US" sz="1600" b="0" i="0" u="none" strike="noStrike" cap="none" dirty="0" err="1">
                <a:solidFill>
                  <a:schemeClr val="dk2"/>
                </a:solidFill>
                <a:latin typeface="Roboto"/>
                <a:ea typeface="Roboto"/>
                <a:cs typeface="Roboto"/>
                <a:sym typeface="Roboto"/>
              </a:rPr>
              <a:t>Líbano</a:t>
            </a:r>
            <a:endParaRPr dirty="0"/>
          </a:p>
        </p:txBody>
      </p:sp>
      <p:pic>
        <p:nvPicPr>
          <p:cNvPr id="199" name="Google Shape;199;p34"/>
          <p:cNvPicPr preferRelativeResize="0"/>
          <p:nvPr/>
        </p:nvPicPr>
        <p:blipFill rotWithShape="1">
          <a:blip r:embed="rId3">
            <a:alphaModFix/>
          </a:blip>
          <a:srcRect/>
          <a:stretch/>
        </p:blipFill>
        <p:spPr>
          <a:xfrm>
            <a:off x="0" y="1402292"/>
            <a:ext cx="4574122" cy="3238478"/>
          </a:xfrm>
          <a:prstGeom prst="rect">
            <a:avLst/>
          </a:prstGeom>
          <a:noFill/>
          <a:ln>
            <a:noFill/>
          </a:ln>
        </p:spPr>
      </p:pic>
      <p:sp>
        <p:nvSpPr>
          <p:cNvPr id="5" name="Rectangle 4">
            <a:extLst>
              <a:ext uri="{FF2B5EF4-FFF2-40B4-BE49-F238E27FC236}">
                <a16:creationId xmlns:a16="http://schemas.microsoft.com/office/drawing/2014/main" id="{A09E014C-0A8F-484A-8883-0CB3A88BE31A}"/>
              </a:ext>
            </a:extLst>
          </p:cNvPr>
          <p:cNvSpPr/>
          <p:nvPr/>
        </p:nvSpPr>
        <p:spPr>
          <a:xfrm>
            <a:off x="8298948" y="4841465"/>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p35"/>
          <p:cNvSpPr txBox="1"/>
          <p:nvPr/>
        </p:nvSpPr>
        <p:spPr>
          <a:xfrm>
            <a:off x="311725" y="500925"/>
            <a:ext cx="8520600" cy="623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600"/>
              <a:buFont typeface="Arial"/>
              <a:buNone/>
            </a:pPr>
            <a:r>
              <a:rPr lang="en-US" sz="2600" b="0" i="0" u="none" strike="noStrike" cap="none">
                <a:solidFill>
                  <a:schemeClr val="lt1"/>
                </a:solidFill>
                <a:latin typeface="Merriweather"/>
                <a:ea typeface="Merriweather"/>
                <a:cs typeface="Merriweather"/>
                <a:sym typeface="Merriweather"/>
              </a:rPr>
              <a:t>Tribunales mixtos emblemáticos</a:t>
            </a:r>
            <a:endParaRPr/>
          </a:p>
        </p:txBody>
      </p:sp>
      <p:grpSp>
        <p:nvGrpSpPr>
          <p:cNvPr id="205" name="Google Shape;205;p35"/>
          <p:cNvGrpSpPr/>
          <p:nvPr/>
        </p:nvGrpSpPr>
        <p:grpSpPr>
          <a:xfrm>
            <a:off x="93265" y="1375718"/>
            <a:ext cx="2103140" cy="3662722"/>
            <a:chOff x="431925" y="1304875"/>
            <a:chExt cx="2628925" cy="3416400"/>
          </a:xfrm>
        </p:grpSpPr>
        <p:sp>
          <p:nvSpPr>
            <p:cNvPr id="206" name="Google Shape;206;p35"/>
            <p:cNvSpPr txBox="1"/>
            <p:nvPr/>
          </p:nvSpPr>
          <p:spPr>
            <a:xfrm>
              <a:off x="431925" y="1304875"/>
              <a:ext cx="2628900" cy="464100"/>
            </a:xfrm>
            <a:prstGeom prst="rect">
              <a:avLst/>
            </a:prstGeom>
            <a:solidFill>
              <a:srgbClr val="31394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7" name="Google Shape;207;p35"/>
            <p:cNvSpPr/>
            <p:nvPr/>
          </p:nvSpPr>
          <p:spPr>
            <a:xfrm>
              <a:off x="431950" y="1304875"/>
              <a:ext cx="2628900" cy="3416400"/>
            </a:xfrm>
            <a:prstGeom prst="rect">
              <a:avLst/>
            </a:prstGeom>
            <a:noFill/>
            <a:ln w="9525" cap="flat" cmpd="sng">
              <a:solidFill>
                <a:srgbClr val="31394D"/>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08" name="Google Shape;208;p35"/>
          <p:cNvSpPr txBox="1"/>
          <p:nvPr/>
        </p:nvSpPr>
        <p:spPr>
          <a:xfrm>
            <a:off x="0" y="1282929"/>
            <a:ext cx="2260600" cy="4614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None/>
            </a:pPr>
            <a:r>
              <a:rPr lang="en-US" sz="1400" b="0" i="0" u="none" strike="noStrike" cap="none">
                <a:solidFill>
                  <a:schemeClr val="lt1"/>
                </a:solidFill>
                <a:latin typeface="Roboto"/>
                <a:ea typeface="Roboto"/>
                <a:cs typeface="Roboto"/>
                <a:sym typeface="Roboto"/>
              </a:rPr>
              <a:t>Sala de Crímenes de Guerra de Bosnia</a:t>
            </a:r>
            <a:endParaRPr/>
          </a:p>
        </p:txBody>
      </p:sp>
      <p:sp>
        <p:nvSpPr>
          <p:cNvPr id="209" name="Google Shape;209;p35"/>
          <p:cNvSpPr txBox="1"/>
          <p:nvPr/>
        </p:nvSpPr>
        <p:spPr>
          <a:xfrm>
            <a:off x="93285" y="1892634"/>
            <a:ext cx="2103120" cy="3145805"/>
          </a:xfrm>
          <a:prstGeom prst="rect">
            <a:avLst/>
          </a:prstGeom>
          <a:noFill/>
          <a:ln>
            <a:noFill/>
          </a:ln>
        </p:spPr>
        <p:txBody>
          <a:bodyPr spcFirstLastPara="1" wrap="square" lIns="91425" tIns="91425" rIns="91425" bIns="91425" anchor="t" anchorCtr="0">
            <a:noAutofit/>
          </a:bodyPr>
          <a:lstStyle/>
          <a:p>
            <a:pPr marL="0" marR="0" lvl="0" indent="0" algn="l" rtl="0">
              <a:lnSpc>
                <a:spcPct val="114000"/>
              </a:lnSpc>
              <a:spcBef>
                <a:spcPts val="0"/>
              </a:spcBef>
              <a:spcAft>
                <a:spcPts val="0"/>
              </a:spcAft>
              <a:buNone/>
            </a:pPr>
            <a:r>
              <a:rPr lang="en-US" sz="1400" b="0" i="1" u="none" strike="noStrike" cap="none">
                <a:solidFill>
                  <a:schemeClr val="dk2"/>
                </a:solidFill>
                <a:latin typeface="Roboto"/>
                <a:ea typeface="Roboto"/>
                <a:cs typeface="Roboto"/>
                <a:sym typeface="Roboto"/>
              </a:rPr>
              <a:t>De tribunales mixtos a tribunales nacionales</a:t>
            </a:r>
            <a:endParaRPr/>
          </a:p>
          <a:p>
            <a:pPr marL="0" marR="0" lvl="0" indent="0" algn="l" rtl="0">
              <a:lnSpc>
                <a:spcPct val="114000"/>
              </a:lnSpc>
              <a:spcBef>
                <a:spcPts val="1600"/>
              </a:spcBef>
              <a:spcAft>
                <a:spcPts val="1600"/>
              </a:spcAft>
              <a:buNone/>
            </a:pPr>
            <a:r>
              <a:rPr lang="en-US" sz="1400" b="0" i="0" u="none" strike="noStrike" cap="none">
                <a:solidFill>
                  <a:schemeClr val="dk2"/>
                </a:solidFill>
                <a:latin typeface="Roboto"/>
                <a:ea typeface="Roboto"/>
                <a:cs typeface="Roboto"/>
                <a:sym typeface="Roboto"/>
              </a:rPr>
              <a:t>La Sala de Crímenes de Guerra de Bosnia finalmente eliminó a su personal internacional y se convirtió en un tribunal dirigido exclusivamente a nivel nacional.</a:t>
            </a:r>
            <a:endParaRPr/>
          </a:p>
        </p:txBody>
      </p:sp>
      <p:grpSp>
        <p:nvGrpSpPr>
          <p:cNvPr id="210" name="Google Shape;210;p35"/>
          <p:cNvGrpSpPr/>
          <p:nvPr/>
        </p:nvGrpSpPr>
        <p:grpSpPr>
          <a:xfrm>
            <a:off x="2390455" y="1375718"/>
            <a:ext cx="2106000" cy="3662722"/>
            <a:chOff x="3320450" y="1304875"/>
            <a:chExt cx="2632500" cy="3416400"/>
          </a:xfrm>
        </p:grpSpPr>
        <p:sp>
          <p:nvSpPr>
            <p:cNvPr id="211" name="Google Shape;211;p35"/>
            <p:cNvSpPr txBox="1"/>
            <p:nvPr/>
          </p:nvSpPr>
          <p:spPr>
            <a:xfrm>
              <a:off x="3324050" y="1304875"/>
              <a:ext cx="2628900" cy="464100"/>
            </a:xfrm>
            <a:prstGeom prst="rect">
              <a:avLst/>
            </a:prstGeom>
            <a:solidFill>
              <a:srgbClr val="31394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2" name="Google Shape;212;p35"/>
            <p:cNvSpPr/>
            <p:nvPr/>
          </p:nvSpPr>
          <p:spPr>
            <a:xfrm>
              <a:off x="3320450" y="1304875"/>
              <a:ext cx="2628900" cy="3416400"/>
            </a:xfrm>
            <a:prstGeom prst="rect">
              <a:avLst/>
            </a:prstGeom>
            <a:noFill/>
            <a:ln w="9525" cap="flat" cmpd="sng">
              <a:solidFill>
                <a:srgbClr val="31394D"/>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13" name="Google Shape;213;p35"/>
          <p:cNvGrpSpPr/>
          <p:nvPr/>
        </p:nvGrpSpPr>
        <p:grpSpPr>
          <a:xfrm>
            <a:off x="4653595" y="1375718"/>
            <a:ext cx="2103140" cy="3662722"/>
            <a:chOff x="431925" y="1304875"/>
            <a:chExt cx="2628925" cy="3416400"/>
          </a:xfrm>
        </p:grpSpPr>
        <p:sp>
          <p:nvSpPr>
            <p:cNvPr id="214" name="Google Shape;214;p35"/>
            <p:cNvSpPr txBox="1"/>
            <p:nvPr/>
          </p:nvSpPr>
          <p:spPr>
            <a:xfrm>
              <a:off x="431925" y="1304875"/>
              <a:ext cx="2628900" cy="464100"/>
            </a:xfrm>
            <a:prstGeom prst="rect">
              <a:avLst/>
            </a:prstGeom>
            <a:solidFill>
              <a:srgbClr val="31394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5" name="Google Shape;215;p35"/>
            <p:cNvSpPr/>
            <p:nvPr/>
          </p:nvSpPr>
          <p:spPr>
            <a:xfrm>
              <a:off x="431950" y="1304875"/>
              <a:ext cx="2628900" cy="3416400"/>
            </a:xfrm>
            <a:prstGeom prst="rect">
              <a:avLst/>
            </a:prstGeom>
            <a:noFill/>
            <a:ln w="9525" cap="flat" cmpd="sng">
              <a:solidFill>
                <a:srgbClr val="31394D"/>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16" name="Google Shape;216;p35"/>
          <p:cNvGrpSpPr/>
          <p:nvPr/>
        </p:nvGrpSpPr>
        <p:grpSpPr>
          <a:xfrm>
            <a:off x="6950785" y="1375718"/>
            <a:ext cx="2106000" cy="3662722"/>
            <a:chOff x="3320450" y="1304875"/>
            <a:chExt cx="2632500" cy="3416400"/>
          </a:xfrm>
        </p:grpSpPr>
        <p:sp>
          <p:nvSpPr>
            <p:cNvPr id="217" name="Google Shape;217;p35"/>
            <p:cNvSpPr txBox="1"/>
            <p:nvPr/>
          </p:nvSpPr>
          <p:spPr>
            <a:xfrm>
              <a:off x="3324050" y="1304875"/>
              <a:ext cx="2628900" cy="464100"/>
            </a:xfrm>
            <a:prstGeom prst="rect">
              <a:avLst/>
            </a:prstGeom>
            <a:solidFill>
              <a:srgbClr val="31394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8" name="Google Shape;218;p35"/>
            <p:cNvSpPr/>
            <p:nvPr/>
          </p:nvSpPr>
          <p:spPr>
            <a:xfrm>
              <a:off x="3320450" y="1304875"/>
              <a:ext cx="2628900" cy="3416400"/>
            </a:xfrm>
            <a:prstGeom prst="rect">
              <a:avLst/>
            </a:prstGeom>
            <a:noFill/>
            <a:ln w="9525" cap="flat" cmpd="sng">
              <a:solidFill>
                <a:srgbClr val="31394D"/>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19" name="Google Shape;219;p35"/>
          <p:cNvSpPr/>
          <p:nvPr/>
        </p:nvSpPr>
        <p:spPr>
          <a:xfrm>
            <a:off x="2393335" y="1440625"/>
            <a:ext cx="2103120" cy="355995"/>
          </a:xfrm>
          <a:prstGeom prst="rect">
            <a:avLst/>
          </a:prstGeom>
          <a:noFill/>
          <a:ln>
            <a:noFill/>
          </a:ln>
        </p:spPr>
        <p:txBody>
          <a:bodyPr spcFirstLastPara="1" wrap="square" lIns="91425" tIns="45700" rIns="91425" bIns="45700" anchor="t" anchorCtr="0">
            <a:noAutofit/>
          </a:bodyPr>
          <a:lstStyle/>
          <a:p>
            <a:pPr marL="0" marR="0" lvl="0" indent="0" algn="ctr" rtl="0">
              <a:lnSpc>
                <a:spcPct val="115000"/>
              </a:lnSpc>
              <a:spcBef>
                <a:spcPts val="0"/>
              </a:spcBef>
              <a:spcAft>
                <a:spcPts val="0"/>
              </a:spcAft>
              <a:buNone/>
            </a:pPr>
            <a:r>
              <a:rPr lang="en-US" sz="1600" b="0" i="0" u="none" strike="noStrike" cap="none">
                <a:solidFill>
                  <a:schemeClr val="lt1"/>
                </a:solidFill>
                <a:latin typeface="Roboto"/>
                <a:ea typeface="Roboto"/>
                <a:cs typeface="Roboto"/>
                <a:sym typeface="Roboto"/>
              </a:rPr>
              <a:t>SETC</a:t>
            </a:r>
            <a:endParaRPr/>
          </a:p>
        </p:txBody>
      </p:sp>
      <p:sp>
        <p:nvSpPr>
          <p:cNvPr id="220" name="Google Shape;220;p35"/>
          <p:cNvSpPr/>
          <p:nvPr/>
        </p:nvSpPr>
        <p:spPr>
          <a:xfrm>
            <a:off x="6953665" y="1330554"/>
            <a:ext cx="2103120" cy="569964"/>
          </a:xfrm>
          <a:prstGeom prst="rect">
            <a:avLst/>
          </a:prstGeom>
          <a:noFill/>
          <a:ln>
            <a:noFill/>
          </a:ln>
        </p:spPr>
        <p:txBody>
          <a:bodyPr spcFirstLastPara="1" wrap="square" lIns="91425" tIns="45700" rIns="91425" bIns="45700" anchor="t" anchorCtr="0">
            <a:noAutofit/>
          </a:bodyPr>
          <a:lstStyle/>
          <a:p>
            <a:pPr marL="0" marR="0" lvl="0" indent="0" algn="ctr" rtl="0">
              <a:lnSpc>
                <a:spcPct val="115000"/>
              </a:lnSpc>
              <a:spcBef>
                <a:spcPts val="0"/>
              </a:spcBef>
              <a:spcAft>
                <a:spcPts val="0"/>
              </a:spcAft>
              <a:buNone/>
            </a:pPr>
            <a:r>
              <a:rPr lang="en-US" sz="1400" b="0" i="0" u="none" strike="noStrike" cap="none" dirty="0">
                <a:solidFill>
                  <a:schemeClr val="lt1"/>
                </a:solidFill>
                <a:latin typeface="Arial"/>
                <a:ea typeface="Arial"/>
                <a:cs typeface="Arial"/>
                <a:sym typeface="Arial"/>
              </a:rPr>
              <a:t>Salas </a:t>
            </a:r>
            <a:r>
              <a:rPr lang="en-US" dirty="0" err="1">
                <a:solidFill>
                  <a:schemeClr val="lt1"/>
                </a:solidFill>
              </a:rPr>
              <a:t>A</a:t>
            </a:r>
            <a:r>
              <a:rPr lang="en-US" sz="1400" b="0" i="0" u="none" strike="noStrike" cap="none" dirty="0" err="1">
                <a:solidFill>
                  <a:schemeClr val="lt1"/>
                </a:solidFill>
                <a:latin typeface="Arial"/>
                <a:ea typeface="Arial"/>
                <a:cs typeface="Arial"/>
                <a:sym typeface="Arial"/>
              </a:rPr>
              <a:t>fricanas</a:t>
            </a:r>
            <a:r>
              <a:rPr lang="en-US" sz="1400" b="0" i="0" u="none" strike="noStrike" cap="none" dirty="0">
                <a:solidFill>
                  <a:schemeClr val="lt1"/>
                </a:solidFill>
                <a:latin typeface="Arial"/>
                <a:ea typeface="Arial"/>
                <a:cs typeface="Arial"/>
                <a:sym typeface="Arial"/>
              </a:rPr>
              <a:t> </a:t>
            </a:r>
            <a:r>
              <a:rPr lang="en-US" dirty="0" err="1">
                <a:solidFill>
                  <a:schemeClr val="lt1"/>
                </a:solidFill>
              </a:rPr>
              <a:t>E</a:t>
            </a:r>
            <a:r>
              <a:rPr lang="en-US" sz="1400" b="0" i="0" u="none" strike="noStrike" cap="none" dirty="0" err="1">
                <a:solidFill>
                  <a:schemeClr val="lt1"/>
                </a:solidFill>
                <a:latin typeface="Arial"/>
                <a:ea typeface="Arial"/>
                <a:cs typeface="Arial"/>
                <a:sym typeface="Arial"/>
              </a:rPr>
              <a:t>xtraordinarias</a:t>
            </a:r>
            <a:endParaRPr dirty="0"/>
          </a:p>
        </p:txBody>
      </p:sp>
      <p:sp>
        <p:nvSpPr>
          <p:cNvPr id="221" name="Google Shape;221;p35"/>
          <p:cNvSpPr txBox="1"/>
          <p:nvPr/>
        </p:nvSpPr>
        <p:spPr>
          <a:xfrm>
            <a:off x="2393335" y="1863336"/>
            <a:ext cx="2103120" cy="3145805"/>
          </a:xfrm>
          <a:prstGeom prst="rect">
            <a:avLst/>
          </a:prstGeom>
          <a:noFill/>
          <a:ln>
            <a:noFill/>
          </a:ln>
        </p:spPr>
        <p:txBody>
          <a:bodyPr spcFirstLastPara="1" wrap="square" lIns="91425" tIns="91425" rIns="91425" bIns="91425" anchor="t" anchorCtr="0">
            <a:noAutofit/>
          </a:bodyPr>
          <a:lstStyle/>
          <a:p>
            <a:pPr marL="0" marR="0" lvl="0" indent="0" algn="l" rtl="0">
              <a:lnSpc>
                <a:spcPct val="114000"/>
              </a:lnSpc>
              <a:spcBef>
                <a:spcPts val="0"/>
              </a:spcBef>
              <a:spcAft>
                <a:spcPts val="0"/>
              </a:spcAft>
              <a:buNone/>
            </a:pPr>
            <a:r>
              <a:rPr lang="en-US" sz="1400" b="0" i="1" u="none" strike="noStrike" cap="none">
                <a:solidFill>
                  <a:schemeClr val="dk2"/>
                </a:solidFill>
                <a:latin typeface="Roboto"/>
                <a:ea typeface="Roboto"/>
                <a:cs typeface="Roboto"/>
                <a:sym typeface="Roboto"/>
              </a:rPr>
              <a:t>Tribunal mixto en virtud de la legislación nacional que se promulgó de conformidad con un tratado</a:t>
            </a:r>
            <a:endParaRPr/>
          </a:p>
          <a:p>
            <a:pPr marL="0" marR="0" lvl="0" indent="0" algn="l" rtl="0">
              <a:lnSpc>
                <a:spcPct val="114000"/>
              </a:lnSpc>
              <a:spcBef>
                <a:spcPts val="1600"/>
              </a:spcBef>
              <a:spcAft>
                <a:spcPts val="1600"/>
              </a:spcAft>
              <a:buNone/>
            </a:pPr>
            <a:r>
              <a:rPr lang="en-US" sz="1400" b="0" i="0" u="none" strike="noStrike" cap="none">
                <a:solidFill>
                  <a:schemeClr val="dk2"/>
                </a:solidFill>
                <a:latin typeface="Roboto"/>
                <a:ea typeface="Roboto"/>
                <a:cs typeface="Roboto"/>
                <a:sym typeface="Roboto"/>
              </a:rPr>
              <a:t>El SETC es un tribunal camboyano independiente con participación internacional que aplica normas internacionales.</a:t>
            </a:r>
            <a:endParaRPr/>
          </a:p>
        </p:txBody>
      </p:sp>
      <p:sp>
        <p:nvSpPr>
          <p:cNvPr id="222" name="Google Shape;222;p35"/>
          <p:cNvSpPr/>
          <p:nvPr/>
        </p:nvSpPr>
        <p:spPr>
          <a:xfrm>
            <a:off x="4653595" y="1437579"/>
            <a:ext cx="2103120" cy="355995"/>
          </a:xfrm>
          <a:prstGeom prst="rect">
            <a:avLst/>
          </a:prstGeom>
          <a:noFill/>
          <a:ln>
            <a:noFill/>
          </a:ln>
        </p:spPr>
        <p:txBody>
          <a:bodyPr spcFirstLastPara="1" wrap="square" lIns="91425" tIns="45700" rIns="91425" bIns="45700" anchor="t" anchorCtr="0">
            <a:noAutofit/>
          </a:bodyPr>
          <a:lstStyle/>
          <a:p>
            <a:pPr marL="0" marR="0" lvl="0" indent="0" algn="ctr" rtl="0">
              <a:lnSpc>
                <a:spcPct val="115000"/>
              </a:lnSpc>
              <a:spcBef>
                <a:spcPts val="0"/>
              </a:spcBef>
              <a:spcAft>
                <a:spcPts val="0"/>
              </a:spcAft>
              <a:buNone/>
            </a:pPr>
            <a:r>
              <a:rPr lang="en-US" sz="1600" b="0" i="0" u="none" strike="noStrike" cap="none">
                <a:solidFill>
                  <a:schemeClr val="lt1"/>
                </a:solidFill>
                <a:latin typeface="Roboto"/>
                <a:ea typeface="Roboto"/>
                <a:cs typeface="Roboto"/>
                <a:sym typeface="Roboto"/>
              </a:rPr>
              <a:t>TESL</a:t>
            </a:r>
            <a:endParaRPr/>
          </a:p>
        </p:txBody>
      </p:sp>
      <p:sp>
        <p:nvSpPr>
          <p:cNvPr id="223" name="Google Shape;223;p35"/>
          <p:cNvSpPr txBox="1"/>
          <p:nvPr/>
        </p:nvSpPr>
        <p:spPr>
          <a:xfrm>
            <a:off x="4653615" y="1876371"/>
            <a:ext cx="2103120" cy="3145805"/>
          </a:xfrm>
          <a:prstGeom prst="rect">
            <a:avLst/>
          </a:prstGeom>
          <a:noFill/>
          <a:ln>
            <a:noFill/>
          </a:ln>
        </p:spPr>
        <p:txBody>
          <a:bodyPr spcFirstLastPara="1" wrap="square" lIns="91425" tIns="91425" rIns="91425" bIns="91425" anchor="t" anchorCtr="0">
            <a:noAutofit/>
          </a:bodyPr>
          <a:lstStyle/>
          <a:p>
            <a:pPr marL="0" marR="0" lvl="0" indent="0" algn="l" rtl="0">
              <a:lnSpc>
                <a:spcPct val="114000"/>
              </a:lnSpc>
              <a:spcBef>
                <a:spcPts val="0"/>
              </a:spcBef>
              <a:spcAft>
                <a:spcPts val="0"/>
              </a:spcAft>
              <a:buNone/>
            </a:pPr>
            <a:r>
              <a:rPr lang="en-US" sz="1400" b="0" i="1" u="none" strike="noStrike" cap="none">
                <a:solidFill>
                  <a:schemeClr val="dk2"/>
                </a:solidFill>
                <a:latin typeface="Arial"/>
                <a:ea typeface="Arial"/>
                <a:cs typeface="Arial"/>
                <a:sym typeface="Arial"/>
              </a:rPr>
              <a:t>Primer tribunal penal internacional mixto del mundo</a:t>
            </a:r>
            <a:r>
              <a:rPr lang="en-US" sz="1400" b="0" i="0" u="none" strike="noStrike" cap="none">
                <a:solidFill>
                  <a:schemeClr val="dk2"/>
                </a:solidFill>
                <a:latin typeface="Arial"/>
                <a:ea typeface="Arial"/>
                <a:cs typeface="Arial"/>
                <a:sym typeface="Arial"/>
              </a:rPr>
              <a:t> </a:t>
            </a:r>
            <a:endParaRPr/>
          </a:p>
          <a:p>
            <a:pPr marL="0" marR="0" lvl="0" indent="0" algn="l" rtl="0">
              <a:lnSpc>
                <a:spcPct val="114000"/>
              </a:lnSpc>
              <a:spcBef>
                <a:spcPts val="1600"/>
              </a:spcBef>
              <a:spcAft>
                <a:spcPts val="1600"/>
              </a:spcAft>
              <a:buNone/>
            </a:pPr>
            <a:r>
              <a:rPr lang="en-US" sz="1400" b="0" i="0" u="none" strike="noStrike" cap="none">
                <a:solidFill>
                  <a:schemeClr val="dk2"/>
                </a:solidFill>
                <a:latin typeface="Arial"/>
                <a:ea typeface="Arial"/>
                <a:cs typeface="Arial"/>
                <a:sym typeface="Arial"/>
              </a:rPr>
              <a:t>El TESL tomó muchas medidas loables para garantizar un proceso que tenga en cuenta el tema de género, muchas de las cuales se destacan en ejemplos a lo largo de este módulo.</a:t>
            </a:r>
            <a:endParaRPr/>
          </a:p>
        </p:txBody>
      </p:sp>
      <p:sp>
        <p:nvSpPr>
          <p:cNvPr id="224" name="Google Shape;224;p35"/>
          <p:cNvSpPr txBox="1"/>
          <p:nvPr/>
        </p:nvSpPr>
        <p:spPr>
          <a:xfrm>
            <a:off x="6953980" y="1861584"/>
            <a:ext cx="2103120" cy="3145805"/>
          </a:xfrm>
          <a:prstGeom prst="rect">
            <a:avLst/>
          </a:prstGeom>
          <a:noFill/>
          <a:ln>
            <a:noFill/>
          </a:ln>
        </p:spPr>
        <p:txBody>
          <a:bodyPr spcFirstLastPara="1" wrap="square" lIns="91425" tIns="91425" rIns="91425" bIns="91425" anchor="t" anchorCtr="0">
            <a:noAutofit/>
          </a:bodyPr>
          <a:lstStyle/>
          <a:p>
            <a:pPr marL="0" marR="0" lvl="0" indent="0" algn="l" rtl="0">
              <a:lnSpc>
                <a:spcPct val="114000"/>
              </a:lnSpc>
              <a:spcBef>
                <a:spcPts val="0"/>
              </a:spcBef>
              <a:spcAft>
                <a:spcPts val="0"/>
              </a:spcAft>
              <a:buNone/>
            </a:pPr>
            <a:r>
              <a:rPr lang="en-US" sz="1400" b="0" i="1" u="none" strike="noStrike" cap="none" dirty="0">
                <a:solidFill>
                  <a:schemeClr val="dk2"/>
                </a:solidFill>
                <a:latin typeface="Roboto"/>
                <a:ea typeface="Roboto"/>
                <a:cs typeface="Roboto"/>
                <a:sym typeface="Roboto"/>
              </a:rPr>
              <a:t>Tribunal </a:t>
            </a:r>
            <a:r>
              <a:rPr lang="en-US" sz="1400" b="0" i="1" u="none" strike="noStrike" cap="none" dirty="0" err="1">
                <a:solidFill>
                  <a:schemeClr val="dk2"/>
                </a:solidFill>
                <a:latin typeface="Roboto"/>
                <a:ea typeface="Roboto"/>
                <a:cs typeface="Roboto"/>
                <a:sym typeface="Roboto"/>
              </a:rPr>
              <a:t>mixto</a:t>
            </a:r>
            <a:r>
              <a:rPr lang="en-US" sz="1400" b="0" i="1" u="none" strike="noStrike" cap="none" dirty="0">
                <a:solidFill>
                  <a:schemeClr val="dk2"/>
                </a:solidFill>
                <a:latin typeface="Roboto"/>
                <a:ea typeface="Roboto"/>
                <a:cs typeface="Roboto"/>
                <a:sym typeface="Roboto"/>
              </a:rPr>
              <a:t> con </a:t>
            </a:r>
            <a:r>
              <a:rPr lang="en-US" sz="1400" b="0" i="1" u="none" strike="noStrike" cap="none" dirty="0" err="1">
                <a:solidFill>
                  <a:schemeClr val="dk2"/>
                </a:solidFill>
                <a:latin typeface="Roboto"/>
                <a:ea typeface="Roboto"/>
                <a:cs typeface="Roboto"/>
                <a:sym typeface="Roboto"/>
              </a:rPr>
              <a:t>jurisdicción</a:t>
            </a:r>
            <a:r>
              <a:rPr lang="en-US" sz="1400" b="0" i="1" u="none" strike="noStrike" cap="none" dirty="0">
                <a:solidFill>
                  <a:schemeClr val="dk2"/>
                </a:solidFill>
                <a:latin typeface="Roboto"/>
                <a:ea typeface="Roboto"/>
                <a:cs typeface="Roboto"/>
                <a:sym typeface="Roboto"/>
              </a:rPr>
              <a:t> universal</a:t>
            </a:r>
            <a:endParaRPr sz="1400" b="0" i="0" u="none" strike="noStrike" cap="none" dirty="0">
              <a:solidFill>
                <a:schemeClr val="dk2"/>
              </a:solidFill>
              <a:latin typeface="Roboto"/>
              <a:ea typeface="Roboto"/>
              <a:cs typeface="Roboto"/>
              <a:sym typeface="Roboto"/>
            </a:endParaRPr>
          </a:p>
          <a:p>
            <a:pPr marL="0" marR="0" lvl="0" indent="0" algn="l" rtl="0">
              <a:lnSpc>
                <a:spcPct val="114000"/>
              </a:lnSpc>
              <a:spcBef>
                <a:spcPts val="1600"/>
              </a:spcBef>
              <a:spcAft>
                <a:spcPts val="1600"/>
              </a:spcAft>
              <a:buNone/>
            </a:pPr>
            <a:r>
              <a:rPr lang="en-US" sz="1400" b="0" i="0" u="none" strike="noStrike" cap="none" dirty="0">
                <a:solidFill>
                  <a:schemeClr val="dk2"/>
                </a:solidFill>
                <a:latin typeface="Roboto"/>
                <a:ea typeface="Roboto"/>
                <a:cs typeface="Roboto"/>
                <a:sym typeface="Roboto"/>
              </a:rPr>
              <a:t>El tribunal </a:t>
            </a:r>
            <a:r>
              <a:rPr lang="en-US" sz="1400" b="0" i="0" u="none" strike="noStrike" cap="none" dirty="0" err="1">
                <a:solidFill>
                  <a:schemeClr val="dk2"/>
                </a:solidFill>
                <a:latin typeface="Roboto"/>
                <a:ea typeface="Roboto"/>
                <a:cs typeface="Roboto"/>
                <a:sym typeface="Roboto"/>
              </a:rPr>
              <a:t>es</a:t>
            </a:r>
            <a:r>
              <a:rPr lang="en-US" sz="1400" b="0" i="0" u="none" strike="noStrike" cap="none" dirty="0">
                <a:solidFill>
                  <a:schemeClr val="dk2"/>
                </a:solidFill>
                <a:latin typeface="Roboto"/>
                <a:ea typeface="Roboto"/>
                <a:cs typeface="Roboto"/>
                <a:sym typeface="Roboto"/>
              </a:rPr>
              <a:t> el primer </a:t>
            </a:r>
            <a:r>
              <a:rPr lang="en-US" sz="1400" b="0" i="0" u="none" strike="noStrike" cap="none" dirty="0" err="1">
                <a:solidFill>
                  <a:schemeClr val="dk2"/>
                </a:solidFill>
                <a:latin typeface="Roboto"/>
                <a:ea typeface="Roboto"/>
                <a:cs typeface="Roboto"/>
                <a:sym typeface="Roboto"/>
              </a:rPr>
              <a:t>juicio</a:t>
            </a:r>
            <a:r>
              <a:rPr lang="en-US" sz="1400" b="0" i="0" u="none" strike="noStrike" cap="none" dirty="0">
                <a:solidFill>
                  <a:schemeClr val="dk2"/>
                </a:solidFill>
                <a:latin typeface="Roboto"/>
                <a:ea typeface="Roboto"/>
                <a:cs typeface="Roboto"/>
                <a:sym typeface="Roboto"/>
              </a:rPr>
              <a:t> de </a:t>
            </a:r>
            <a:r>
              <a:rPr lang="en-US" sz="1400" b="0" i="0" u="none" strike="noStrike" cap="none" dirty="0" err="1">
                <a:solidFill>
                  <a:schemeClr val="dk2"/>
                </a:solidFill>
                <a:latin typeface="Roboto"/>
                <a:ea typeface="Roboto"/>
                <a:cs typeface="Roboto"/>
                <a:sym typeface="Roboto"/>
              </a:rPr>
              <a:t>jurisdicción</a:t>
            </a:r>
            <a:r>
              <a:rPr lang="en-US" sz="1400" b="0" i="0" u="none" strike="noStrike" cap="none" dirty="0">
                <a:solidFill>
                  <a:schemeClr val="dk2"/>
                </a:solidFill>
                <a:latin typeface="Roboto"/>
                <a:ea typeface="Roboto"/>
                <a:cs typeface="Roboto"/>
                <a:sym typeface="Roboto"/>
              </a:rPr>
              <a:t> universal </a:t>
            </a:r>
            <a:r>
              <a:rPr lang="en-US" sz="1400" b="0" i="0" u="none" strike="noStrike" cap="none" dirty="0" err="1">
                <a:solidFill>
                  <a:schemeClr val="dk2"/>
                </a:solidFill>
                <a:latin typeface="Roboto"/>
                <a:ea typeface="Roboto"/>
                <a:cs typeface="Roboto"/>
                <a:sym typeface="Roboto"/>
              </a:rPr>
              <a:t>en</a:t>
            </a:r>
            <a:r>
              <a:rPr lang="en-US" sz="1400" b="0" i="0" u="none" strike="noStrike" cap="none" dirty="0">
                <a:solidFill>
                  <a:schemeClr val="dk2"/>
                </a:solidFill>
                <a:latin typeface="Roboto"/>
                <a:ea typeface="Roboto"/>
                <a:cs typeface="Roboto"/>
                <a:sym typeface="Roboto"/>
              </a:rPr>
              <a:t> </a:t>
            </a:r>
            <a:r>
              <a:rPr lang="en-US" sz="1400" b="0" i="0" u="none" strike="noStrike" cap="none" dirty="0" err="1">
                <a:solidFill>
                  <a:schemeClr val="dk2"/>
                </a:solidFill>
                <a:latin typeface="Roboto"/>
                <a:ea typeface="Roboto"/>
                <a:cs typeface="Roboto"/>
                <a:sym typeface="Roboto"/>
              </a:rPr>
              <a:t>África</a:t>
            </a:r>
            <a:r>
              <a:rPr lang="en-US" sz="1400" b="0" i="0" u="none" strike="noStrike" cap="none" dirty="0">
                <a:solidFill>
                  <a:schemeClr val="dk2"/>
                </a:solidFill>
                <a:latin typeface="Roboto"/>
                <a:ea typeface="Roboto"/>
                <a:cs typeface="Roboto"/>
                <a:sym typeface="Roboto"/>
              </a:rPr>
              <a:t> y el primer </a:t>
            </a:r>
            <a:r>
              <a:rPr lang="en-US" sz="1400" b="0" i="0" u="none" strike="noStrike" cap="none" dirty="0" err="1">
                <a:solidFill>
                  <a:schemeClr val="dk2"/>
                </a:solidFill>
                <a:latin typeface="Roboto"/>
                <a:ea typeface="Roboto"/>
                <a:cs typeface="Roboto"/>
                <a:sym typeface="Roboto"/>
              </a:rPr>
              <a:t>juicio</a:t>
            </a:r>
            <a:r>
              <a:rPr lang="en-US" sz="1400" b="0" i="0" u="none" strike="noStrike" cap="none" dirty="0">
                <a:solidFill>
                  <a:schemeClr val="dk2"/>
                </a:solidFill>
                <a:latin typeface="Roboto"/>
                <a:ea typeface="Roboto"/>
                <a:cs typeface="Roboto"/>
                <a:sym typeface="Roboto"/>
              </a:rPr>
              <a:t> de un ex jefe de Estado de un </a:t>
            </a:r>
            <a:r>
              <a:rPr lang="en-US" sz="1400" b="0" i="0" u="none" strike="noStrike" cap="none" dirty="0" err="1">
                <a:solidFill>
                  <a:schemeClr val="dk2"/>
                </a:solidFill>
                <a:latin typeface="Roboto"/>
                <a:ea typeface="Roboto"/>
                <a:cs typeface="Roboto"/>
                <a:sym typeface="Roboto"/>
              </a:rPr>
              <a:t>país</a:t>
            </a:r>
            <a:r>
              <a:rPr lang="en-US" sz="1400" b="0" i="0" u="none" strike="noStrike" cap="none" dirty="0">
                <a:solidFill>
                  <a:schemeClr val="dk2"/>
                </a:solidFill>
                <a:latin typeface="Roboto"/>
                <a:ea typeface="Roboto"/>
                <a:cs typeface="Roboto"/>
                <a:sym typeface="Roboto"/>
              </a:rPr>
              <a:t> que </a:t>
            </a:r>
            <a:r>
              <a:rPr lang="en-US" sz="1400" b="0" i="0" u="none" strike="noStrike" cap="none" dirty="0" err="1">
                <a:solidFill>
                  <a:schemeClr val="dk2"/>
                </a:solidFill>
                <a:latin typeface="Roboto"/>
                <a:ea typeface="Roboto"/>
                <a:cs typeface="Roboto"/>
                <a:sym typeface="Roboto"/>
              </a:rPr>
              <a:t>tendrá</a:t>
            </a:r>
            <a:r>
              <a:rPr lang="en-US" sz="1400" b="0" i="0" u="none" strike="noStrike" cap="none" dirty="0">
                <a:solidFill>
                  <a:schemeClr val="dk2"/>
                </a:solidFill>
                <a:latin typeface="Roboto"/>
                <a:ea typeface="Roboto"/>
                <a:cs typeface="Roboto"/>
                <a:sym typeface="Roboto"/>
              </a:rPr>
              <a:t> </a:t>
            </a:r>
            <a:r>
              <a:rPr lang="en-US" sz="1400" b="0" i="0" u="none" strike="noStrike" cap="none" dirty="0" err="1">
                <a:solidFill>
                  <a:schemeClr val="dk2"/>
                </a:solidFill>
                <a:latin typeface="Roboto"/>
                <a:ea typeface="Roboto"/>
                <a:cs typeface="Roboto"/>
                <a:sym typeface="Roboto"/>
              </a:rPr>
              <a:t>lugar</a:t>
            </a:r>
            <a:r>
              <a:rPr lang="en-US" sz="1400" b="0" i="0" u="none" strike="noStrike" cap="none" dirty="0">
                <a:solidFill>
                  <a:schemeClr val="dk2"/>
                </a:solidFill>
                <a:latin typeface="Roboto"/>
                <a:ea typeface="Roboto"/>
                <a:cs typeface="Roboto"/>
                <a:sym typeface="Roboto"/>
              </a:rPr>
              <a:t> </a:t>
            </a:r>
            <a:r>
              <a:rPr lang="en-US" sz="1400" b="0" i="0" u="none" strike="noStrike" cap="none" dirty="0" err="1">
                <a:solidFill>
                  <a:schemeClr val="dk2"/>
                </a:solidFill>
                <a:latin typeface="Roboto"/>
                <a:ea typeface="Roboto"/>
                <a:cs typeface="Roboto"/>
                <a:sym typeface="Roboto"/>
              </a:rPr>
              <a:t>en</a:t>
            </a:r>
            <a:r>
              <a:rPr lang="en-US" sz="1400" b="0" i="0" u="none" strike="noStrike" cap="none" dirty="0">
                <a:solidFill>
                  <a:schemeClr val="dk2"/>
                </a:solidFill>
                <a:latin typeface="Roboto"/>
                <a:ea typeface="Roboto"/>
                <a:cs typeface="Roboto"/>
                <a:sym typeface="Roboto"/>
              </a:rPr>
              <a:t> </a:t>
            </a:r>
            <a:r>
              <a:rPr lang="en-US" sz="1400" b="0" i="0" u="none" strike="noStrike" cap="none" dirty="0" err="1">
                <a:solidFill>
                  <a:schemeClr val="dk2"/>
                </a:solidFill>
                <a:latin typeface="Roboto"/>
                <a:ea typeface="Roboto"/>
                <a:cs typeface="Roboto"/>
                <a:sym typeface="Roboto"/>
              </a:rPr>
              <a:t>otro</a:t>
            </a:r>
            <a:r>
              <a:rPr lang="en-US" sz="1400" b="0" i="0" u="none" strike="noStrike" cap="none" dirty="0">
                <a:solidFill>
                  <a:schemeClr val="dk2"/>
                </a:solidFill>
                <a:latin typeface="Roboto"/>
                <a:ea typeface="Roboto"/>
                <a:cs typeface="Roboto"/>
                <a:sym typeface="Roboto"/>
              </a:rPr>
              <a:t> </a:t>
            </a:r>
            <a:r>
              <a:rPr lang="en-US" sz="1400" b="0" i="0" u="none" strike="noStrike" cap="none" dirty="0" err="1">
                <a:solidFill>
                  <a:schemeClr val="dk2"/>
                </a:solidFill>
                <a:latin typeface="Roboto"/>
                <a:ea typeface="Roboto"/>
                <a:cs typeface="Roboto"/>
                <a:sym typeface="Roboto"/>
              </a:rPr>
              <a:t>país</a:t>
            </a:r>
            <a:r>
              <a:rPr lang="en-US" sz="1400" b="0" i="0" u="none" strike="noStrike" cap="none" dirty="0">
                <a:solidFill>
                  <a:schemeClr val="dk2"/>
                </a:solidFill>
                <a:latin typeface="Roboto"/>
                <a:ea typeface="Roboto"/>
                <a:cs typeface="Roboto"/>
                <a:sym typeface="Roboto"/>
              </a:rPr>
              <a:t>.</a:t>
            </a:r>
            <a:endParaRPr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Google Shape;229;p36"/>
          <p:cNvSpPr txBox="1">
            <a:spLocks noGrp="1"/>
          </p:cNvSpPr>
          <p:nvPr>
            <p:ph type="title"/>
          </p:nvPr>
        </p:nvSpPr>
        <p:spPr>
          <a:xfrm>
            <a:off x="307562" y="0"/>
            <a:ext cx="3706500" cy="1771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lt1"/>
              </a:buClr>
              <a:buSzPts val="2800"/>
              <a:buFont typeface="Merriweather"/>
              <a:buNone/>
            </a:pPr>
            <a:r>
              <a:rPr lang="en-US" sz="2400" b="0" i="0" u="none" strike="noStrike" cap="none">
                <a:solidFill>
                  <a:schemeClr val="lt1"/>
                </a:solidFill>
                <a:latin typeface="Merriweather"/>
                <a:ea typeface="Merriweather"/>
                <a:cs typeface="Merriweather"/>
                <a:sym typeface="Merriweather"/>
              </a:rPr>
              <a:t>5. Evolución del enjuiciamiento por violencia sexual y basada en género </a:t>
            </a:r>
            <a:endParaRPr/>
          </a:p>
        </p:txBody>
      </p:sp>
      <p:sp>
        <p:nvSpPr>
          <p:cNvPr id="230" name="Google Shape;230;p36"/>
          <p:cNvSpPr txBox="1">
            <a:spLocks noGrp="1"/>
          </p:cNvSpPr>
          <p:nvPr>
            <p:ph type="body" idx="1"/>
          </p:nvPr>
        </p:nvSpPr>
        <p:spPr>
          <a:xfrm>
            <a:off x="4644675" y="434091"/>
            <a:ext cx="4166400" cy="4275319"/>
          </a:xfrm>
          <a:prstGeom prst="rect">
            <a:avLst/>
          </a:prstGeom>
          <a:noFill/>
          <a:ln>
            <a:noFill/>
          </a:ln>
        </p:spPr>
        <p:txBody>
          <a:bodyPr spcFirstLastPara="1" wrap="square" lIns="91425" tIns="91425" rIns="91425" bIns="91425" anchor="ctr" anchorCtr="0">
            <a:noAutofit/>
          </a:bodyPr>
          <a:lstStyle/>
          <a:p>
            <a:pPr marL="285750" marR="0" lvl="0" indent="-285750" algn="l" rtl="0">
              <a:lnSpc>
                <a:spcPct val="115000"/>
              </a:lnSpc>
              <a:spcBef>
                <a:spcPts val="0"/>
              </a:spcBef>
              <a:spcAft>
                <a:spcPts val="0"/>
              </a:spcAft>
              <a:buClr>
                <a:schemeClr val="dk2"/>
              </a:buClr>
              <a:buSzPts val="1300"/>
              <a:buFont typeface="Roboto"/>
              <a:buChar char="●"/>
            </a:pPr>
            <a:r>
              <a:rPr lang="en-US" sz="1600" b="0" i="0" u="none" strike="noStrike" cap="none" dirty="0">
                <a:solidFill>
                  <a:schemeClr val="dk2"/>
                </a:solidFill>
                <a:latin typeface="Roboto"/>
                <a:ea typeface="Roboto"/>
                <a:cs typeface="Roboto"/>
                <a:sym typeface="Roboto"/>
              </a:rPr>
              <a:t>Los </a:t>
            </a:r>
            <a:r>
              <a:rPr lang="en-US" sz="1600" b="0" i="0" u="none" strike="noStrike" cap="none" dirty="0" err="1">
                <a:solidFill>
                  <a:schemeClr val="dk2"/>
                </a:solidFill>
                <a:latin typeface="Roboto"/>
                <a:ea typeface="Roboto"/>
                <a:cs typeface="Roboto"/>
                <a:sym typeface="Roboto"/>
              </a:rPr>
              <a:t>juicios</a:t>
            </a:r>
            <a:r>
              <a:rPr lang="en-US" sz="1600" b="0" i="0" u="none" strike="noStrike" cap="none" dirty="0">
                <a:solidFill>
                  <a:schemeClr val="dk2"/>
                </a:solidFill>
                <a:latin typeface="Roboto"/>
                <a:ea typeface="Roboto"/>
                <a:cs typeface="Roboto"/>
                <a:sym typeface="Roboto"/>
              </a:rPr>
              <a:t> </a:t>
            </a:r>
            <a:r>
              <a:rPr lang="en-US" sz="1600" b="0" i="0" u="none" strike="noStrike" cap="none" dirty="0" err="1">
                <a:solidFill>
                  <a:schemeClr val="dk2"/>
                </a:solidFill>
                <a:latin typeface="Roboto"/>
                <a:ea typeface="Roboto"/>
                <a:cs typeface="Roboto"/>
                <a:sym typeface="Roboto"/>
              </a:rPr>
              <a:t>posteriores</a:t>
            </a:r>
            <a:r>
              <a:rPr lang="en-US" sz="1600" b="0" i="0" u="none" strike="noStrike" cap="none" dirty="0">
                <a:solidFill>
                  <a:schemeClr val="dk2"/>
                </a:solidFill>
                <a:latin typeface="Roboto"/>
                <a:ea typeface="Roboto"/>
                <a:cs typeface="Roboto"/>
                <a:sym typeface="Roboto"/>
              </a:rPr>
              <a:t> a la Segunda Guerra Mundial </a:t>
            </a:r>
            <a:r>
              <a:rPr lang="en-US" sz="1600" b="0" i="0" u="none" strike="noStrike" cap="none" dirty="0" err="1">
                <a:solidFill>
                  <a:schemeClr val="dk2"/>
                </a:solidFill>
                <a:latin typeface="Roboto"/>
                <a:ea typeface="Roboto"/>
                <a:cs typeface="Roboto"/>
                <a:sym typeface="Roboto"/>
              </a:rPr>
              <a:t>ignoraron</a:t>
            </a:r>
            <a:r>
              <a:rPr lang="en-US" sz="1600" b="0" i="0" u="none" strike="noStrike" cap="none" dirty="0">
                <a:solidFill>
                  <a:schemeClr val="dk2"/>
                </a:solidFill>
                <a:latin typeface="Roboto"/>
                <a:ea typeface="Roboto"/>
                <a:cs typeface="Roboto"/>
                <a:sym typeface="Roboto"/>
              </a:rPr>
              <a:t> </a:t>
            </a:r>
            <a:r>
              <a:rPr lang="en-US" sz="1600" b="0" i="0" u="none" strike="noStrike" cap="none" dirty="0" err="1">
                <a:solidFill>
                  <a:schemeClr val="dk2"/>
                </a:solidFill>
                <a:latin typeface="Roboto"/>
                <a:ea typeface="Roboto"/>
                <a:cs typeface="Roboto"/>
                <a:sym typeface="Roboto"/>
              </a:rPr>
              <a:t>los</a:t>
            </a:r>
            <a:r>
              <a:rPr lang="en-US" sz="1600" b="0" i="0" u="none" strike="noStrike" cap="none" dirty="0">
                <a:solidFill>
                  <a:schemeClr val="dk2"/>
                </a:solidFill>
                <a:latin typeface="Roboto"/>
                <a:ea typeface="Roboto"/>
                <a:cs typeface="Roboto"/>
                <a:sym typeface="Roboto"/>
              </a:rPr>
              <a:t> </a:t>
            </a:r>
            <a:r>
              <a:rPr lang="en-US" sz="1600" b="0" i="0" u="none" strike="noStrike" cap="none" dirty="0" err="1">
                <a:solidFill>
                  <a:schemeClr val="dk2"/>
                </a:solidFill>
                <a:latin typeface="Roboto"/>
                <a:ea typeface="Roboto"/>
                <a:cs typeface="Roboto"/>
                <a:sym typeface="Roboto"/>
              </a:rPr>
              <a:t>delitos</a:t>
            </a:r>
            <a:r>
              <a:rPr lang="en-US" sz="1600" b="0" i="0" u="none" strike="noStrike" cap="none" dirty="0">
                <a:solidFill>
                  <a:schemeClr val="dk2"/>
                </a:solidFill>
                <a:latin typeface="Roboto"/>
                <a:ea typeface="Roboto"/>
                <a:cs typeface="Roboto"/>
                <a:sym typeface="Roboto"/>
              </a:rPr>
              <a:t> de </a:t>
            </a:r>
            <a:r>
              <a:rPr lang="en-US" sz="1600" b="0" i="0" u="none" strike="noStrike" cap="none" dirty="0" err="1">
                <a:solidFill>
                  <a:schemeClr val="dk2"/>
                </a:solidFill>
                <a:latin typeface="Roboto"/>
                <a:ea typeface="Roboto"/>
                <a:cs typeface="Roboto"/>
                <a:sym typeface="Roboto"/>
              </a:rPr>
              <a:t>violencia</a:t>
            </a:r>
            <a:r>
              <a:rPr lang="en-US" sz="1600" b="0" i="0" u="none" strike="noStrike" cap="none" dirty="0">
                <a:solidFill>
                  <a:schemeClr val="dk2"/>
                </a:solidFill>
                <a:latin typeface="Roboto"/>
                <a:ea typeface="Roboto"/>
                <a:cs typeface="Roboto"/>
                <a:sym typeface="Roboto"/>
              </a:rPr>
              <a:t> sexual y de </a:t>
            </a:r>
            <a:r>
              <a:rPr lang="en-US" sz="1600" b="0" i="0" u="none" strike="noStrike" cap="none" dirty="0" err="1">
                <a:solidFill>
                  <a:schemeClr val="dk2"/>
                </a:solidFill>
                <a:latin typeface="Roboto"/>
                <a:ea typeface="Roboto"/>
                <a:cs typeface="Roboto"/>
                <a:sym typeface="Roboto"/>
              </a:rPr>
              <a:t>género</a:t>
            </a:r>
            <a:r>
              <a:rPr lang="en-US" sz="1600" b="0" i="0" u="none" strike="noStrike" cap="none" dirty="0">
                <a:solidFill>
                  <a:schemeClr val="dk2"/>
                </a:solidFill>
                <a:latin typeface="Roboto"/>
                <a:ea typeface="Roboto"/>
                <a:cs typeface="Roboto"/>
                <a:sym typeface="Roboto"/>
              </a:rPr>
              <a:t>.</a:t>
            </a:r>
          </a:p>
          <a:p>
            <a:pPr marL="742950" lvl="1" indent="-285750"/>
            <a:r>
              <a:rPr lang="es-ES" sz="1400" b="1" i="1" dirty="0"/>
              <a:t>35 mujeres de solaz </a:t>
            </a:r>
            <a:r>
              <a:rPr lang="es-ES" sz="1400" b="1" dirty="0"/>
              <a:t>holandesas</a:t>
            </a:r>
            <a:r>
              <a:rPr lang="es-ES" sz="1400" dirty="0"/>
              <a:t> recibieron justicia, mientras que </a:t>
            </a:r>
            <a:r>
              <a:rPr lang="es-ES" sz="1400" b="1" i="1" dirty="0"/>
              <a:t>200.000 mujeres de solaz </a:t>
            </a:r>
            <a:r>
              <a:rPr lang="es-ES" sz="1400" b="1" dirty="0"/>
              <a:t>asiáticas</a:t>
            </a:r>
            <a:r>
              <a:rPr lang="es-ES" sz="1400" dirty="0"/>
              <a:t> no lo hicieron, lo que ilustra cómo la interseccionalidad puede afectar el acceso a la justicia</a:t>
            </a:r>
            <a:r>
              <a:rPr lang="en-US" sz="1400" b="0" i="0" u="none" strike="noStrike" cap="none" dirty="0">
                <a:solidFill>
                  <a:schemeClr val="dk2"/>
                </a:solidFill>
                <a:latin typeface="Roboto"/>
                <a:ea typeface="Roboto"/>
                <a:cs typeface="Roboto"/>
                <a:sym typeface="Roboto"/>
              </a:rPr>
              <a:t> </a:t>
            </a:r>
            <a:endParaRPr sz="1600" b="0" i="0" u="none" strike="noStrike" cap="none" dirty="0">
              <a:solidFill>
                <a:schemeClr val="dk2"/>
              </a:solidFill>
              <a:latin typeface="Roboto"/>
              <a:ea typeface="Roboto"/>
              <a:cs typeface="Roboto"/>
              <a:sym typeface="Roboto"/>
            </a:endParaRPr>
          </a:p>
          <a:p>
            <a:pPr marL="285750" marR="0" lvl="0" indent="-285750" algn="l" rtl="0">
              <a:lnSpc>
                <a:spcPct val="115000"/>
              </a:lnSpc>
              <a:spcBef>
                <a:spcPts val="1600"/>
              </a:spcBef>
              <a:spcAft>
                <a:spcPts val="1600"/>
              </a:spcAft>
              <a:buClr>
                <a:schemeClr val="dk2"/>
              </a:buClr>
              <a:buSzPts val="1300"/>
              <a:buFont typeface="Roboto"/>
              <a:buChar char="●"/>
            </a:pPr>
            <a:r>
              <a:rPr lang="en-US" sz="1600" b="0" i="0" u="none" strike="noStrike" cap="none" dirty="0" err="1">
                <a:solidFill>
                  <a:schemeClr val="dk2"/>
                </a:solidFill>
                <a:latin typeface="Roboto"/>
                <a:ea typeface="Roboto"/>
                <a:cs typeface="Roboto"/>
                <a:sym typeface="Roboto"/>
              </a:rPr>
              <a:t>En</a:t>
            </a:r>
            <a:r>
              <a:rPr lang="en-US" sz="1600" b="0" i="0" u="none" strike="noStrike" cap="none" dirty="0">
                <a:solidFill>
                  <a:schemeClr val="dk2"/>
                </a:solidFill>
                <a:latin typeface="Roboto"/>
                <a:ea typeface="Roboto"/>
                <a:cs typeface="Roboto"/>
                <a:sym typeface="Roboto"/>
              </a:rPr>
              <a:t> </a:t>
            </a:r>
            <a:r>
              <a:rPr lang="en-US" sz="1600" b="0" i="0" u="none" strike="noStrike" cap="none" dirty="0" err="1">
                <a:solidFill>
                  <a:schemeClr val="dk2"/>
                </a:solidFill>
                <a:latin typeface="Roboto"/>
                <a:ea typeface="Roboto"/>
                <a:cs typeface="Roboto"/>
                <a:sym typeface="Roboto"/>
              </a:rPr>
              <a:t>los</a:t>
            </a:r>
            <a:r>
              <a:rPr lang="en-US" sz="1600" b="0" i="0" u="none" strike="noStrike" cap="none" dirty="0">
                <a:solidFill>
                  <a:schemeClr val="dk2"/>
                </a:solidFill>
                <a:latin typeface="Roboto"/>
                <a:ea typeface="Roboto"/>
                <a:cs typeface="Roboto"/>
                <a:sym typeface="Roboto"/>
              </a:rPr>
              <a:t> </a:t>
            </a:r>
            <a:r>
              <a:rPr lang="en-US" sz="1600" b="0" i="0" u="none" strike="noStrike" cap="none" dirty="0" err="1">
                <a:solidFill>
                  <a:schemeClr val="dk2"/>
                </a:solidFill>
                <a:latin typeface="Roboto"/>
                <a:ea typeface="Roboto"/>
                <a:cs typeface="Roboto"/>
                <a:sym typeface="Roboto"/>
              </a:rPr>
              <a:t>noventa</a:t>
            </a:r>
            <a:r>
              <a:rPr lang="en-US" sz="1600" b="0" i="0" u="none" strike="noStrike" cap="none" dirty="0">
                <a:solidFill>
                  <a:schemeClr val="dk2"/>
                </a:solidFill>
                <a:latin typeface="Roboto"/>
                <a:ea typeface="Roboto"/>
                <a:cs typeface="Roboto"/>
                <a:sym typeface="Roboto"/>
              </a:rPr>
              <a:t>, el TPIR y el TPIY </a:t>
            </a:r>
            <a:r>
              <a:rPr lang="en-US" sz="1600" b="0" i="0" u="none" strike="noStrike" cap="none" dirty="0" err="1">
                <a:solidFill>
                  <a:schemeClr val="dk2"/>
                </a:solidFill>
                <a:latin typeface="Roboto"/>
                <a:ea typeface="Roboto"/>
                <a:cs typeface="Roboto"/>
                <a:sym typeface="Roboto"/>
              </a:rPr>
              <a:t>emitieron</a:t>
            </a:r>
            <a:r>
              <a:rPr lang="en-US" sz="1600" b="0" i="0" u="none" strike="noStrike" cap="none" dirty="0">
                <a:solidFill>
                  <a:schemeClr val="dk2"/>
                </a:solidFill>
                <a:latin typeface="Roboto"/>
                <a:ea typeface="Roboto"/>
                <a:cs typeface="Roboto"/>
                <a:sym typeface="Roboto"/>
              </a:rPr>
              <a:t> </a:t>
            </a:r>
            <a:r>
              <a:rPr lang="en-US" sz="1600" b="0" i="0" u="none" strike="noStrike" cap="none" dirty="0" err="1">
                <a:solidFill>
                  <a:schemeClr val="dk2"/>
                </a:solidFill>
                <a:latin typeface="Roboto"/>
                <a:ea typeface="Roboto"/>
                <a:cs typeface="Roboto"/>
                <a:sym typeface="Roboto"/>
              </a:rPr>
              <a:t>resoluciones</a:t>
            </a:r>
            <a:r>
              <a:rPr lang="en-US" sz="1600" b="0" i="0" u="none" strike="noStrike" cap="none" dirty="0">
                <a:solidFill>
                  <a:schemeClr val="dk2"/>
                </a:solidFill>
                <a:latin typeface="Roboto"/>
                <a:ea typeface="Roboto"/>
                <a:cs typeface="Roboto"/>
                <a:sym typeface="Roboto"/>
              </a:rPr>
              <a:t> clave </a:t>
            </a:r>
            <a:r>
              <a:rPr lang="en-US" sz="1600" b="0" i="0" u="none" strike="noStrike" cap="none" dirty="0" err="1">
                <a:solidFill>
                  <a:schemeClr val="dk2"/>
                </a:solidFill>
                <a:latin typeface="Roboto"/>
                <a:ea typeface="Roboto"/>
                <a:cs typeface="Roboto"/>
                <a:sym typeface="Roboto"/>
              </a:rPr>
              <a:t>sobre</a:t>
            </a:r>
            <a:r>
              <a:rPr lang="en-US" sz="1600" b="0" i="0" u="none" strike="noStrike" cap="none" dirty="0">
                <a:solidFill>
                  <a:schemeClr val="dk2"/>
                </a:solidFill>
                <a:latin typeface="Roboto"/>
                <a:ea typeface="Roboto"/>
                <a:cs typeface="Roboto"/>
                <a:sym typeface="Roboto"/>
              </a:rPr>
              <a:t> el </a:t>
            </a:r>
            <a:r>
              <a:rPr lang="en-US" sz="1600" b="0" i="0" u="none" strike="noStrike" cap="none" dirty="0" err="1">
                <a:solidFill>
                  <a:schemeClr val="dk2"/>
                </a:solidFill>
                <a:latin typeface="Roboto"/>
                <a:ea typeface="Roboto"/>
                <a:cs typeface="Roboto"/>
                <a:sym typeface="Roboto"/>
              </a:rPr>
              <a:t>género</a:t>
            </a:r>
            <a:r>
              <a:rPr lang="en-US" sz="1600" b="0" i="0" u="none" strike="noStrike" cap="none" dirty="0">
                <a:solidFill>
                  <a:schemeClr val="dk2"/>
                </a:solidFill>
                <a:latin typeface="Roboto"/>
                <a:ea typeface="Roboto"/>
                <a:cs typeface="Roboto"/>
                <a:sym typeface="Roboto"/>
              </a:rPr>
              <a:t>, </a:t>
            </a:r>
            <a:r>
              <a:rPr lang="en-US" sz="1600" b="1" i="0" u="none" strike="noStrike" cap="none" dirty="0" err="1">
                <a:solidFill>
                  <a:schemeClr val="dk2"/>
                </a:solidFill>
                <a:latin typeface="Roboto"/>
                <a:ea typeface="Roboto"/>
                <a:cs typeface="Roboto"/>
                <a:sym typeface="Roboto"/>
              </a:rPr>
              <a:t>todo</a:t>
            </a:r>
            <a:r>
              <a:rPr lang="en-US" sz="1600" b="1" i="0" u="none" strike="noStrike" cap="none" dirty="0">
                <a:solidFill>
                  <a:schemeClr val="dk2"/>
                </a:solidFill>
                <a:latin typeface="Roboto"/>
                <a:ea typeface="Roboto"/>
                <a:cs typeface="Roboto"/>
                <a:sym typeface="Roboto"/>
              </a:rPr>
              <a:t> gracias a la </a:t>
            </a:r>
            <a:r>
              <a:rPr lang="en-US" sz="1600" b="1" i="0" u="none" strike="noStrike" cap="none" dirty="0" err="1">
                <a:solidFill>
                  <a:schemeClr val="dk2"/>
                </a:solidFill>
                <a:latin typeface="Roboto"/>
                <a:ea typeface="Roboto"/>
                <a:cs typeface="Roboto"/>
                <a:sym typeface="Roboto"/>
              </a:rPr>
              <a:t>representación</a:t>
            </a:r>
            <a:r>
              <a:rPr lang="en-US" sz="1600" b="1" i="0" u="none" strike="noStrike" cap="none" dirty="0">
                <a:solidFill>
                  <a:schemeClr val="dk2"/>
                </a:solidFill>
                <a:latin typeface="Roboto"/>
                <a:ea typeface="Roboto"/>
                <a:cs typeface="Roboto"/>
                <a:sym typeface="Roboto"/>
              </a:rPr>
              <a:t> de </a:t>
            </a:r>
            <a:r>
              <a:rPr lang="en-US" sz="1600" b="1" i="0" u="none" strike="noStrike" cap="none" dirty="0" err="1">
                <a:solidFill>
                  <a:schemeClr val="dk2"/>
                </a:solidFill>
                <a:latin typeface="Roboto"/>
                <a:ea typeface="Roboto"/>
                <a:cs typeface="Roboto"/>
                <a:sym typeface="Roboto"/>
              </a:rPr>
              <a:t>género</a:t>
            </a:r>
            <a:r>
              <a:rPr lang="en-US" sz="1600" b="1" i="0" u="none" strike="noStrike" cap="none" dirty="0">
                <a:solidFill>
                  <a:schemeClr val="dk2"/>
                </a:solidFill>
                <a:latin typeface="Roboto"/>
                <a:ea typeface="Roboto"/>
                <a:cs typeface="Roboto"/>
                <a:sym typeface="Roboto"/>
              </a:rPr>
              <a:t> </a:t>
            </a:r>
            <a:r>
              <a:rPr lang="en-US" sz="1600" b="1" i="0" u="none" strike="noStrike" cap="none" dirty="0" err="1">
                <a:solidFill>
                  <a:schemeClr val="dk2"/>
                </a:solidFill>
                <a:latin typeface="Roboto"/>
                <a:ea typeface="Roboto"/>
                <a:cs typeface="Roboto"/>
                <a:sym typeface="Roboto"/>
              </a:rPr>
              <a:t>en</a:t>
            </a:r>
            <a:r>
              <a:rPr lang="en-US" sz="1600" b="1" i="0" u="none" strike="noStrike" cap="none" dirty="0">
                <a:solidFill>
                  <a:schemeClr val="dk2"/>
                </a:solidFill>
                <a:latin typeface="Roboto"/>
                <a:ea typeface="Roboto"/>
                <a:cs typeface="Roboto"/>
                <a:sym typeface="Roboto"/>
              </a:rPr>
              <a:t> </a:t>
            </a:r>
            <a:r>
              <a:rPr lang="en-US" sz="1600" b="1" i="0" u="none" strike="noStrike" cap="none" dirty="0" err="1">
                <a:solidFill>
                  <a:schemeClr val="dk2"/>
                </a:solidFill>
                <a:latin typeface="Roboto"/>
                <a:ea typeface="Roboto"/>
                <a:cs typeface="Roboto"/>
                <a:sym typeface="Roboto"/>
              </a:rPr>
              <a:t>los</a:t>
            </a:r>
            <a:r>
              <a:rPr lang="en-US" sz="1600" b="1" i="0" u="none" strike="noStrike" cap="none" dirty="0">
                <a:solidFill>
                  <a:schemeClr val="dk2"/>
                </a:solidFill>
                <a:latin typeface="Roboto"/>
                <a:ea typeface="Roboto"/>
                <a:cs typeface="Roboto"/>
                <a:sym typeface="Roboto"/>
              </a:rPr>
              <a:t> </a:t>
            </a:r>
            <a:r>
              <a:rPr lang="en-US" sz="1600" b="1" i="0" u="none" strike="noStrike" cap="none" dirty="0" err="1">
                <a:solidFill>
                  <a:schemeClr val="dk2"/>
                </a:solidFill>
                <a:latin typeface="Roboto"/>
                <a:ea typeface="Roboto"/>
                <a:cs typeface="Roboto"/>
                <a:sym typeface="Roboto"/>
              </a:rPr>
              <a:t>tribunales</a:t>
            </a:r>
            <a:r>
              <a:rPr lang="en-US" sz="1600" b="1" i="0" u="none" strike="noStrike" cap="none" dirty="0">
                <a:solidFill>
                  <a:schemeClr val="dk2"/>
                </a:solidFill>
                <a:latin typeface="Roboto"/>
                <a:ea typeface="Roboto"/>
                <a:cs typeface="Roboto"/>
                <a:sym typeface="Roboto"/>
              </a:rPr>
              <a:t> y al </a:t>
            </a:r>
            <a:r>
              <a:rPr lang="en-US" sz="1600" b="1" i="0" u="none" strike="noStrike" cap="none" dirty="0" err="1">
                <a:solidFill>
                  <a:schemeClr val="dk2"/>
                </a:solidFill>
                <a:latin typeface="Roboto"/>
                <a:ea typeface="Roboto"/>
                <a:cs typeface="Roboto"/>
                <a:sym typeface="Roboto"/>
              </a:rPr>
              <a:t>activismo</a:t>
            </a:r>
            <a:r>
              <a:rPr lang="en-US" sz="1600" b="1" i="0" u="none" strike="noStrike" cap="none" dirty="0">
                <a:solidFill>
                  <a:schemeClr val="dk2"/>
                </a:solidFill>
                <a:latin typeface="Roboto"/>
                <a:ea typeface="Roboto"/>
                <a:cs typeface="Roboto"/>
                <a:sym typeface="Roboto"/>
              </a:rPr>
              <a:t> de </a:t>
            </a:r>
            <a:r>
              <a:rPr lang="en-US" sz="1600" b="1" i="0" u="none" strike="noStrike" cap="none" dirty="0" err="1">
                <a:solidFill>
                  <a:schemeClr val="dk2"/>
                </a:solidFill>
                <a:latin typeface="Roboto"/>
                <a:ea typeface="Roboto"/>
                <a:cs typeface="Roboto"/>
                <a:sym typeface="Roboto"/>
              </a:rPr>
              <a:t>los</a:t>
            </a:r>
            <a:r>
              <a:rPr lang="en-US" sz="1600" b="1" i="0" u="none" strike="noStrike" cap="none" dirty="0">
                <a:solidFill>
                  <a:schemeClr val="dk2"/>
                </a:solidFill>
                <a:latin typeface="Roboto"/>
                <a:ea typeface="Roboto"/>
                <a:cs typeface="Roboto"/>
                <a:sym typeface="Roboto"/>
              </a:rPr>
              <a:t> </a:t>
            </a:r>
            <a:r>
              <a:rPr lang="en-US" sz="1600" b="1" i="0" u="none" strike="noStrike" cap="none" dirty="0" err="1">
                <a:solidFill>
                  <a:schemeClr val="dk2"/>
                </a:solidFill>
                <a:latin typeface="Roboto"/>
                <a:ea typeface="Roboto"/>
                <a:cs typeface="Roboto"/>
                <a:sym typeface="Roboto"/>
              </a:rPr>
              <a:t>grupos</a:t>
            </a:r>
            <a:r>
              <a:rPr lang="en-US" sz="1600" b="1" i="0" u="none" strike="noStrike" cap="none" dirty="0">
                <a:solidFill>
                  <a:schemeClr val="dk2"/>
                </a:solidFill>
                <a:latin typeface="Roboto"/>
                <a:ea typeface="Roboto"/>
                <a:cs typeface="Roboto"/>
                <a:sym typeface="Roboto"/>
              </a:rPr>
              <a:t> de </a:t>
            </a:r>
            <a:r>
              <a:rPr lang="en-US" sz="1600" b="1" i="0" u="none" strike="noStrike" cap="none" dirty="0" err="1">
                <a:solidFill>
                  <a:schemeClr val="dk2"/>
                </a:solidFill>
                <a:latin typeface="Roboto"/>
                <a:ea typeface="Roboto"/>
                <a:cs typeface="Roboto"/>
                <a:sym typeface="Roboto"/>
              </a:rPr>
              <a:t>mujeres</a:t>
            </a:r>
            <a:r>
              <a:rPr lang="en-US" sz="1600" b="1" i="0" u="none" strike="noStrike" cap="none" dirty="0">
                <a:solidFill>
                  <a:schemeClr val="dk2"/>
                </a:solidFill>
                <a:latin typeface="Roboto"/>
                <a:ea typeface="Roboto"/>
                <a:cs typeface="Roboto"/>
                <a:sym typeface="Roboto"/>
              </a:rPr>
              <a:t>.</a:t>
            </a:r>
            <a:endParaRPr dirty="0"/>
          </a:p>
        </p:txBody>
      </p:sp>
      <p:pic>
        <p:nvPicPr>
          <p:cNvPr id="231" name="Google Shape;231;p36"/>
          <p:cNvPicPr preferRelativeResize="0"/>
          <p:nvPr/>
        </p:nvPicPr>
        <p:blipFill rotWithShape="1">
          <a:blip r:embed="rId3">
            <a:alphaModFix/>
          </a:blip>
          <a:srcRect/>
          <a:stretch/>
        </p:blipFill>
        <p:spPr>
          <a:xfrm>
            <a:off x="-2" y="1651805"/>
            <a:ext cx="4321629" cy="3095858"/>
          </a:xfrm>
          <a:prstGeom prst="rect">
            <a:avLst/>
          </a:prstGeom>
          <a:noFill/>
          <a:ln>
            <a:noFill/>
          </a:ln>
        </p:spPr>
      </p:pic>
      <p:sp>
        <p:nvSpPr>
          <p:cNvPr id="232" name="Google Shape;232;p36"/>
          <p:cNvSpPr txBox="1"/>
          <p:nvPr/>
        </p:nvSpPr>
        <p:spPr>
          <a:xfrm>
            <a:off x="6697981" y="4747663"/>
            <a:ext cx="45719" cy="30777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 name="Rectangle 6">
            <a:extLst>
              <a:ext uri="{FF2B5EF4-FFF2-40B4-BE49-F238E27FC236}">
                <a16:creationId xmlns:a16="http://schemas.microsoft.com/office/drawing/2014/main" id="{B5551FBC-615C-4128-917A-6C9140A31293}"/>
              </a:ext>
            </a:extLst>
          </p:cNvPr>
          <p:cNvSpPr/>
          <p:nvPr/>
        </p:nvSpPr>
        <p:spPr>
          <a:xfrm>
            <a:off x="8298948" y="4841465"/>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37"/>
          <p:cNvSpPr txBox="1"/>
          <p:nvPr/>
        </p:nvSpPr>
        <p:spPr>
          <a:xfrm>
            <a:off x="311725" y="500925"/>
            <a:ext cx="8520600" cy="623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600"/>
              <a:buFont typeface="Arial"/>
              <a:buNone/>
            </a:pPr>
            <a:r>
              <a:rPr lang="en-US" sz="2600" b="0" i="0" u="none" strike="noStrike" cap="none">
                <a:solidFill>
                  <a:schemeClr val="lt1"/>
                </a:solidFill>
                <a:latin typeface="Merriweather"/>
                <a:ea typeface="Merriweather"/>
                <a:cs typeface="Merriweather"/>
                <a:sym typeface="Merriweather"/>
              </a:rPr>
              <a:t>Resoluciones clave del TPIR y el TPIY sobre género</a:t>
            </a:r>
            <a:endParaRPr/>
          </a:p>
        </p:txBody>
      </p:sp>
      <p:grpSp>
        <p:nvGrpSpPr>
          <p:cNvPr id="239" name="Google Shape;239;p37"/>
          <p:cNvGrpSpPr/>
          <p:nvPr/>
        </p:nvGrpSpPr>
        <p:grpSpPr>
          <a:xfrm>
            <a:off x="93265" y="1375718"/>
            <a:ext cx="2103140" cy="3662722"/>
            <a:chOff x="431925" y="1304875"/>
            <a:chExt cx="2628925" cy="3416400"/>
          </a:xfrm>
        </p:grpSpPr>
        <p:sp>
          <p:nvSpPr>
            <p:cNvPr id="240" name="Google Shape;240;p37"/>
            <p:cNvSpPr txBox="1"/>
            <p:nvPr/>
          </p:nvSpPr>
          <p:spPr>
            <a:xfrm>
              <a:off x="431925" y="1304875"/>
              <a:ext cx="2628900" cy="464100"/>
            </a:xfrm>
            <a:prstGeom prst="rect">
              <a:avLst/>
            </a:prstGeom>
            <a:solidFill>
              <a:srgbClr val="31394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1" name="Google Shape;241;p37"/>
            <p:cNvSpPr/>
            <p:nvPr/>
          </p:nvSpPr>
          <p:spPr>
            <a:xfrm>
              <a:off x="431950" y="1304875"/>
              <a:ext cx="2628900" cy="3416400"/>
            </a:xfrm>
            <a:prstGeom prst="rect">
              <a:avLst/>
            </a:prstGeom>
            <a:noFill/>
            <a:ln w="9525" cap="flat" cmpd="sng">
              <a:solidFill>
                <a:srgbClr val="31394D"/>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42" name="Google Shape;242;p37"/>
          <p:cNvSpPr txBox="1"/>
          <p:nvPr/>
        </p:nvSpPr>
        <p:spPr>
          <a:xfrm>
            <a:off x="0" y="1411880"/>
            <a:ext cx="2260600" cy="4614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None/>
            </a:pPr>
            <a:r>
              <a:rPr lang="en-US" sz="1600" b="0" i="1" u="none" strike="noStrike" cap="none">
                <a:solidFill>
                  <a:schemeClr val="lt1"/>
                </a:solidFill>
                <a:latin typeface="Roboto"/>
                <a:ea typeface="Roboto"/>
                <a:cs typeface="Roboto"/>
                <a:sym typeface="Roboto"/>
              </a:rPr>
              <a:t>Akayesu</a:t>
            </a:r>
            <a:r>
              <a:rPr lang="en-US" sz="1600" b="0" i="0" u="none" strike="noStrike" cap="none">
                <a:solidFill>
                  <a:schemeClr val="lt1"/>
                </a:solidFill>
                <a:latin typeface="Roboto"/>
                <a:ea typeface="Roboto"/>
                <a:cs typeface="Roboto"/>
                <a:sym typeface="Roboto"/>
              </a:rPr>
              <a:t> (TPIR, 1998)</a:t>
            </a:r>
            <a:endParaRPr/>
          </a:p>
        </p:txBody>
      </p:sp>
      <p:sp>
        <p:nvSpPr>
          <p:cNvPr id="243" name="Google Shape;243;p37"/>
          <p:cNvSpPr txBox="1"/>
          <p:nvPr/>
        </p:nvSpPr>
        <p:spPr>
          <a:xfrm>
            <a:off x="93285" y="1884167"/>
            <a:ext cx="2103120" cy="3145805"/>
          </a:xfrm>
          <a:prstGeom prst="rect">
            <a:avLst/>
          </a:prstGeom>
          <a:noFill/>
          <a:ln>
            <a:noFill/>
          </a:ln>
        </p:spPr>
        <p:txBody>
          <a:bodyPr spcFirstLastPara="1" wrap="square" lIns="91425" tIns="91425" rIns="91425" bIns="91425" anchor="t" anchorCtr="0">
            <a:noAutofit/>
          </a:bodyPr>
          <a:lstStyle/>
          <a:p>
            <a:pPr marL="0" marR="0" lvl="0" indent="0" algn="l" rtl="0">
              <a:lnSpc>
                <a:spcPct val="114000"/>
              </a:lnSpc>
              <a:spcBef>
                <a:spcPts val="0"/>
              </a:spcBef>
              <a:spcAft>
                <a:spcPts val="0"/>
              </a:spcAft>
              <a:buNone/>
            </a:pPr>
            <a:r>
              <a:rPr lang="en-US" sz="1300" b="0" i="0" u="none" strike="noStrike" cap="none">
                <a:solidFill>
                  <a:schemeClr val="dk2"/>
                </a:solidFill>
                <a:latin typeface="Roboto"/>
                <a:ea typeface="Roboto"/>
                <a:cs typeface="Roboto"/>
                <a:sym typeface="Roboto"/>
              </a:rPr>
              <a:t>La violencia sexual es más que solo violación.</a:t>
            </a:r>
            <a:endParaRPr/>
          </a:p>
          <a:p>
            <a:pPr marL="0" marR="0" lvl="0" indent="0" algn="l" rtl="0">
              <a:lnSpc>
                <a:spcPct val="114000"/>
              </a:lnSpc>
              <a:spcBef>
                <a:spcPts val="1600"/>
              </a:spcBef>
              <a:spcAft>
                <a:spcPts val="0"/>
              </a:spcAft>
              <a:buNone/>
            </a:pPr>
            <a:r>
              <a:rPr lang="en-US" sz="1300" b="0" i="0" u="none" strike="noStrike" cap="none">
                <a:solidFill>
                  <a:schemeClr val="dk2"/>
                </a:solidFill>
                <a:latin typeface="Roboto"/>
                <a:ea typeface="Roboto"/>
                <a:cs typeface="Roboto"/>
                <a:sym typeface="Roboto"/>
              </a:rPr>
              <a:t>Los actos sin penetración y sin contacto pueden constituir violencia sexual.</a:t>
            </a:r>
            <a:endParaRPr/>
          </a:p>
          <a:p>
            <a:pPr marL="0" marR="0" lvl="0" indent="0" algn="l" rtl="0">
              <a:lnSpc>
                <a:spcPct val="114000"/>
              </a:lnSpc>
              <a:spcBef>
                <a:spcPts val="1600"/>
              </a:spcBef>
              <a:spcAft>
                <a:spcPts val="0"/>
              </a:spcAft>
              <a:buNone/>
            </a:pPr>
            <a:r>
              <a:rPr lang="en-US" sz="1300" b="0" i="0" u="none" strike="noStrike" cap="none">
                <a:solidFill>
                  <a:schemeClr val="dk2"/>
                </a:solidFill>
                <a:latin typeface="Roboto"/>
                <a:ea typeface="Roboto"/>
                <a:cs typeface="Roboto"/>
                <a:sym typeface="Roboto"/>
              </a:rPr>
              <a:t>La violencia sexual puede constituir tortura.</a:t>
            </a:r>
            <a:endParaRPr/>
          </a:p>
          <a:p>
            <a:pPr marL="0" marR="0" lvl="0" indent="0" algn="l" rtl="0">
              <a:lnSpc>
                <a:spcPct val="114000"/>
              </a:lnSpc>
              <a:spcBef>
                <a:spcPts val="1600"/>
              </a:spcBef>
              <a:spcAft>
                <a:spcPts val="1600"/>
              </a:spcAft>
              <a:buNone/>
            </a:pPr>
            <a:r>
              <a:rPr lang="en-US" sz="1300" b="0" i="0" u="none" strike="noStrike" cap="none">
                <a:solidFill>
                  <a:schemeClr val="dk2"/>
                </a:solidFill>
                <a:latin typeface="Roboto"/>
                <a:ea typeface="Roboto"/>
                <a:cs typeface="Roboto"/>
                <a:sym typeface="Roboto"/>
              </a:rPr>
              <a:t>La violencia sexual puede constituir genocidio.</a:t>
            </a:r>
            <a:endParaRPr/>
          </a:p>
        </p:txBody>
      </p:sp>
      <p:grpSp>
        <p:nvGrpSpPr>
          <p:cNvPr id="244" name="Google Shape;244;p37"/>
          <p:cNvGrpSpPr/>
          <p:nvPr/>
        </p:nvGrpSpPr>
        <p:grpSpPr>
          <a:xfrm>
            <a:off x="2390455" y="1375718"/>
            <a:ext cx="2106000" cy="3662722"/>
            <a:chOff x="3320450" y="1304875"/>
            <a:chExt cx="2632500" cy="3416400"/>
          </a:xfrm>
        </p:grpSpPr>
        <p:sp>
          <p:nvSpPr>
            <p:cNvPr id="245" name="Google Shape;245;p37"/>
            <p:cNvSpPr txBox="1"/>
            <p:nvPr/>
          </p:nvSpPr>
          <p:spPr>
            <a:xfrm>
              <a:off x="3324050" y="1304875"/>
              <a:ext cx="2628900" cy="464100"/>
            </a:xfrm>
            <a:prstGeom prst="rect">
              <a:avLst/>
            </a:prstGeom>
            <a:solidFill>
              <a:srgbClr val="31394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6" name="Google Shape;246;p37"/>
            <p:cNvSpPr/>
            <p:nvPr/>
          </p:nvSpPr>
          <p:spPr>
            <a:xfrm>
              <a:off x="3320450" y="1304875"/>
              <a:ext cx="2628900" cy="3416400"/>
            </a:xfrm>
            <a:prstGeom prst="rect">
              <a:avLst/>
            </a:prstGeom>
            <a:noFill/>
            <a:ln w="9525" cap="flat" cmpd="sng">
              <a:solidFill>
                <a:srgbClr val="31394D"/>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47" name="Google Shape;247;p37"/>
          <p:cNvGrpSpPr/>
          <p:nvPr/>
        </p:nvGrpSpPr>
        <p:grpSpPr>
          <a:xfrm>
            <a:off x="4653595" y="1375718"/>
            <a:ext cx="2103140" cy="3662722"/>
            <a:chOff x="431925" y="1304875"/>
            <a:chExt cx="2628925" cy="3416400"/>
          </a:xfrm>
        </p:grpSpPr>
        <p:sp>
          <p:nvSpPr>
            <p:cNvPr id="248" name="Google Shape;248;p37"/>
            <p:cNvSpPr txBox="1"/>
            <p:nvPr/>
          </p:nvSpPr>
          <p:spPr>
            <a:xfrm>
              <a:off x="431925" y="1304875"/>
              <a:ext cx="2628900" cy="464100"/>
            </a:xfrm>
            <a:prstGeom prst="rect">
              <a:avLst/>
            </a:prstGeom>
            <a:solidFill>
              <a:srgbClr val="31394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9" name="Google Shape;249;p37"/>
            <p:cNvSpPr/>
            <p:nvPr/>
          </p:nvSpPr>
          <p:spPr>
            <a:xfrm>
              <a:off x="431950" y="1304875"/>
              <a:ext cx="2628900" cy="3416400"/>
            </a:xfrm>
            <a:prstGeom prst="rect">
              <a:avLst/>
            </a:prstGeom>
            <a:noFill/>
            <a:ln w="9525" cap="flat" cmpd="sng">
              <a:solidFill>
                <a:srgbClr val="31394D"/>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50" name="Google Shape;250;p37"/>
          <p:cNvGrpSpPr/>
          <p:nvPr/>
        </p:nvGrpSpPr>
        <p:grpSpPr>
          <a:xfrm>
            <a:off x="6950785" y="1375718"/>
            <a:ext cx="2106000" cy="3662722"/>
            <a:chOff x="3320450" y="1304875"/>
            <a:chExt cx="2632500" cy="3416400"/>
          </a:xfrm>
        </p:grpSpPr>
        <p:sp>
          <p:nvSpPr>
            <p:cNvPr id="251" name="Google Shape;251;p37"/>
            <p:cNvSpPr txBox="1"/>
            <p:nvPr/>
          </p:nvSpPr>
          <p:spPr>
            <a:xfrm>
              <a:off x="3324050" y="1304875"/>
              <a:ext cx="2628900" cy="464100"/>
            </a:xfrm>
            <a:prstGeom prst="rect">
              <a:avLst/>
            </a:prstGeom>
            <a:solidFill>
              <a:srgbClr val="31394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2" name="Google Shape;252;p37"/>
            <p:cNvSpPr/>
            <p:nvPr/>
          </p:nvSpPr>
          <p:spPr>
            <a:xfrm>
              <a:off x="3320450" y="1304875"/>
              <a:ext cx="2628900" cy="3416400"/>
            </a:xfrm>
            <a:prstGeom prst="rect">
              <a:avLst/>
            </a:prstGeom>
            <a:noFill/>
            <a:ln w="9525" cap="flat" cmpd="sng">
              <a:solidFill>
                <a:srgbClr val="31394D"/>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53" name="Google Shape;253;p37"/>
          <p:cNvSpPr/>
          <p:nvPr/>
        </p:nvSpPr>
        <p:spPr>
          <a:xfrm>
            <a:off x="2353621" y="1454452"/>
            <a:ext cx="2178690" cy="340093"/>
          </a:xfrm>
          <a:prstGeom prst="rect">
            <a:avLst/>
          </a:prstGeom>
          <a:noFill/>
          <a:ln>
            <a:noFill/>
          </a:ln>
        </p:spPr>
        <p:txBody>
          <a:bodyPr spcFirstLastPara="1" wrap="square" lIns="91425" tIns="45700" rIns="91425" bIns="45700" anchor="t" anchorCtr="0">
            <a:noAutofit/>
          </a:bodyPr>
          <a:lstStyle/>
          <a:p>
            <a:pPr marL="0" marR="0" lvl="0" indent="0" algn="ctr" rtl="0">
              <a:lnSpc>
                <a:spcPct val="115000"/>
              </a:lnSpc>
              <a:spcBef>
                <a:spcPts val="0"/>
              </a:spcBef>
              <a:spcAft>
                <a:spcPts val="0"/>
              </a:spcAft>
              <a:buNone/>
            </a:pPr>
            <a:r>
              <a:rPr lang="en-US" sz="1400" b="0" i="1" u="none" strike="noStrike" cap="none">
                <a:solidFill>
                  <a:schemeClr val="lt1"/>
                </a:solidFill>
                <a:latin typeface="Roboto"/>
                <a:ea typeface="Roboto"/>
                <a:cs typeface="Roboto"/>
                <a:sym typeface="Roboto"/>
              </a:rPr>
              <a:t>Delalic et al. </a:t>
            </a:r>
            <a:r>
              <a:rPr lang="en-US" sz="1400" b="0" i="0" u="none" strike="noStrike" cap="none">
                <a:solidFill>
                  <a:schemeClr val="lt1"/>
                </a:solidFill>
                <a:latin typeface="Roboto"/>
                <a:ea typeface="Roboto"/>
                <a:cs typeface="Roboto"/>
                <a:sym typeface="Roboto"/>
              </a:rPr>
              <a:t>(TPIY, 1998)</a:t>
            </a:r>
            <a:endParaRPr/>
          </a:p>
        </p:txBody>
      </p:sp>
      <p:sp>
        <p:nvSpPr>
          <p:cNvPr id="254" name="Google Shape;254;p37"/>
          <p:cNvSpPr/>
          <p:nvPr/>
        </p:nvSpPr>
        <p:spPr>
          <a:xfrm>
            <a:off x="6917033" y="1446887"/>
            <a:ext cx="2166128" cy="323037"/>
          </a:xfrm>
          <a:prstGeom prst="rect">
            <a:avLst/>
          </a:prstGeom>
          <a:noFill/>
          <a:ln>
            <a:noFill/>
          </a:ln>
        </p:spPr>
        <p:txBody>
          <a:bodyPr spcFirstLastPara="1" wrap="square" lIns="91425" tIns="45700" rIns="91425" bIns="45700" anchor="t" anchorCtr="0">
            <a:noAutofit/>
          </a:bodyPr>
          <a:lstStyle/>
          <a:p>
            <a:pPr marL="0" marR="0" lvl="0" indent="0" algn="ctr" rtl="0">
              <a:lnSpc>
                <a:spcPct val="115000"/>
              </a:lnSpc>
              <a:spcBef>
                <a:spcPts val="0"/>
              </a:spcBef>
              <a:spcAft>
                <a:spcPts val="0"/>
              </a:spcAft>
              <a:buNone/>
            </a:pPr>
            <a:r>
              <a:rPr lang="en-US" sz="1400" b="0" i="1" u="none" strike="noStrike" cap="none">
                <a:solidFill>
                  <a:schemeClr val="lt1"/>
                </a:solidFill>
                <a:latin typeface="Roboto"/>
                <a:ea typeface="Roboto"/>
                <a:cs typeface="Roboto"/>
                <a:sym typeface="Roboto"/>
              </a:rPr>
              <a:t>Gacumbitsi</a:t>
            </a:r>
            <a:r>
              <a:rPr lang="en-US" sz="1400" b="0" i="0" u="none" strike="noStrike" cap="none">
                <a:solidFill>
                  <a:schemeClr val="lt1"/>
                </a:solidFill>
                <a:latin typeface="Roboto"/>
                <a:ea typeface="Roboto"/>
                <a:cs typeface="Roboto"/>
                <a:sym typeface="Roboto"/>
              </a:rPr>
              <a:t> (TPIR, 2004)</a:t>
            </a:r>
            <a:endParaRPr/>
          </a:p>
        </p:txBody>
      </p:sp>
      <p:sp>
        <p:nvSpPr>
          <p:cNvPr id="255" name="Google Shape;255;p37"/>
          <p:cNvSpPr txBox="1"/>
          <p:nvPr/>
        </p:nvSpPr>
        <p:spPr>
          <a:xfrm>
            <a:off x="2393335" y="1863336"/>
            <a:ext cx="2103120" cy="3145805"/>
          </a:xfrm>
          <a:prstGeom prst="rect">
            <a:avLst/>
          </a:prstGeom>
          <a:noFill/>
          <a:ln>
            <a:noFill/>
          </a:ln>
        </p:spPr>
        <p:txBody>
          <a:bodyPr spcFirstLastPara="1" wrap="square" lIns="91425" tIns="91425" rIns="91425" bIns="91425" anchor="t" anchorCtr="0">
            <a:noAutofit/>
          </a:bodyPr>
          <a:lstStyle/>
          <a:p>
            <a:pPr marL="0" marR="0" lvl="0" indent="0" algn="l" rtl="0">
              <a:lnSpc>
                <a:spcPct val="114000"/>
              </a:lnSpc>
              <a:spcBef>
                <a:spcPts val="0"/>
              </a:spcBef>
              <a:spcAft>
                <a:spcPts val="0"/>
              </a:spcAft>
              <a:buNone/>
            </a:pPr>
            <a:r>
              <a:rPr lang="en-US" sz="1400" b="0" i="0" u="none" strike="noStrike" cap="none" dirty="0" err="1">
                <a:solidFill>
                  <a:schemeClr val="dk2"/>
                </a:solidFill>
                <a:latin typeface="Roboto"/>
                <a:ea typeface="Roboto"/>
                <a:cs typeface="Roboto"/>
                <a:sym typeface="Roboto"/>
              </a:rPr>
              <a:t>También</a:t>
            </a:r>
            <a:r>
              <a:rPr lang="en-US" sz="1400" b="0" i="0" u="none" strike="noStrike" cap="none" dirty="0">
                <a:solidFill>
                  <a:schemeClr val="dk2"/>
                </a:solidFill>
                <a:latin typeface="Roboto"/>
                <a:ea typeface="Roboto"/>
                <a:cs typeface="Roboto"/>
                <a:sym typeface="Roboto"/>
              </a:rPr>
              <a:t> </a:t>
            </a:r>
            <a:r>
              <a:rPr lang="en-US" sz="1400" b="0" i="0" u="none" strike="noStrike" cap="none" dirty="0" err="1">
                <a:solidFill>
                  <a:schemeClr val="dk2"/>
                </a:solidFill>
                <a:latin typeface="Roboto"/>
                <a:ea typeface="Roboto"/>
                <a:cs typeface="Roboto"/>
                <a:sym typeface="Roboto"/>
              </a:rPr>
              <a:t>conocido</a:t>
            </a:r>
            <a:r>
              <a:rPr lang="en-US" sz="1400" b="0" i="0" u="none" strike="noStrike" cap="none" dirty="0">
                <a:solidFill>
                  <a:schemeClr val="dk2"/>
                </a:solidFill>
                <a:latin typeface="Roboto"/>
                <a:ea typeface="Roboto"/>
                <a:cs typeface="Roboto"/>
                <a:sym typeface="Roboto"/>
              </a:rPr>
              <a:t> </a:t>
            </a:r>
            <a:r>
              <a:rPr lang="en-US" sz="1400" b="0" i="0" u="none" strike="noStrike" cap="none" dirty="0" err="1">
                <a:solidFill>
                  <a:schemeClr val="dk2"/>
                </a:solidFill>
                <a:latin typeface="Roboto"/>
                <a:ea typeface="Roboto"/>
                <a:cs typeface="Roboto"/>
                <a:sym typeface="Roboto"/>
              </a:rPr>
              <a:t>como</a:t>
            </a:r>
            <a:r>
              <a:rPr lang="en-US" sz="1400" b="0" i="0" u="none" strike="noStrike" cap="none" dirty="0">
                <a:solidFill>
                  <a:schemeClr val="dk2"/>
                </a:solidFill>
                <a:latin typeface="Roboto"/>
                <a:ea typeface="Roboto"/>
                <a:cs typeface="Roboto"/>
                <a:sym typeface="Roboto"/>
              </a:rPr>
              <a:t> el </a:t>
            </a:r>
            <a:r>
              <a:rPr lang="en-US" sz="1400" b="0" i="0" u="none" strike="noStrike" cap="none" dirty="0" err="1">
                <a:solidFill>
                  <a:schemeClr val="dk2"/>
                </a:solidFill>
                <a:latin typeface="Roboto"/>
                <a:ea typeface="Roboto"/>
                <a:cs typeface="Roboto"/>
                <a:sym typeface="Roboto"/>
              </a:rPr>
              <a:t>caso</a:t>
            </a:r>
            <a:r>
              <a:rPr lang="en-US" sz="1400" b="0" i="0" u="none" strike="noStrike" cap="none" dirty="0">
                <a:solidFill>
                  <a:schemeClr val="dk2"/>
                </a:solidFill>
                <a:latin typeface="Roboto"/>
                <a:ea typeface="Roboto"/>
                <a:cs typeface="Roboto"/>
                <a:sym typeface="Roboto"/>
              </a:rPr>
              <a:t> </a:t>
            </a:r>
            <a:r>
              <a:rPr lang="en-US" sz="1400" b="0" i="1" u="none" strike="noStrike" cap="none" dirty="0" err="1">
                <a:solidFill>
                  <a:schemeClr val="dk2"/>
                </a:solidFill>
                <a:latin typeface="Roboto"/>
                <a:ea typeface="Roboto"/>
                <a:cs typeface="Roboto"/>
                <a:sym typeface="Roboto"/>
              </a:rPr>
              <a:t>Celebici</a:t>
            </a:r>
            <a:r>
              <a:rPr lang="en-US" sz="1400" b="0" i="0" u="none" strike="noStrike" cap="none" dirty="0">
                <a:solidFill>
                  <a:schemeClr val="dk2"/>
                </a:solidFill>
                <a:latin typeface="Roboto"/>
                <a:ea typeface="Roboto"/>
                <a:cs typeface="Roboto"/>
                <a:sym typeface="Roboto"/>
              </a:rPr>
              <a:t>.</a:t>
            </a:r>
            <a:endParaRPr dirty="0"/>
          </a:p>
          <a:p>
            <a:pPr marL="0" marR="0" lvl="0" indent="0" algn="l" rtl="0">
              <a:lnSpc>
                <a:spcPct val="114000"/>
              </a:lnSpc>
              <a:spcBef>
                <a:spcPts val="1600"/>
              </a:spcBef>
              <a:spcAft>
                <a:spcPts val="0"/>
              </a:spcAft>
              <a:buNone/>
            </a:pPr>
            <a:r>
              <a:rPr lang="en-US" sz="1400" b="0" i="0" u="none" strike="noStrike" cap="none" dirty="0">
                <a:solidFill>
                  <a:schemeClr val="dk2"/>
                </a:solidFill>
                <a:latin typeface="Roboto"/>
                <a:ea typeface="Roboto"/>
                <a:cs typeface="Roboto"/>
                <a:sym typeface="Roboto"/>
              </a:rPr>
              <a:t>La </a:t>
            </a:r>
            <a:r>
              <a:rPr lang="en-US" sz="1400" b="0" i="0" u="none" strike="noStrike" cap="none" dirty="0" err="1">
                <a:solidFill>
                  <a:schemeClr val="dk2"/>
                </a:solidFill>
                <a:latin typeface="Roboto"/>
                <a:ea typeface="Roboto"/>
                <a:cs typeface="Roboto"/>
                <a:sym typeface="Roboto"/>
              </a:rPr>
              <a:t>primera</a:t>
            </a:r>
            <a:r>
              <a:rPr lang="en-US" sz="1400" b="0" i="0" u="none" strike="noStrike" cap="none" dirty="0">
                <a:solidFill>
                  <a:schemeClr val="dk2"/>
                </a:solidFill>
                <a:latin typeface="Roboto"/>
                <a:ea typeface="Roboto"/>
                <a:cs typeface="Roboto"/>
                <a:sym typeface="Roboto"/>
              </a:rPr>
              <a:t> </a:t>
            </a:r>
            <a:r>
              <a:rPr lang="en-US" sz="1400" b="0" i="0" u="none" strike="noStrike" cap="none" dirty="0" err="1">
                <a:solidFill>
                  <a:schemeClr val="dk2"/>
                </a:solidFill>
                <a:latin typeface="Roboto"/>
                <a:ea typeface="Roboto"/>
                <a:cs typeface="Roboto"/>
                <a:sym typeface="Roboto"/>
              </a:rPr>
              <a:t>condena</a:t>
            </a:r>
            <a:r>
              <a:rPr lang="en-US" sz="1400" b="0" i="0" u="none" strike="noStrike" cap="none" dirty="0">
                <a:solidFill>
                  <a:schemeClr val="dk2"/>
                </a:solidFill>
                <a:latin typeface="Roboto"/>
                <a:ea typeface="Roboto"/>
                <a:cs typeface="Roboto"/>
                <a:sym typeface="Roboto"/>
              </a:rPr>
              <a:t> del TPIY </a:t>
            </a:r>
            <a:r>
              <a:rPr lang="en-US" sz="1400" b="0" i="0" u="none" strike="noStrike" cap="none" dirty="0" err="1">
                <a:solidFill>
                  <a:schemeClr val="dk2"/>
                </a:solidFill>
                <a:latin typeface="Roboto"/>
                <a:ea typeface="Roboto"/>
                <a:cs typeface="Roboto"/>
                <a:sym typeface="Roboto"/>
              </a:rPr>
              <a:t>por</a:t>
            </a:r>
            <a:r>
              <a:rPr lang="en-US" sz="1400" b="0" i="0" u="none" strike="noStrike" cap="none" dirty="0">
                <a:solidFill>
                  <a:schemeClr val="dk2"/>
                </a:solidFill>
                <a:latin typeface="Roboto"/>
                <a:ea typeface="Roboto"/>
                <a:cs typeface="Roboto"/>
                <a:sym typeface="Roboto"/>
              </a:rPr>
              <a:t> </a:t>
            </a:r>
            <a:r>
              <a:rPr lang="en-US" sz="1400" b="0" i="0" u="none" strike="noStrike" cap="none" dirty="0" err="1">
                <a:solidFill>
                  <a:schemeClr val="dk2"/>
                </a:solidFill>
                <a:latin typeface="Roboto"/>
                <a:ea typeface="Roboto"/>
                <a:cs typeface="Roboto"/>
                <a:sym typeface="Roboto"/>
              </a:rPr>
              <a:t>violación</a:t>
            </a:r>
            <a:r>
              <a:rPr lang="en-US" sz="1400" b="0" i="0" u="none" strike="noStrike" cap="none" dirty="0">
                <a:solidFill>
                  <a:schemeClr val="dk2"/>
                </a:solidFill>
                <a:latin typeface="Roboto"/>
                <a:ea typeface="Roboto"/>
                <a:cs typeface="Roboto"/>
                <a:sym typeface="Roboto"/>
              </a:rPr>
              <a:t> </a:t>
            </a:r>
            <a:r>
              <a:rPr lang="en-US" sz="1400" b="0" i="0" u="none" strike="noStrike" cap="none" dirty="0" err="1">
                <a:solidFill>
                  <a:schemeClr val="dk2"/>
                </a:solidFill>
                <a:latin typeface="Roboto"/>
                <a:ea typeface="Roboto"/>
                <a:cs typeface="Roboto"/>
                <a:sym typeface="Roboto"/>
              </a:rPr>
              <a:t>como</a:t>
            </a:r>
            <a:r>
              <a:rPr lang="en-US" sz="1400" b="0" i="0" u="none" strike="noStrike" cap="none" dirty="0">
                <a:solidFill>
                  <a:schemeClr val="dk2"/>
                </a:solidFill>
                <a:latin typeface="Roboto"/>
                <a:ea typeface="Roboto"/>
                <a:cs typeface="Roboto"/>
                <a:sym typeface="Roboto"/>
              </a:rPr>
              <a:t> </a:t>
            </a:r>
            <a:r>
              <a:rPr lang="en-US" sz="1400" b="0" i="0" u="none" strike="noStrike" cap="none" dirty="0" err="1">
                <a:solidFill>
                  <a:schemeClr val="dk2"/>
                </a:solidFill>
                <a:latin typeface="Roboto"/>
                <a:ea typeface="Roboto"/>
                <a:cs typeface="Roboto"/>
                <a:sym typeface="Roboto"/>
              </a:rPr>
              <a:t>tortura</a:t>
            </a:r>
            <a:r>
              <a:rPr lang="en-US" sz="1400" b="0" i="0" u="none" strike="noStrike" cap="none" dirty="0">
                <a:solidFill>
                  <a:schemeClr val="dk2"/>
                </a:solidFill>
                <a:latin typeface="Roboto"/>
                <a:ea typeface="Roboto"/>
                <a:cs typeface="Roboto"/>
                <a:sym typeface="Roboto"/>
              </a:rPr>
              <a:t>.</a:t>
            </a:r>
            <a:endParaRPr dirty="0"/>
          </a:p>
          <a:p>
            <a:pPr marL="0" marR="0" lvl="0" indent="0" algn="l" rtl="0">
              <a:lnSpc>
                <a:spcPct val="114000"/>
              </a:lnSpc>
              <a:spcBef>
                <a:spcPts val="1600"/>
              </a:spcBef>
              <a:spcAft>
                <a:spcPts val="1600"/>
              </a:spcAft>
              <a:buNone/>
            </a:pPr>
            <a:r>
              <a:rPr lang="en-US" sz="1400" b="0" i="0" u="none" strike="noStrike" cap="none" dirty="0">
                <a:solidFill>
                  <a:schemeClr val="dk2"/>
                </a:solidFill>
                <a:latin typeface="Roboto"/>
                <a:ea typeface="Roboto"/>
                <a:cs typeface="Roboto"/>
                <a:sym typeface="Roboto"/>
              </a:rPr>
              <a:t>“La </a:t>
            </a:r>
            <a:r>
              <a:rPr lang="en-US" sz="1400" b="0" i="0" u="none" strike="noStrike" cap="none" dirty="0" err="1">
                <a:solidFill>
                  <a:schemeClr val="dk2"/>
                </a:solidFill>
                <a:latin typeface="Roboto"/>
                <a:ea typeface="Roboto"/>
                <a:cs typeface="Roboto"/>
                <a:sym typeface="Roboto"/>
              </a:rPr>
              <a:t>violación</a:t>
            </a:r>
            <a:r>
              <a:rPr lang="en-US" sz="1400" b="0" i="0" u="none" strike="noStrike" cap="none" dirty="0">
                <a:solidFill>
                  <a:schemeClr val="dk2"/>
                </a:solidFill>
                <a:latin typeface="Roboto"/>
                <a:ea typeface="Roboto"/>
                <a:cs typeface="Roboto"/>
                <a:sym typeface="Roboto"/>
              </a:rPr>
              <a:t> </a:t>
            </a:r>
            <a:r>
              <a:rPr lang="en-US" sz="1400" b="0" i="0" u="none" strike="noStrike" cap="none" dirty="0" err="1">
                <a:solidFill>
                  <a:schemeClr val="dk2"/>
                </a:solidFill>
                <a:latin typeface="Roboto"/>
                <a:ea typeface="Roboto"/>
                <a:cs typeface="Roboto"/>
                <a:sym typeface="Roboto"/>
              </a:rPr>
              <a:t>ocasiona</a:t>
            </a:r>
            <a:r>
              <a:rPr lang="en-US" sz="1400" b="0" i="0" u="none" strike="noStrike" cap="none" dirty="0">
                <a:solidFill>
                  <a:schemeClr val="dk2"/>
                </a:solidFill>
                <a:latin typeface="Roboto"/>
                <a:ea typeface="Roboto"/>
                <a:cs typeface="Roboto"/>
                <a:sym typeface="Roboto"/>
              </a:rPr>
              <a:t> dolor y </a:t>
            </a:r>
            <a:r>
              <a:rPr lang="en-US" sz="1400" b="0" i="0" u="none" strike="noStrike" cap="none" dirty="0" err="1">
                <a:solidFill>
                  <a:schemeClr val="dk2"/>
                </a:solidFill>
                <a:latin typeface="Roboto"/>
                <a:ea typeface="Roboto"/>
                <a:cs typeface="Roboto"/>
                <a:sym typeface="Roboto"/>
              </a:rPr>
              <a:t>sufrimiento</a:t>
            </a:r>
            <a:r>
              <a:rPr lang="en-US" sz="1400" b="0" i="0" u="none" strike="noStrike" cap="none" dirty="0">
                <a:solidFill>
                  <a:schemeClr val="dk2"/>
                </a:solidFill>
                <a:latin typeface="Roboto"/>
                <a:ea typeface="Roboto"/>
                <a:cs typeface="Roboto"/>
                <a:sym typeface="Roboto"/>
              </a:rPr>
              <a:t> graves, </a:t>
            </a:r>
            <a:r>
              <a:rPr lang="en-US" sz="1400" b="0" i="0" u="none" strike="noStrike" cap="none" dirty="0" err="1">
                <a:solidFill>
                  <a:schemeClr val="dk2"/>
                </a:solidFill>
                <a:latin typeface="Roboto"/>
                <a:ea typeface="Roboto"/>
                <a:cs typeface="Roboto"/>
                <a:sym typeface="Roboto"/>
              </a:rPr>
              <a:t>tanto</a:t>
            </a:r>
            <a:r>
              <a:rPr lang="en-US" sz="1400" b="0" i="0" u="none" strike="noStrike" cap="none" dirty="0">
                <a:solidFill>
                  <a:schemeClr val="dk2"/>
                </a:solidFill>
                <a:latin typeface="Roboto"/>
                <a:ea typeface="Roboto"/>
                <a:cs typeface="Roboto"/>
                <a:sym typeface="Roboto"/>
              </a:rPr>
              <a:t> de </a:t>
            </a:r>
            <a:r>
              <a:rPr lang="en-US" sz="1400" b="0" i="0" u="none" strike="noStrike" cap="none" dirty="0" err="1">
                <a:solidFill>
                  <a:schemeClr val="dk2"/>
                </a:solidFill>
                <a:latin typeface="Roboto"/>
                <a:ea typeface="Roboto"/>
                <a:cs typeface="Roboto"/>
                <a:sym typeface="Roboto"/>
              </a:rPr>
              <a:t>carácter</a:t>
            </a:r>
            <a:r>
              <a:rPr lang="en-US" sz="1400" b="0" i="0" u="none" strike="noStrike" cap="none" dirty="0">
                <a:solidFill>
                  <a:schemeClr val="dk2"/>
                </a:solidFill>
                <a:latin typeface="Roboto"/>
                <a:ea typeface="Roboto"/>
                <a:cs typeface="Roboto"/>
                <a:sym typeface="Roboto"/>
              </a:rPr>
              <a:t> </a:t>
            </a:r>
            <a:r>
              <a:rPr lang="en-US" sz="1400" b="0" i="0" u="none" strike="noStrike" cap="none" dirty="0" err="1">
                <a:solidFill>
                  <a:schemeClr val="dk2"/>
                </a:solidFill>
                <a:latin typeface="Roboto"/>
                <a:ea typeface="Roboto"/>
                <a:cs typeface="Roboto"/>
                <a:sym typeface="Roboto"/>
              </a:rPr>
              <a:t>físico</a:t>
            </a:r>
            <a:r>
              <a:rPr lang="en-US" sz="1400" b="0" i="0" u="none" strike="noStrike" cap="none" dirty="0">
                <a:solidFill>
                  <a:schemeClr val="dk2"/>
                </a:solidFill>
                <a:latin typeface="Roboto"/>
                <a:ea typeface="Roboto"/>
                <a:cs typeface="Roboto"/>
                <a:sym typeface="Roboto"/>
              </a:rPr>
              <a:t> </a:t>
            </a:r>
            <a:r>
              <a:rPr lang="en-US" sz="1400" b="0" i="0" u="none" strike="noStrike" cap="none" dirty="0" err="1">
                <a:solidFill>
                  <a:schemeClr val="dk2"/>
                </a:solidFill>
                <a:latin typeface="Roboto"/>
                <a:ea typeface="Roboto"/>
                <a:cs typeface="Roboto"/>
                <a:sym typeface="Roboto"/>
              </a:rPr>
              <a:t>como</a:t>
            </a:r>
            <a:r>
              <a:rPr lang="en-US" sz="1400" b="0" i="0" u="none" strike="noStrike" cap="none" dirty="0">
                <a:solidFill>
                  <a:schemeClr val="dk2"/>
                </a:solidFill>
                <a:latin typeface="Roboto"/>
                <a:ea typeface="Roboto"/>
                <a:cs typeface="Roboto"/>
                <a:sym typeface="Roboto"/>
              </a:rPr>
              <a:t> </a:t>
            </a:r>
            <a:r>
              <a:rPr lang="en-US" sz="1400" b="0" i="0" u="none" strike="noStrike" cap="none" dirty="0" err="1">
                <a:solidFill>
                  <a:schemeClr val="dk2"/>
                </a:solidFill>
                <a:latin typeface="Roboto"/>
                <a:ea typeface="Roboto"/>
                <a:cs typeface="Roboto"/>
                <a:sym typeface="Roboto"/>
              </a:rPr>
              <a:t>psicológico</a:t>
            </a:r>
            <a:r>
              <a:rPr lang="en-US" sz="1400" b="0" i="0" u="none" strike="noStrike" cap="none" dirty="0">
                <a:solidFill>
                  <a:schemeClr val="dk2"/>
                </a:solidFill>
                <a:latin typeface="Roboto"/>
                <a:ea typeface="Roboto"/>
                <a:cs typeface="Roboto"/>
                <a:sym typeface="Roboto"/>
              </a:rPr>
              <a:t>.”</a:t>
            </a:r>
            <a:endParaRPr dirty="0"/>
          </a:p>
        </p:txBody>
      </p:sp>
      <p:sp>
        <p:nvSpPr>
          <p:cNvPr id="256" name="Google Shape;256;p37"/>
          <p:cNvSpPr/>
          <p:nvPr/>
        </p:nvSpPr>
        <p:spPr>
          <a:xfrm>
            <a:off x="4615494" y="1437579"/>
            <a:ext cx="2171748" cy="357790"/>
          </a:xfrm>
          <a:prstGeom prst="rect">
            <a:avLst/>
          </a:prstGeom>
          <a:noFill/>
          <a:ln>
            <a:noFill/>
          </a:ln>
        </p:spPr>
        <p:txBody>
          <a:bodyPr spcFirstLastPara="1" wrap="square" lIns="91425" tIns="45700" rIns="91425" bIns="45700" anchor="t" anchorCtr="0">
            <a:noAutofit/>
          </a:bodyPr>
          <a:lstStyle/>
          <a:p>
            <a:pPr marL="0" marR="0" lvl="0" indent="0" algn="ctr" rtl="0">
              <a:lnSpc>
                <a:spcPct val="115000"/>
              </a:lnSpc>
              <a:spcBef>
                <a:spcPts val="0"/>
              </a:spcBef>
              <a:spcAft>
                <a:spcPts val="0"/>
              </a:spcAft>
              <a:buNone/>
            </a:pPr>
            <a:r>
              <a:rPr lang="en-US" sz="1500" b="0" i="1" u="none" strike="noStrike" cap="none">
                <a:solidFill>
                  <a:schemeClr val="lt1"/>
                </a:solidFill>
                <a:latin typeface="Roboto"/>
                <a:ea typeface="Roboto"/>
                <a:cs typeface="Roboto"/>
                <a:sym typeface="Roboto"/>
              </a:rPr>
              <a:t>Furundzija</a:t>
            </a:r>
            <a:r>
              <a:rPr lang="en-US" sz="1500" b="0" i="0" u="none" strike="noStrike" cap="none">
                <a:solidFill>
                  <a:schemeClr val="lt1"/>
                </a:solidFill>
                <a:latin typeface="Roboto"/>
                <a:ea typeface="Roboto"/>
                <a:cs typeface="Roboto"/>
                <a:sym typeface="Roboto"/>
              </a:rPr>
              <a:t> (TPIY, 1998)</a:t>
            </a:r>
            <a:endParaRPr/>
          </a:p>
        </p:txBody>
      </p:sp>
      <p:sp>
        <p:nvSpPr>
          <p:cNvPr id="257" name="Google Shape;257;p37"/>
          <p:cNvSpPr txBox="1"/>
          <p:nvPr/>
        </p:nvSpPr>
        <p:spPr>
          <a:xfrm>
            <a:off x="4653615" y="1876371"/>
            <a:ext cx="2103120" cy="3145805"/>
          </a:xfrm>
          <a:prstGeom prst="rect">
            <a:avLst/>
          </a:prstGeom>
          <a:noFill/>
          <a:ln>
            <a:noFill/>
          </a:ln>
        </p:spPr>
        <p:txBody>
          <a:bodyPr spcFirstLastPara="1" wrap="square" lIns="91425" tIns="91425" rIns="91425" bIns="91425" anchor="t" anchorCtr="0">
            <a:noAutofit/>
          </a:bodyPr>
          <a:lstStyle/>
          <a:p>
            <a:pPr marL="0" marR="0" lvl="0" indent="0" algn="l" rtl="0">
              <a:lnSpc>
                <a:spcPct val="114000"/>
              </a:lnSpc>
              <a:spcBef>
                <a:spcPts val="0"/>
              </a:spcBef>
              <a:spcAft>
                <a:spcPts val="0"/>
              </a:spcAft>
              <a:buNone/>
            </a:pPr>
            <a:r>
              <a:rPr lang="en-US" sz="1200" b="0" i="0" u="none" strike="noStrike" cap="none">
                <a:solidFill>
                  <a:schemeClr val="dk2"/>
                </a:solidFill>
                <a:latin typeface="Roboto"/>
                <a:ea typeface="Roboto"/>
                <a:cs typeface="Roboto"/>
                <a:sym typeface="Roboto"/>
              </a:rPr>
              <a:t>El primer caso ante un tribunal internacional procesado únicamente por actos sexuales. </a:t>
            </a:r>
            <a:endParaRPr/>
          </a:p>
          <a:p>
            <a:pPr marL="0" marR="0" lvl="0" indent="0" algn="l" rtl="0">
              <a:lnSpc>
                <a:spcPct val="114000"/>
              </a:lnSpc>
              <a:spcBef>
                <a:spcPts val="1600"/>
              </a:spcBef>
              <a:spcAft>
                <a:spcPts val="1600"/>
              </a:spcAft>
              <a:buNone/>
            </a:pPr>
            <a:r>
              <a:rPr lang="en-US" sz="1200" b="0" i="0" u="none" strike="noStrike" cap="none">
                <a:solidFill>
                  <a:schemeClr val="dk2"/>
                </a:solidFill>
                <a:latin typeface="Roboto"/>
                <a:ea typeface="Roboto"/>
                <a:cs typeface="Roboto"/>
                <a:sym typeface="Roboto"/>
              </a:rPr>
              <a:t>El TPIY usó la definición del Estatuto de Roma de violación como crimen de guerra al afirmar que Furundzija había cometido un crimen de guerra al interrogar a una mujer mientras su subordinado la violaba.</a:t>
            </a:r>
            <a:endParaRPr/>
          </a:p>
        </p:txBody>
      </p:sp>
      <p:sp>
        <p:nvSpPr>
          <p:cNvPr id="258" name="Google Shape;258;p37"/>
          <p:cNvSpPr txBox="1"/>
          <p:nvPr/>
        </p:nvSpPr>
        <p:spPr>
          <a:xfrm>
            <a:off x="6953980" y="1861584"/>
            <a:ext cx="2103120" cy="3145805"/>
          </a:xfrm>
          <a:prstGeom prst="rect">
            <a:avLst/>
          </a:prstGeom>
          <a:noFill/>
          <a:ln>
            <a:noFill/>
          </a:ln>
        </p:spPr>
        <p:txBody>
          <a:bodyPr spcFirstLastPara="1" wrap="square" lIns="91425" tIns="91425" rIns="91425" bIns="91425" anchor="t" anchorCtr="0">
            <a:noAutofit/>
          </a:bodyPr>
          <a:lstStyle/>
          <a:p>
            <a:pPr marL="0" marR="0" lvl="0" indent="0" algn="l" rtl="0">
              <a:lnSpc>
                <a:spcPct val="114000"/>
              </a:lnSpc>
              <a:spcBef>
                <a:spcPts val="0"/>
              </a:spcBef>
              <a:spcAft>
                <a:spcPts val="1600"/>
              </a:spcAft>
              <a:buNone/>
            </a:pPr>
            <a:r>
              <a:rPr lang="en-US" sz="1400" b="0" i="0" u="none" strike="noStrike" cap="none">
                <a:solidFill>
                  <a:schemeClr val="dk2"/>
                </a:solidFill>
                <a:latin typeface="Roboto"/>
                <a:ea typeface="Roboto"/>
                <a:cs typeface="Roboto"/>
                <a:sym typeface="Roboto"/>
              </a:rPr>
              <a:t>La falta de consentimiento se puede inferir de la evidencia de las circunstancias del contexto, como una “campaña de genocidio en curso” o la detención de la víctima.</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Google Shape;263;p38"/>
          <p:cNvSpPr/>
          <p:nvPr/>
        </p:nvSpPr>
        <p:spPr>
          <a:xfrm>
            <a:off x="-11399" y="0"/>
            <a:ext cx="9166799" cy="3690257"/>
          </a:xfrm>
          <a:prstGeom prst="rect">
            <a:avLst/>
          </a:prstGeom>
          <a:blipFill rotWithShape="1">
            <a:blip r:embed="rId3">
              <a:alphaModFix amt="25000"/>
            </a:blip>
            <a:stretch>
              <a:fillRect/>
            </a:stretch>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64" name="Google Shape;264;p38"/>
          <p:cNvSpPr txBox="1"/>
          <p:nvPr/>
        </p:nvSpPr>
        <p:spPr>
          <a:xfrm>
            <a:off x="269874" y="522450"/>
            <a:ext cx="8455475" cy="4098600"/>
          </a:xfrm>
          <a:prstGeom prst="rect">
            <a:avLst/>
          </a:prstGeom>
          <a:noFill/>
          <a:ln>
            <a:noFill/>
          </a:ln>
        </p:spPr>
        <p:txBody>
          <a:bodyPr spcFirstLastPara="1" wrap="square" lIns="91425" tIns="91425" rIns="91425" bIns="91425" anchor="ctr" anchorCtr="0">
            <a:noAutofit/>
          </a:bodyPr>
          <a:lstStyle/>
          <a:p>
            <a:pPr marL="0" marR="0" lvl="0" indent="0" algn="l" rtl="0">
              <a:lnSpc>
                <a:spcPct val="114000"/>
              </a:lnSpc>
              <a:spcBef>
                <a:spcPts val="0"/>
              </a:spcBef>
              <a:spcAft>
                <a:spcPts val="1600"/>
              </a:spcAft>
              <a:buNone/>
            </a:pPr>
            <a:endParaRPr sz="3000" b="0" i="0" u="none" strike="noStrike" cap="none">
              <a:solidFill>
                <a:schemeClr val="accent1"/>
              </a:solidFill>
              <a:latin typeface="Merriweather"/>
              <a:ea typeface="Merriweather"/>
              <a:cs typeface="Merriweather"/>
              <a:sym typeface="Merriweather"/>
            </a:endParaRPr>
          </a:p>
        </p:txBody>
      </p:sp>
      <p:sp>
        <p:nvSpPr>
          <p:cNvPr id="265" name="Google Shape;265;p38"/>
          <p:cNvSpPr txBox="1">
            <a:spLocks noGrp="1"/>
          </p:cNvSpPr>
          <p:nvPr>
            <p:ph type="title"/>
          </p:nvPr>
        </p:nvSpPr>
        <p:spPr>
          <a:xfrm>
            <a:off x="276154" y="1732250"/>
            <a:ext cx="8591693" cy="3080381"/>
          </a:xfrm>
          <a:prstGeom prst="rect">
            <a:avLst/>
          </a:prstGeom>
          <a:noFill/>
          <a:ln>
            <a:noFill/>
          </a:ln>
        </p:spPr>
        <p:txBody>
          <a:bodyPr spcFirstLastPara="1" wrap="square" lIns="91425" tIns="91425" rIns="91425" bIns="91425" anchor="t" anchorCtr="0">
            <a:noAutofit/>
          </a:bodyPr>
          <a:lstStyle/>
          <a:p>
            <a:pPr marL="0" marR="0" lvl="0" indent="0" algn="l" rtl="0">
              <a:lnSpc>
                <a:spcPct val="114000"/>
              </a:lnSpc>
              <a:spcBef>
                <a:spcPts val="0"/>
              </a:spcBef>
              <a:spcAft>
                <a:spcPts val="1600"/>
              </a:spcAft>
              <a:buClr>
                <a:schemeClr val="accent1"/>
              </a:buClr>
              <a:buSzPts val="3600"/>
              <a:buFont typeface="Merriweather"/>
              <a:buNone/>
            </a:pPr>
            <a:r>
              <a:rPr lang="en-US" sz="2400" b="0" i="0" u="none" strike="noStrike" cap="none" dirty="0">
                <a:solidFill>
                  <a:schemeClr val="accent1"/>
                </a:solidFill>
                <a:latin typeface="Merriweather"/>
                <a:ea typeface="Merriweather"/>
                <a:cs typeface="Merriweather"/>
                <a:sym typeface="Merriweather"/>
              </a:rPr>
              <a:t>“</a:t>
            </a:r>
            <a:r>
              <a:rPr lang="en-US" sz="2400" b="0" i="0" u="none" strike="noStrike" cap="none" dirty="0" err="1">
                <a:solidFill>
                  <a:schemeClr val="accent1"/>
                </a:solidFill>
                <a:latin typeface="Merriweather"/>
                <a:ea typeface="Merriweather"/>
                <a:cs typeface="Merriweather"/>
                <a:sym typeface="Merriweather"/>
              </a:rPr>
              <a:t>Es</a:t>
            </a:r>
            <a:r>
              <a:rPr lang="en-US" sz="2400" b="0" i="0" u="none" strike="noStrike" cap="none" dirty="0">
                <a:solidFill>
                  <a:schemeClr val="accent1"/>
                </a:solidFill>
                <a:latin typeface="Merriweather"/>
                <a:ea typeface="Merriweather"/>
                <a:cs typeface="Merriweather"/>
                <a:sym typeface="Merriweather"/>
              </a:rPr>
              <a:t> </a:t>
            </a:r>
            <a:r>
              <a:rPr lang="en-US" sz="2400" b="0" i="0" u="none" strike="noStrike" cap="none" dirty="0" err="1">
                <a:solidFill>
                  <a:schemeClr val="accent1"/>
                </a:solidFill>
                <a:latin typeface="Merriweather"/>
                <a:ea typeface="Merriweather"/>
                <a:cs typeface="Merriweather"/>
                <a:sym typeface="Merriweather"/>
              </a:rPr>
              <a:t>difícil</a:t>
            </a:r>
            <a:r>
              <a:rPr lang="en-US" sz="2400" b="0" i="0" u="none" strike="noStrike" cap="none" dirty="0">
                <a:solidFill>
                  <a:schemeClr val="accent1"/>
                </a:solidFill>
                <a:latin typeface="Merriweather"/>
                <a:ea typeface="Merriweather"/>
                <a:cs typeface="Merriweather"/>
                <a:sym typeface="Merriweather"/>
              </a:rPr>
              <a:t> </a:t>
            </a:r>
            <a:r>
              <a:rPr lang="en-US" sz="2400" b="0" i="0" u="none" strike="noStrike" cap="none" dirty="0" err="1">
                <a:solidFill>
                  <a:schemeClr val="accent1"/>
                </a:solidFill>
                <a:latin typeface="Merriweather"/>
                <a:ea typeface="Merriweather"/>
                <a:cs typeface="Merriweather"/>
                <a:sym typeface="Merriweather"/>
              </a:rPr>
              <a:t>concebir</a:t>
            </a:r>
            <a:r>
              <a:rPr lang="en-US" sz="2400" b="0" i="0" u="none" strike="noStrike" cap="none" dirty="0">
                <a:solidFill>
                  <a:schemeClr val="accent1"/>
                </a:solidFill>
                <a:latin typeface="Merriweather"/>
                <a:ea typeface="Merriweather"/>
                <a:cs typeface="Merriweather"/>
                <a:sym typeface="Merriweather"/>
              </a:rPr>
              <a:t> </a:t>
            </a:r>
            <a:r>
              <a:rPr lang="en-US" sz="2400" b="0" i="0" u="none" strike="noStrike" cap="none" dirty="0" err="1">
                <a:solidFill>
                  <a:schemeClr val="accent1"/>
                </a:solidFill>
                <a:latin typeface="Merriweather"/>
                <a:ea typeface="Merriweather"/>
                <a:cs typeface="Merriweather"/>
                <a:sym typeface="Merriweather"/>
              </a:rPr>
              <a:t>una</a:t>
            </a:r>
            <a:r>
              <a:rPr lang="en-US" sz="2400" b="0" i="0" u="none" strike="noStrike" cap="none" dirty="0">
                <a:solidFill>
                  <a:schemeClr val="accent1"/>
                </a:solidFill>
                <a:latin typeface="Merriweather"/>
                <a:ea typeface="Merriweather"/>
                <a:cs typeface="Merriweather"/>
                <a:sym typeface="Merriweather"/>
              </a:rPr>
              <a:t> </a:t>
            </a:r>
            <a:r>
              <a:rPr lang="en-US" sz="2400" b="0" i="0" u="none" strike="noStrike" cap="none" dirty="0" err="1">
                <a:solidFill>
                  <a:schemeClr val="accent1"/>
                </a:solidFill>
                <a:latin typeface="Merriweather"/>
                <a:ea typeface="Merriweather"/>
                <a:cs typeface="Merriweather"/>
                <a:sym typeface="Merriweather"/>
              </a:rPr>
              <a:t>circunstancia</a:t>
            </a:r>
            <a:r>
              <a:rPr lang="en-US" sz="2400" b="0" i="0" u="none" strike="noStrike" cap="none" dirty="0">
                <a:solidFill>
                  <a:schemeClr val="accent1"/>
                </a:solidFill>
                <a:latin typeface="Merriweather"/>
                <a:ea typeface="Merriweather"/>
                <a:cs typeface="Merriweather"/>
                <a:sym typeface="Merriweather"/>
              </a:rPr>
              <a:t> </a:t>
            </a:r>
            <a:r>
              <a:rPr lang="en-US" sz="2400" b="0" i="0" u="none" strike="noStrike" cap="none" dirty="0" err="1">
                <a:solidFill>
                  <a:schemeClr val="accent1"/>
                </a:solidFill>
                <a:latin typeface="Merriweather"/>
                <a:ea typeface="Merriweather"/>
                <a:cs typeface="Merriweather"/>
                <a:sym typeface="Merriweather"/>
              </a:rPr>
              <a:t>en</a:t>
            </a:r>
            <a:r>
              <a:rPr lang="en-US" sz="2400" b="0" i="0" u="none" strike="noStrike" cap="none" dirty="0">
                <a:solidFill>
                  <a:schemeClr val="accent1"/>
                </a:solidFill>
                <a:latin typeface="Merriweather"/>
                <a:ea typeface="Merriweather"/>
                <a:cs typeface="Merriweather"/>
                <a:sym typeface="Merriweather"/>
              </a:rPr>
              <a:t> la que la </a:t>
            </a:r>
            <a:r>
              <a:rPr lang="en-US" sz="2400" b="0" i="0" u="none" strike="noStrike" cap="none" dirty="0" err="1">
                <a:solidFill>
                  <a:schemeClr val="accent1"/>
                </a:solidFill>
                <a:latin typeface="Merriweather"/>
                <a:ea typeface="Merriweather"/>
                <a:cs typeface="Merriweather"/>
                <a:sym typeface="Merriweather"/>
              </a:rPr>
              <a:t>violación</a:t>
            </a:r>
            <a:r>
              <a:rPr lang="en-US" sz="2400" b="0" i="0" u="none" strike="noStrike" cap="none" dirty="0">
                <a:solidFill>
                  <a:schemeClr val="accent1"/>
                </a:solidFill>
                <a:latin typeface="Merriweather"/>
                <a:ea typeface="Merriweather"/>
                <a:cs typeface="Merriweather"/>
                <a:sym typeface="Merriweather"/>
              </a:rPr>
              <a:t>, </a:t>
            </a:r>
            <a:r>
              <a:rPr lang="en-US" sz="2400" b="0" i="0" u="none" strike="noStrike" cap="none" dirty="0" err="1">
                <a:solidFill>
                  <a:schemeClr val="accent1"/>
                </a:solidFill>
                <a:latin typeface="Merriweather"/>
                <a:ea typeface="Merriweather"/>
                <a:cs typeface="Merriweather"/>
                <a:sym typeface="Merriweather"/>
              </a:rPr>
              <a:t>cometida</a:t>
            </a:r>
            <a:r>
              <a:rPr lang="en-US" sz="2400" b="0" i="0" u="none" strike="noStrike" cap="none" dirty="0">
                <a:solidFill>
                  <a:schemeClr val="accent1"/>
                </a:solidFill>
                <a:latin typeface="Merriweather"/>
                <a:ea typeface="Merriweather"/>
                <a:cs typeface="Merriweather"/>
                <a:sym typeface="Merriweather"/>
              </a:rPr>
              <a:t> </a:t>
            </a:r>
            <a:r>
              <a:rPr lang="en-US" sz="2400" b="0" i="0" u="none" strike="noStrike" cap="none" dirty="0" err="1">
                <a:solidFill>
                  <a:schemeClr val="accent1"/>
                </a:solidFill>
                <a:latin typeface="Merriweather"/>
                <a:ea typeface="Merriweather"/>
                <a:cs typeface="Merriweather"/>
                <a:sym typeface="Merriweather"/>
              </a:rPr>
              <a:t>por</a:t>
            </a:r>
            <a:r>
              <a:rPr lang="en-US" sz="2400" b="0" i="0" u="none" strike="noStrike" cap="none" dirty="0">
                <a:solidFill>
                  <a:schemeClr val="accent1"/>
                </a:solidFill>
                <a:latin typeface="Merriweather"/>
                <a:ea typeface="Merriweather"/>
                <a:cs typeface="Merriweather"/>
                <a:sym typeface="Merriweather"/>
              </a:rPr>
              <a:t> un </a:t>
            </a:r>
            <a:r>
              <a:rPr lang="en-US" sz="2400" b="0" i="0" u="none" strike="noStrike" cap="none" dirty="0" err="1">
                <a:solidFill>
                  <a:schemeClr val="accent1"/>
                </a:solidFill>
                <a:latin typeface="Merriweather"/>
                <a:ea typeface="Merriweather"/>
                <a:cs typeface="Merriweather"/>
                <a:sym typeface="Merriweather"/>
              </a:rPr>
              <a:t>funcionario</a:t>
            </a:r>
            <a:r>
              <a:rPr lang="en-US" sz="2400" b="0" i="0" u="none" strike="noStrike" cap="none" dirty="0">
                <a:solidFill>
                  <a:schemeClr val="accent1"/>
                </a:solidFill>
                <a:latin typeface="Merriweather"/>
                <a:ea typeface="Merriweather"/>
                <a:cs typeface="Merriweather"/>
                <a:sym typeface="Merriweather"/>
              </a:rPr>
              <a:t> </a:t>
            </a:r>
            <a:r>
              <a:rPr lang="en-US" sz="2400" b="0" i="0" u="none" strike="noStrike" cap="none" dirty="0" err="1">
                <a:solidFill>
                  <a:schemeClr val="accent1"/>
                </a:solidFill>
                <a:latin typeface="Merriweather"/>
                <a:ea typeface="Merriweather"/>
                <a:cs typeface="Merriweather"/>
                <a:sym typeface="Merriweather"/>
              </a:rPr>
              <a:t>público</a:t>
            </a:r>
            <a:r>
              <a:rPr lang="en-US" sz="2400" b="0" i="0" u="none" strike="noStrike" cap="none" dirty="0">
                <a:solidFill>
                  <a:schemeClr val="accent1"/>
                </a:solidFill>
                <a:latin typeface="Merriweather"/>
                <a:ea typeface="Merriweather"/>
                <a:cs typeface="Merriweather"/>
                <a:sym typeface="Merriweather"/>
              </a:rPr>
              <a:t> o a </a:t>
            </a:r>
            <a:r>
              <a:rPr lang="en-US" sz="2400" b="0" i="0" u="none" strike="noStrike" cap="none" dirty="0" err="1">
                <a:solidFill>
                  <a:schemeClr val="accent1"/>
                </a:solidFill>
                <a:latin typeface="Merriweather"/>
                <a:ea typeface="Merriweather"/>
                <a:cs typeface="Merriweather"/>
                <a:sym typeface="Merriweather"/>
              </a:rPr>
              <a:t>instigación</a:t>
            </a:r>
            <a:r>
              <a:rPr lang="en-US" sz="2400" b="0" i="0" u="none" strike="noStrike" cap="none" dirty="0">
                <a:solidFill>
                  <a:schemeClr val="accent1"/>
                </a:solidFill>
                <a:latin typeface="Merriweather"/>
                <a:ea typeface="Merriweather"/>
                <a:cs typeface="Merriweather"/>
                <a:sym typeface="Merriweather"/>
              </a:rPr>
              <a:t> </a:t>
            </a:r>
            <a:r>
              <a:rPr lang="en-US" sz="2400" b="0" i="0" u="none" strike="noStrike" cap="none" dirty="0" err="1">
                <a:solidFill>
                  <a:schemeClr val="accent1"/>
                </a:solidFill>
                <a:latin typeface="Merriweather"/>
                <a:ea typeface="Merriweather"/>
                <a:cs typeface="Merriweather"/>
                <a:sym typeface="Merriweather"/>
              </a:rPr>
              <a:t>suya</a:t>
            </a:r>
            <a:r>
              <a:rPr lang="en-US" sz="2400" b="0" i="0" u="none" strike="noStrike" cap="none" dirty="0">
                <a:solidFill>
                  <a:schemeClr val="accent1"/>
                </a:solidFill>
                <a:latin typeface="Merriweather"/>
                <a:ea typeface="Merriweather"/>
                <a:cs typeface="Merriweather"/>
                <a:sym typeface="Merriweather"/>
              </a:rPr>
              <a:t> o con </a:t>
            </a:r>
            <a:r>
              <a:rPr lang="en-US" sz="2400" b="0" i="0" u="none" strike="noStrike" cap="none" dirty="0" err="1">
                <a:solidFill>
                  <a:schemeClr val="accent1"/>
                </a:solidFill>
                <a:latin typeface="Merriweather"/>
                <a:ea typeface="Merriweather"/>
                <a:cs typeface="Merriweather"/>
                <a:sym typeface="Merriweather"/>
              </a:rPr>
              <a:t>su</a:t>
            </a:r>
            <a:r>
              <a:rPr lang="en-US" sz="2400" b="0" i="0" u="none" strike="noStrike" cap="none" dirty="0">
                <a:solidFill>
                  <a:schemeClr val="accent1"/>
                </a:solidFill>
                <a:latin typeface="Merriweather"/>
                <a:ea typeface="Merriweather"/>
                <a:cs typeface="Merriweather"/>
                <a:sym typeface="Merriweather"/>
              </a:rPr>
              <a:t> </a:t>
            </a:r>
            <a:r>
              <a:rPr lang="en-US" sz="2400" b="0" i="0" u="none" strike="noStrike" cap="none" dirty="0" err="1">
                <a:solidFill>
                  <a:schemeClr val="accent1"/>
                </a:solidFill>
                <a:latin typeface="Merriweather"/>
                <a:ea typeface="Merriweather"/>
                <a:cs typeface="Merriweather"/>
                <a:sym typeface="Merriweather"/>
              </a:rPr>
              <a:t>consentimiento</a:t>
            </a:r>
            <a:r>
              <a:rPr lang="en-US" sz="2400" b="0" i="0" u="none" strike="noStrike" cap="none" dirty="0">
                <a:solidFill>
                  <a:schemeClr val="accent1"/>
                </a:solidFill>
                <a:latin typeface="Merriweather"/>
                <a:ea typeface="Merriweather"/>
                <a:cs typeface="Merriweather"/>
                <a:sym typeface="Merriweather"/>
              </a:rPr>
              <a:t> o </a:t>
            </a:r>
            <a:r>
              <a:rPr lang="en-US" sz="2400" b="0" i="0" u="none" strike="noStrike" cap="none" dirty="0" err="1">
                <a:solidFill>
                  <a:schemeClr val="accent1"/>
                </a:solidFill>
                <a:latin typeface="Merriweather"/>
                <a:ea typeface="Merriweather"/>
                <a:cs typeface="Merriweather"/>
                <a:sym typeface="Merriweather"/>
              </a:rPr>
              <a:t>beneplácito</a:t>
            </a:r>
            <a:r>
              <a:rPr lang="en-US" sz="2400" b="0" i="0" u="none" strike="noStrike" cap="none" dirty="0">
                <a:solidFill>
                  <a:schemeClr val="accent1"/>
                </a:solidFill>
                <a:latin typeface="Merriweather"/>
                <a:ea typeface="Merriweather"/>
                <a:cs typeface="Merriweather"/>
                <a:sym typeface="Merriweather"/>
              </a:rPr>
              <a:t>, </a:t>
            </a:r>
            <a:r>
              <a:rPr lang="en-US" sz="2400" b="0" i="0" u="none" strike="noStrike" cap="none" dirty="0" err="1">
                <a:solidFill>
                  <a:schemeClr val="accent1"/>
                </a:solidFill>
                <a:latin typeface="Merriweather"/>
                <a:ea typeface="Merriweather"/>
                <a:cs typeface="Merriweather"/>
                <a:sym typeface="Merriweather"/>
              </a:rPr>
              <a:t>pueda</a:t>
            </a:r>
            <a:r>
              <a:rPr lang="en-US" sz="2400" b="0" i="0" u="none" strike="noStrike" cap="none" dirty="0">
                <a:solidFill>
                  <a:schemeClr val="accent1"/>
                </a:solidFill>
                <a:latin typeface="Merriweather"/>
                <a:ea typeface="Merriweather"/>
                <a:cs typeface="Merriweather"/>
                <a:sym typeface="Merriweather"/>
              </a:rPr>
              <a:t> </a:t>
            </a:r>
            <a:r>
              <a:rPr lang="en-US" sz="2400" b="0" i="0" u="none" strike="noStrike" cap="none" dirty="0" err="1">
                <a:solidFill>
                  <a:schemeClr val="accent1"/>
                </a:solidFill>
                <a:latin typeface="Merriweather"/>
                <a:ea typeface="Merriweather"/>
                <a:cs typeface="Merriweather"/>
                <a:sym typeface="Merriweather"/>
              </a:rPr>
              <a:t>ocurrir</a:t>
            </a:r>
            <a:r>
              <a:rPr lang="en-US" sz="2400" b="0" i="0" u="none" strike="noStrike" cap="none" dirty="0">
                <a:solidFill>
                  <a:schemeClr val="accent1"/>
                </a:solidFill>
                <a:latin typeface="Merriweather"/>
                <a:ea typeface="Merriweather"/>
                <a:cs typeface="Merriweather"/>
                <a:sym typeface="Merriweather"/>
              </a:rPr>
              <a:t> con un </a:t>
            </a:r>
            <a:r>
              <a:rPr lang="en-US" sz="2400" b="0" i="0" u="none" strike="noStrike" cap="none" dirty="0" err="1">
                <a:solidFill>
                  <a:schemeClr val="accent1"/>
                </a:solidFill>
                <a:latin typeface="Merriweather"/>
                <a:ea typeface="Merriweather"/>
                <a:cs typeface="Merriweather"/>
                <a:sym typeface="Merriweather"/>
              </a:rPr>
              <a:t>propósito</a:t>
            </a:r>
            <a:r>
              <a:rPr lang="en-US" sz="2400" b="0" i="0" u="none" strike="noStrike" cap="none" dirty="0">
                <a:solidFill>
                  <a:schemeClr val="accent1"/>
                </a:solidFill>
                <a:latin typeface="Merriweather"/>
                <a:ea typeface="Merriweather"/>
                <a:cs typeface="Merriweather"/>
                <a:sym typeface="Merriweather"/>
              </a:rPr>
              <a:t> que no </a:t>
            </a:r>
            <a:r>
              <a:rPr lang="en-US" sz="2400" b="0" i="0" u="none" strike="noStrike" cap="none" dirty="0" err="1">
                <a:solidFill>
                  <a:schemeClr val="accent1"/>
                </a:solidFill>
                <a:latin typeface="Merriweather"/>
                <a:ea typeface="Merriweather"/>
                <a:cs typeface="Merriweather"/>
                <a:sym typeface="Merriweather"/>
              </a:rPr>
              <a:t>implique</a:t>
            </a:r>
            <a:r>
              <a:rPr lang="en-US" sz="2400" b="0" i="0" u="none" strike="noStrike" cap="none" dirty="0">
                <a:solidFill>
                  <a:schemeClr val="accent1"/>
                </a:solidFill>
                <a:latin typeface="Merriweather"/>
                <a:ea typeface="Merriweather"/>
                <a:cs typeface="Merriweather"/>
                <a:sym typeface="Merriweather"/>
              </a:rPr>
              <a:t>, de </a:t>
            </a:r>
            <a:r>
              <a:rPr lang="en-US" sz="2400" b="0" i="0" u="none" strike="noStrike" cap="none" dirty="0" err="1">
                <a:solidFill>
                  <a:schemeClr val="accent1"/>
                </a:solidFill>
                <a:latin typeface="Merriweather"/>
                <a:ea typeface="Merriweather"/>
                <a:cs typeface="Merriweather"/>
                <a:sym typeface="Merriweather"/>
              </a:rPr>
              <a:t>alguna</a:t>
            </a:r>
            <a:r>
              <a:rPr lang="en-US" sz="2400" b="0" i="0" u="none" strike="noStrike" cap="none" dirty="0">
                <a:solidFill>
                  <a:schemeClr val="accent1"/>
                </a:solidFill>
                <a:latin typeface="Merriweather"/>
                <a:ea typeface="Merriweather"/>
                <a:cs typeface="Merriweather"/>
                <a:sym typeface="Merriweather"/>
              </a:rPr>
              <a:t> </a:t>
            </a:r>
            <a:r>
              <a:rPr lang="en-US" sz="2400" b="0" i="0" u="none" strike="noStrike" cap="none" dirty="0" err="1">
                <a:solidFill>
                  <a:schemeClr val="accent1"/>
                </a:solidFill>
                <a:latin typeface="Merriweather"/>
                <a:ea typeface="Merriweather"/>
                <a:cs typeface="Merriweather"/>
                <a:sym typeface="Merriweather"/>
              </a:rPr>
              <a:t>manera</a:t>
            </a:r>
            <a:r>
              <a:rPr lang="en-US" sz="2400" b="0" i="0" u="none" strike="noStrike" cap="none" dirty="0">
                <a:solidFill>
                  <a:schemeClr val="accent1"/>
                </a:solidFill>
                <a:latin typeface="Merriweather"/>
                <a:ea typeface="Merriweather"/>
                <a:cs typeface="Merriweather"/>
                <a:sym typeface="Merriweather"/>
              </a:rPr>
              <a:t>, </a:t>
            </a:r>
            <a:r>
              <a:rPr lang="en-US" sz="2400" b="0" i="0" u="none" strike="noStrike" cap="none" dirty="0" err="1">
                <a:solidFill>
                  <a:schemeClr val="accent1"/>
                </a:solidFill>
                <a:latin typeface="Merriweather"/>
                <a:ea typeface="Merriweather"/>
                <a:cs typeface="Merriweather"/>
                <a:sym typeface="Merriweather"/>
              </a:rPr>
              <a:t>castigo</a:t>
            </a:r>
            <a:r>
              <a:rPr lang="en-US" sz="2400" b="0" i="0" u="none" strike="noStrike" cap="none" dirty="0">
                <a:solidFill>
                  <a:schemeClr val="accent1"/>
                </a:solidFill>
                <a:latin typeface="Merriweather"/>
                <a:ea typeface="Merriweather"/>
                <a:cs typeface="Merriweather"/>
                <a:sym typeface="Merriweather"/>
              </a:rPr>
              <a:t>, </a:t>
            </a:r>
            <a:r>
              <a:rPr lang="en-US" sz="2400" b="0" i="0" u="none" strike="noStrike" cap="none" dirty="0" err="1">
                <a:solidFill>
                  <a:schemeClr val="accent1"/>
                </a:solidFill>
                <a:latin typeface="Merriweather"/>
                <a:ea typeface="Merriweather"/>
                <a:cs typeface="Merriweather"/>
                <a:sym typeface="Merriweather"/>
              </a:rPr>
              <a:t>coerción</a:t>
            </a:r>
            <a:r>
              <a:rPr lang="en-US" sz="2400" b="0" i="0" u="none" strike="noStrike" cap="none" dirty="0">
                <a:solidFill>
                  <a:schemeClr val="accent1"/>
                </a:solidFill>
                <a:latin typeface="Merriweather"/>
                <a:ea typeface="Merriweather"/>
                <a:cs typeface="Merriweather"/>
                <a:sym typeface="Merriweather"/>
              </a:rPr>
              <a:t>, </a:t>
            </a:r>
            <a:r>
              <a:rPr lang="en-US" sz="2400" b="0" i="0" u="none" strike="noStrike" cap="none" dirty="0" err="1">
                <a:solidFill>
                  <a:schemeClr val="accent1"/>
                </a:solidFill>
                <a:latin typeface="Merriweather"/>
                <a:ea typeface="Merriweather"/>
                <a:cs typeface="Merriweather"/>
                <a:sym typeface="Merriweather"/>
              </a:rPr>
              <a:t>discriminación</a:t>
            </a:r>
            <a:r>
              <a:rPr lang="en-US" sz="2400" b="0" i="0" u="none" strike="noStrike" cap="none" dirty="0">
                <a:solidFill>
                  <a:schemeClr val="accent1"/>
                </a:solidFill>
                <a:latin typeface="Merriweather"/>
                <a:ea typeface="Merriweather"/>
                <a:cs typeface="Merriweather"/>
                <a:sym typeface="Merriweather"/>
              </a:rPr>
              <a:t> o </a:t>
            </a:r>
            <a:r>
              <a:rPr lang="en-US" sz="2400" b="0" i="0" u="none" strike="noStrike" cap="none" dirty="0" err="1">
                <a:solidFill>
                  <a:schemeClr val="accent1"/>
                </a:solidFill>
                <a:latin typeface="Merriweather"/>
                <a:ea typeface="Merriweather"/>
                <a:cs typeface="Merriweather"/>
                <a:sym typeface="Merriweather"/>
              </a:rPr>
              <a:t>intimidación</a:t>
            </a:r>
            <a:r>
              <a:rPr lang="en-US" sz="2400" b="0" i="0" u="none" strike="noStrike" cap="none" dirty="0">
                <a:solidFill>
                  <a:schemeClr val="accent1"/>
                </a:solidFill>
                <a:latin typeface="Merriweather"/>
                <a:ea typeface="Merriweather"/>
                <a:cs typeface="Merriweather"/>
                <a:sym typeface="Merriweather"/>
              </a:rPr>
              <a:t>.”</a:t>
            </a:r>
            <a:br>
              <a:rPr lang="en-US" sz="2000" b="0" i="0" u="none" strike="noStrike" cap="none" dirty="0">
                <a:solidFill>
                  <a:schemeClr val="accent1"/>
                </a:solidFill>
                <a:latin typeface="Merriweather"/>
                <a:ea typeface="Merriweather"/>
                <a:cs typeface="Merriweather"/>
                <a:sym typeface="Merriweather"/>
              </a:rPr>
            </a:br>
            <a:r>
              <a:rPr lang="en-US" sz="2000" b="0" i="0" u="none" strike="noStrike" cap="none" dirty="0">
                <a:solidFill>
                  <a:schemeClr val="accent1"/>
                </a:solidFill>
                <a:latin typeface="Merriweather"/>
                <a:ea typeface="Merriweather"/>
                <a:cs typeface="Merriweather"/>
                <a:sym typeface="Merriweather"/>
              </a:rPr>
              <a:t>				  </a:t>
            </a:r>
            <a:r>
              <a:rPr lang="en-US" sz="1800" b="0" i="0" u="none" strike="noStrike" cap="none" dirty="0">
                <a:solidFill>
                  <a:schemeClr val="accent4"/>
                </a:solidFill>
                <a:latin typeface="Merriweather"/>
                <a:ea typeface="Merriweather"/>
                <a:cs typeface="Merriweather"/>
                <a:sym typeface="Merriweather"/>
              </a:rPr>
              <a:t>– </a:t>
            </a:r>
            <a:r>
              <a:rPr lang="en-US" sz="1800" b="0" i="1" u="none" strike="noStrike" cap="none" dirty="0" err="1">
                <a:solidFill>
                  <a:schemeClr val="accent4"/>
                </a:solidFill>
                <a:latin typeface="Merriweather"/>
                <a:ea typeface="Merriweather"/>
                <a:cs typeface="Merriweather"/>
                <a:sym typeface="Merriweather"/>
              </a:rPr>
              <a:t>Delalic</a:t>
            </a:r>
            <a:r>
              <a:rPr lang="en-US" sz="1800" b="0" i="1" u="none" strike="noStrike" cap="none" dirty="0">
                <a:solidFill>
                  <a:schemeClr val="accent4"/>
                </a:solidFill>
                <a:latin typeface="Merriweather"/>
                <a:ea typeface="Merriweather"/>
                <a:cs typeface="Merriweather"/>
                <a:sym typeface="Merriweather"/>
              </a:rPr>
              <a:t> et al.</a:t>
            </a:r>
            <a:r>
              <a:rPr lang="en-US" sz="1800" b="0" i="0" u="none" strike="noStrike" cap="none" dirty="0">
                <a:solidFill>
                  <a:schemeClr val="accent4"/>
                </a:solidFill>
                <a:latin typeface="Merriweather"/>
                <a:ea typeface="Merriweather"/>
                <a:cs typeface="Merriweather"/>
                <a:sym typeface="Merriweather"/>
              </a:rPr>
              <a:t> (TPIY, 16 de Nov. de 1998)</a:t>
            </a:r>
            <a:br>
              <a:rPr lang="en-US" sz="2000" b="0" i="0" u="none" strike="noStrike" cap="none" dirty="0">
                <a:solidFill>
                  <a:schemeClr val="accent1"/>
                </a:solidFill>
                <a:latin typeface="Merriweather"/>
                <a:ea typeface="Merriweather"/>
                <a:cs typeface="Merriweather"/>
                <a:sym typeface="Merriweather"/>
              </a:rPr>
            </a:br>
            <a:endParaRPr sz="2000" b="0" i="0" u="none" strike="noStrike" cap="none" dirty="0">
              <a:solidFill>
                <a:schemeClr val="accent1"/>
              </a:solidFill>
              <a:latin typeface="Merriweather"/>
              <a:ea typeface="Merriweather"/>
              <a:cs typeface="Merriweather"/>
              <a:sym typeface="Merriweather"/>
            </a:endParaRPr>
          </a:p>
        </p:txBody>
      </p:sp>
      <p:sp>
        <p:nvSpPr>
          <p:cNvPr id="5" name="Rectangle 4">
            <a:extLst>
              <a:ext uri="{FF2B5EF4-FFF2-40B4-BE49-F238E27FC236}">
                <a16:creationId xmlns:a16="http://schemas.microsoft.com/office/drawing/2014/main" id="{6D970078-0DB6-4A13-843E-04CA5FA42DD1}"/>
              </a:ext>
            </a:extLst>
          </p:cNvPr>
          <p:cNvSpPr/>
          <p:nvPr/>
        </p:nvSpPr>
        <p:spPr>
          <a:xfrm>
            <a:off x="8298948" y="4841465"/>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Google Shape;270;p39"/>
          <p:cNvSpPr txBox="1"/>
          <p:nvPr/>
        </p:nvSpPr>
        <p:spPr>
          <a:xfrm>
            <a:off x="311725" y="500925"/>
            <a:ext cx="8520600" cy="623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600"/>
              <a:buFont typeface="Arial"/>
              <a:buNone/>
            </a:pPr>
            <a:r>
              <a:rPr lang="en-US" sz="2600" b="0" i="0" u="none" strike="noStrike" cap="none">
                <a:solidFill>
                  <a:schemeClr val="lt1"/>
                </a:solidFill>
                <a:latin typeface="Merriweather"/>
                <a:ea typeface="Merriweather"/>
                <a:cs typeface="Merriweather"/>
                <a:sym typeface="Merriweather"/>
              </a:rPr>
              <a:t>Resoluciones clave del tribunal mixto sobre género</a:t>
            </a:r>
            <a:endParaRPr/>
          </a:p>
        </p:txBody>
      </p:sp>
      <p:grpSp>
        <p:nvGrpSpPr>
          <p:cNvPr id="271" name="Google Shape;271;p39"/>
          <p:cNvGrpSpPr/>
          <p:nvPr/>
        </p:nvGrpSpPr>
        <p:grpSpPr>
          <a:xfrm>
            <a:off x="4806559" y="1387377"/>
            <a:ext cx="3405540" cy="3662722"/>
            <a:chOff x="3320450" y="1304875"/>
            <a:chExt cx="2632500" cy="3416400"/>
          </a:xfrm>
        </p:grpSpPr>
        <p:sp>
          <p:nvSpPr>
            <p:cNvPr id="272" name="Google Shape;272;p39"/>
            <p:cNvSpPr txBox="1"/>
            <p:nvPr/>
          </p:nvSpPr>
          <p:spPr>
            <a:xfrm>
              <a:off x="3324050" y="1304875"/>
              <a:ext cx="2628900" cy="464100"/>
            </a:xfrm>
            <a:prstGeom prst="rect">
              <a:avLst/>
            </a:prstGeom>
            <a:solidFill>
              <a:srgbClr val="31394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3" name="Google Shape;273;p39"/>
            <p:cNvSpPr/>
            <p:nvPr/>
          </p:nvSpPr>
          <p:spPr>
            <a:xfrm>
              <a:off x="3320450" y="1304875"/>
              <a:ext cx="2628900" cy="3416400"/>
            </a:xfrm>
            <a:prstGeom prst="rect">
              <a:avLst/>
            </a:prstGeom>
            <a:noFill/>
            <a:ln w="9525" cap="flat" cmpd="sng">
              <a:solidFill>
                <a:srgbClr val="31394D"/>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74" name="Google Shape;274;p39"/>
          <p:cNvSpPr/>
          <p:nvPr/>
        </p:nvSpPr>
        <p:spPr>
          <a:xfrm>
            <a:off x="4684318" y="1466111"/>
            <a:ext cx="3645364" cy="340093"/>
          </a:xfrm>
          <a:prstGeom prst="rect">
            <a:avLst/>
          </a:prstGeom>
          <a:noFill/>
          <a:ln>
            <a:noFill/>
          </a:ln>
        </p:spPr>
        <p:txBody>
          <a:bodyPr spcFirstLastPara="1" wrap="square" lIns="91425" tIns="45700" rIns="91425" bIns="45700" anchor="t" anchorCtr="0">
            <a:noAutofit/>
          </a:bodyPr>
          <a:lstStyle/>
          <a:p>
            <a:pPr marL="0" marR="0" lvl="0" indent="0" algn="ctr" rtl="0">
              <a:lnSpc>
                <a:spcPct val="115000"/>
              </a:lnSpc>
              <a:spcBef>
                <a:spcPts val="0"/>
              </a:spcBef>
              <a:spcAft>
                <a:spcPts val="0"/>
              </a:spcAft>
              <a:buNone/>
            </a:pPr>
            <a:r>
              <a:rPr lang="en-US" sz="1400" b="0" i="0" u="none" strike="noStrike" cap="none">
                <a:solidFill>
                  <a:schemeClr val="lt1"/>
                </a:solidFill>
                <a:latin typeface="Roboto"/>
                <a:ea typeface="Roboto"/>
                <a:cs typeface="Roboto"/>
                <a:sym typeface="Roboto"/>
              </a:rPr>
              <a:t>Procesamiento del </a:t>
            </a:r>
            <a:r>
              <a:rPr lang="en-US" sz="1400" b="0" i="1" u="none" strike="noStrike" cap="none">
                <a:solidFill>
                  <a:schemeClr val="lt1"/>
                </a:solidFill>
                <a:latin typeface="Roboto"/>
                <a:ea typeface="Roboto"/>
                <a:cs typeface="Roboto"/>
                <a:sym typeface="Roboto"/>
              </a:rPr>
              <a:t>caso 002</a:t>
            </a:r>
            <a:r>
              <a:rPr lang="en-US" sz="1400" b="0" i="0" u="none" strike="noStrike" cap="none">
                <a:solidFill>
                  <a:schemeClr val="lt1"/>
                </a:solidFill>
                <a:latin typeface="Roboto"/>
                <a:ea typeface="Roboto"/>
                <a:cs typeface="Roboto"/>
                <a:sym typeface="Roboto"/>
              </a:rPr>
              <a:t> (SETC, 2010)</a:t>
            </a:r>
            <a:endParaRPr/>
          </a:p>
        </p:txBody>
      </p:sp>
      <p:sp>
        <p:nvSpPr>
          <p:cNvPr id="275" name="Google Shape;275;p39"/>
          <p:cNvSpPr txBox="1"/>
          <p:nvPr/>
        </p:nvSpPr>
        <p:spPr>
          <a:xfrm>
            <a:off x="4814031" y="1874995"/>
            <a:ext cx="3646923" cy="3145805"/>
          </a:xfrm>
          <a:prstGeom prst="rect">
            <a:avLst/>
          </a:prstGeom>
          <a:noFill/>
          <a:ln>
            <a:noFill/>
          </a:ln>
        </p:spPr>
        <p:txBody>
          <a:bodyPr spcFirstLastPara="1" wrap="square" lIns="91425" tIns="91425" rIns="91425" bIns="91425" anchor="t" anchorCtr="0">
            <a:noAutofit/>
          </a:bodyPr>
          <a:lstStyle/>
          <a:p>
            <a:pPr marL="0" marR="0" lvl="0" indent="0" algn="l" rtl="0">
              <a:lnSpc>
                <a:spcPct val="114000"/>
              </a:lnSpc>
              <a:spcBef>
                <a:spcPts val="0"/>
              </a:spcBef>
              <a:spcAft>
                <a:spcPts val="0"/>
              </a:spcAft>
              <a:buNone/>
            </a:pPr>
            <a:r>
              <a:rPr lang="en-US" sz="1600" b="0" i="0" u="none" strike="noStrike" cap="none">
                <a:solidFill>
                  <a:schemeClr val="dk2"/>
                </a:solidFill>
                <a:latin typeface="Roboto"/>
                <a:ea typeface="Roboto"/>
                <a:cs typeface="Roboto"/>
                <a:sym typeface="Roboto"/>
              </a:rPr>
              <a:t>Las SETC fueron de los primeros tribunales en reconocer los actos de violencia sexual y basada en género contra hombres como tales.</a:t>
            </a:r>
            <a:endParaRPr/>
          </a:p>
          <a:p>
            <a:pPr marL="0" marR="0" lvl="0" indent="0" algn="l" rtl="0">
              <a:lnSpc>
                <a:spcPct val="114000"/>
              </a:lnSpc>
              <a:spcBef>
                <a:spcPts val="1600"/>
              </a:spcBef>
              <a:spcAft>
                <a:spcPts val="1600"/>
              </a:spcAft>
              <a:buNone/>
            </a:pPr>
            <a:r>
              <a:rPr lang="en-US" sz="1600" b="0" i="0" u="none" strike="noStrike" cap="none">
                <a:solidFill>
                  <a:schemeClr val="dk2"/>
                </a:solidFill>
                <a:latin typeface="Roboto"/>
                <a:ea typeface="Roboto"/>
                <a:cs typeface="Roboto"/>
                <a:sym typeface="Roboto"/>
              </a:rPr>
              <a:t>Las SETC utilizaron un lenguaje de género neutral para describir el matrimonio forzado: “tanto hombres como mujeres fueron obligados a casarse” bajo el Khmer Rouge.</a:t>
            </a:r>
            <a:endParaRPr/>
          </a:p>
        </p:txBody>
      </p:sp>
      <p:grpSp>
        <p:nvGrpSpPr>
          <p:cNvPr id="276" name="Google Shape;276;p39"/>
          <p:cNvGrpSpPr/>
          <p:nvPr/>
        </p:nvGrpSpPr>
        <p:grpSpPr>
          <a:xfrm>
            <a:off x="902156" y="1383591"/>
            <a:ext cx="3405540" cy="3662722"/>
            <a:chOff x="3320450" y="1304875"/>
            <a:chExt cx="2632500" cy="3416400"/>
          </a:xfrm>
        </p:grpSpPr>
        <p:sp>
          <p:nvSpPr>
            <p:cNvPr id="277" name="Google Shape;277;p39"/>
            <p:cNvSpPr txBox="1"/>
            <p:nvPr/>
          </p:nvSpPr>
          <p:spPr>
            <a:xfrm>
              <a:off x="3324050" y="1304875"/>
              <a:ext cx="2628900" cy="464100"/>
            </a:xfrm>
            <a:prstGeom prst="rect">
              <a:avLst/>
            </a:prstGeom>
            <a:solidFill>
              <a:srgbClr val="31394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8" name="Google Shape;278;p39"/>
            <p:cNvSpPr/>
            <p:nvPr/>
          </p:nvSpPr>
          <p:spPr>
            <a:xfrm>
              <a:off x="3320450" y="1304875"/>
              <a:ext cx="2628900" cy="3416400"/>
            </a:xfrm>
            <a:prstGeom prst="rect">
              <a:avLst/>
            </a:prstGeom>
            <a:noFill/>
            <a:ln w="9525" cap="flat" cmpd="sng">
              <a:solidFill>
                <a:srgbClr val="31394D"/>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79" name="Google Shape;279;p39"/>
          <p:cNvSpPr/>
          <p:nvPr/>
        </p:nvSpPr>
        <p:spPr>
          <a:xfrm>
            <a:off x="911187" y="1448355"/>
            <a:ext cx="3391852" cy="355995"/>
          </a:xfrm>
          <a:prstGeom prst="rect">
            <a:avLst/>
          </a:prstGeom>
          <a:noFill/>
          <a:ln>
            <a:noFill/>
          </a:ln>
        </p:spPr>
        <p:txBody>
          <a:bodyPr spcFirstLastPara="1" wrap="square" lIns="91425" tIns="45700" rIns="91425" bIns="45700" anchor="t" anchorCtr="0">
            <a:noAutofit/>
          </a:bodyPr>
          <a:lstStyle/>
          <a:p>
            <a:pPr marL="0" marR="0" lvl="0" indent="0" algn="ctr" rtl="0">
              <a:lnSpc>
                <a:spcPct val="115000"/>
              </a:lnSpc>
              <a:spcBef>
                <a:spcPts val="0"/>
              </a:spcBef>
              <a:spcAft>
                <a:spcPts val="0"/>
              </a:spcAft>
              <a:buNone/>
            </a:pPr>
            <a:r>
              <a:rPr lang="en-US" sz="1600" b="0" i="1" u="none" strike="noStrike" cap="none">
                <a:solidFill>
                  <a:schemeClr val="lt1"/>
                </a:solidFill>
                <a:latin typeface="Roboto"/>
                <a:ea typeface="Roboto"/>
                <a:cs typeface="Roboto"/>
                <a:sym typeface="Roboto"/>
              </a:rPr>
              <a:t>Brima</a:t>
            </a:r>
            <a:r>
              <a:rPr lang="en-US" sz="1600" b="0" i="0" u="none" strike="noStrike" cap="none">
                <a:solidFill>
                  <a:schemeClr val="lt1"/>
                </a:solidFill>
                <a:latin typeface="Roboto"/>
                <a:ea typeface="Roboto"/>
                <a:cs typeface="Roboto"/>
                <a:sym typeface="Roboto"/>
              </a:rPr>
              <a:t> (TESL, 2007)</a:t>
            </a:r>
            <a:endParaRPr/>
          </a:p>
        </p:txBody>
      </p:sp>
      <p:sp>
        <p:nvSpPr>
          <p:cNvPr id="280" name="Google Shape;280;p39"/>
          <p:cNvSpPr txBox="1"/>
          <p:nvPr/>
        </p:nvSpPr>
        <p:spPr>
          <a:xfrm>
            <a:off x="909628" y="1871209"/>
            <a:ext cx="3397713" cy="3145805"/>
          </a:xfrm>
          <a:prstGeom prst="rect">
            <a:avLst/>
          </a:prstGeom>
          <a:noFill/>
          <a:ln>
            <a:noFill/>
          </a:ln>
        </p:spPr>
        <p:txBody>
          <a:bodyPr spcFirstLastPara="1" wrap="square" lIns="91425" tIns="91425" rIns="91425" bIns="91425" anchor="t" anchorCtr="0">
            <a:noAutofit/>
          </a:bodyPr>
          <a:lstStyle/>
          <a:p>
            <a:pPr marL="0" marR="0" lvl="0" indent="0" algn="l" rtl="0">
              <a:lnSpc>
                <a:spcPct val="114000"/>
              </a:lnSpc>
              <a:spcBef>
                <a:spcPts val="0"/>
              </a:spcBef>
              <a:spcAft>
                <a:spcPts val="0"/>
              </a:spcAft>
              <a:buNone/>
            </a:pPr>
            <a:r>
              <a:rPr lang="en-US" sz="1600" b="0" i="0" u="none" strike="noStrike" cap="none">
                <a:solidFill>
                  <a:schemeClr val="dk2"/>
                </a:solidFill>
                <a:latin typeface="Roboto"/>
                <a:ea typeface="Roboto"/>
                <a:cs typeface="Roboto"/>
                <a:sym typeface="Roboto"/>
              </a:rPr>
              <a:t>El matrimonio forzado es distinto de la esclavitud sexual.</a:t>
            </a:r>
            <a:endParaRPr/>
          </a:p>
          <a:p>
            <a:pPr marL="0" marR="0" lvl="0" indent="0" algn="l" rtl="0">
              <a:lnSpc>
                <a:spcPct val="114000"/>
              </a:lnSpc>
              <a:spcBef>
                <a:spcPts val="1600"/>
              </a:spcBef>
              <a:spcAft>
                <a:spcPts val="1600"/>
              </a:spcAft>
              <a:buNone/>
            </a:pPr>
            <a:r>
              <a:rPr lang="en-US" sz="1600" b="0" i="0" u="none" strike="noStrike" cap="none">
                <a:solidFill>
                  <a:schemeClr val="dk2"/>
                </a:solidFill>
                <a:latin typeface="Roboto"/>
                <a:ea typeface="Roboto"/>
                <a:cs typeface="Roboto"/>
                <a:sym typeface="Roboto"/>
              </a:rPr>
              <a:t>El matrimonio forzado puede constituir un crimen de lesa humanidad. </a:t>
            </a:r>
            <a:endParaRPr/>
          </a:p>
        </p:txBody>
      </p:sp>
      <p:sp>
        <p:nvSpPr>
          <p:cNvPr id="13" name="Rectangle 12">
            <a:extLst>
              <a:ext uri="{FF2B5EF4-FFF2-40B4-BE49-F238E27FC236}">
                <a16:creationId xmlns:a16="http://schemas.microsoft.com/office/drawing/2014/main" id="{5DAA4FEA-1885-46F9-A4F9-66760882E3EC}"/>
              </a:ext>
            </a:extLst>
          </p:cNvPr>
          <p:cNvSpPr/>
          <p:nvPr/>
        </p:nvSpPr>
        <p:spPr>
          <a:xfrm>
            <a:off x="8298948" y="4841465"/>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Google Shape;285;p40"/>
          <p:cNvSpPr txBox="1">
            <a:spLocks noGrp="1"/>
          </p:cNvSpPr>
          <p:nvPr>
            <p:ph type="title"/>
          </p:nvPr>
        </p:nvSpPr>
        <p:spPr>
          <a:xfrm>
            <a:off x="311725" y="500925"/>
            <a:ext cx="3706500" cy="2508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lt1"/>
              </a:buClr>
              <a:buSzPts val="2800"/>
              <a:buFont typeface="Merriweather"/>
              <a:buNone/>
            </a:pPr>
            <a:r>
              <a:rPr lang="en-US" sz="2800" b="0" i="0" u="none" strike="noStrike" cap="none">
                <a:solidFill>
                  <a:schemeClr val="lt1"/>
                </a:solidFill>
                <a:latin typeface="Merriweather"/>
                <a:ea typeface="Merriweather"/>
                <a:cs typeface="Merriweather"/>
                <a:sym typeface="Merriweather"/>
              </a:rPr>
              <a:t>6. El Estatuto de Roma y la CPI</a:t>
            </a:r>
            <a:endParaRPr/>
          </a:p>
        </p:txBody>
      </p:sp>
      <p:sp>
        <p:nvSpPr>
          <p:cNvPr id="286" name="Google Shape;286;p40"/>
          <p:cNvSpPr txBox="1">
            <a:spLocks noGrp="1"/>
          </p:cNvSpPr>
          <p:nvPr>
            <p:ph type="body" idx="1"/>
          </p:nvPr>
        </p:nvSpPr>
        <p:spPr>
          <a:xfrm>
            <a:off x="4550228" y="226219"/>
            <a:ext cx="4365171" cy="4691062"/>
          </a:xfrm>
          <a:prstGeom prst="rect">
            <a:avLst/>
          </a:prstGeom>
          <a:noFill/>
          <a:ln>
            <a:noFill/>
          </a:ln>
        </p:spPr>
        <p:txBody>
          <a:bodyPr spcFirstLastPara="1" wrap="square" lIns="91425" tIns="91425" rIns="91425" bIns="91425" anchor="ctr" anchorCtr="0">
            <a:noAutofit/>
          </a:bodyPr>
          <a:lstStyle/>
          <a:p>
            <a:pPr marL="146050" marR="0" lvl="0" indent="0" algn="l" rtl="0">
              <a:lnSpc>
                <a:spcPct val="115000"/>
              </a:lnSpc>
              <a:spcBef>
                <a:spcPts val="0"/>
              </a:spcBef>
              <a:spcAft>
                <a:spcPts val="0"/>
              </a:spcAft>
              <a:buClr>
                <a:schemeClr val="dk2"/>
              </a:buClr>
              <a:buSzPts val="1700"/>
              <a:buFont typeface="Roboto"/>
              <a:buNone/>
            </a:pPr>
            <a:r>
              <a:rPr lang="en-US" sz="1500" i="0" u="none" strike="noStrike" cap="none" dirty="0">
                <a:solidFill>
                  <a:schemeClr val="dk2"/>
                </a:solidFill>
                <a:latin typeface="Roboto"/>
                <a:ea typeface="Roboto"/>
                <a:cs typeface="Roboto"/>
                <a:sym typeface="Roboto"/>
              </a:rPr>
              <a:t>Primer y </a:t>
            </a:r>
            <a:r>
              <a:rPr lang="en-US" sz="1500" i="0" u="none" strike="noStrike" cap="none" dirty="0" err="1">
                <a:solidFill>
                  <a:schemeClr val="dk2"/>
                </a:solidFill>
                <a:latin typeface="Roboto"/>
                <a:ea typeface="Roboto"/>
                <a:cs typeface="Roboto"/>
                <a:sym typeface="Roboto"/>
              </a:rPr>
              <a:t>único</a:t>
            </a:r>
            <a:r>
              <a:rPr lang="en-US" sz="1500" i="0" u="none" strike="noStrike" cap="none" dirty="0">
                <a:solidFill>
                  <a:schemeClr val="dk2"/>
                </a:solidFill>
                <a:latin typeface="Roboto"/>
                <a:ea typeface="Roboto"/>
                <a:cs typeface="Roboto"/>
                <a:sym typeface="Roboto"/>
              </a:rPr>
              <a:t> tribunal penal </a:t>
            </a:r>
            <a:r>
              <a:rPr lang="en-US" sz="1500" i="0" u="none" strike="noStrike" cap="none" dirty="0" err="1">
                <a:solidFill>
                  <a:schemeClr val="dk2"/>
                </a:solidFill>
                <a:latin typeface="Roboto"/>
                <a:ea typeface="Roboto"/>
                <a:cs typeface="Roboto"/>
                <a:sym typeface="Roboto"/>
              </a:rPr>
              <a:t>internacional</a:t>
            </a:r>
            <a:r>
              <a:rPr lang="en-US" sz="1500" i="0" u="none" strike="noStrike" cap="none" dirty="0">
                <a:solidFill>
                  <a:schemeClr val="dk2"/>
                </a:solidFill>
                <a:latin typeface="Roboto"/>
                <a:ea typeface="Roboto"/>
                <a:cs typeface="Roboto"/>
                <a:sym typeface="Roboto"/>
              </a:rPr>
              <a:t> la </a:t>
            </a:r>
            <a:r>
              <a:rPr lang="en-US" sz="1500" i="0" u="none" strike="noStrike" cap="none" dirty="0" err="1">
                <a:solidFill>
                  <a:schemeClr val="dk2"/>
                </a:solidFill>
                <a:latin typeface="Roboto"/>
                <a:ea typeface="Roboto"/>
                <a:cs typeface="Roboto"/>
                <a:sym typeface="Roboto"/>
              </a:rPr>
              <a:t>justicia</a:t>
            </a:r>
            <a:r>
              <a:rPr lang="en-US" sz="1500" i="0" u="none" strike="noStrike" cap="none" dirty="0">
                <a:solidFill>
                  <a:schemeClr val="dk2"/>
                </a:solidFill>
                <a:latin typeface="Roboto"/>
                <a:ea typeface="Roboto"/>
                <a:cs typeface="Roboto"/>
                <a:sym typeface="Roboto"/>
              </a:rPr>
              <a:t> de </a:t>
            </a:r>
            <a:r>
              <a:rPr lang="en-US" sz="1500" i="0" u="none" strike="noStrike" cap="none" dirty="0" err="1">
                <a:solidFill>
                  <a:schemeClr val="dk2"/>
                </a:solidFill>
                <a:latin typeface="Roboto"/>
                <a:ea typeface="Roboto"/>
                <a:cs typeface="Roboto"/>
                <a:sym typeface="Roboto"/>
              </a:rPr>
              <a:t>género</a:t>
            </a:r>
            <a:r>
              <a:rPr lang="en-US" sz="1500" i="0" u="none" strike="noStrike" cap="none" dirty="0">
                <a:solidFill>
                  <a:schemeClr val="dk2"/>
                </a:solidFill>
                <a:latin typeface="Roboto"/>
                <a:ea typeface="Roboto"/>
                <a:cs typeface="Roboto"/>
                <a:sym typeface="Roboto"/>
              </a:rPr>
              <a:t> </a:t>
            </a:r>
            <a:r>
              <a:rPr lang="en-US" sz="1500" i="0" u="none" strike="noStrike" cap="none" dirty="0" err="1">
                <a:solidFill>
                  <a:schemeClr val="dk2"/>
                </a:solidFill>
                <a:latin typeface="Roboto"/>
                <a:ea typeface="Roboto"/>
                <a:cs typeface="Roboto"/>
                <a:sym typeface="Roboto"/>
              </a:rPr>
              <a:t>como</a:t>
            </a:r>
            <a:r>
              <a:rPr lang="en-US" sz="1500" i="0" u="none" strike="noStrike" cap="none" dirty="0">
                <a:solidFill>
                  <a:schemeClr val="dk2"/>
                </a:solidFill>
                <a:latin typeface="Roboto"/>
                <a:ea typeface="Roboto"/>
                <a:cs typeface="Roboto"/>
                <a:sym typeface="Roboto"/>
              </a:rPr>
              <a:t> </a:t>
            </a:r>
            <a:r>
              <a:rPr lang="en-US" sz="1500" i="0" u="none" strike="noStrike" cap="none" dirty="0" err="1">
                <a:solidFill>
                  <a:schemeClr val="dk2"/>
                </a:solidFill>
                <a:latin typeface="Roboto"/>
                <a:ea typeface="Roboto"/>
                <a:cs typeface="Roboto"/>
                <a:sym typeface="Roboto"/>
              </a:rPr>
              <a:t>es</a:t>
            </a:r>
            <a:r>
              <a:rPr lang="en-US" sz="1500" i="0" u="none" strike="noStrike" cap="none" dirty="0">
                <a:solidFill>
                  <a:schemeClr val="dk2"/>
                </a:solidFill>
                <a:latin typeface="Roboto"/>
                <a:ea typeface="Roboto"/>
                <a:cs typeface="Roboto"/>
                <a:sym typeface="Roboto"/>
              </a:rPr>
              <a:t> </a:t>
            </a:r>
            <a:r>
              <a:rPr lang="en-US" sz="1500" i="0" u="none" strike="noStrike" cap="none" dirty="0" err="1">
                <a:solidFill>
                  <a:schemeClr val="dk2"/>
                </a:solidFill>
                <a:latin typeface="Roboto"/>
                <a:ea typeface="Roboto"/>
                <a:cs typeface="Roboto"/>
                <a:sym typeface="Roboto"/>
              </a:rPr>
              <a:t>debido</a:t>
            </a:r>
            <a:r>
              <a:rPr lang="en-US" sz="1500" i="0" u="none" strike="noStrike" cap="none" dirty="0">
                <a:solidFill>
                  <a:schemeClr val="dk2"/>
                </a:solidFill>
                <a:latin typeface="Roboto"/>
                <a:ea typeface="Roboto"/>
                <a:cs typeface="Roboto"/>
                <a:sym typeface="Roboto"/>
              </a:rPr>
              <a:t>.</a:t>
            </a:r>
            <a:r>
              <a:rPr lang="es-ES" sz="1500" dirty="0"/>
              <a:t> permanente.</a:t>
            </a:r>
          </a:p>
          <a:p>
            <a:pPr marL="146050" lvl="0" indent="0">
              <a:spcBef>
                <a:spcPts val="1600"/>
              </a:spcBef>
              <a:buSzPts val="1700"/>
              <a:buNone/>
            </a:pPr>
            <a:r>
              <a:rPr lang="es-ES" sz="1500" dirty="0"/>
              <a:t>Reconoce explícitamente que la violencia sexual y basada en género puede constituir crímenes de guerra, crímenes de lesa humanidad y/o genocidio.</a:t>
            </a:r>
          </a:p>
          <a:p>
            <a:pPr marL="146050" lvl="0" indent="0">
              <a:spcBef>
                <a:spcPts val="1600"/>
              </a:spcBef>
              <a:buSzPts val="1700"/>
              <a:buNone/>
            </a:pPr>
            <a:r>
              <a:rPr lang="es-ES" sz="1500" dirty="0"/>
              <a:t>La política oficial de la Fiscalía describe cómo se debe integrar el género desde la fase inicial de los exámenes preliminares y durante todo el proceso de justicia penal.</a:t>
            </a:r>
          </a:p>
          <a:p>
            <a:pPr marL="146050" lvl="0" indent="0">
              <a:spcBef>
                <a:spcPts val="1600"/>
              </a:spcBef>
              <a:spcAft>
                <a:spcPts val="1600"/>
              </a:spcAft>
              <a:buSzPts val="1700"/>
              <a:buNone/>
            </a:pPr>
            <a:r>
              <a:rPr lang="es-ES" sz="1500" dirty="0"/>
              <a:t>Pero la jurisprudencia no ha promovido </a:t>
            </a:r>
            <a:endParaRPr sz="1500" dirty="0"/>
          </a:p>
        </p:txBody>
      </p:sp>
      <p:pic>
        <p:nvPicPr>
          <p:cNvPr id="287" name="Google Shape;287;p40"/>
          <p:cNvPicPr preferRelativeResize="0"/>
          <p:nvPr/>
        </p:nvPicPr>
        <p:blipFill rotWithShape="1">
          <a:blip r:embed="rId3">
            <a:alphaModFix/>
          </a:blip>
          <a:srcRect/>
          <a:stretch/>
        </p:blipFill>
        <p:spPr>
          <a:xfrm>
            <a:off x="1" y="2272328"/>
            <a:ext cx="4314824" cy="2871172"/>
          </a:xfrm>
          <a:prstGeom prst="rect">
            <a:avLst/>
          </a:prstGeom>
          <a:noFill/>
          <a:ln>
            <a:noFill/>
          </a:ln>
        </p:spPr>
      </p:pic>
      <p:sp>
        <p:nvSpPr>
          <p:cNvPr id="5" name="Rectangle 4">
            <a:extLst>
              <a:ext uri="{FF2B5EF4-FFF2-40B4-BE49-F238E27FC236}">
                <a16:creationId xmlns:a16="http://schemas.microsoft.com/office/drawing/2014/main" id="{1DC61B40-624B-42C4-83C9-0AF0E3EB9F28}"/>
              </a:ext>
            </a:extLst>
          </p:cNvPr>
          <p:cNvSpPr/>
          <p:nvPr/>
        </p:nvSpPr>
        <p:spPr>
          <a:xfrm>
            <a:off x="8298948" y="4841465"/>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70" name="Google Shape;70;p14"/>
          <p:cNvSpPr txBox="1">
            <a:spLocks noGrp="1"/>
          </p:cNvSpPr>
          <p:nvPr>
            <p:ph type="title"/>
          </p:nvPr>
        </p:nvSpPr>
        <p:spPr>
          <a:xfrm>
            <a:off x="245175" y="56900"/>
            <a:ext cx="4261800" cy="13899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lt1"/>
              </a:buClr>
              <a:buSzPts val="2800"/>
              <a:buFont typeface="Merriweather"/>
              <a:buNone/>
            </a:pPr>
            <a:r>
              <a:rPr lang="en-US" sz="2400" b="0" i="0" u="none" strike="noStrike" cap="none">
                <a:solidFill>
                  <a:schemeClr val="lt1"/>
                </a:solidFill>
                <a:latin typeface="Merriweather"/>
                <a:ea typeface="Merriweather"/>
                <a:cs typeface="Merriweather"/>
                <a:sym typeface="Merriweather"/>
              </a:rPr>
              <a:t>¿Qué es la violencia sexual y por motivos de género?</a:t>
            </a:r>
            <a:endParaRPr/>
          </a:p>
        </p:txBody>
      </p:sp>
      <p:sp>
        <p:nvSpPr>
          <p:cNvPr id="71" name="Google Shape;71;p14"/>
          <p:cNvSpPr txBox="1">
            <a:spLocks noGrp="1"/>
          </p:cNvSpPr>
          <p:nvPr>
            <p:ph type="body" idx="2"/>
          </p:nvPr>
        </p:nvSpPr>
        <p:spPr>
          <a:xfrm>
            <a:off x="4768500" y="491400"/>
            <a:ext cx="4166400" cy="4098600"/>
          </a:xfrm>
          <a:prstGeom prst="rect">
            <a:avLst/>
          </a:prstGeom>
          <a:noFill/>
          <a:ln>
            <a:noFill/>
          </a:ln>
        </p:spPr>
        <p:txBody>
          <a:bodyPr spcFirstLastPara="1" wrap="square" lIns="91425" tIns="91425" rIns="91425" bIns="91425" anchor="ctr" anchorCtr="0">
            <a:noAutofit/>
          </a:bodyPr>
          <a:lstStyle/>
          <a:p>
            <a:pPr marL="0" marR="0" lvl="0" indent="0" algn="l" rtl="0">
              <a:lnSpc>
                <a:spcPct val="114000"/>
              </a:lnSpc>
              <a:spcBef>
                <a:spcPts val="0"/>
              </a:spcBef>
              <a:spcAft>
                <a:spcPts val="0"/>
              </a:spcAft>
              <a:buClr>
                <a:schemeClr val="accent2"/>
              </a:buClr>
              <a:buSzPts val="1600"/>
              <a:buFont typeface="Roboto"/>
              <a:buNone/>
            </a:pPr>
            <a:r>
              <a:rPr lang="en-US" sz="1500" b="1" i="0" u="none" strike="noStrike" cap="none" dirty="0" err="1">
                <a:solidFill>
                  <a:schemeClr val="dk2"/>
                </a:solidFill>
                <a:latin typeface="Roboto"/>
                <a:ea typeface="Roboto"/>
                <a:cs typeface="Roboto"/>
                <a:sym typeface="Roboto"/>
              </a:rPr>
              <a:t>Violencia</a:t>
            </a:r>
            <a:r>
              <a:rPr lang="en-US" sz="1500" b="1" i="0" u="none" strike="noStrike" cap="none" dirty="0">
                <a:solidFill>
                  <a:schemeClr val="dk2"/>
                </a:solidFill>
                <a:latin typeface="Roboto"/>
                <a:ea typeface="Roboto"/>
                <a:cs typeface="Roboto"/>
                <a:sym typeface="Roboto"/>
              </a:rPr>
              <a:t> sexual</a:t>
            </a:r>
            <a:r>
              <a:rPr lang="en-US" sz="1500" b="0" i="0" u="none" strike="noStrike" cap="none" dirty="0">
                <a:solidFill>
                  <a:schemeClr val="dk2"/>
                </a:solidFill>
                <a:latin typeface="Roboto"/>
                <a:ea typeface="Roboto"/>
                <a:cs typeface="Roboto"/>
                <a:sym typeface="Roboto"/>
              </a:rPr>
              <a:t> </a:t>
            </a:r>
            <a:r>
              <a:rPr lang="en-US" sz="1500" b="0" i="0" u="none" strike="noStrike" cap="none" dirty="0" err="1">
                <a:solidFill>
                  <a:schemeClr val="dk2"/>
                </a:solidFill>
                <a:latin typeface="Roboto"/>
                <a:ea typeface="Roboto"/>
                <a:cs typeface="Roboto"/>
                <a:sym typeface="Roboto"/>
              </a:rPr>
              <a:t>es</a:t>
            </a:r>
            <a:r>
              <a:rPr lang="en-US" sz="1500" b="0" i="0" u="none" strike="noStrike" cap="none" dirty="0">
                <a:solidFill>
                  <a:schemeClr val="dk2"/>
                </a:solidFill>
                <a:latin typeface="Roboto"/>
                <a:ea typeface="Roboto"/>
                <a:cs typeface="Roboto"/>
                <a:sym typeface="Roboto"/>
              </a:rPr>
              <a:t> “</a:t>
            </a:r>
            <a:r>
              <a:rPr lang="en-US" sz="1500" b="0" i="0" u="none" strike="noStrike" cap="none" dirty="0" err="1">
                <a:solidFill>
                  <a:schemeClr val="dk2"/>
                </a:solidFill>
                <a:latin typeface="Roboto"/>
                <a:ea typeface="Roboto"/>
                <a:cs typeface="Roboto"/>
                <a:sym typeface="Roboto"/>
              </a:rPr>
              <a:t>todo</a:t>
            </a:r>
            <a:r>
              <a:rPr lang="en-US" sz="1500" b="0" i="0" u="none" strike="noStrike" cap="none" dirty="0">
                <a:solidFill>
                  <a:schemeClr val="dk2"/>
                </a:solidFill>
                <a:latin typeface="Roboto"/>
                <a:ea typeface="Roboto"/>
                <a:cs typeface="Roboto"/>
                <a:sym typeface="Roboto"/>
              </a:rPr>
              <a:t> </a:t>
            </a:r>
            <a:r>
              <a:rPr lang="en-US" sz="1500" b="0" i="0" u="none" strike="noStrike" cap="none" dirty="0" err="1">
                <a:solidFill>
                  <a:schemeClr val="dk2"/>
                </a:solidFill>
                <a:latin typeface="Roboto"/>
                <a:ea typeface="Roboto"/>
                <a:cs typeface="Roboto"/>
                <a:sym typeface="Roboto"/>
              </a:rPr>
              <a:t>acto</a:t>
            </a:r>
            <a:r>
              <a:rPr lang="en-US" sz="1500" b="0" i="0" u="none" strike="noStrike" cap="none" dirty="0">
                <a:solidFill>
                  <a:schemeClr val="dk2"/>
                </a:solidFill>
                <a:latin typeface="Roboto"/>
                <a:ea typeface="Roboto"/>
                <a:cs typeface="Roboto"/>
                <a:sym typeface="Roboto"/>
              </a:rPr>
              <a:t> sexual, la </a:t>
            </a:r>
            <a:r>
              <a:rPr lang="en-US" sz="1500" b="0" i="0" u="none" strike="noStrike" cap="none" dirty="0" err="1">
                <a:solidFill>
                  <a:schemeClr val="dk2"/>
                </a:solidFill>
                <a:latin typeface="Roboto"/>
                <a:ea typeface="Roboto"/>
                <a:cs typeface="Roboto"/>
                <a:sym typeface="Roboto"/>
              </a:rPr>
              <a:t>tentativa</a:t>
            </a:r>
            <a:r>
              <a:rPr lang="en-US" sz="1500" b="0" i="0" u="none" strike="noStrike" cap="none" dirty="0">
                <a:solidFill>
                  <a:schemeClr val="dk2"/>
                </a:solidFill>
                <a:latin typeface="Roboto"/>
                <a:ea typeface="Roboto"/>
                <a:cs typeface="Roboto"/>
                <a:sym typeface="Roboto"/>
              </a:rPr>
              <a:t> de </a:t>
            </a:r>
            <a:r>
              <a:rPr lang="en-US" sz="1500" b="0" i="0" u="none" strike="noStrike" cap="none" dirty="0" err="1">
                <a:solidFill>
                  <a:schemeClr val="dk2"/>
                </a:solidFill>
                <a:latin typeface="Roboto"/>
                <a:ea typeface="Roboto"/>
                <a:cs typeface="Roboto"/>
                <a:sym typeface="Roboto"/>
              </a:rPr>
              <a:t>consumar</a:t>
            </a:r>
            <a:r>
              <a:rPr lang="en-US" sz="1500" b="0" i="0" u="none" strike="noStrike" cap="none" dirty="0">
                <a:solidFill>
                  <a:schemeClr val="dk2"/>
                </a:solidFill>
                <a:latin typeface="Roboto"/>
                <a:ea typeface="Roboto"/>
                <a:cs typeface="Roboto"/>
                <a:sym typeface="Roboto"/>
              </a:rPr>
              <a:t> un </a:t>
            </a:r>
            <a:r>
              <a:rPr lang="en-US" sz="1500" b="0" i="0" u="none" strike="noStrike" cap="none" dirty="0" err="1">
                <a:solidFill>
                  <a:schemeClr val="dk2"/>
                </a:solidFill>
                <a:latin typeface="Roboto"/>
                <a:ea typeface="Roboto"/>
                <a:cs typeface="Roboto"/>
                <a:sym typeface="Roboto"/>
              </a:rPr>
              <a:t>acto</a:t>
            </a:r>
            <a:r>
              <a:rPr lang="en-US" sz="1500" b="0" i="0" u="none" strike="noStrike" cap="none" dirty="0">
                <a:solidFill>
                  <a:schemeClr val="dk2"/>
                </a:solidFill>
                <a:latin typeface="Roboto"/>
                <a:ea typeface="Roboto"/>
                <a:cs typeface="Roboto"/>
                <a:sym typeface="Roboto"/>
              </a:rPr>
              <a:t> sexual, </a:t>
            </a:r>
            <a:r>
              <a:rPr lang="en-US" sz="1500" b="0" i="0" u="none" strike="noStrike" cap="none" dirty="0" err="1">
                <a:solidFill>
                  <a:schemeClr val="dk2"/>
                </a:solidFill>
                <a:latin typeface="Roboto"/>
                <a:ea typeface="Roboto"/>
                <a:cs typeface="Roboto"/>
                <a:sym typeface="Roboto"/>
              </a:rPr>
              <a:t>los</a:t>
            </a:r>
            <a:r>
              <a:rPr lang="en-US" sz="1500" b="0" i="0" u="none" strike="noStrike" cap="none" dirty="0">
                <a:solidFill>
                  <a:schemeClr val="dk2"/>
                </a:solidFill>
                <a:latin typeface="Roboto"/>
                <a:ea typeface="Roboto"/>
                <a:cs typeface="Roboto"/>
                <a:sym typeface="Roboto"/>
              </a:rPr>
              <a:t> </a:t>
            </a:r>
            <a:r>
              <a:rPr lang="en-US" sz="1500" b="0" i="0" u="none" strike="noStrike" cap="none" dirty="0" err="1">
                <a:solidFill>
                  <a:schemeClr val="dk2"/>
                </a:solidFill>
                <a:latin typeface="Roboto"/>
                <a:ea typeface="Roboto"/>
                <a:cs typeface="Roboto"/>
                <a:sym typeface="Roboto"/>
              </a:rPr>
              <a:t>comentarios</a:t>
            </a:r>
            <a:r>
              <a:rPr lang="en-US" sz="1500" b="0" i="0" u="none" strike="noStrike" cap="none" dirty="0">
                <a:solidFill>
                  <a:schemeClr val="dk2"/>
                </a:solidFill>
                <a:latin typeface="Roboto"/>
                <a:ea typeface="Roboto"/>
                <a:cs typeface="Roboto"/>
                <a:sym typeface="Roboto"/>
              </a:rPr>
              <a:t> o </a:t>
            </a:r>
            <a:r>
              <a:rPr lang="en-US" sz="1500" b="0" i="0" u="none" strike="noStrike" cap="none" dirty="0" err="1">
                <a:solidFill>
                  <a:schemeClr val="dk2"/>
                </a:solidFill>
                <a:latin typeface="Roboto"/>
                <a:ea typeface="Roboto"/>
                <a:cs typeface="Roboto"/>
                <a:sym typeface="Roboto"/>
              </a:rPr>
              <a:t>insinuaciones</a:t>
            </a:r>
            <a:r>
              <a:rPr lang="en-US" sz="1500" b="0" i="0" u="none" strike="noStrike" cap="none" dirty="0">
                <a:solidFill>
                  <a:schemeClr val="dk2"/>
                </a:solidFill>
                <a:latin typeface="Roboto"/>
                <a:ea typeface="Roboto"/>
                <a:cs typeface="Roboto"/>
                <a:sym typeface="Roboto"/>
              </a:rPr>
              <a:t> </a:t>
            </a:r>
            <a:r>
              <a:rPr lang="en-US" sz="1500" b="0" i="0" u="none" strike="noStrike" cap="none" dirty="0" err="1">
                <a:solidFill>
                  <a:schemeClr val="dk2"/>
                </a:solidFill>
                <a:latin typeface="Roboto"/>
                <a:ea typeface="Roboto"/>
                <a:cs typeface="Roboto"/>
                <a:sym typeface="Roboto"/>
              </a:rPr>
              <a:t>sexuales</a:t>
            </a:r>
            <a:r>
              <a:rPr lang="en-US" sz="1500" b="0" i="0" u="none" strike="noStrike" cap="none" dirty="0">
                <a:solidFill>
                  <a:schemeClr val="dk2"/>
                </a:solidFill>
                <a:latin typeface="Roboto"/>
                <a:ea typeface="Roboto"/>
                <a:cs typeface="Roboto"/>
                <a:sym typeface="Roboto"/>
              </a:rPr>
              <a:t> no </a:t>
            </a:r>
            <a:r>
              <a:rPr lang="en-US" sz="1500" b="0" i="0" u="none" strike="noStrike" cap="none" dirty="0" err="1">
                <a:solidFill>
                  <a:schemeClr val="dk2"/>
                </a:solidFill>
                <a:latin typeface="Roboto"/>
                <a:ea typeface="Roboto"/>
                <a:cs typeface="Roboto"/>
                <a:sym typeface="Roboto"/>
              </a:rPr>
              <a:t>deseados</a:t>
            </a:r>
            <a:r>
              <a:rPr lang="en-US" sz="1500" b="0" i="0" u="none" strike="noStrike" cap="none" dirty="0">
                <a:solidFill>
                  <a:schemeClr val="dk2"/>
                </a:solidFill>
                <a:latin typeface="Roboto"/>
                <a:ea typeface="Roboto"/>
                <a:cs typeface="Roboto"/>
                <a:sym typeface="Roboto"/>
              </a:rPr>
              <a:t>, o las </a:t>
            </a:r>
            <a:r>
              <a:rPr lang="en-US" sz="1500" b="0" i="0" u="none" strike="noStrike" cap="none" dirty="0" err="1">
                <a:solidFill>
                  <a:schemeClr val="dk2"/>
                </a:solidFill>
                <a:latin typeface="Roboto"/>
                <a:ea typeface="Roboto"/>
                <a:cs typeface="Roboto"/>
                <a:sym typeface="Roboto"/>
              </a:rPr>
              <a:t>acciones</a:t>
            </a:r>
            <a:r>
              <a:rPr lang="en-US" sz="1500" b="0" i="0" u="none" strike="noStrike" cap="none" dirty="0">
                <a:solidFill>
                  <a:schemeClr val="dk2"/>
                </a:solidFill>
                <a:latin typeface="Roboto"/>
                <a:ea typeface="Roboto"/>
                <a:cs typeface="Roboto"/>
                <a:sym typeface="Roboto"/>
              </a:rPr>
              <a:t> para </a:t>
            </a:r>
            <a:r>
              <a:rPr lang="en-US" sz="1500" b="0" i="0" u="none" strike="noStrike" cap="none" dirty="0" err="1">
                <a:solidFill>
                  <a:schemeClr val="dk2"/>
                </a:solidFill>
                <a:latin typeface="Roboto"/>
                <a:ea typeface="Roboto"/>
                <a:cs typeface="Roboto"/>
                <a:sym typeface="Roboto"/>
              </a:rPr>
              <a:t>comercializar</a:t>
            </a:r>
            <a:r>
              <a:rPr lang="en-US" sz="1500" b="0" i="0" u="none" strike="noStrike" cap="none" dirty="0">
                <a:solidFill>
                  <a:schemeClr val="dk2"/>
                </a:solidFill>
                <a:latin typeface="Roboto"/>
                <a:ea typeface="Roboto"/>
                <a:cs typeface="Roboto"/>
                <a:sym typeface="Roboto"/>
              </a:rPr>
              <a:t> o </a:t>
            </a:r>
            <a:r>
              <a:rPr lang="en-US" sz="1500" b="0" i="0" u="none" strike="noStrike" cap="none" dirty="0" err="1">
                <a:solidFill>
                  <a:schemeClr val="dk2"/>
                </a:solidFill>
                <a:latin typeface="Roboto"/>
                <a:ea typeface="Roboto"/>
                <a:cs typeface="Roboto"/>
                <a:sym typeface="Roboto"/>
              </a:rPr>
              <a:t>utilizar</a:t>
            </a:r>
            <a:r>
              <a:rPr lang="en-US" sz="1500" b="0" i="0" u="none" strike="noStrike" cap="none" dirty="0">
                <a:solidFill>
                  <a:schemeClr val="dk2"/>
                </a:solidFill>
                <a:latin typeface="Roboto"/>
                <a:ea typeface="Roboto"/>
                <a:cs typeface="Roboto"/>
                <a:sym typeface="Roboto"/>
              </a:rPr>
              <a:t> de </a:t>
            </a:r>
            <a:r>
              <a:rPr lang="en-US" sz="1500" b="0" i="0" u="none" strike="noStrike" cap="none" dirty="0" err="1">
                <a:solidFill>
                  <a:schemeClr val="dk2"/>
                </a:solidFill>
                <a:latin typeface="Roboto"/>
                <a:ea typeface="Roboto"/>
                <a:cs typeface="Roboto"/>
                <a:sym typeface="Roboto"/>
              </a:rPr>
              <a:t>cualquier</a:t>
            </a:r>
            <a:r>
              <a:rPr lang="en-US" sz="1500" b="0" i="0" u="none" strike="noStrike" cap="none" dirty="0">
                <a:solidFill>
                  <a:schemeClr val="dk2"/>
                </a:solidFill>
                <a:latin typeface="Roboto"/>
                <a:ea typeface="Roboto"/>
                <a:cs typeface="Roboto"/>
                <a:sym typeface="Roboto"/>
              </a:rPr>
              <a:t> </a:t>
            </a:r>
            <a:r>
              <a:rPr lang="en-US" sz="1500" b="0" i="0" u="none" strike="noStrike" cap="none" dirty="0" err="1">
                <a:solidFill>
                  <a:schemeClr val="dk2"/>
                </a:solidFill>
                <a:latin typeface="Roboto"/>
                <a:ea typeface="Roboto"/>
                <a:cs typeface="Roboto"/>
                <a:sym typeface="Roboto"/>
              </a:rPr>
              <a:t>otro</a:t>
            </a:r>
            <a:r>
              <a:rPr lang="en-US" sz="1500" b="0" i="0" u="none" strike="noStrike" cap="none" dirty="0">
                <a:solidFill>
                  <a:schemeClr val="dk2"/>
                </a:solidFill>
                <a:latin typeface="Roboto"/>
                <a:ea typeface="Roboto"/>
                <a:cs typeface="Roboto"/>
                <a:sym typeface="Roboto"/>
              </a:rPr>
              <a:t> </a:t>
            </a:r>
            <a:r>
              <a:rPr lang="en-US" sz="1500" b="0" i="0" u="none" strike="noStrike" cap="none" dirty="0" err="1">
                <a:solidFill>
                  <a:schemeClr val="dk2"/>
                </a:solidFill>
                <a:latin typeface="Roboto"/>
                <a:ea typeface="Roboto"/>
                <a:cs typeface="Roboto"/>
                <a:sym typeface="Roboto"/>
              </a:rPr>
              <a:t>modo</a:t>
            </a:r>
            <a:r>
              <a:rPr lang="en-US" sz="1500" b="0" i="0" u="none" strike="noStrike" cap="none" dirty="0">
                <a:solidFill>
                  <a:schemeClr val="dk2"/>
                </a:solidFill>
                <a:latin typeface="Roboto"/>
                <a:ea typeface="Roboto"/>
                <a:cs typeface="Roboto"/>
                <a:sym typeface="Roboto"/>
              </a:rPr>
              <a:t> la </a:t>
            </a:r>
            <a:r>
              <a:rPr lang="en-US" sz="1500" b="0" i="0" u="none" strike="noStrike" cap="none" dirty="0" err="1">
                <a:solidFill>
                  <a:schemeClr val="dk2"/>
                </a:solidFill>
                <a:latin typeface="Roboto"/>
                <a:ea typeface="Roboto"/>
                <a:cs typeface="Roboto"/>
                <a:sym typeface="Roboto"/>
              </a:rPr>
              <a:t>sexualidad</a:t>
            </a:r>
            <a:r>
              <a:rPr lang="en-US" sz="1500" b="0" i="0" u="none" strike="noStrike" cap="none" dirty="0">
                <a:solidFill>
                  <a:schemeClr val="dk2"/>
                </a:solidFill>
                <a:latin typeface="Roboto"/>
                <a:ea typeface="Roboto"/>
                <a:cs typeface="Roboto"/>
                <a:sym typeface="Roboto"/>
              </a:rPr>
              <a:t> de </a:t>
            </a:r>
            <a:r>
              <a:rPr lang="en-US" sz="1500" b="0" i="0" u="none" strike="noStrike" cap="none" dirty="0" err="1">
                <a:solidFill>
                  <a:schemeClr val="dk2"/>
                </a:solidFill>
                <a:latin typeface="Roboto"/>
                <a:ea typeface="Roboto"/>
                <a:cs typeface="Roboto"/>
                <a:sym typeface="Roboto"/>
              </a:rPr>
              <a:t>una</a:t>
            </a:r>
            <a:r>
              <a:rPr lang="en-US" sz="1500" b="0" i="0" u="none" strike="noStrike" cap="none" dirty="0">
                <a:solidFill>
                  <a:schemeClr val="dk2"/>
                </a:solidFill>
                <a:latin typeface="Roboto"/>
                <a:ea typeface="Roboto"/>
                <a:cs typeface="Roboto"/>
                <a:sym typeface="Roboto"/>
              </a:rPr>
              <a:t> persona </a:t>
            </a:r>
            <a:r>
              <a:rPr lang="en-US" sz="1500" b="0" i="0" u="none" strike="noStrike" cap="none" dirty="0" err="1">
                <a:solidFill>
                  <a:schemeClr val="dk2"/>
                </a:solidFill>
                <a:latin typeface="Roboto"/>
                <a:ea typeface="Roboto"/>
                <a:cs typeface="Roboto"/>
                <a:sym typeface="Roboto"/>
              </a:rPr>
              <a:t>mediante</a:t>
            </a:r>
            <a:r>
              <a:rPr lang="en-US" sz="1500" b="0" i="0" u="none" strike="noStrike" cap="none" dirty="0">
                <a:solidFill>
                  <a:schemeClr val="dk2"/>
                </a:solidFill>
                <a:latin typeface="Roboto"/>
                <a:ea typeface="Roboto"/>
                <a:cs typeface="Roboto"/>
                <a:sym typeface="Roboto"/>
              </a:rPr>
              <a:t> </a:t>
            </a:r>
            <a:r>
              <a:rPr lang="en-US" sz="1500" b="0" i="0" u="none" strike="noStrike" cap="none" dirty="0" err="1">
                <a:solidFill>
                  <a:schemeClr val="dk2"/>
                </a:solidFill>
                <a:latin typeface="Roboto"/>
                <a:ea typeface="Roboto"/>
                <a:cs typeface="Roboto"/>
                <a:sym typeface="Roboto"/>
              </a:rPr>
              <a:t>coacción</a:t>
            </a:r>
            <a:r>
              <a:rPr lang="en-US" sz="1500" b="0" i="0" u="none" strike="noStrike" cap="none" dirty="0">
                <a:solidFill>
                  <a:schemeClr val="dk2"/>
                </a:solidFill>
                <a:latin typeface="Roboto"/>
                <a:ea typeface="Roboto"/>
                <a:cs typeface="Roboto"/>
                <a:sym typeface="Roboto"/>
              </a:rPr>
              <a:t> </a:t>
            </a:r>
            <a:r>
              <a:rPr lang="en-US" sz="1500" b="0" i="0" u="none" strike="noStrike" cap="none" dirty="0" err="1">
                <a:solidFill>
                  <a:schemeClr val="dk2"/>
                </a:solidFill>
                <a:latin typeface="Roboto"/>
                <a:ea typeface="Roboto"/>
                <a:cs typeface="Roboto"/>
                <a:sym typeface="Roboto"/>
              </a:rPr>
              <a:t>por</a:t>
            </a:r>
            <a:r>
              <a:rPr lang="en-US" sz="1500" b="0" i="0" u="none" strike="noStrike" cap="none" dirty="0">
                <a:solidFill>
                  <a:schemeClr val="dk2"/>
                </a:solidFill>
                <a:latin typeface="Roboto"/>
                <a:ea typeface="Roboto"/>
                <a:cs typeface="Roboto"/>
                <a:sym typeface="Roboto"/>
              </a:rPr>
              <a:t> </a:t>
            </a:r>
            <a:r>
              <a:rPr lang="en-US" sz="1500" b="0" i="0" u="none" strike="noStrike" cap="none" dirty="0" err="1">
                <a:solidFill>
                  <a:schemeClr val="dk2"/>
                </a:solidFill>
                <a:latin typeface="Roboto"/>
                <a:ea typeface="Roboto"/>
                <a:cs typeface="Roboto"/>
                <a:sym typeface="Roboto"/>
              </a:rPr>
              <a:t>otra</a:t>
            </a:r>
            <a:r>
              <a:rPr lang="en-US" sz="1500" b="0" i="0" u="none" strike="noStrike" cap="none" dirty="0">
                <a:solidFill>
                  <a:schemeClr val="dk2"/>
                </a:solidFill>
                <a:latin typeface="Roboto"/>
                <a:ea typeface="Roboto"/>
                <a:cs typeface="Roboto"/>
                <a:sym typeface="Roboto"/>
              </a:rPr>
              <a:t> persona, </a:t>
            </a:r>
            <a:r>
              <a:rPr lang="en-US" sz="1500" b="0" i="0" u="none" strike="noStrike" cap="none" dirty="0" err="1">
                <a:solidFill>
                  <a:schemeClr val="dk2"/>
                </a:solidFill>
                <a:latin typeface="Roboto"/>
                <a:ea typeface="Roboto"/>
                <a:cs typeface="Roboto"/>
                <a:sym typeface="Roboto"/>
              </a:rPr>
              <a:t>independientemente</a:t>
            </a:r>
            <a:r>
              <a:rPr lang="en-US" sz="1500" b="0" i="0" u="none" strike="noStrike" cap="none" dirty="0">
                <a:solidFill>
                  <a:schemeClr val="dk2"/>
                </a:solidFill>
                <a:latin typeface="Roboto"/>
                <a:ea typeface="Roboto"/>
                <a:cs typeface="Roboto"/>
                <a:sym typeface="Roboto"/>
              </a:rPr>
              <a:t> de la </a:t>
            </a:r>
            <a:r>
              <a:rPr lang="en-US" sz="1500" b="0" i="0" u="none" strike="noStrike" cap="none" dirty="0" err="1">
                <a:solidFill>
                  <a:schemeClr val="dk2"/>
                </a:solidFill>
                <a:latin typeface="Roboto"/>
                <a:ea typeface="Roboto"/>
                <a:cs typeface="Roboto"/>
                <a:sym typeface="Roboto"/>
              </a:rPr>
              <a:t>relación</a:t>
            </a:r>
            <a:r>
              <a:rPr lang="en-US" sz="1500" b="0" i="0" u="none" strike="noStrike" cap="none" dirty="0">
                <a:solidFill>
                  <a:schemeClr val="dk2"/>
                </a:solidFill>
                <a:latin typeface="Roboto"/>
                <a:ea typeface="Roboto"/>
                <a:cs typeface="Roboto"/>
                <a:sym typeface="Roboto"/>
              </a:rPr>
              <a:t> de </a:t>
            </a:r>
            <a:r>
              <a:rPr lang="en-US" sz="1500" b="0" i="0" u="none" strike="noStrike" cap="none" dirty="0" err="1">
                <a:solidFill>
                  <a:schemeClr val="dk2"/>
                </a:solidFill>
                <a:latin typeface="Roboto"/>
                <a:ea typeface="Roboto"/>
                <a:cs typeface="Roboto"/>
                <a:sym typeface="Roboto"/>
              </a:rPr>
              <a:t>esta</a:t>
            </a:r>
            <a:r>
              <a:rPr lang="en-US" sz="1500" b="0" i="0" u="none" strike="noStrike" cap="none" dirty="0">
                <a:solidFill>
                  <a:schemeClr val="dk2"/>
                </a:solidFill>
                <a:latin typeface="Roboto"/>
                <a:ea typeface="Roboto"/>
                <a:cs typeface="Roboto"/>
                <a:sym typeface="Roboto"/>
              </a:rPr>
              <a:t> con la </a:t>
            </a:r>
            <a:r>
              <a:rPr lang="en-US" sz="1500" b="0" i="0" u="none" strike="noStrike" cap="none" dirty="0" err="1">
                <a:solidFill>
                  <a:schemeClr val="dk2"/>
                </a:solidFill>
                <a:latin typeface="Roboto"/>
                <a:ea typeface="Roboto"/>
                <a:cs typeface="Roboto"/>
                <a:sym typeface="Roboto"/>
              </a:rPr>
              <a:t>víctima</a:t>
            </a:r>
            <a:r>
              <a:rPr lang="en-US" sz="1500" b="0" i="0" u="none" strike="noStrike" cap="none" dirty="0">
                <a:solidFill>
                  <a:schemeClr val="dk2"/>
                </a:solidFill>
                <a:latin typeface="Roboto"/>
                <a:ea typeface="Roboto"/>
                <a:cs typeface="Roboto"/>
                <a:sym typeface="Roboto"/>
              </a:rPr>
              <a:t>, </a:t>
            </a:r>
            <a:r>
              <a:rPr lang="en-US" sz="1500" b="0" i="0" u="none" strike="noStrike" cap="none" dirty="0" err="1">
                <a:solidFill>
                  <a:schemeClr val="dk2"/>
                </a:solidFill>
                <a:latin typeface="Roboto"/>
                <a:ea typeface="Roboto"/>
                <a:cs typeface="Roboto"/>
                <a:sym typeface="Roboto"/>
              </a:rPr>
              <a:t>en</a:t>
            </a:r>
            <a:r>
              <a:rPr lang="en-US" sz="1500" b="0" i="0" u="none" strike="noStrike" cap="none" dirty="0">
                <a:solidFill>
                  <a:schemeClr val="dk2"/>
                </a:solidFill>
                <a:latin typeface="Roboto"/>
                <a:ea typeface="Roboto"/>
                <a:cs typeface="Roboto"/>
                <a:sym typeface="Roboto"/>
              </a:rPr>
              <a:t> </a:t>
            </a:r>
            <a:r>
              <a:rPr lang="en-US" sz="1500" b="0" i="0" u="none" strike="noStrike" cap="none" dirty="0" err="1">
                <a:solidFill>
                  <a:schemeClr val="dk2"/>
                </a:solidFill>
                <a:latin typeface="Roboto"/>
                <a:ea typeface="Roboto"/>
                <a:cs typeface="Roboto"/>
                <a:sym typeface="Roboto"/>
              </a:rPr>
              <a:t>cualquier</a:t>
            </a:r>
            <a:r>
              <a:rPr lang="en-US" sz="1500" b="0" i="0" u="none" strike="noStrike" cap="none" dirty="0">
                <a:solidFill>
                  <a:schemeClr val="dk2"/>
                </a:solidFill>
                <a:latin typeface="Roboto"/>
                <a:ea typeface="Roboto"/>
                <a:cs typeface="Roboto"/>
                <a:sym typeface="Roboto"/>
              </a:rPr>
              <a:t> </a:t>
            </a:r>
            <a:r>
              <a:rPr lang="en-US" sz="1500" b="0" i="0" u="none" strike="noStrike" cap="none" dirty="0" err="1">
                <a:solidFill>
                  <a:schemeClr val="dk2"/>
                </a:solidFill>
                <a:latin typeface="Roboto"/>
                <a:ea typeface="Roboto"/>
                <a:cs typeface="Roboto"/>
                <a:sym typeface="Roboto"/>
              </a:rPr>
              <a:t>ámbito</a:t>
            </a:r>
            <a:r>
              <a:rPr lang="en-US" sz="1500" b="0" i="0" u="none" strike="noStrike" cap="none" dirty="0">
                <a:solidFill>
                  <a:schemeClr val="dk2"/>
                </a:solidFill>
                <a:latin typeface="Roboto"/>
                <a:ea typeface="Roboto"/>
                <a:cs typeface="Roboto"/>
                <a:sym typeface="Roboto"/>
              </a:rPr>
              <a:t>, </a:t>
            </a:r>
            <a:r>
              <a:rPr lang="en-US" sz="1500" b="0" i="0" u="none" strike="noStrike" cap="none" dirty="0" err="1">
                <a:solidFill>
                  <a:schemeClr val="dk2"/>
                </a:solidFill>
                <a:latin typeface="Roboto"/>
                <a:ea typeface="Roboto"/>
                <a:cs typeface="Roboto"/>
                <a:sym typeface="Roboto"/>
              </a:rPr>
              <a:t>incluidos</a:t>
            </a:r>
            <a:r>
              <a:rPr lang="en-US" sz="1500" b="0" i="0" u="none" strike="noStrike" cap="none" dirty="0">
                <a:solidFill>
                  <a:schemeClr val="dk2"/>
                </a:solidFill>
                <a:latin typeface="Roboto"/>
                <a:ea typeface="Roboto"/>
                <a:cs typeface="Roboto"/>
                <a:sym typeface="Roboto"/>
              </a:rPr>
              <a:t> el </a:t>
            </a:r>
            <a:r>
              <a:rPr lang="en-US" sz="1500" b="0" i="0" u="none" strike="noStrike" cap="none" dirty="0" err="1">
                <a:solidFill>
                  <a:schemeClr val="dk2"/>
                </a:solidFill>
                <a:latin typeface="Roboto"/>
                <a:ea typeface="Roboto"/>
                <a:cs typeface="Roboto"/>
                <a:sym typeface="Roboto"/>
              </a:rPr>
              <a:t>hogar</a:t>
            </a:r>
            <a:r>
              <a:rPr lang="en-US" sz="1500" b="0" i="0" u="none" strike="noStrike" cap="none" dirty="0">
                <a:solidFill>
                  <a:schemeClr val="dk2"/>
                </a:solidFill>
                <a:latin typeface="Roboto"/>
                <a:ea typeface="Roboto"/>
                <a:cs typeface="Roboto"/>
                <a:sym typeface="Roboto"/>
              </a:rPr>
              <a:t> y el </a:t>
            </a:r>
            <a:r>
              <a:rPr lang="en-US" sz="1500" b="0" i="0" u="none" strike="noStrike" cap="none" dirty="0" err="1">
                <a:solidFill>
                  <a:schemeClr val="dk2"/>
                </a:solidFill>
                <a:latin typeface="Roboto"/>
                <a:ea typeface="Roboto"/>
                <a:cs typeface="Roboto"/>
                <a:sym typeface="Roboto"/>
              </a:rPr>
              <a:t>lugar</a:t>
            </a:r>
            <a:r>
              <a:rPr lang="en-US" sz="1500" b="0" i="0" u="none" strike="noStrike" cap="none" dirty="0">
                <a:solidFill>
                  <a:schemeClr val="dk2"/>
                </a:solidFill>
                <a:latin typeface="Roboto"/>
                <a:ea typeface="Roboto"/>
                <a:cs typeface="Roboto"/>
                <a:sym typeface="Roboto"/>
              </a:rPr>
              <a:t> de </a:t>
            </a:r>
            <a:r>
              <a:rPr lang="en-US" sz="1500" b="0" i="0" u="none" strike="noStrike" cap="none" dirty="0" err="1">
                <a:solidFill>
                  <a:schemeClr val="dk2"/>
                </a:solidFill>
                <a:latin typeface="Roboto"/>
                <a:ea typeface="Roboto"/>
                <a:cs typeface="Roboto"/>
                <a:sym typeface="Roboto"/>
              </a:rPr>
              <a:t>trabajo</a:t>
            </a:r>
            <a:r>
              <a:rPr lang="en-US" sz="1500" b="0" i="0" u="none" strike="noStrike" cap="none" dirty="0">
                <a:solidFill>
                  <a:schemeClr val="dk2"/>
                </a:solidFill>
                <a:latin typeface="Roboto"/>
                <a:ea typeface="Roboto"/>
                <a:cs typeface="Roboto"/>
                <a:sym typeface="Roboto"/>
              </a:rPr>
              <a:t>”. </a:t>
            </a:r>
            <a:r>
              <a:rPr lang="en-US" sz="1500" b="0" i="1" u="none" strike="noStrike" cap="none" dirty="0">
                <a:solidFill>
                  <a:schemeClr val="accent4"/>
                </a:solidFill>
                <a:latin typeface="Roboto"/>
                <a:ea typeface="Roboto"/>
                <a:cs typeface="Roboto"/>
                <a:sym typeface="Roboto"/>
              </a:rPr>
              <a:t>– </a:t>
            </a:r>
            <a:r>
              <a:rPr lang="en-US" sz="1500" b="0" i="1" u="none" strike="noStrike" cap="none" dirty="0" err="1">
                <a:solidFill>
                  <a:schemeClr val="accent4"/>
                </a:solidFill>
                <a:latin typeface="Roboto"/>
                <a:ea typeface="Roboto"/>
                <a:cs typeface="Roboto"/>
                <a:sym typeface="Roboto"/>
              </a:rPr>
              <a:t>Organización</a:t>
            </a:r>
            <a:r>
              <a:rPr lang="en-US" sz="1500" b="0" i="1" u="none" strike="noStrike" cap="none" dirty="0">
                <a:solidFill>
                  <a:schemeClr val="accent4"/>
                </a:solidFill>
                <a:latin typeface="Roboto"/>
                <a:ea typeface="Roboto"/>
                <a:cs typeface="Roboto"/>
                <a:sym typeface="Roboto"/>
              </a:rPr>
              <a:t> Mundial de la </a:t>
            </a:r>
            <a:r>
              <a:rPr lang="en-US" sz="1500" b="0" i="1" u="none" strike="noStrike" cap="none" dirty="0" err="1">
                <a:solidFill>
                  <a:schemeClr val="accent4"/>
                </a:solidFill>
                <a:latin typeface="Roboto"/>
                <a:ea typeface="Roboto"/>
                <a:cs typeface="Roboto"/>
                <a:sym typeface="Roboto"/>
              </a:rPr>
              <a:t>Salud</a:t>
            </a:r>
            <a:endParaRPr sz="1500" b="0" i="1" u="none" strike="noStrike" cap="none" dirty="0">
              <a:solidFill>
                <a:schemeClr val="accent4"/>
              </a:solidFill>
              <a:latin typeface="Roboto"/>
              <a:ea typeface="Roboto"/>
              <a:cs typeface="Roboto"/>
              <a:sym typeface="Roboto"/>
            </a:endParaRPr>
          </a:p>
          <a:p>
            <a:pPr marL="0" marR="0" lvl="0" indent="0" algn="l" rtl="0">
              <a:lnSpc>
                <a:spcPct val="114000"/>
              </a:lnSpc>
              <a:spcBef>
                <a:spcPts val="1600"/>
              </a:spcBef>
              <a:spcAft>
                <a:spcPts val="0"/>
              </a:spcAft>
              <a:buClr>
                <a:schemeClr val="accent2"/>
              </a:buClr>
              <a:buSzPts val="1600"/>
              <a:buFont typeface="Roboto"/>
              <a:buNone/>
            </a:pPr>
            <a:r>
              <a:rPr lang="en-US" sz="1500" b="1" i="0" u="none" strike="noStrike" cap="none" dirty="0">
                <a:solidFill>
                  <a:schemeClr val="dk2"/>
                </a:solidFill>
                <a:latin typeface="Roboto"/>
                <a:ea typeface="Roboto"/>
                <a:cs typeface="Roboto"/>
                <a:sym typeface="Roboto"/>
              </a:rPr>
              <a:t>La </a:t>
            </a:r>
            <a:r>
              <a:rPr lang="en-US" sz="1500" b="1" i="0" u="none" strike="noStrike" cap="none" dirty="0" err="1">
                <a:solidFill>
                  <a:schemeClr val="dk2"/>
                </a:solidFill>
                <a:latin typeface="Roboto"/>
                <a:ea typeface="Roboto"/>
                <a:cs typeface="Roboto"/>
                <a:sym typeface="Roboto"/>
              </a:rPr>
              <a:t>violencia</a:t>
            </a:r>
            <a:r>
              <a:rPr lang="en-US" sz="1500" b="1" i="0" u="none" strike="noStrike" cap="none" dirty="0">
                <a:solidFill>
                  <a:schemeClr val="dk2"/>
                </a:solidFill>
                <a:latin typeface="Roboto"/>
                <a:ea typeface="Roboto"/>
                <a:cs typeface="Roboto"/>
                <a:sym typeface="Roboto"/>
              </a:rPr>
              <a:t> </a:t>
            </a:r>
            <a:r>
              <a:rPr lang="en-US" sz="1500" b="1" i="0" u="none" strike="noStrike" cap="none" dirty="0" err="1">
                <a:solidFill>
                  <a:schemeClr val="dk2"/>
                </a:solidFill>
                <a:latin typeface="Roboto"/>
                <a:ea typeface="Roboto"/>
                <a:cs typeface="Roboto"/>
                <a:sym typeface="Roboto"/>
              </a:rPr>
              <a:t>basada</a:t>
            </a:r>
            <a:r>
              <a:rPr lang="en-US" sz="1500" b="1" i="0" u="none" strike="noStrike" cap="none" dirty="0">
                <a:solidFill>
                  <a:schemeClr val="dk2"/>
                </a:solidFill>
                <a:latin typeface="Roboto"/>
                <a:ea typeface="Roboto"/>
                <a:cs typeface="Roboto"/>
                <a:sym typeface="Roboto"/>
              </a:rPr>
              <a:t> </a:t>
            </a:r>
            <a:r>
              <a:rPr lang="en-US" sz="1500" b="1" i="0" u="none" strike="noStrike" cap="none" dirty="0" err="1">
                <a:solidFill>
                  <a:schemeClr val="dk2"/>
                </a:solidFill>
                <a:latin typeface="Roboto"/>
                <a:ea typeface="Roboto"/>
                <a:cs typeface="Roboto"/>
                <a:sym typeface="Roboto"/>
              </a:rPr>
              <a:t>en</a:t>
            </a:r>
            <a:r>
              <a:rPr lang="en-US" sz="1500" b="1" i="0" u="none" strike="noStrike" cap="none" dirty="0">
                <a:solidFill>
                  <a:schemeClr val="dk2"/>
                </a:solidFill>
                <a:latin typeface="Roboto"/>
                <a:ea typeface="Roboto"/>
                <a:cs typeface="Roboto"/>
                <a:sym typeface="Roboto"/>
              </a:rPr>
              <a:t> </a:t>
            </a:r>
            <a:r>
              <a:rPr lang="en-US" sz="1500" b="1" i="0" u="none" strike="noStrike" cap="none" dirty="0" err="1">
                <a:solidFill>
                  <a:schemeClr val="dk2"/>
                </a:solidFill>
                <a:latin typeface="Roboto"/>
                <a:ea typeface="Roboto"/>
                <a:cs typeface="Roboto"/>
                <a:sym typeface="Roboto"/>
              </a:rPr>
              <a:t>género</a:t>
            </a:r>
            <a:r>
              <a:rPr lang="en-US" sz="1500" b="0" i="0" u="none" strike="noStrike" cap="none" dirty="0">
                <a:solidFill>
                  <a:schemeClr val="dk2"/>
                </a:solidFill>
                <a:latin typeface="Roboto"/>
                <a:ea typeface="Roboto"/>
                <a:cs typeface="Roboto"/>
                <a:sym typeface="Roboto"/>
              </a:rPr>
              <a:t> </a:t>
            </a:r>
            <a:r>
              <a:rPr lang="en-US" sz="1500" b="0" i="0" u="none" strike="noStrike" cap="none" dirty="0" err="1">
                <a:solidFill>
                  <a:schemeClr val="dk2"/>
                </a:solidFill>
                <a:latin typeface="Roboto"/>
                <a:ea typeface="Roboto"/>
                <a:cs typeface="Roboto"/>
                <a:sym typeface="Roboto"/>
              </a:rPr>
              <a:t>ocurre</a:t>
            </a:r>
            <a:r>
              <a:rPr lang="en-US" sz="1500" b="0" i="0" u="none" strike="noStrike" cap="none" dirty="0">
                <a:solidFill>
                  <a:schemeClr val="dk2"/>
                </a:solidFill>
                <a:latin typeface="Roboto"/>
                <a:ea typeface="Roboto"/>
                <a:cs typeface="Roboto"/>
                <a:sym typeface="Roboto"/>
              </a:rPr>
              <a:t> </a:t>
            </a:r>
            <a:r>
              <a:rPr lang="en-US" sz="1500" b="0" i="0" u="none" strike="noStrike" cap="none" dirty="0" err="1">
                <a:solidFill>
                  <a:schemeClr val="dk2"/>
                </a:solidFill>
                <a:latin typeface="Roboto"/>
                <a:ea typeface="Roboto"/>
                <a:cs typeface="Roboto"/>
                <a:sym typeface="Roboto"/>
              </a:rPr>
              <a:t>cuando</a:t>
            </a:r>
            <a:r>
              <a:rPr lang="en-US" sz="1500" b="0" i="0" u="none" strike="noStrike" cap="none" dirty="0">
                <a:solidFill>
                  <a:schemeClr val="dk2"/>
                </a:solidFill>
                <a:latin typeface="Roboto"/>
                <a:ea typeface="Roboto"/>
                <a:cs typeface="Roboto"/>
                <a:sym typeface="Roboto"/>
              </a:rPr>
              <a:t> se </a:t>
            </a:r>
            <a:r>
              <a:rPr lang="en-US" sz="1500" b="0" i="0" u="none" strike="noStrike" cap="none" dirty="0" err="1">
                <a:solidFill>
                  <a:schemeClr val="dk2"/>
                </a:solidFill>
                <a:latin typeface="Roboto"/>
                <a:ea typeface="Roboto"/>
                <a:cs typeface="Roboto"/>
                <a:sym typeface="Roboto"/>
              </a:rPr>
              <a:t>ataca</a:t>
            </a:r>
            <a:r>
              <a:rPr lang="en-US" sz="1500" b="0" i="0" u="none" strike="noStrike" cap="none" dirty="0">
                <a:solidFill>
                  <a:schemeClr val="dk2"/>
                </a:solidFill>
                <a:latin typeface="Roboto"/>
                <a:ea typeface="Roboto"/>
                <a:cs typeface="Roboto"/>
                <a:sym typeface="Roboto"/>
              </a:rPr>
              <a:t> a </a:t>
            </a:r>
            <a:r>
              <a:rPr lang="en-US" sz="1500" b="0" i="0" u="none" strike="noStrike" cap="none" dirty="0" err="1">
                <a:solidFill>
                  <a:schemeClr val="dk2"/>
                </a:solidFill>
                <a:latin typeface="Roboto"/>
                <a:ea typeface="Roboto"/>
                <a:cs typeface="Roboto"/>
                <a:sym typeface="Roboto"/>
              </a:rPr>
              <a:t>alguien</a:t>
            </a:r>
            <a:r>
              <a:rPr lang="en-US" sz="1500" b="0" i="1" u="none" strike="noStrike" cap="none" dirty="0">
                <a:solidFill>
                  <a:schemeClr val="dk2"/>
                </a:solidFill>
                <a:latin typeface="Roboto"/>
                <a:ea typeface="Roboto"/>
                <a:cs typeface="Roboto"/>
                <a:sym typeface="Roboto"/>
              </a:rPr>
              <a:t> </a:t>
            </a:r>
            <a:r>
              <a:rPr lang="en-US" sz="1500" b="0" i="1" u="none" strike="noStrike" cap="none" dirty="0" err="1">
                <a:solidFill>
                  <a:schemeClr val="dk2"/>
                </a:solidFill>
                <a:latin typeface="Roboto"/>
                <a:ea typeface="Roboto"/>
                <a:cs typeface="Roboto"/>
                <a:sym typeface="Roboto"/>
              </a:rPr>
              <a:t>debido</a:t>
            </a:r>
            <a:r>
              <a:rPr lang="en-US" sz="1500" b="0" i="1" u="none" strike="noStrike" cap="none" dirty="0">
                <a:solidFill>
                  <a:schemeClr val="dk2"/>
                </a:solidFill>
                <a:latin typeface="Roboto"/>
                <a:ea typeface="Roboto"/>
                <a:cs typeface="Roboto"/>
                <a:sym typeface="Roboto"/>
              </a:rPr>
              <a:t> a </a:t>
            </a:r>
            <a:r>
              <a:rPr lang="en-US" sz="1500" b="0" i="1" u="none" strike="noStrike" cap="none" dirty="0" err="1">
                <a:solidFill>
                  <a:schemeClr val="dk2"/>
                </a:solidFill>
                <a:latin typeface="Roboto"/>
                <a:ea typeface="Roboto"/>
                <a:cs typeface="Roboto"/>
                <a:sym typeface="Roboto"/>
              </a:rPr>
              <a:t>su</a:t>
            </a:r>
            <a:r>
              <a:rPr lang="en-US" sz="1500" b="0" i="1" u="none" strike="noStrike" cap="none" dirty="0">
                <a:solidFill>
                  <a:schemeClr val="dk2"/>
                </a:solidFill>
                <a:latin typeface="Roboto"/>
                <a:ea typeface="Roboto"/>
                <a:cs typeface="Roboto"/>
                <a:sym typeface="Roboto"/>
              </a:rPr>
              <a:t> </a:t>
            </a:r>
            <a:r>
              <a:rPr lang="en-US" sz="1500" b="0" i="1" u="none" strike="noStrike" cap="none" dirty="0" err="1">
                <a:solidFill>
                  <a:schemeClr val="dk2"/>
                </a:solidFill>
                <a:latin typeface="Roboto"/>
                <a:ea typeface="Roboto"/>
                <a:cs typeface="Roboto"/>
                <a:sym typeface="Roboto"/>
              </a:rPr>
              <a:t>género</a:t>
            </a:r>
            <a:r>
              <a:rPr lang="en-US" sz="1500" b="0" i="0" u="none" strike="noStrike" cap="none" dirty="0">
                <a:solidFill>
                  <a:schemeClr val="dk2"/>
                </a:solidFill>
                <a:latin typeface="Roboto"/>
                <a:ea typeface="Roboto"/>
                <a:cs typeface="Roboto"/>
                <a:sym typeface="Roboto"/>
              </a:rPr>
              <a:t>. </a:t>
            </a:r>
            <a:endParaRPr dirty="0"/>
          </a:p>
          <a:p>
            <a:pPr marL="0" marR="0" lvl="0" indent="0" algn="l" rtl="0">
              <a:lnSpc>
                <a:spcPct val="114000"/>
              </a:lnSpc>
              <a:spcBef>
                <a:spcPts val="1600"/>
              </a:spcBef>
              <a:spcAft>
                <a:spcPts val="1600"/>
              </a:spcAft>
              <a:buClr>
                <a:schemeClr val="accent2"/>
              </a:buClr>
              <a:buSzPts val="1600"/>
              <a:buFont typeface="Roboto"/>
              <a:buNone/>
            </a:pPr>
            <a:r>
              <a:rPr lang="en-US" sz="1500" b="0" i="0" u="none" strike="noStrike" cap="none" dirty="0">
                <a:solidFill>
                  <a:schemeClr val="dk2"/>
                </a:solidFill>
                <a:latin typeface="Roboto"/>
                <a:ea typeface="Roboto"/>
                <a:cs typeface="Roboto"/>
                <a:sym typeface="Roboto"/>
              </a:rPr>
              <a:t>La </a:t>
            </a:r>
            <a:r>
              <a:rPr lang="en-US" sz="1500" b="0" i="0" u="none" strike="noStrike" cap="none" dirty="0" err="1">
                <a:solidFill>
                  <a:schemeClr val="dk2"/>
                </a:solidFill>
                <a:latin typeface="Roboto"/>
                <a:ea typeface="Roboto"/>
                <a:cs typeface="Roboto"/>
                <a:sym typeface="Roboto"/>
              </a:rPr>
              <a:t>violencia</a:t>
            </a:r>
            <a:r>
              <a:rPr lang="en-US" sz="1500" b="0" i="0" u="none" strike="noStrike" cap="none" dirty="0">
                <a:solidFill>
                  <a:schemeClr val="dk2"/>
                </a:solidFill>
                <a:latin typeface="Roboto"/>
                <a:ea typeface="Roboto"/>
                <a:cs typeface="Roboto"/>
                <a:sym typeface="Roboto"/>
              </a:rPr>
              <a:t> sexual </a:t>
            </a:r>
            <a:r>
              <a:rPr lang="en-US" sz="1500" b="0" i="0" u="none" strike="noStrike" cap="none" dirty="0" err="1">
                <a:solidFill>
                  <a:schemeClr val="dk2"/>
                </a:solidFill>
                <a:latin typeface="Roboto"/>
                <a:ea typeface="Roboto"/>
                <a:cs typeface="Roboto"/>
                <a:sym typeface="Roboto"/>
              </a:rPr>
              <a:t>es</a:t>
            </a:r>
            <a:r>
              <a:rPr lang="en-US" sz="1500" b="0" i="0" u="none" strike="noStrike" cap="none" dirty="0">
                <a:solidFill>
                  <a:schemeClr val="dk2"/>
                </a:solidFill>
                <a:latin typeface="Roboto"/>
                <a:ea typeface="Roboto"/>
                <a:cs typeface="Roboto"/>
                <a:sym typeface="Roboto"/>
              </a:rPr>
              <a:t> </a:t>
            </a:r>
            <a:r>
              <a:rPr lang="en-US" sz="1500" b="0" i="0" u="none" strike="noStrike" cap="none" dirty="0" err="1">
                <a:solidFill>
                  <a:schemeClr val="dk2"/>
                </a:solidFill>
                <a:latin typeface="Roboto"/>
                <a:ea typeface="Roboto"/>
                <a:cs typeface="Roboto"/>
                <a:sym typeface="Roboto"/>
              </a:rPr>
              <a:t>siempre</a:t>
            </a:r>
            <a:r>
              <a:rPr lang="en-US" sz="1500" b="0" i="0" u="none" strike="noStrike" cap="none" dirty="0">
                <a:solidFill>
                  <a:schemeClr val="dk2"/>
                </a:solidFill>
                <a:latin typeface="Roboto"/>
                <a:ea typeface="Roboto"/>
                <a:cs typeface="Roboto"/>
                <a:sym typeface="Roboto"/>
              </a:rPr>
              <a:t> </a:t>
            </a:r>
            <a:r>
              <a:rPr lang="en-US" sz="1500" b="0" i="0" u="none" strike="noStrike" cap="none" dirty="0" err="1">
                <a:solidFill>
                  <a:schemeClr val="dk2"/>
                </a:solidFill>
                <a:latin typeface="Roboto"/>
                <a:ea typeface="Roboto"/>
                <a:cs typeface="Roboto"/>
                <a:sym typeface="Roboto"/>
              </a:rPr>
              <a:t>una</a:t>
            </a:r>
            <a:r>
              <a:rPr lang="en-US" sz="1500" b="0" i="0" u="none" strike="noStrike" cap="none" dirty="0">
                <a:solidFill>
                  <a:schemeClr val="dk2"/>
                </a:solidFill>
                <a:latin typeface="Roboto"/>
                <a:ea typeface="Roboto"/>
                <a:cs typeface="Roboto"/>
                <a:sym typeface="Roboto"/>
              </a:rPr>
              <a:t> forma de </a:t>
            </a:r>
            <a:r>
              <a:rPr lang="en-US" sz="1500" b="0" i="0" u="none" strike="noStrike" cap="none" dirty="0" err="1">
                <a:solidFill>
                  <a:schemeClr val="dk2"/>
                </a:solidFill>
                <a:latin typeface="Roboto"/>
                <a:ea typeface="Roboto"/>
                <a:cs typeface="Roboto"/>
                <a:sym typeface="Roboto"/>
              </a:rPr>
              <a:t>violencia</a:t>
            </a:r>
            <a:r>
              <a:rPr lang="en-US" sz="1500" b="0" i="0" u="none" strike="noStrike" cap="none" dirty="0">
                <a:solidFill>
                  <a:schemeClr val="dk2"/>
                </a:solidFill>
                <a:latin typeface="Roboto"/>
                <a:ea typeface="Roboto"/>
                <a:cs typeface="Roboto"/>
                <a:sym typeface="Roboto"/>
              </a:rPr>
              <a:t> </a:t>
            </a:r>
            <a:r>
              <a:rPr lang="en-US" sz="1500" b="0" i="0" u="none" strike="noStrike" cap="none" dirty="0" err="1">
                <a:solidFill>
                  <a:schemeClr val="dk2"/>
                </a:solidFill>
                <a:latin typeface="Roboto"/>
                <a:ea typeface="Roboto"/>
                <a:cs typeface="Roboto"/>
                <a:sym typeface="Roboto"/>
              </a:rPr>
              <a:t>basada</a:t>
            </a:r>
            <a:r>
              <a:rPr lang="en-US" sz="1500" b="0" i="0" u="none" strike="noStrike" cap="none" dirty="0">
                <a:solidFill>
                  <a:schemeClr val="dk2"/>
                </a:solidFill>
                <a:latin typeface="Roboto"/>
                <a:ea typeface="Roboto"/>
                <a:cs typeface="Roboto"/>
                <a:sym typeface="Roboto"/>
              </a:rPr>
              <a:t> </a:t>
            </a:r>
            <a:r>
              <a:rPr lang="en-US" sz="1500" b="0" i="0" u="none" strike="noStrike" cap="none" dirty="0" err="1">
                <a:solidFill>
                  <a:schemeClr val="dk2"/>
                </a:solidFill>
                <a:latin typeface="Roboto"/>
                <a:ea typeface="Roboto"/>
                <a:cs typeface="Roboto"/>
                <a:sym typeface="Roboto"/>
              </a:rPr>
              <a:t>en</a:t>
            </a:r>
            <a:r>
              <a:rPr lang="en-US" sz="1500" b="0" i="0" u="none" strike="noStrike" cap="none" dirty="0">
                <a:solidFill>
                  <a:schemeClr val="dk2"/>
                </a:solidFill>
                <a:latin typeface="Roboto"/>
                <a:ea typeface="Roboto"/>
                <a:cs typeface="Roboto"/>
                <a:sym typeface="Roboto"/>
              </a:rPr>
              <a:t> </a:t>
            </a:r>
            <a:r>
              <a:rPr lang="en-US" sz="1500" b="0" i="0" u="none" strike="noStrike" cap="none" dirty="0" err="1">
                <a:solidFill>
                  <a:schemeClr val="dk2"/>
                </a:solidFill>
                <a:latin typeface="Roboto"/>
                <a:ea typeface="Roboto"/>
                <a:cs typeface="Roboto"/>
                <a:sym typeface="Roboto"/>
              </a:rPr>
              <a:t>género</a:t>
            </a:r>
            <a:r>
              <a:rPr lang="en-US" sz="1500" b="0" i="0" u="none" strike="noStrike" cap="none" dirty="0">
                <a:solidFill>
                  <a:schemeClr val="dk2"/>
                </a:solidFill>
                <a:latin typeface="Roboto"/>
                <a:ea typeface="Roboto"/>
                <a:cs typeface="Roboto"/>
                <a:sym typeface="Roboto"/>
              </a:rPr>
              <a:t>. Pero no </a:t>
            </a:r>
            <a:r>
              <a:rPr lang="en-US" sz="1500" b="0" i="0" u="none" strike="noStrike" cap="none" dirty="0" err="1">
                <a:solidFill>
                  <a:schemeClr val="dk2"/>
                </a:solidFill>
                <a:latin typeface="Roboto"/>
                <a:ea typeface="Roboto"/>
                <a:cs typeface="Roboto"/>
                <a:sym typeface="Roboto"/>
              </a:rPr>
              <a:t>todas</a:t>
            </a:r>
            <a:r>
              <a:rPr lang="en-US" sz="1500" b="0" i="0" u="none" strike="noStrike" cap="none" dirty="0">
                <a:solidFill>
                  <a:schemeClr val="dk2"/>
                </a:solidFill>
                <a:latin typeface="Roboto"/>
                <a:ea typeface="Roboto"/>
                <a:cs typeface="Roboto"/>
                <a:sym typeface="Roboto"/>
              </a:rPr>
              <a:t> las </a:t>
            </a:r>
            <a:r>
              <a:rPr lang="en-US" sz="1500" b="0" i="0" u="none" strike="noStrike" cap="none" dirty="0" err="1">
                <a:solidFill>
                  <a:schemeClr val="dk2"/>
                </a:solidFill>
                <a:latin typeface="Roboto"/>
                <a:ea typeface="Roboto"/>
                <a:cs typeface="Roboto"/>
                <a:sym typeface="Roboto"/>
              </a:rPr>
              <a:t>violaciones</a:t>
            </a:r>
            <a:r>
              <a:rPr lang="en-US" sz="1500" b="0" i="0" u="none" strike="noStrike" cap="none" dirty="0">
                <a:solidFill>
                  <a:schemeClr val="dk2"/>
                </a:solidFill>
                <a:latin typeface="Roboto"/>
                <a:ea typeface="Roboto"/>
                <a:cs typeface="Roboto"/>
                <a:sym typeface="Roboto"/>
              </a:rPr>
              <a:t> </a:t>
            </a:r>
            <a:r>
              <a:rPr lang="en-US" sz="1500" b="0" i="0" u="none" strike="noStrike" cap="none" dirty="0" err="1">
                <a:solidFill>
                  <a:schemeClr val="dk2"/>
                </a:solidFill>
                <a:latin typeface="Roboto"/>
                <a:ea typeface="Roboto"/>
                <a:cs typeface="Roboto"/>
                <a:sym typeface="Roboto"/>
              </a:rPr>
              <a:t>basadas</a:t>
            </a:r>
            <a:r>
              <a:rPr lang="en-US" sz="1500" b="0" i="0" u="none" strike="noStrike" cap="none" dirty="0">
                <a:solidFill>
                  <a:schemeClr val="dk2"/>
                </a:solidFill>
                <a:latin typeface="Roboto"/>
                <a:ea typeface="Roboto"/>
                <a:cs typeface="Roboto"/>
                <a:sym typeface="Roboto"/>
              </a:rPr>
              <a:t> </a:t>
            </a:r>
            <a:r>
              <a:rPr lang="en-US" sz="1500" b="0" i="0" u="none" strike="noStrike" cap="none" dirty="0" err="1">
                <a:solidFill>
                  <a:schemeClr val="dk2"/>
                </a:solidFill>
                <a:latin typeface="Roboto"/>
                <a:ea typeface="Roboto"/>
                <a:cs typeface="Roboto"/>
                <a:sym typeface="Roboto"/>
              </a:rPr>
              <a:t>en</a:t>
            </a:r>
            <a:r>
              <a:rPr lang="en-US" sz="1500" b="0" i="0" u="none" strike="noStrike" cap="none" dirty="0">
                <a:solidFill>
                  <a:schemeClr val="dk2"/>
                </a:solidFill>
                <a:latin typeface="Roboto"/>
                <a:ea typeface="Roboto"/>
                <a:cs typeface="Roboto"/>
                <a:sym typeface="Roboto"/>
              </a:rPr>
              <a:t> </a:t>
            </a:r>
            <a:r>
              <a:rPr lang="en-US" sz="1500" b="0" i="0" u="none" strike="noStrike" cap="none" dirty="0" err="1">
                <a:solidFill>
                  <a:schemeClr val="dk2"/>
                </a:solidFill>
                <a:latin typeface="Roboto"/>
                <a:ea typeface="Roboto"/>
                <a:cs typeface="Roboto"/>
                <a:sym typeface="Roboto"/>
              </a:rPr>
              <a:t>género</a:t>
            </a:r>
            <a:r>
              <a:rPr lang="en-US" sz="1500" b="0" i="0" u="none" strike="noStrike" cap="none" dirty="0">
                <a:solidFill>
                  <a:schemeClr val="dk2"/>
                </a:solidFill>
                <a:latin typeface="Roboto"/>
                <a:ea typeface="Roboto"/>
                <a:cs typeface="Roboto"/>
                <a:sym typeface="Roboto"/>
              </a:rPr>
              <a:t> son </a:t>
            </a:r>
            <a:r>
              <a:rPr lang="en-US" sz="1500" b="0" i="0" u="none" strike="noStrike" cap="none" dirty="0" err="1">
                <a:solidFill>
                  <a:schemeClr val="dk2"/>
                </a:solidFill>
                <a:latin typeface="Roboto"/>
                <a:ea typeface="Roboto"/>
                <a:cs typeface="Roboto"/>
                <a:sym typeface="Roboto"/>
              </a:rPr>
              <a:t>violencia</a:t>
            </a:r>
            <a:r>
              <a:rPr lang="en-US" sz="1500" b="0" i="0" u="none" strike="noStrike" cap="none" dirty="0">
                <a:solidFill>
                  <a:schemeClr val="dk2"/>
                </a:solidFill>
                <a:latin typeface="Roboto"/>
                <a:ea typeface="Roboto"/>
                <a:cs typeface="Roboto"/>
                <a:sym typeface="Roboto"/>
              </a:rPr>
              <a:t> sexual.</a:t>
            </a:r>
            <a:endParaRPr dirty="0"/>
          </a:p>
        </p:txBody>
      </p:sp>
      <p:sp>
        <p:nvSpPr>
          <p:cNvPr id="4" name="Rectangle 3">
            <a:extLst>
              <a:ext uri="{FF2B5EF4-FFF2-40B4-BE49-F238E27FC236}">
                <a16:creationId xmlns:a16="http://schemas.microsoft.com/office/drawing/2014/main" id="{EF44B2D7-A8BD-47B7-B60A-C10ED15F54B5}"/>
              </a:ext>
            </a:extLst>
          </p:cNvPr>
          <p:cNvSpPr/>
          <p:nvPr/>
        </p:nvSpPr>
        <p:spPr>
          <a:xfrm>
            <a:off x="8298948" y="4841465"/>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Google Shape;292;p41"/>
          <p:cNvSpPr txBox="1">
            <a:spLocks noGrp="1"/>
          </p:cNvSpPr>
          <p:nvPr>
            <p:ph type="title"/>
          </p:nvPr>
        </p:nvSpPr>
        <p:spPr>
          <a:xfrm>
            <a:off x="202063" y="317249"/>
            <a:ext cx="8654150" cy="1414901"/>
          </a:xfrm>
          <a:prstGeom prst="rect">
            <a:avLst/>
          </a:prstGeom>
          <a:noFill/>
          <a:ln>
            <a:noFill/>
          </a:ln>
        </p:spPr>
        <p:txBody>
          <a:bodyPr spcFirstLastPara="1" wrap="square" lIns="91425" tIns="91425" rIns="91425" bIns="91425" anchor="t" anchorCtr="0">
            <a:noAutofit/>
          </a:bodyPr>
          <a:lstStyle/>
          <a:p>
            <a:pPr marL="0" marR="0" lvl="0" indent="0" algn="l" rtl="0">
              <a:lnSpc>
                <a:spcPct val="114000"/>
              </a:lnSpc>
              <a:spcBef>
                <a:spcPts val="0"/>
              </a:spcBef>
              <a:spcAft>
                <a:spcPts val="1600"/>
              </a:spcAft>
              <a:buClr>
                <a:schemeClr val="accent1"/>
              </a:buClr>
              <a:buSzPts val="3600"/>
              <a:buFont typeface="Merriweather"/>
              <a:buNone/>
            </a:pPr>
            <a:r>
              <a:rPr lang="en-US" sz="2000" b="0" i="0" u="none" strike="noStrike" cap="none">
                <a:solidFill>
                  <a:schemeClr val="accent1"/>
                </a:solidFill>
                <a:latin typeface="Merriweather"/>
                <a:ea typeface="Merriweather"/>
                <a:cs typeface="Merriweather"/>
                <a:sym typeface="Merriweather"/>
              </a:rPr>
              <a:t>La violación, la esclavitud sexual, la prostitución forzada, el embarazo forzado, la esterilización forzada o cualquier violencia sexual de gravedad comparable pueden constituir:</a:t>
            </a:r>
            <a:br>
              <a:rPr lang="en-US" sz="2000" b="0" i="0" u="none" strike="noStrike" cap="none">
                <a:solidFill>
                  <a:schemeClr val="accent1"/>
                </a:solidFill>
                <a:latin typeface="Merriweather"/>
                <a:ea typeface="Merriweather"/>
                <a:cs typeface="Merriweather"/>
                <a:sym typeface="Merriweather"/>
              </a:rPr>
            </a:br>
            <a:br>
              <a:rPr lang="en-US" sz="2000" b="0" i="0" u="none" strike="noStrike" cap="none">
                <a:solidFill>
                  <a:schemeClr val="accent1"/>
                </a:solidFill>
                <a:latin typeface="Merriweather"/>
                <a:ea typeface="Merriweather"/>
                <a:cs typeface="Merriweather"/>
                <a:sym typeface="Merriweather"/>
              </a:rPr>
            </a:br>
            <a:br>
              <a:rPr lang="en-US" sz="2000" b="0" i="0" u="none" strike="noStrike" cap="none">
                <a:solidFill>
                  <a:schemeClr val="accent1"/>
                </a:solidFill>
                <a:latin typeface="Merriweather"/>
                <a:ea typeface="Merriweather"/>
                <a:cs typeface="Merriweather"/>
                <a:sym typeface="Merriweather"/>
              </a:rPr>
            </a:br>
            <a:br>
              <a:rPr lang="en-US" sz="2000" b="0" i="0" u="none" strike="noStrike" cap="none">
                <a:solidFill>
                  <a:schemeClr val="accent1"/>
                </a:solidFill>
                <a:latin typeface="Merriweather"/>
                <a:ea typeface="Merriweather"/>
                <a:cs typeface="Merriweather"/>
                <a:sym typeface="Merriweather"/>
              </a:rPr>
            </a:br>
            <a:br>
              <a:rPr lang="en-US" sz="2000" b="0" i="0" u="none" strike="noStrike" cap="none">
                <a:solidFill>
                  <a:schemeClr val="accent1"/>
                </a:solidFill>
                <a:latin typeface="Merriweather"/>
                <a:ea typeface="Merriweather"/>
                <a:cs typeface="Merriweather"/>
                <a:sym typeface="Merriweather"/>
              </a:rPr>
            </a:br>
            <a:br>
              <a:rPr lang="en-US" sz="2000" b="0" i="0" u="none" strike="noStrike" cap="none">
                <a:solidFill>
                  <a:schemeClr val="accent1"/>
                </a:solidFill>
                <a:latin typeface="Merriweather"/>
                <a:ea typeface="Merriweather"/>
                <a:cs typeface="Merriweather"/>
                <a:sym typeface="Merriweather"/>
              </a:rPr>
            </a:br>
            <a:endParaRPr sz="2000" b="0" i="0" u="none" strike="noStrike" cap="none">
              <a:solidFill>
                <a:schemeClr val="accent1"/>
              </a:solidFill>
              <a:latin typeface="Merriweather"/>
              <a:ea typeface="Merriweather"/>
              <a:cs typeface="Merriweather"/>
              <a:sym typeface="Merriweather"/>
            </a:endParaRPr>
          </a:p>
        </p:txBody>
      </p:sp>
      <p:sp>
        <p:nvSpPr>
          <p:cNvPr id="293" name="Google Shape;293;p41"/>
          <p:cNvSpPr txBox="1"/>
          <p:nvPr/>
        </p:nvSpPr>
        <p:spPr>
          <a:xfrm>
            <a:off x="219077" y="3500950"/>
            <a:ext cx="8739875" cy="114725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accent1"/>
              </a:buClr>
              <a:buSzPts val="3600"/>
              <a:buFont typeface="Merriweather"/>
              <a:buNone/>
            </a:pPr>
            <a:endParaRPr sz="2000" b="0" i="0" u="none" strike="noStrike" cap="none">
              <a:solidFill>
                <a:schemeClr val="accent1"/>
              </a:solidFill>
              <a:latin typeface="Merriweather"/>
              <a:ea typeface="Merriweather"/>
              <a:cs typeface="Merriweather"/>
              <a:sym typeface="Merriweather"/>
            </a:endParaRPr>
          </a:p>
          <a:p>
            <a:pPr marL="0" marR="0" lvl="0" indent="0" algn="l" rtl="0">
              <a:lnSpc>
                <a:spcPct val="100000"/>
              </a:lnSpc>
              <a:spcBef>
                <a:spcPts val="0"/>
              </a:spcBef>
              <a:spcAft>
                <a:spcPts val="0"/>
              </a:spcAft>
              <a:buClr>
                <a:schemeClr val="accent1"/>
              </a:buClr>
              <a:buSzPts val="3600"/>
              <a:buFont typeface="Merriweather"/>
              <a:buNone/>
            </a:pPr>
            <a:r>
              <a:rPr lang="en-US" sz="2000" b="0" i="0" u="none" strike="noStrike" cap="none">
                <a:solidFill>
                  <a:schemeClr val="accent1"/>
                </a:solidFill>
                <a:latin typeface="Merriweather"/>
                <a:ea typeface="Merriweather"/>
                <a:cs typeface="Merriweather"/>
                <a:sym typeface="Merriweather"/>
              </a:rPr>
              <a:t>La persecución contra cualquier grupo o colectividad identificable por motivos de género puede constituir </a:t>
            </a:r>
            <a:r>
              <a:rPr lang="en-US" sz="2000" b="1" i="0" u="none" strike="noStrike" cap="none">
                <a:solidFill>
                  <a:schemeClr val="accent1"/>
                </a:solidFill>
                <a:latin typeface="Merriweather"/>
                <a:ea typeface="Merriweather"/>
                <a:cs typeface="Merriweather"/>
                <a:sym typeface="Merriweather"/>
              </a:rPr>
              <a:t>crímenes de lesa humanidad </a:t>
            </a:r>
            <a:r>
              <a:rPr lang="en-US" sz="2000" b="0" i="0" u="none" strike="noStrike" cap="none">
                <a:solidFill>
                  <a:schemeClr val="accent1"/>
                </a:solidFill>
                <a:latin typeface="Merriweather"/>
                <a:ea typeface="Merriweather"/>
                <a:cs typeface="Merriweather"/>
                <a:sym typeface="Merriweather"/>
              </a:rPr>
              <a:t>(Art. 7(h)).</a:t>
            </a:r>
            <a:endParaRPr/>
          </a:p>
        </p:txBody>
      </p:sp>
      <p:sp>
        <p:nvSpPr>
          <p:cNvPr id="294" name="Google Shape;294;p41"/>
          <p:cNvSpPr txBox="1"/>
          <p:nvPr/>
        </p:nvSpPr>
        <p:spPr>
          <a:xfrm>
            <a:off x="1710426" y="1661475"/>
            <a:ext cx="7248526" cy="1906163"/>
          </a:xfrm>
          <a:prstGeom prst="rect">
            <a:avLst/>
          </a:prstGeom>
          <a:noFill/>
          <a:ln>
            <a:noFill/>
          </a:ln>
        </p:spPr>
        <p:txBody>
          <a:bodyPr spcFirstLastPara="1" wrap="square" lIns="91425" tIns="45700" rIns="91425" bIns="45700" anchor="t" anchorCtr="0">
            <a:noAutofit/>
          </a:bodyPr>
          <a:lstStyle/>
          <a:p>
            <a:pPr marL="342900" marR="0" lvl="0" indent="-342900" algn="l" rtl="0">
              <a:lnSpc>
                <a:spcPct val="114000"/>
              </a:lnSpc>
              <a:spcBef>
                <a:spcPts val="0"/>
              </a:spcBef>
              <a:spcAft>
                <a:spcPts val="0"/>
              </a:spcAft>
              <a:buClr>
                <a:schemeClr val="accent1"/>
              </a:buClr>
              <a:buSzPts val="2000"/>
              <a:buFont typeface="Merriweather"/>
              <a:buChar char="●"/>
            </a:pPr>
            <a:r>
              <a:rPr lang="en-US" sz="2000" b="1" i="0" u="none" strike="noStrike" cap="none">
                <a:solidFill>
                  <a:schemeClr val="accent1"/>
                </a:solidFill>
                <a:latin typeface="Merriweather"/>
                <a:ea typeface="Merriweather"/>
                <a:cs typeface="Merriweather"/>
                <a:sym typeface="Merriweather"/>
              </a:rPr>
              <a:t>genocidio</a:t>
            </a:r>
            <a:r>
              <a:rPr lang="en-US" sz="2000" b="0" i="0" u="none" strike="noStrike" cap="none">
                <a:solidFill>
                  <a:schemeClr val="accent1"/>
                </a:solidFill>
                <a:latin typeface="Merriweather"/>
                <a:ea typeface="Merriweather"/>
                <a:cs typeface="Merriweather"/>
                <a:sym typeface="Merriweather"/>
              </a:rPr>
              <a:t> (Estatuto de Roma, Art. 6(b), 6(d));</a:t>
            </a:r>
            <a:endParaRPr/>
          </a:p>
          <a:p>
            <a:pPr marL="342900" marR="0" lvl="0" indent="-342900" algn="l" rtl="0">
              <a:lnSpc>
                <a:spcPct val="114000"/>
              </a:lnSpc>
              <a:spcBef>
                <a:spcPts val="1600"/>
              </a:spcBef>
              <a:spcAft>
                <a:spcPts val="0"/>
              </a:spcAft>
              <a:buClr>
                <a:schemeClr val="accent1"/>
              </a:buClr>
              <a:buSzPts val="2000"/>
              <a:buFont typeface="Merriweather"/>
              <a:buChar char="●"/>
            </a:pPr>
            <a:r>
              <a:rPr lang="en-US" sz="2000" b="1" i="0" u="none" strike="noStrike" cap="none">
                <a:solidFill>
                  <a:schemeClr val="accent1"/>
                </a:solidFill>
                <a:latin typeface="Merriweather"/>
                <a:ea typeface="Merriweather"/>
                <a:cs typeface="Merriweather"/>
                <a:sym typeface="Merriweather"/>
              </a:rPr>
              <a:t>crímenes de lesa humanidad </a:t>
            </a:r>
            <a:r>
              <a:rPr lang="en-US" sz="2000" b="0" i="0" u="none" strike="noStrike" cap="none">
                <a:solidFill>
                  <a:schemeClr val="accent1"/>
                </a:solidFill>
                <a:latin typeface="Merriweather"/>
                <a:ea typeface="Merriweather"/>
                <a:cs typeface="Merriweather"/>
                <a:sym typeface="Merriweather"/>
              </a:rPr>
              <a:t>(Art. 7(g)); y/o</a:t>
            </a:r>
            <a:endParaRPr/>
          </a:p>
          <a:p>
            <a:pPr marL="342900" marR="0" lvl="0" indent="-342900" algn="l" rtl="0">
              <a:lnSpc>
                <a:spcPct val="114000"/>
              </a:lnSpc>
              <a:spcBef>
                <a:spcPts val="1600"/>
              </a:spcBef>
              <a:spcAft>
                <a:spcPts val="0"/>
              </a:spcAft>
              <a:buClr>
                <a:schemeClr val="accent1"/>
              </a:buClr>
              <a:buSzPts val="2000"/>
              <a:buFont typeface="Merriweather"/>
              <a:buChar char="●"/>
            </a:pPr>
            <a:r>
              <a:rPr lang="en-US" sz="2000" b="1" i="0" u="none" strike="noStrike" cap="none">
                <a:solidFill>
                  <a:schemeClr val="accent1"/>
                </a:solidFill>
                <a:latin typeface="Merriweather"/>
                <a:ea typeface="Merriweather"/>
                <a:cs typeface="Merriweather"/>
                <a:sym typeface="Merriweather"/>
              </a:rPr>
              <a:t>crímenes de guerra</a:t>
            </a:r>
            <a:r>
              <a:rPr lang="en-US" sz="2000" b="0" i="0" u="none" strike="noStrike" cap="none">
                <a:solidFill>
                  <a:schemeClr val="accent1"/>
                </a:solidFill>
                <a:latin typeface="Merriweather"/>
                <a:ea typeface="Merriweather"/>
                <a:cs typeface="Merriweather"/>
                <a:sym typeface="Merriweather"/>
              </a:rPr>
              <a:t> (Art.  8(2)(b)(xxii) para guerras internacionales y Art. 8(2)(c)(vi) para guerras no internacionales).</a:t>
            </a:r>
            <a:endParaRPr/>
          </a:p>
        </p:txBody>
      </p:sp>
      <p:sp>
        <p:nvSpPr>
          <p:cNvPr id="5" name="Rectangle 4">
            <a:extLst>
              <a:ext uri="{FF2B5EF4-FFF2-40B4-BE49-F238E27FC236}">
                <a16:creationId xmlns:a16="http://schemas.microsoft.com/office/drawing/2014/main" id="{AD0AFB0F-4DE4-4047-AFDE-FF8A5CE492AC}"/>
              </a:ext>
            </a:extLst>
          </p:cNvPr>
          <p:cNvSpPr/>
          <p:nvPr/>
        </p:nvSpPr>
        <p:spPr>
          <a:xfrm>
            <a:off x="8298948" y="4841465"/>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99" name="Google Shape;299;p42"/>
          <p:cNvSpPr txBox="1"/>
          <p:nvPr/>
        </p:nvSpPr>
        <p:spPr>
          <a:xfrm>
            <a:off x="311725" y="500925"/>
            <a:ext cx="8520600" cy="623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US" sz="2800" b="0" i="0" u="none" strike="noStrike" cap="none">
                <a:solidFill>
                  <a:schemeClr val="lt1"/>
                </a:solidFill>
                <a:latin typeface="Merriweather"/>
                <a:ea typeface="Merriweather"/>
                <a:cs typeface="Merriweather"/>
                <a:sym typeface="Merriweather"/>
              </a:rPr>
              <a:t>Legado mixto sobre el género en la CPI</a:t>
            </a:r>
            <a:endParaRPr/>
          </a:p>
        </p:txBody>
      </p:sp>
      <p:grpSp>
        <p:nvGrpSpPr>
          <p:cNvPr id="300" name="Google Shape;300;p42"/>
          <p:cNvGrpSpPr/>
          <p:nvPr/>
        </p:nvGrpSpPr>
        <p:grpSpPr>
          <a:xfrm>
            <a:off x="93265" y="1375718"/>
            <a:ext cx="2103140" cy="3662722"/>
            <a:chOff x="431925" y="1304875"/>
            <a:chExt cx="2628925" cy="3416400"/>
          </a:xfrm>
        </p:grpSpPr>
        <p:sp>
          <p:nvSpPr>
            <p:cNvPr id="301" name="Google Shape;301;p42"/>
            <p:cNvSpPr txBox="1"/>
            <p:nvPr/>
          </p:nvSpPr>
          <p:spPr>
            <a:xfrm>
              <a:off x="431925" y="1304875"/>
              <a:ext cx="2628900" cy="464100"/>
            </a:xfrm>
            <a:prstGeom prst="rect">
              <a:avLst/>
            </a:prstGeom>
            <a:solidFill>
              <a:srgbClr val="31394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2" name="Google Shape;302;p42"/>
            <p:cNvSpPr/>
            <p:nvPr/>
          </p:nvSpPr>
          <p:spPr>
            <a:xfrm>
              <a:off x="431950" y="1304875"/>
              <a:ext cx="2628900" cy="3416400"/>
            </a:xfrm>
            <a:prstGeom prst="rect">
              <a:avLst/>
            </a:prstGeom>
            <a:noFill/>
            <a:ln w="9525" cap="flat" cmpd="sng">
              <a:solidFill>
                <a:srgbClr val="31394D"/>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303" name="Google Shape;303;p42"/>
          <p:cNvSpPr txBox="1"/>
          <p:nvPr/>
        </p:nvSpPr>
        <p:spPr>
          <a:xfrm>
            <a:off x="0" y="1402355"/>
            <a:ext cx="2260600" cy="4614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None/>
            </a:pPr>
            <a:r>
              <a:rPr lang="en-US" sz="1600" b="0" i="1" u="none" strike="noStrike" cap="none">
                <a:solidFill>
                  <a:schemeClr val="lt1"/>
                </a:solidFill>
                <a:latin typeface="Arial"/>
                <a:ea typeface="Arial"/>
                <a:cs typeface="Arial"/>
                <a:sym typeface="Arial"/>
              </a:rPr>
              <a:t>Katanga</a:t>
            </a:r>
            <a:r>
              <a:rPr lang="en-US" sz="1600" b="0" i="0" u="none" strike="noStrike" cap="none">
                <a:solidFill>
                  <a:schemeClr val="lt1"/>
                </a:solidFill>
                <a:latin typeface="Arial"/>
                <a:ea typeface="Arial"/>
                <a:cs typeface="Arial"/>
                <a:sym typeface="Arial"/>
              </a:rPr>
              <a:t> (2014)</a:t>
            </a:r>
            <a:endParaRPr/>
          </a:p>
        </p:txBody>
      </p:sp>
      <p:sp>
        <p:nvSpPr>
          <p:cNvPr id="304" name="Google Shape;304;p42"/>
          <p:cNvSpPr txBox="1"/>
          <p:nvPr/>
        </p:nvSpPr>
        <p:spPr>
          <a:xfrm>
            <a:off x="74234" y="1823207"/>
            <a:ext cx="2167315" cy="3145805"/>
          </a:xfrm>
          <a:prstGeom prst="rect">
            <a:avLst/>
          </a:prstGeom>
          <a:noFill/>
          <a:ln>
            <a:noFill/>
          </a:ln>
        </p:spPr>
        <p:txBody>
          <a:bodyPr spcFirstLastPara="1" wrap="square" lIns="91425" tIns="91425" rIns="91425" bIns="91425" anchor="t" anchorCtr="0">
            <a:noAutofit/>
          </a:bodyPr>
          <a:lstStyle/>
          <a:p>
            <a:pPr marL="0" marR="0" lvl="0" indent="0" algn="l" rtl="0">
              <a:lnSpc>
                <a:spcPct val="114000"/>
              </a:lnSpc>
              <a:spcBef>
                <a:spcPts val="0"/>
              </a:spcBef>
              <a:spcAft>
                <a:spcPts val="0"/>
              </a:spcAft>
              <a:buNone/>
            </a:pPr>
            <a:r>
              <a:rPr lang="en-US" sz="1200" b="0" i="0" u="none" strike="noStrike" cap="none">
                <a:solidFill>
                  <a:schemeClr val="dk2"/>
                </a:solidFill>
                <a:latin typeface="Roboto"/>
                <a:ea typeface="Roboto"/>
                <a:cs typeface="Roboto"/>
                <a:sym typeface="Roboto"/>
              </a:rPr>
              <a:t>Fue declarado culpable de todos los crímenes de guerra y crímenes de lesa humanidad, </a:t>
            </a:r>
            <a:r>
              <a:rPr lang="en-US" sz="1200" b="0" i="1" u="none" strike="noStrike" cap="none">
                <a:solidFill>
                  <a:schemeClr val="dk2"/>
                </a:solidFill>
                <a:latin typeface="Roboto"/>
                <a:ea typeface="Roboto"/>
                <a:cs typeface="Roboto"/>
                <a:sym typeface="Roboto"/>
              </a:rPr>
              <a:t>excepto</a:t>
            </a:r>
            <a:r>
              <a:rPr lang="en-US" sz="1200" b="0" i="0" u="none" strike="noStrike" cap="none">
                <a:solidFill>
                  <a:schemeClr val="dk2"/>
                </a:solidFill>
                <a:latin typeface="Roboto"/>
                <a:ea typeface="Roboto"/>
                <a:cs typeface="Roboto"/>
                <a:sym typeface="Roboto"/>
              </a:rPr>
              <a:t> los cargos de violación y esclavitud sexual.</a:t>
            </a:r>
            <a:endParaRPr/>
          </a:p>
          <a:p>
            <a:pPr marL="0" marR="0" lvl="0" indent="0" algn="l" rtl="0">
              <a:lnSpc>
                <a:spcPct val="114000"/>
              </a:lnSpc>
              <a:spcBef>
                <a:spcPts val="1600"/>
              </a:spcBef>
              <a:spcAft>
                <a:spcPts val="1600"/>
              </a:spcAft>
              <a:buNone/>
            </a:pPr>
            <a:r>
              <a:rPr lang="en-US" sz="1200" b="0" i="0" u="none" strike="noStrike" cap="none">
                <a:solidFill>
                  <a:schemeClr val="dk2"/>
                </a:solidFill>
                <a:latin typeface="Roboto"/>
                <a:ea typeface="Roboto"/>
                <a:cs typeface="Roboto"/>
                <a:sym typeface="Roboto"/>
              </a:rPr>
              <a:t>La condena implicó que la violencia sexual y por motivos de género es más aceptable que los crímenes no basados en género y dañó la credibilidad de la CPI frente a las víctimas de violencia sexual y de género.</a:t>
            </a:r>
            <a:endParaRPr/>
          </a:p>
        </p:txBody>
      </p:sp>
      <p:grpSp>
        <p:nvGrpSpPr>
          <p:cNvPr id="305" name="Google Shape;305;p42"/>
          <p:cNvGrpSpPr/>
          <p:nvPr/>
        </p:nvGrpSpPr>
        <p:grpSpPr>
          <a:xfrm>
            <a:off x="2390455" y="1375718"/>
            <a:ext cx="2106000" cy="3662722"/>
            <a:chOff x="3320450" y="1304875"/>
            <a:chExt cx="2632500" cy="3416400"/>
          </a:xfrm>
        </p:grpSpPr>
        <p:sp>
          <p:nvSpPr>
            <p:cNvPr id="306" name="Google Shape;306;p42"/>
            <p:cNvSpPr txBox="1"/>
            <p:nvPr/>
          </p:nvSpPr>
          <p:spPr>
            <a:xfrm>
              <a:off x="3324050" y="1304875"/>
              <a:ext cx="2628900" cy="464100"/>
            </a:xfrm>
            <a:prstGeom prst="rect">
              <a:avLst/>
            </a:prstGeom>
            <a:solidFill>
              <a:srgbClr val="31394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7" name="Google Shape;307;p42"/>
            <p:cNvSpPr/>
            <p:nvPr/>
          </p:nvSpPr>
          <p:spPr>
            <a:xfrm>
              <a:off x="3320450" y="1304875"/>
              <a:ext cx="2628900" cy="3416400"/>
            </a:xfrm>
            <a:prstGeom prst="rect">
              <a:avLst/>
            </a:prstGeom>
            <a:noFill/>
            <a:ln w="9525" cap="flat" cmpd="sng">
              <a:solidFill>
                <a:srgbClr val="31394D"/>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308" name="Google Shape;308;p42"/>
          <p:cNvGrpSpPr/>
          <p:nvPr/>
        </p:nvGrpSpPr>
        <p:grpSpPr>
          <a:xfrm>
            <a:off x="4653595" y="1375718"/>
            <a:ext cx="2103140" cy="3662722"/>
            <a:chOff x="431925" y="1304875"/>
            <a:chExt cx="2628925" cy="3416400"/>
          </a:xfrm>
        </p:grpSpPr>
        <p:sp>
          <p:nvSpPr>
            <p:cNvPr id="309" name="Google Shape;309;p42"/>
            <p:cNvSpPr txBox="1"/>
            <p:nvPr/>
          </p:nvSpPr>
          <p:spPr>
            <a:xfrm>
              <a:off x="431925" y="1304875"/>
              <a:ext cx="2628900" cy="464100"/>
            </a:xfrm>
            <a:prstGeom prst="rect">
              <a:avLst/>
            </a:prstGeom>
            <a:solidFill>
              <a:srgbClr val="31394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0" name="Google Shape;310;p42"/>
            <p:cNvSpPr/>
            <p:nvPr/>
          </p:nvSpPr>
          <p:spPr>
            <a:xfrm>
              <a:off x="431950" y="1304875"/>
              <a:ext cx="2628900" cy="3416400"/>
            </a:xfrm>
            <a:prstGeom prst="rect">
              <a:avLst/>
            </a:prstGeom>
            <a:noFill/>
            <a:ln w="9525" cap="flat" cmpd="sng">
              <a:solidFill>
                <a:srgbClr val="31394D"/>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311" name="Google Shape;311;p42"/>
          <p:cNvGrpSpPr/>
          <p:nvPr/>
        </p:nvGrpSpPr>
        <p:grpSpPr>
          <a:xfrm>
            <a:off x="6950785" y="1375718"/>
            <a:ext cx="2106000" cy="3662722"/>
            <a:chOff x="3320450" y="1304875"/>
            <a:chExt cx="2632500" cy="3416400"/>
          </a:xfrm>
        </p:grpSpPr>
        <p:sp>
          <p:nvSpPr>
            <p:cNvPr id="312" name="Google Shape;312;p42"/>
            <p:cNvSpPr txBox="1"/>
            <p:nvPr/>
          </p:nvSpPr>
          <p:spPr>
            <a:xfrm>
              <a:off x="3324050" y="1304875"/>
              <a:ext cx="2628900" cy="464100"/>
            </a:xfrm>
            <a:prstGeom prst="rect">
              <a:avLst/>
            </a:prstGeom>
            <a:solidFill>
              <a:srgbClr val="31394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3" name="Google Shape;313;p42"/>
            <p:cNvSpPr/>
            <p:nvPr/>
          </p:nvSpPr>
          <p:spPr>
            <a:xfrm>
              <a:off x="3320450" y="1304875"/>
              <a:ext cx="2628900" cy="3416400"/>
            </a:xfrm>
            <a:prstGeom prst="rect">
              <a:avLst/>
            </a:prstGeom>
            <a:noFill/>
            <a:ln w="9525" cap="flat" cmpd="sng">
              <a:solidFill>
                <a:srgbClr val="31394D"/>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314" name="Google Shape;314;p42"/>
          <p:cNvSpPr txBox="1"/>
          <p:nvPr/>
        </p:nvSpPr>
        <p:spPr>
          <a:xfrm>
            <a:off x="2393335" y="1809996"/>
            <a:ext cx="2103120" cy="3255081"/>
          </a:xfrm>
          <a:prstGeom prst="rect">
            <a:avLst/>
          </a:prstGeom>
          <a:noFill/>
          <a:ln>
            <a:noFill/>
          </a:ln>
        </p:spPr>
        <p:txBody>
          <a:bodyPr spcFirstLastPara="1" wrap="square" lIns="91425" tIns="91425" rIns="91425" bIns="91425" anchor="t" anchorCtr="0">
            <a:noAutofit/>
          </a:bodyPr>
          <a:lstStyle/>
          <a:p>
            <a:pPr marL="0" marR="0" lvl="0" indent="0" algn="l" rtl="0">
              <a:lnSpc>
                <a:spcPct val="114000"/>
              </a:lnSpc>
              <a:spcBef>
                <a:spcPts val="0"/>
              </a:spcBef>
              <a:spcAft>
                <a:spcPts val="0"/>
              </a:spcAft>
              <a:buNone/>
            </a:pPr>
            <a:r>
              <a:rPr lang="en-US" sz="1100" b="0" i="0" u="none" strike="noStrike" cap="none">
                <a:solidFill>
                  <a:schemeClr val="dk2"/>
                </a:solidFill>
                <a:latin typeface="Roboto"/>
                <a:ea typeface="Roboto"/>
                <a:cs typeface="Roboto"/>
                <a:sym typeface="Roboto"/>
              </a:rPr>
              <a:t>El procesamiento excluyó los cargos de violencia sexual y basada en género, si bien existía información pública de que ocurrieron. </a:t>
            </a:r>
            <a:endParaRPr/>
          </a:p>
          <a:p>
            <a:pPr marL="0" marR="0" lvl="0" indent="0" algn="l" rtl="0">
              <a:lnSpc>
                <a:spcPct val="114000"/>
              </a:lnSpc>
              <a:spcBef>
                <a:spcPts val="1600"/>
              </a:spcBef>
              <a:spcAft>
                <a:spcPts val="1600"/>
              </a:spcAft>
              <a:buNone/>
            </a:pPr>
            <a:r>
              <a:rPr lang="en-US" sz="1100" b="0" i="0" u="none" strike="noStrike" cap="none">
                <a:solidFill>
                  <a:schemeClr val="dk2"/>
                </a:solidFill>
                <a:latin typeface="Roboto"/>
                <a:ea typeface="Roboto"/>
                <a:cs typeface="Roboto"/>
                <a:sym typeface="Roboto"/>
              </a:rPr>
              <a:t>Como en el juicio surgieron pruebas sobre violencia sexual y basada en género, algunos personas esperaban que la corte ordenara reparaciones por esta violencia contra niñas soldado. Pero estas reparaciones nunca llegarían, ya que no hubo acusaciones por estos delitos.</a:t>
            </a:r>
            <a:endParaRPr sz="1100" b="0" i="0" u="none" strike="noStrike" cap="none">
              <a:solidFill>
                <a:schemeClr val="dk2"/>
              </a:solidFill>
              <a:latin typeface="Roboto"/>
              <a:ea typeface="Roboto"/>
              <a:cs typeface="Roboto"/>
              <a:sym typeface="Roboto"/>
            </a:endParaRPr>
          </a:p>
        </p:txBody>
      </p:sp>
      <p:sp>
        <p:nvSpPr>
          <p:cNvPr id="315" name="Google Shape;315;p42"/>
          <p:cNvSpPr txBox="1"/>
          <p:nvPr/>
        </p:nvSpPr>
        <p:spPr>
          <a:xfrm>
            <a:off x="4638374" y="1876371"/>
            <a:ext cx="2133627" cy="3145805"/>
          </a:xfrm>
          <a:prstGeom prst="rect">
            <a:avLst/>
          </a:prstGeom>
          <a:noFill/>
          <a:ln>
            <a:noFill/>
          </a:ln>
        </p:spPr>
        <p:txBody>
          <a:bodyPr spcFirstLastPara="1" wrap="square" lIns="91425" tIns="91425" rIns="91425" bIns="91425" anchor="t" anchorCtr="0">
            <a:noAutofit/>
          </a:bodyPr>
          <a:lstStyle/>
          <a:p>
            <a:pPr marL="0" marR="0" lvl="0" indent="0" algn="l" rtl="0">
              <a:lnSpc>
                <a:spcPct val="114000"/>
              </a:lnSpc>
              <a:spcBef>
                <a:spcPts val="0"/>
              </a:spcBef>
              <a:spcAft>
                <a:spcPts val="0"/>
              </a:spcAft>
              <a:buNone/>
            </a:pPr>
            <a:r>
              <a:rPr lang="en-US" sz="1100" b="0" i="0" u="none" strike="noStrike" cap="none" dirty="0">
                <a:solidFill>
                  <a:schemeClr val="dk2"/>
                </a:solidFill>
                <a:latin typeface="Roboto"/>
                <a:ea typeface="Roboto"/>
                <a:cs typeface="Roboto"/>
                <a:sym typeface="Roboto"/>
              </a:rPr>
              <a:t>El primer </a:t>
            </a:r>
            <a:r>
              <a:rPr lang="en-US" sz="1100" b="0" i="0" u="none" strike="noStrike" cap="none" dirty="0" err="1">
                <a:solidFill>
                  <a:schemeClr val="dk2"/>
                </a:solidFill>
                <a:latin typeface="Roboto"/>
                <a:ea typeface="Roboto"/>
                <a:cs typeface="Roboto"/>
                <a:sym typeface="Roboto"/>
              </a:rPr>
              <a:t>procesamiento</a:t>
            </a:r>
            <a:r>
              <a:rPr lang="en-US" sz="1100" b="0" i="0" u="none" strike="noStrike" cap="none" dirty="0">
                <a:solidFill>
                  <a:schemeClr val="dk2"/>
                </a:solidFill>
                <a:latin typeface="Roboto"/>
                <a:ea typeface="Roboto"/>
                <a:cs typeface="Roboto"/>
                <a:sym typeface="Roboto"/>
              </a:rPr>
              <a:t> que </a:t>
            </a:r>
            <a:r>
              <a:rPr lang="en-US" sz="1100" b="0" i="0" u="none" strike="noStrike" cap="none" dirty="0" err="1">
                <a:solidFill>
                  <a:schemeClr val="dk2"/>
                </a:solidFill>
                <a:latin typeface="Roboto"/>
                <a:ea typeface="Roboto"/>
                <a:cs typeface="Roboto"/>
                <a:sym typeface="Roboto"/>
              </a:rPr>
              <a:t>considera</a:t>
            </a:r>
            <a:r>
              <a:rPr lang="en-US" sz="1100" b="0" i="0" u="none" strike="noStrike" cap="none" dirty="0">
                <a:solidFill>
                  <a:schemeClr val="dk2"/>
                </a:solidFill>
                <a:latin typeface="Roboto"/>
                <a:ea typeface="Roboto"/>
                <a:cs typeface="Roboto"/>
                <a:sym typeface="Roboto"/>
              </a:rPr>
              <a:t> la </a:t>
            </a:r>
            <a:r>
              <a:rPr lang="en-US" sz="1100" b="0" i="0" u="none" strike="noStrike" cap="none" dirty="0" err="1">
                <a:solidFill>
                  <a:schemeClr val="dk2"/>
                </a:solidFill>
                <a:latin typeface="Roboto"/>
                <a:ea typeface="Roboto"/>
                <a:cs typeface="Roboto"/>
                <a:sym typeface="Roboto"/>
              </a:rPr>
              <a:t>violencia</a:t>
            </a:r>
            <a:r>
              <a:rPr lang="en-US" sz="1100" b="0" i="0" u="none" strike="noStrike" cap="none" dirty="0">
                <a:solidFill>
                  <a:schemeClr val="dk2"/>
                </a:solidFill>
                <a:latin typeface="Roboto"/>
                <a:ea typeface="Roboto"/>
                <a:cs typeface="Roboto"/>
                <a:sym typeface="Roboto"/>
              </a:rPr>
              <a:t> sexual y de </a:t>
            </a:r>
            <a:r>
              <a:rPr lang="en-US" sz="1100" b="0" i="0" u="none" strike="noStrike" cap="none" dirty="0" err="1">
                <a:solidFill>
                  <a:schemeClr val="dk2"/>
                </a:solidFill>
                <a:latin typeface="Roboto"/>
                <a:ea typeface="Roboto"/>
                <a:cs typeface="Roboto"/>
                <a:sym typeface="Roboto"/>
              </a:rPr>
              <a:t>género</a:t>
            </a:r>
            <a:r>
              <a:rPr lang="en-US" sz="1100" b="0" i="0" u="none" strike="noStrike" cap="none" dirty="0">
                <a:solidFill>
                  <a:schemeClr val="dk2"/>
                </a:solidFill>
                <a:latin typeface="Roboto"/>
                <a:ea typeface="Roboto"/>
                <a:cs typeface="Roboto"/>
                <a:sym typeface="Roboto"/>
              </a:rPr>
              <a:t> contra hombres </a:t>
            </a:r>
            <a:r>
              <a:rPr lang="en-US" sz="1100" b="0" i="0" u="none" strike="noStrike" cap="none" dirty="0" err="1">
                <a:solidFill>
                  <a:schemeClr val="dk2"/>
                </a:solidFill>
                <a:latin typeface="Roboto"/>
                <a:ea typeface="Roboto"/>
                <a:cs typeface="Roboto"/>
                <a:sym typeface="Roboto"/>
              </a:rPr>
              <a:t>como</a:t>
            </a:r>
            <a:r>
              <a:rPr lang="en-US" sz="1100" b="0" i="0" u="none" strike="noStrike" cap="none" dirty="0">
                <a:solidFill>
                  <a:schemeClr val="dk2"/>
                </a:solidFill>
                <a:latin typeface="Roboto"/>
                <a:ea typeface="Roboto"/>
                <a:cs typeface="Roboto"/>
                <a:sym typeface="Roboto"/>
              </a:rPr>
              <a:t> </a:t>
            </a:r>
            <a:r>
              <a:rPr lang="en-US" sz="1100" b="0" i="0" u="none" strike="noStrike" cap="none" dirty="0" err="1">
                <a:solidFill>
                  <a:schemeClr val="dk2"/>
                </a:solidFill>
                <a:latin typeface="Roboto"/>
                <a:ea typeface="Roboto"/>
                <a:cs typeface="Roboto"/>
                <a:sym typeface="Roboto"/>
              </a:rPr>
              <a:t>violación</a:t>
            </a:r>
            <a:r>
              <a:rPr lang="en-US" sz="1100" b="0" i="0" u="none" strike="noStrike" cap="none" dirty="0">
                <a:solidFill>
                  <a:schemeClr val="dk2"/>
                </a:solidFill>
                <a:latin typeface="Roboto"/>
                <a:ea typeface="Roboto"/>
                <a:cs typeface="Roboto"/>
                <a:sym typeface="Roboto"/>
              </a:rPr>
              <a:t>. </a:t>
            </a:r>
            <a:endParaRPr dirty="0"/>
          </a:p>
          <a:p>
            <a:pPr marL="0" marR="0" lvl="0" indent="0" algn="l" rtl="0">
              <a:lnSpc>
                <a:spcPct val="114000"/>
              </a:lnSpc>
              <a:spcBef>
                <a:spcPts val="1600"/>
              </a:spcBef>
              <a:spcAft>
                <a:spcPts val="0"/>
              </a:spcAft>
              <a:buNone/>
            </a:pPr>
            <a:r>
              <a:rPr lang="en-US" sz="1100" b="0" i="0" u="none" strike="noStrike" cap="none" dirty="0">
                <a:solidFill>
                  <a:schemeClr val="dk2"/>
                </a:solidFill>
                <a:latin typeface="Roboto"/>
                <a:ea typeface="Roboto"/>
                <a:cs typeface="Roboto"/>
                <a:sym typeface="Roboto"/>
              </a:rPr>
              <a:t>Primera </a:t>
            </a:r>
            <a:r>
              <a:rPr lang="en-US" sz="1100" b="0" i="0" u="none" strike="noStrike" cap="none" dirty="0" err="1">
                <a:solidFill>
                  <a:schemeClr val="dk2"/>
                </a:solidFill>
                <a:latin typeface="Roboto"/>
                <a:ea typeface="Roboto"/>
                <a:cs typeface="Roboto"/>
                <a:sym typeface="Roboto"/>
              </a:rPr>
              <a:t>condena</a:t>
            </a:r>
            <a:r>
              <a:rPr lang="en-US" sz="1100" b="0" i="0" u="none" strike="noStrike" cap="none" dirty="0">
                <a:solidFill>
                  <a:schemeClr val="dk2"/>
                </a:solidFill>
                <a:latin typeface="Roboto"/>
                <a:ea typeface="Roboto"/>
                <a:cs typeface="Roboto"/>
                <a:sym typeface="Roboto"/>
              </a:rPr>
              <a:t> de la CPI </a:t>
            </a:r>
            <a:r>
              <a:rPr lang="en-US" sz="1100" b="0" i="0" u="none" strike="noStrike" cap="none" dirty="0" err="1">
                <a:solidFill>
                  <a:schemeClr val="dk2"/>
                </a:solidFill>
                <a:latin typeface="Roboto"/>
                <a:ea typeface="Roboto"/>
                <a:cs typeface="Roboto"/>
                <a:sym typeface="Roboto"/>
              </a:rPr>
              <a:t>por</a:t>
            </a:r>
            <a:r>
              <a:rPr lang="en-US" sz="1100" b="0" i="0" u="none" strike="noStrike" cap="none" dirty="0">
                <a:solidFill>
                  <a:schemeClr val="dk2"/>
                </a:solidFill>
                <a:latin typeface="Roboto"/>
                <a:ea typeface="Roboto"/>
                <a:cs typeface="Roboto"/>
                <a:sym typeface="Roboto"/>
              </a:rPr>
              <a:t> </a:t>
            </a:r>
            <a:r>
              <a:rPr lang="en-US" sz="1100" b="0" i="0" u="none" strike="noStrike" cap="none" dirty="0" err="1">
                <a:solidFill>
                  <a:schemeClr val="dk2"/>
                </a:solidFill>
                <a:latin typeface="Roboto"/>
                <a:ea typeface="Roboto"/>
                <a:cs typeface="Roboto"/>
                <a:sym typeface="Roboto"/>
              </a:rPr>
              <a:t>delitos</a:t>
            </a:r>
            <a:r>
              <a:rPr lang="en-US" sz="1100" b="0" i="0" u="none" strike="noStrike" cap="none" dirty="0">
                <a:solidFill>
                  <a:schemeClr val="dk2"/>
                </a:solidFill>
                <a:latin typeface="Roboto"/>
                <a:ea typeface="Roboto"/>
                <a:cs typeface="Roboto"/>
                <a:sym typeface="Roboto"/>
              </a:rPr>
              <a:t> de </a:t>
            </a:r>
            <a:r>
              <a:rPr lang="en-US" sz="1100" b="0" i="0" u="none" strike="noStrike" cap="none" dirty="0" err="1">
                <a:solidFill>
                  <a:schemeClr val="dk2"/>
                </a:solidFill>
                <a:latin typeface="Roboto"/>
                <a:ea typeface="Roboto"/>
                <a:cs typeface="Roboto"/>
                <a:sym typeface="Roboto"/>
              </a:rPr>
              <a:t>violencia</a:t>
            </a:r>
            <a:r>
              <a:rPr lang="en-US" sz="1100" b="0" i="0" u="none" strike="noStrike" cap="none" dirty="0">
                <a:solidFill>
                  <a:schemeClr val="dk2"/>
                </a:solidFill>
                <a:latin typeface="Roboto"/>
                <a:ea typeface="Roboto"/>
                <a:cs typeface="Roboto"/>
                <a:sym typeface="Roboto"/>
              </a:rPr>
              <a:t> sexual y </a:t>
            </a:r>
            <a:r>
              <a:rPr lang="en-US" sz="1100" b="0" i="0" u="none" strike="noStrike" cap="none" dirty="0" err="1">
                <a:solidFill>
                  <a:schemeClr val="dk2"/>
                </a:solidFill>
                <a:latin typeface="Roboto"/>
                <a:ea typeface="Roboto"/>
                <a:cs typeface="Roboto"/>
                <a:sym typeface="Roboto"/>
              </a:rPr>
              <a:t>basada</a:t>
            </a:r>
            <a:r>
              <a:rPr lang="en-US" sz="1100" b="0" i="0" u="none" strike="noStrike" cap="none" dirty="0">
                <a:solidFill>
                  <a:schemeClr val="dk2"/>
                </a:solidFill>
                <a:latin typeface="Roboto"/>
                <a:ea typeface="Roboto"/>
                <a:cs typeface="Roboto"/>
                <a:sym typeface="Roboto"/>
              </a:rPr>
              <a:t> </a:t>
            </a:r>
            <a:r>
              <a:rPr lang="en-US" sz="1100" b="0" i="0" u="none" strike="noStrike" cap="none" dirty="0" err="1">
                <a:solidFill>
                  <a:schemeClr val="dk2"/>
                </a:solidFill>
                <a:latin typeface="Roboto"/>
                <a:ea typeface="Roboto"/>
                <a:cs typeface="Roboto"/>
                <a:sym typeface="Roboto"/>
              </a:rPr>
              <a:t>en</a:t>
            </a:r>
            <a:r>
              <a:rPr lang="en-US" sz="1100" b="0" i="0" u="none" strike="noStrike" cap="none" dirty="0">
                <a:solidFill>
                  <a:schemeClr val="dk2"/>
                </a:solidFill>
                <a:latin typeface="Roboto"/>
                <a:ea typeface="Roboto"/>
                <a:cs typeface="Roboto"/>
                <a:sym typeface="Roboto"/>
              </a:rPr>
              <a:t> </a:t>
            </a:r>
            <a:r>
              <a:rPr lang="en-US" sz="1100" b="0" i="0" u="none" strike="noStrike" cap="none" dirty="0" err="1">
                <a:solidFill>
                  <a:schemeClr val="dk2"/>
                </a:solidFill>
                <a:latin typeface="Roboto"/>
                <a:ea typeface="Roboto"/>
                <a:cs typeface="Roboto"/>
                <a:sym typeface="Roboto"/>
              </a:rPr>
              <a:t>género</a:t>
            </a:r>
            <a:r>
              <a:rPr lang="en-US" sz="1100" b="0" i="0" u="none" strike="noStrike" cap="none" dirty="0">
                <a:solidFill>
                  <a:schemeClr val="dk2"/>
                </a:solidFill>
                <a:latin typeface="Roboto"/>
                <a:ea typeface="Roboto"/>
                <a:cs typeface="Roboto"/>
                <a:sym typeface="Roboto"/>
              </a:rPr>
              <a:t> </a:t>
            </a:r>
            <a:r>
              <a:rPr lang="en-US" sz="1100" b="0" i="0" u="none" strike="noStrike" cap="none" dirty="0" err="1">
                <a:solidFill>
                  <a:schemeClr val="dk2"/>
                </a:solidFill>
                <a:latin typeface="Roboto"/>
                <a:ea typeface="Roboto"/>
                <a:cs typeface="Roboto"/>
                <a:sym typeface="Roboto"/>
              </a:rPr>
              <a:t>por</a:t>
            </a:r>
            <a:r>
              <a:rPr lang="en-US" sz="1100" b="0" i="0" u="none" strike="noStrike" cap="none" dirty="0">
                <a:solidFill>
                  <a:schemeClr val="dk2"/>
                </a:solidFill>
                <a:latin typeface="Roboto"/>
                <a:ea typeface="Roboto"/>
                <a:cs typeface="Roboto"/>
                <a:sym typeface="Roboto"/>
              </a:rPr>
              <a:t> </a:t>
            </a:r>
            <a:r>
              <a:rPr lang="en-US" sz="1100" b="0" i="0" u="none" strike="noStrike" cap="none" dirty="0" err="1">
                <a:solidFill>
                  <a:schemeClr val="dk2"/>
                </a:solidFill>
                <a:latin typeface="Roboto"/>
                <a:ea typeface="Roboto"/>
                <a:cs typeface="Roboto"/>
                <a:sym typeface="Roboto"/>
              </a:rPr>
              <a:t>responsabilidad</a:t>
            </a:r>
            <a:r>
              <a:rPr lang="en-US" sz="1100" b="0" i="0" u="none" strike="noStrike" cap="none" dirty="0">
                <a:solidFill>
                  <a:schemeClr val="dk2"/>
                </a:solidFill>
                <a:latin typeface="Roboto"/>
                <a:ea typeface="Roboto"/>
                <a:cs typeface="Roboto"/>
                <a:sym typeface="Roboto"/>
              </a:rPr>
              <a:t> de </a:t>
            </a:r>
            <a:r>
              <a:rPr lang="en-US" sz="1100" b="0" i="0" u="none" strike="noStrike" cap="none" dirty="0" err="1">
                <a:solidFill>
                  <a:schemeClr val="dk2"/>
                </a:solidFill>
                <a:latin typeface="Roboto"/>
                <a:ea typeface="Roboto"/>
                <a:cs typeface="Roboto"/>
                <a:sym typeface="Roboto"/>
              </a:rPr>
              <a:t>mando</a:t>
            </a:r>
            <a:r>
              <a:rPr lang="en-US" sz="1100" b="0" i="0" u="none" strike="noStrike" cap="none" dirty="0">
                <a:solidFill>
                  <a:schemeClr val="dk2"/>
                </a:solidFill>
                <a:latin typeface="Roboto"/>
                <a:ea typeface="Roboto"/>
                <a:cs typeface="Roboto"/>
                <a:sym typeface="Roboto"/>
              </a:rPr>
              <a:t>. Su </a:t>
            </a:r>
            <a:r>
              <a:rPr lang="en-US" sz="1100" b="0" i="0" u="none" strike="noStrike" cap="none" dirty="0" err="1">
                <a:solidFill>
                  <a:schemeClr val="dk2"/>
                </a:solidFill>
                <a:latin typeface="Roboto"/>
                <a:ea typeface="Roboto"/>
                <a:cs typeface="Roboto"/>
                <a:sym typeface="Roboto"/>
              </a:rPr>
              <a:t>condena</a:t>
            </a:r>
            <a:r>
              <a:rPr lang="en-US" sz="1100" b="0" i="0" u="none" strike="noStrike" cap="none" dirty="0">
                <a:solidFill>
                  <a:schemeClr val="dk2"/>
                </a:solidFill>
                <a:latin typeface="Roboto"/>
                <a:ea typeface="Roboto"/>
                <a:cs typeface="Roboto"/>
                <a:sym typeface="Roboto"/>
              </a:rPr>
              <a:t> </a:t>
            </a:r>
            <a:r>
              <a:rPr lang="en-US" sz="1100" b="0" i="0" u="none" strike="noStrike" cap="none" dirty="0" err="1">
                <a:solidFill>
                  <a:schemeClr val="dk2"/>
                </a:solidFill>
                <a:latin typeface="Roboto"/>
                <a:ea typeface="Roboto"/>
                <a:cs typeface="Roboto"/>
                <a:sym typeface="Roboto"/>
              </a:rPr>
              <a:t>fue</a:t>
            </a:r>
            <a:r>
              <a:rPr lang="en-US" sz="1100" b="0" i="0" u="none" strike="noStrike" cap="none" dirty="0">
                <a:solidFill>
                  <a:schemeClr val="dk2"/>
                </a:solidFill>
                <a:latin typeface="Roboto"/>
                <a:ea typeface="Roboto"/>
                <a:cs typeface="Roboto"/>
                <a:sym typeface="Roboto"/>
              </a:rPr>
              <a:t> </a:t>
            </a:r>
            <a:r>
              <a:rPr lang="en-US" sz="1100" b="0" i="0" u="none" strike="noStrike" cap="none" dirty="0" err="1">
                <a:solidFill>
                  <a:schemeClr val="dk2"/>
                </a:solidFill>
                <a:latin typeface="Roboto"/>
                <a:ea typeface="Roboto"/>
                <a:cs typeface="Roboto"/>
                <a:sym typeface="Roboto"/>
              </a:rPr>
              <a:t>revocada</a:t>
            </a:r>
            <a:r>
              <a:rPr lang="en-US" sz="1100" b="0" i="0" u="none" strike="noStrike" cap="none" dirty="0">
                <a:solidFill>
                  <a:schemeClr val="dk2"/>
                </a:solidFill>
                <a:latin typeface="Roboto"/>
                <a:ea typeface="Roboto"/>
                <a:cs typeface="Roboto"/>
                <a:sym typeface="Roboto"/>
              </a:rPr>
              <a:t> </a:t>
            </a:r>
            <a:r>
              <a:rPr lang="en-US" sz="1100" b="0" i="0" u="none" strike="noStrike" cap="none" dirty="0" err="1">
                <a:solidFill>
                  <a:schemeClr val="dk2"/>
                </a:solidFill>
                <a:latin typeface="Roboto"/>
                <a:ea typeface="Roboto"/>
                <a:cs typeface="Roboto"/>
                <a:sym typeface="Roboto"/>
              </a:rPr>
              <a:t>por</a:t>
            </a:r>
            <a:r>
              <a:rPr lang="en-US" sz="1100" b="0" i="0" u="none" strike="noStrike" cap="none" dirty="0">
                <a:solidFill>
                  <a:schemeClr val="dk2"/>
                </a:solidFill>
                <a:latin typeface="Roboto"/>
                <a:ea typeface="Roboto"/>
                <a:cs typeface="Roboto"/>
                <a:sym typeface="Roboto"/>
              </a:rPr>
              <a:t> </a:t>
            </a:r>
            <a:r>
              <a:rPr lang="en-US" sz="1100" b="0" i="0" u="none" strike="noStrike" cap="none" dirty="0" err="1">
                <a:solidFill>
                  <a:schemeClr val="dk2"/>
                </a:solidFill>
                <a:latin typeface="Roboto"/>
                <a:ea typeface="Roboto"/>
                <a:cs typeface="Roboto"/>
                <a:sym typeface="Roboto"/>
              </a:rPr>
              <a:t>unanimidad</a:t>
            </a:r>
            <a:r>
              <a:rPr lang="en-US" sz="1100" b="0" i="0" u="none" strike="noStrike" cap="none" dirty="0">
                <a:solidFill>
                  <a:schemeClr val="dk2"/>
                </a:solidFill>
                <a:latin typeface="Roboto"/>
                <a:ea typeface="Roboto"/>
                <a:cs typeface="Roboto"/>
                <a:sym typeface="Roboto"/>
              </a:rPr>
              <a:t> dos </a:t>
            </a:r>
            <a:r>
              <a:rPr lang="en-US" sz="1100" b="0" i="0" u="none" strike="noStrike" cap="none" dirty="0" err="1">
                <a:solidFill>
                  <a:schemeClr val="dk2"/>
                </a:solidFill>
                <a:latin typeface="Roboto"/>
                <a:ea typeface="Roboto"/>
                <a:cs typeface="Roboto"/>
                <a:sym typeface="Roboto"/>
              </a:rPr>
              <a:t>años</a:t>
            </a:r>
            <a:r>
              <a:rPr lang="en-US" sz="1100" b="0" i="0" u="none" strike="noStrike" cap="none" dirty="0">
                <a:solidFill>
                  <a:schemeClr val="dk2"/>
                </a:solidFill>
                <a:latin typeface="Roboto"/>
                <a:ea typeface="Roboto"/>
                <a:cs typeface="Roboto"/>
                <a:sym typeface="Roboto"/>
              </a:rPr>
              <a:t> </a:t>
            </a:r>
            <a:r>
              <a:rPr lang="en-US" sz="1100" b="0" i="0" u="none" strike="noStrike" cap="none" dirty="0" err="1">
                <a:solidFill>
                  <a:schemeClr val="dk2"/>
                </a:solidFill>
                <a:latin typeface="Roboto"/>
                <a:ea typeface="Roboto"/>
                <a:cs typeface="Roboto"/>
                <a:sym typeface="Roboto"/>
              </a:rPr>
              <a:t>más</a:t>
            </a:r>
            <a:r>
              <a:rPr lang="en-US" sz="1100" b="0" i="0" u="none" strike="noStrike" cap="none" dirty="0">
                <a:solidFill>
                  <a:schemeClr val="dk2"/>
                </a:solidFill>
                <a:latin typeface="Roboto"/>
                <a:ea typeface="Roboto"/>
                <a:cs typeface="Roboto"/>
                <a:sym typeface="Roboto"/>
              </a:rPr>
              <a:t> </a:t>
            </a:r>
            <a:r>
              <a:rPr lang="en-US" sz="1100" b="0" i="0" u="none" strike="noStrike" cap="none" dirty="0" err="1">
                <a:solidFill>
                  <a:schemeClr val="dk2"/>
                </a:solidFill>
                <a:latin typeface="Roboto"/>
                <a:ea typeface="Roboto"/>
                <a:cs typeface="Roboto"/>
                <a:sym typeface="Roboto"/>
              </a:rPr>
              <a:t>tarde</a:t>
            </a:r>
            <a:r>
              <a:rPr lang="en-US" sz="1100" b="0" i="0" u="none" strike="noStrike" cap="none" dirty="0">
                <a:solidFill>
                  <a:schemeClr val="dk2"/>
                </a:solidFill>
                <a:latin typeface="Roboto"/>
                <a:ea typeface="Roboto"/>
                <a:cs typeface="Roboto"/>
                <a:sym typeface="Roboto"/>
              </a:rPr>
              <a:t>, </a:t>
            </a:r>
            <a:r>
              <a:rPr lang="en-US" sz="1100" b="0" i="0" u="none" strike="noStrike" cap="none" dirty="0" err="1">
                <a:solidFill>
                  <a:schemeClr val="dk2"/>
                </a:solidFill>
                <a:latin typeface="Roboto"/>
                <a:ea typeface="Roboto"/>
                <a:cs typeface="Roboto"/>
                <a:sym typeface="Roboto"/>
              </a:rPr>
              <a:t>en</a:t>
            </a:r>
            <a:r>
              <a:rPr lang="en-US" sz="1100" b="0" i="0" u="none" strike="noStrike" cap="none" dirty="0">
                <a:solidFill>
                  <a:schemeClr val="dk2"/>
                </a:solidFill>
                <a:latin typeface="Roboto"/>
                <a:ea typeface="Roboto"/>
                <a:cs typeface="Roboto"/>
                <a:sym typeface="Roboto"/>
              </a:rPr>
              <a:t> </a:t>
            </a:r>
            <a:r>
              <a:rPr lang="en-US" sz="1100" b="0" i="0" u="none" strike="noStrike" cap="none" dirty="0" err="1">
                <a:solidFill>
                  <a:schemeClr val="dk2"/>
                </a:solidFill>
                <a:latin typeface="Roboto"/>
                <a:ea typeface="Roboto"/>
                <a:cs typeface="Roboto"/>
                <a:sym typeface="Roboto"/>
              </a:rPr>
              <a:t>junio</a:t>
            </a:r>
            <a:r>
              <a:rPr lang="en-US" sz="1100" b="0" i="0" u="none" strike="noStrike" cap="none" dirty="0">
                <a:solidFill>
                  <a:schemeClr val="dk2"/>
                </a:solidFill>
                <a:latin typeface="Roboto"/>
                <a:ea typeface="Roboto"/>
                <a:cs typeface="Roboto"/>
                <a:sym typeface="Roboto"/>
              </a:rPr>
              <a:t> de 2018.</a:t>
            </a:r>
            <a:endParaRPr dirty="0"/>
          </a:p>
          <a:p>
            <a:pPr marL="0" marR="0" lvl="0" indent="0" algn="l" rtl="0">
              <a:lnSpc>
                <a:spcPct val="114000"/>
              </a:lnSpc>
              <a:spcBef>
                <a:spcPts val="1600"/>
              </a:spcBef>
              <a:spcAft>
                <a:spcPts val="1600"/>
              </a:spcAft>
              <a:buNone/>
            </a:pPr>
            <a:r>
              <a:rPr lang="en-US" sz="1100" b="0" i="0" u="none" strike="noStrike" cap="none" dirty="0">
                <a:solidFill>
                  <a:schemeClr val="dk2"/>
                </a:solidFill>
                <a:latin typeface="Roboto"/>
                <a:ea typeface="Roboto"/>
                <a:cs typeface="Roboto"/>
                <a:sym typeface="Roboto"/>
              </a:rPr>
              <a:t>Hasta la </a:t>
            </a:r>
            <a:r>
              <a:rPr lang="en-US" sz="1100" b="0" i="0" u="none" strike="noStrike" cap="none" dirty="0" err="1">
                <a:solidFill>
                  <a:schemeClr val="dk2"/>
                </a:solidFill>
                <a:latin typeface="Roboto"/>
                <a:ea typeface="Roboto"/>
                <a:cs typeface="Roboto"/>
                <a:sym typeface="Roboto"/>
              </a:rPr>
              <a:t>fecha</a:t>
            </a:r>
            <a:r>
              <a:rPr lang="en-US" sz="1100" b="0" i="0" u="none" strike="noStrike" cap="none" dirty="0">
                <a:solidFill>
                  <a:schemeClr val="dk2"/>
                </a:solidFill>
                <a:latin typeface="Roboto"/>
                <a:ea typeface="Roboto"/>
                <a:cs typeface="Roboto"/>
                <a:sym typeface="Roboto"/>
              </a:rPr>
              <a:t>, la CPI </a:t>
            </a:r>
            <a:r>
              <a:rPr lang="en-US" sz="1100" b="0" i="0" u="none" strike="noStrike" cap="none" dirty="0" err="1">
                <a:solidFill>
                  <a:schemeClr val="dk2"/>
                </a:solidFill>
                <a:latin typeface="Roboto"/>
                <a:ea typeface="Roboto"/>
                <a:cs typeface="Roboto"/>
                <a:sym typeface="Roboto"/>
              </a:rPr>
              <a:t>aún</a:t>
            </a:r>
            <a:r>
              <a:rPr lang="en-US" sz="1100" b="0" i="0" u="none" strike="noStrike" cap="none" dirty="0">
                <a:solidFill>
                  <a:schemeClr val="dk2"/>
                </a:solidFill>
                <a:latin typeface="Roboto"/>
                <a:ea typeface="Roboto"/>
                <a:cs typeface="Roboto"/>
                <a:sym typeface="Roboto"/>
              </a:rPr>
              <a:t> no </a:t>
            </a:r>
            <a:r>
              <a:rPr lang="en-US" sz="1100" b="0" i="0" u="none" strike="noStrike" cap="none" dirty="0" err="1">
                <a:solidFill>
                  <a:schemeClr val="dk2"/>
                </a:solidFill>
                <a:latin typeface="Roboto"/>
                <a:ea typeface="Roboto"/>
                <a:cs typeface="Roboto"/>
                <a:sym typeface="Roboto"/>
              </a:rPr>
              <a:t>realizó</a:t>
            </a:r>
            <a:r>
              <a:rPr lang="en-US" sz="1100" b="0" i="0" u="none" strike="noStrike" cap="none" dirty="0">
                <a:solidFill>
                  <a:schemeClr val="dk2"/>
                </a:solidFill>
                <a:latin typeface="Roboto"/>
                <a:ea typeface="Roboto"/>
                <a:cs typeface="Roboto"/>
                <a:sym typeface="Roboto"/>
              </a:rPr>
              <a:t> </a:t>
            </a:r>
            <a:r>
              <a:rPr lang="en-US" sz="1100" b="0" i="0" u="none" strike="noStrike" cap="none" dirty="0" err="1">
                <a:solidFill>
                  <a:schemeClr val="dk2"/>
                </a:solidFill>
                <a:latin typeface="Roboto"/>
                <a:ea typeface="Roboto"/>
                <a:cs typeface="Roboto"/>
                <a:sym typeface="Roboto"/>
              </a:rPr>
              <a:t>condenas</a:t>
            </a:r>
            <a:r>
              <a:rPr lang="en-US" sz="1100" b="0" i="0" u="none" strike="noStrike" cap="none" dirty="0">
                <a:solidFill>
                  <a:schemeClr val="dk2"/>
                </a:solidFill>
                <a:latin typeface="Roboto"/>
                <a:ea typeface="Roboto"/>
                <a:cs typeface="Roboto"/>
                <a:sym typeface="Roboto"/>
              </a:rPr>
              <a:t> </a:t>
            </a:r>
            <a:r>
              <a:rPr lang="en-US" sz="1100" b="0" i="0" u="none" strike="noStrike" cap="none" dirty="0" err="1">
                <a:solidFill>
                  <a:schemeClr val="dk2"/>
                </a:solidFill>
                <a:latin typeface="Roboto"/>
                <a:ea typeface="Roboto"/>
                <a:cs typeface="Roboto"/>
                <a:sym typeface="Roboto"/>
              </a:rPr>
              <a:t>por</a:t>
            </a:r>
            <a:r>
              <a:rPr lang="en-US" sz="1100" b="0" i="0" u="none" strike="noStrike" cap="none" dirty="0">
                <a:solidFill>
                  <a:schemeClr val="dk2"/>
                </a:solidFill>
                <a:latin typeface="Roboto"/>
                <a:ea typeface="Roboto"/>
                <a:cs typeface="Roboto"/>
                <a:sym typeface="Roboto"/>
              </a:rPr>
              <a:t> </a:t>
            </a:r>
            <a:r>
              <a:rPr lang="en-US" sz="1100" b="0" i="0" u="none" strike="noStrike" cap="none" dirty="0" err="1">
                <a:solidFill>
                  <a:schemeClr val="dk2"/>
                </a:solidFill>
                <a:latin typeface="Roboto"/>
                <a:ea typeface="Roboto"/>
                <a:cs typeface="Roboto"/>
                <a:sym typeface="Roboto"/>
              </a:rPr>
              <a:t>violencia</a:t>
            </a:r>
            <a:r>
              <a:rPr lang="en-US" sz="1100" b="0" i="0" u="none" strike="noStrike" cap="none" dirty="0">
                <a:solidFill>
                  <a:schemeClr val="dk2"/>
                </a:solidFill>
                <a:latin typeface="Roboto"/>
                <a:ea typeface="Roboto"/>
                <a:cs typeface="Roboto"/>
                <a:sym typeface="Roboto"/>
              </a:rPr>
              <a:t> sexual y </a:t>
            </a:r>
            <a:r>
              <a:rPr lang="en-US" sz="1100" b="0" i="0" u="none" strike="noStrike" cap="none" dirty="0" err="1">
                <a:solidFill>
                  <a:schemeClr val="dk2"/>
                </a:solidFill>
                <a:latin typeface="Roboto"/>
                <a:ea typeface="Roboto"/>
                <a:cs typeface="Roboto"/>
                <a:sym typeface="Roboto"/>
              </a:rPr>
              <a:t>basada</a:t>
            </a:r>
            <a:r>
              <a:rPr lang="en-US" sz="1100" b="0" i="0" u="none" strike="noStrike" cap="none" dirty="0">
                <a:solidFill>
                  <a:schemeClr val="dk2"/>
                </a:solidFill>
                <a:latin typeface="Roboto"/>
                <a:ea typeface="Roboto"/>
                <a:cs typeface="Roboto"/>
                <a:sym typeface="Roboto"/>
              </a:rPr>
              <a:t> </a:t>
            </a:r>
            <a:r>
              <a:rPr lang="en-US" sz="1100" b="0" i="0" u="none" strike="noStrike" cap="none" dirty="0" err="1">
                <a:solidFill>
                  <a:schemeClr val="dk2"/>
                </a:solidFill>
                <a:latin typeface="Roboto"/>
                <a:ea typeface="Roboto"/>
                <a:cs typeface="Roboto"/>
                <a:sym typeface="Roboto"/>
              </a:rPr>
              <a:t>en</a:t>
            </a:r>
            <a:r>
              <a:rPr lang="en-US" sz="1100" b="0" i="0" u="none" strike="noStrike" cap="none" dirty="0">
                <a:solidFill>
                  <a:schemeClr val="dk2"/>
                </a:solidFill>
                <a:latin typeface="Roboto"/>
                <a:ea typeface="Roboto"/>
                <a:cs typeface="Roboto"/>
                <a:sym typeface="Roboto"/>
              </a:rPr>
              <a:t> </a:t>
            </a:r>
            <a:r>
              <a:rPr lang="en-US" sz="1100" b="0" i="0" u="none" strike="noStrike" cap="none" dirty="0" err="1">
                <a:solidFill>
                  <a:schemeClr val="dk2"/>
                </a:solidFill>
                <a:latin typeface="Roboto"/>
                <a:ea typeface="Roboto"/>
                <a:cs typeface="Roboto"/>
                <a:sym typeface="Roboto"/>
              </a:rPr>
              <a:t>género</a:t>
            </a:r>
            <a:r>
              <a:rPr lang="en-US" sz="1100" b="0" i="0" u="none" strike="noStrike" cap="none" dirty="0">
                <a:solidFill>
                  <a:schemeClr val="dk2"/>
                </a:solidFill>
                <a:latin typeface="Roboto"/>
                <a:ea typeface="Roboto"/>
                <a:cs typeface="Roboto"/>
                <a:sym typeface="Roboto"/>
              </a:rPr>
              <a:t>.</a:t>
            </a:r>
            <a:endParaRPr dirty="0"/>
          </a:p>
        </p:txBody>
      </p:sp>
      <p:sp>
        <p:nvSpPr>
          <p:cNvPr id="316" name="Google Shape;316;p42"/>
          <p:cNvSpPr txBox="1"/>
          <p:nvPr/>
        </p:nvSpPr>
        <p:spPr>
          <a:xfrm>
            <a:off x="6953980" y="1861584"/>
            <a:ext cx="2103120" cy="3145805"/>
          </a:xfrm>
          <a:prstGeom prst="rect">
            <a:avLst/>
          </a:prstGeom>
          <a:noFill/>
          <a:ln>
            <a:noFill/>
          </a:ln>
        </p:spPr>
        <p:txBody>
          <a:bodyPr spcFirstLastPara="1" wrap="square" lIns="91425" tIns="91425" rIns="91425" bIns="91425" anchor="t" anchorCtr="0">
            <a:noAutofit/>
          </a:bodyPr>
          <a:lstStyle/>
          <a:p>
            <a:pPr marL="0" marR="0" lvl="0" indent="0" algn="l" rtl="0">
              <a:lnSpc>
                <a:spcPct val="114000"/>
              </a:lnSpc>
              <a:spcBef>
                <a:spcPts val="0"/>
              </a:spcBef>
              <a:spcAft>
                <a:spcPts val="0"/>
              </a:spcAft>
              <a:buNone/>
            </a:pPr>
            <a:r>
              <a:rPr lang="en-US" sz="1400" b="0" i="0" u="none" strike="noStrike" cap="none" dirty="0">
                <a:solidFill>
                  <a:schemeClr val="dk2"/>
                </a:solidFill>
                <a:latin typeface="Roboto"/>
                <a:ea typeface="Roboto"/>
                <a:cs typeface="Roboto"/>
                <a:sym typeface="Roboto"/>
              </a:rPr>
              <a:t>Una de las </a:t>
            </a:r>
            <a:r>
              <a:rPr lang="en-US" sz="1400" b="0" i="0" u="none" strike="noStrike" cap="none" dirty="0" err="1">
                <a:solidFill>
                  <a:schemeClr val="dk2"/>
                </a:solidFill>
                <a:latin typeface="Roboto"/>
                <a:ea typeface="Roboto"/>
                <a:cs typeface="Roboto"/>
                <a:sym typeface="Roboto"/>
              </a:rPr>
              <a:t>primeras</a:t>
            </a:r>
            <a:r>
              <a:rPr lang="en-US" sz="1400" b="0" i="0" u="none" strike="noStrike" cap="none" dirty="0">
                <a:solidFill>
                  <a:schemeClr val="dk2"/>
                </a:solidFill>
                <a:latin typeface="Roboto"/>
                <a:ea typeface="Roboto"/>
                <a:cs typeface="Roboto"/>
                <a:sym typeface="Roboto"/>
              </a:rPr>
              <a:t> </a:t>
            </a:r>
            <a:r>
              <a:rPr lang="en-US" sz="1400" b="0" i="0" u="none" strike="noStrike" cap="none" dirty="0" err="1">
                <a:solidFill>
                  <a:schemeClr val="dk2"/>
                </a:solidFill>
                <a:latin typeface="Roboto"/>
                <a:ea typeface="Roboto"/>
                <a:cs typeface="Roboto"/>
                <a:sym typeface="Roboto"/>
              </a:rPr>
              <a:t>veces</a:t>
            </a:r>
            <a:r>
              <a:rPr lang="en-US" sz="1400" b="0" i="0" u="none" strike="noStrike" cap="none" dirty="0">
                <a:solidFill>
                  <a:schemeClr val="dk2"/>
                </a:solidFill>
                <a:latin typeface="Roboto"/>
                <a:ea typeface="Roboto"/>
                <a:cs typeface="Roboto"/>
                <a:sym typeface="Roboto"/>
              </a:rPr>
              <a:t> que la CPI </a:t>
            </a:r>
            <a:r>
              <a:rPr lang="en-US" sz="1400" b="0" i="0" u="none" strike="noStrike" cap="none" dirty="0" err="1">
                <a:solidFill>
                  <a:schemeClr val="dk2"/>
                </a:solidFill>
                <a:latin typeface="Roboto"/>
                <a:ea typeface="Roboto"/>
                <a:cs typeface="Roboto"/>
                <a:sym typeface="Roboto"/>
              </a:rPr>
              <a:t>intentó</a:t>
            </a:r>
            <a:r>
              <a:rPr lang="en-US" sz="1400" b="0" i="0" u="none" strike="noStrike" cap="none" dirty="0">
                <a:solidFill>
                  <a:schemeClr val="dk2"/>
                </a:solidFill>
                <a:latin typeface="Roboto"/>
                <a:ea typeface="Roboto"/>
                <a:cs typeface="Roboto"/>
                <a:sym typeface="Roboto"/>
              </a:rPr>
              <a:t> </a:t>
            </a:r>
            <a:r>
              <a:rPr lang="en-US" sz="1400" b="0" i="0" u="none" strike="noStrike" cap="none" dirty="0" err="1">
                <a:solidFill>
                  <a:schemeClr val="dk2"/>
                </a:solidFill>
                <a:latin typeface="Roboto"/>
                <a:ea typeface="Roboto"/>
                <a:cs typeface="Roboto"/>
                <a:sym typeface="Roboto"/>
              </a:rPr>
              <a:t>presentar</a:t>
            </a:r>
            <a:r>
              <a:rPr lang="en-US" sz="1400" b="0" i="0" u="none" strike="noStrike" cap="none" dirty="0">
                <a:solidFill>
                  <a:schemeClr val="dk2"/>
                </a:solidFill>
                <a:latin typeface="Roboto"/>
                <a:ea typeface="Roboto"/>
                <a:cs typeface="Roboto"/>
                <a:sym typeface="Roboto"/>
              </a:rPr>
              <a:t> </a:t>
            </a:r>
            <a:r>
              <a:rPr lang="en-US" sz="1400" b="0" i="0" u="none" strike="noStrike" cap="none" dirty="0" err="1">
                <a:solidFill>
                  <a:schemeClr val="dk2"/>
                </a:solidFill>
                <a:latin typeface="Roboto"/>
                <a:ea typeface="Roboto"/>
                <a:cs typeface="Roboto"/>
                <a:sym typeface="Roboto"/>
              </a:rPr>
              <a:t>una</a:t>
            </a:r>
            <a:r>
              <a:rPr lang="en-US" sz="1400" b="0" i="0" u="none" strike="noStrike" cap="none" dirty="0">
                <a:solidFill>
                  <a:schemeClr val="dk2"/>
                </a:solidFill>
                <a:latin typeface="Roboto"/>
                <a:ea typeface="Roboto"/>
                <a:cs typeface="Roboto"/>
                <a:sym typeface="Roboto"/>
              </a:rPr>
              <a:t> </a:t>
            </a:r>
            <a:r>
              <a:rPr lang="en-US" sz="1400" b="0" i="0" u="none" strike="noStrike" cap="none" dirty="0" err="1">
                <a:solidFill>
                  <a:schemeClr val="dk2"/>
                </a:solidFill>
                <a:latin typeface="Roboto"/>
                <a:ea typeface="Roboto"/>
                <a:cs typeface="Roboto"/>
                <a:sym typeface="Roboto"/>
              </a:rPr>
              <a:t>acusación</a:t>
            </a:r>
            <a:r>
              <a:rPr lang="en-US" sz="1400" b="0" i="0" u="none" strike="noStrike" cap="none" dirty="0">
                <a:solidFill>
                  <a:schemeClr val="dk2"/>
                </a:solidFill>
                <a:latin typeface="Roboto"/>
                <a:ea typeface="Roboto"/>
                <a:cs typeface="Roboto"/>
                <a:sym typeface="Roboto"/>
              </a:rPr>
              <a:t> </a:t>
            </a:r>
            <a:r>
              <a:rPr lang="en-US" sz="1400" b="0" i="0" u="none" strike="noStrike" cap="none" dirty="0" err="1">
                <a:solidFill>
                  <a:schemeClr val="dk2"/>
                </a:solidFill>
                <a:latin typeface="Roboto"/>
                <a:ea typeface="Roboto"/>
                <a:cs typeface="Roboto"/>
                <a:sym typeface="Roboto"/>
              </a:rPr>
              <a:t>en</a:t>
            </a:r>
            <a:r>
              <a:rPr lang="en-US" sz="1400" b="0" i="0" u="none" strike="noStrike" cap="none" dirty="0">
                <a:solidFill>
                  <a:schemeClr val="dk2"/>
                </a:solidFill>
                <a:latin typeface="Roboto"/>
                <a:ea typeface="Roboto"/>
                <a:cs typeface="Roboto"/>
                <a:sym typeface="Roboto"/>
              </a:rPr>
              <a:t> base a la </a:t>
            </a:r>
            <a:r>
              <a:rPr lang="en-US" sz="1400" b="0" i="0" u="none" strike="noStrike" cap="none" dirty="0" err="1">
                <a:solidFill>
                  <a:schemeClr val="dk2"/>
                </a:solidFill>
                <a:latin typeface="Roboto"/>
                <a:ea typeface="Roboto"/>
                <a:cs typeface="Roboto"/>
                <a:sym typeface="Roboto"/>
              </a:rPr>
              <a:t>persecución</a:t>
            </a:r>
            <a:r>
              <a:rPr lang="en-US" sz="1400" b="0" i="0" u="none" strike="noStrike" cap="none" dirty="0">
                <a:solidFill>
                  <a:schemeClr val="dk2"/>
                </a:solidFill>
                <a:latin typeface="Roboto"/>
                <a:ea typeface="Roboto"/>
                <a:cs typeface="Roboto"/>
                <a:sym typeface="Roboto"/>
              </a:rPr>
              <a:t> </a:t>
            </a:r>
            <a:r>
              <a:rPr lang="en-US" sz="1400" b="0" i="0" u="none" strike="noStrike" cap="none" dirty="0" err="1">
                <a:solidFill>
                  <a:schemeClr val="dk2"/>
                </a:solidFill>
                <a:latin typeface="Roboto"/>
                <a:ea typeface="Roboto"/>
                <a:cs typeface="Roboto"/>
                <a:sym typeface="Roboto"/>
              </a:rPr>
              <a:t>por</a:t>
            </a:r>
            <a:r>
              <a:rPr lang="en-US" sz="1400" b="0" i="0" u="none" strike="noStrike" cap="none" dirty="0">
                <a:solidFill>
                  <a:schemeClr val="dk2"/>
                </a:solidFill>
                <a:latin typeface="Roboto"/>
                <a:ea typeface="Roboto"/>
                <a:cs typeface="Roboto"/>
                <a:sym typeface="Roboto"/>
              </a:rPr>
              <a:t> </a:t>
            </a:r>
            <a:r>
              <a:rPr lang="en-US" sz="1400" b="0" i="0" u="none" strike="noStrike" cap="none" dirty="0" err="1">
                <a:solidFill>
                  <a:schemeClr val="dk2"/>
                </a:solidFill>
                <a:latin typeface="Roboto"/>
                <a:ea typeface="Roboto"/>
                <a:cs typeface="Roboto"/>
                <a:sym typeface="Roboto"/>
              </a:rPr>
              <a:t>motivos</a:t>
            </a:r>
            <a:r>
              <a:rPr lang="en-US" sz="1400" b="0" i="0" u="none" strike="noStrike" cap="none" dirty="0">
                <a:solidFill>
                  <a:schemeClr val="dk2"/>
                </a:solidFill>
                <a:latin typeface="Roboto"/>
                <a:ea typeface="Roboto"/>
                <a:cs typeface="Roboto"/>
                <a:sym typeface="Roboto"/>
              </a:rPr>
              <a:t> de </a:t>
            </a:r>
            <a:r>
              <a:rPr lang="en-US" sz="1400" b="0" i="0" u="none" strike="noStrike" cap="none" dirty="0" err="1">
                <a:solidFill>
                  <a:schemeClr val="dk2"/>
                </a:solidFill>
                <a:latin typeface="Roboto"/>
                <a:ea typeface="Roboto"/>
                <a:cs typeface="Roboto"/>
                <a:sym typeface="Roboto"/>
              </a:rPr>
              <a:t>género</a:t>
            </a:r>
            <a:r>
              <a:rPr lang="en-US" sz="1400" b="0" i="0" u="none" strike="noStrike" cap="none" dirty="0">
                <a:solidFill>
                  <a:schemeClr val="dk2"/>
                </a:solidFill>
                <a:latin typeface="Roboto"/>
                <a:ea typeface="Roboto"/>
                <a:cs typeface="Roboto"/>
                <a:sym typeface="Roboto"/>
              </a:rPr>
              <a:t>.</a:t>
            </a:r>
            <a:endParaRPr dirty="0"/>
          </a:p>
          <a:p>
            <a:pPr lvl="0">
              <a:lnSpc>
                <a:spcPct val="114000"/>
              </a:lnSpc>
              <a:spcBef>
                <a:spcPts val="1600"/>
              </a:spcBef>
              <a:spcAft>
                <a:spcPts val="1600"/>
              </a:spcAft>
            </a:pPr>
            <a:r>
              <a:rPr lang="en-US" sz="1400" b="0" i="0" u="none" strike="noStrike" cap="none" dirty="0">
                <a:solidFill>
                  <a:schemeClr val="dk2"/>
                </a:solidFill>
                <a:latin typeface="Roboto"/>
                <a:ea typeface="Roboto"/>
                <a:cs typeface="Roboto"/>
                <a:sym typeface="Roboto"/>
              </a:rPr>
              <a:t>Su </a:t>
            </a:r>
            <a:r>
              <a:rPr lang="en-US" sz="1400" b="0" i="0" u="none" strike="noStrike" cap="none" dirty="0" err="1">
                <a:solidFill>
                  <a:schemeClr val="dk2"/>
                </a:solidFill>
                <a:latin typeface="Roboto"/>
                <a:ea typeface="Roboto"/>
                <a:cs typeface="Roboto"/>
                <a:sym typeface="Roboto"/>
              </a:rPr>
              <a:t>reunión</a:t>
            </a:r>
            <a:r>
              <a:rPr lang="en-US" sz="1400" b="0" i="0" u="none" strike="noStrike" cap="none" dirty="0">
                <a:solidFill>
                  <a:schemeClr val="dk2"/>
                </a:solidFill>
                <a:latin typeface="Roboto"/>
                <a:ea typeface="Roboto"/>
                <a:cs typeface="Roboto"/>
                <a:sym typeface="Roboto"/>
              </a:rPr>
              <a:t> </a:t>
            </a:r>
            <a:r>
              <a:rPr lang="en-US" sz="1400" b="0" i="0" u="none" strike="noStrike" cap="none" dirty="0" err="1">
                <a:solidFill>
                  <a:schemeClr val="dk2"/>
                </a:solidFill>
                <a:latin typeface="Roboto"/>
                <a:ea typeface="Roboto"/>
                <a:cs typeface="Roboto"/>
                <a:sym typeface="Roboto"/>
              </a:rPr>
              <a:t>oficial</a:t>
            </a:r>
            <a:r>
              <a:rPr lang="en-US" sz="1400" b="0" i="0" u="none" strike="noStrike" cap="none" dirty="0">
                <a:solidFill>
                  <a:schemeClr val="dk2"/>
                </a:solidFill>
                <a:latin typeface="Roboto"/>
                <a:ea typeface="Roboto"/>
                <a:cs typeface="Roboto"/>
                <a:sym typeface="Roboto"/>
              </a:rPr>
              <a:t> de </a:t>
            </a:r>
            <a:r>
              <a:rPr lang="en-US" sz="1400" b="0" i="0" u="none" strike="noStrike" cap="none" dirty="0" err="1">
                <a:solidFill>
                  <a:schemeClr val="dk2"/>
                </a:solidFill>
                <a:latin typeface="Roboto"/>
                <a:ea typeface="Roboto"/>
                <a:cs typeface="Roboto"/>
                <a:sym typeface="Roboto"/>
              </a:rPr>
              <a:t>confirmación</a:t>
            </a:r>
            <a:r>
              <a:rPr lang="en-US" sz="1400" b="0" i="0" u="none" strike="noStrike" cap="none" dirty="0">
                <a:solidFill>
                  <a:schemeClr val="dk2"/>
                </a:solidFill>
                <a:latin typeface="Roboto"/>
                <a:ea typeface="Roboto"/>
                <a:cs typeface="Roboto"/>
                <a:sym typeface="Roboto"/>
              </a:rPr>
              <a:t> de cargos </a:t>
            </a:r>
            <a:r>
              <a:rPr lang="en-US" dirty="0" err="1">
                <a:solidFill>
                  <a:schemeClr val="dk2"/>
                </a:solidFill>
                <a:latin typeface="Roboto"/>
                <a:ea typeface="Roboto"/>
                <a:cs typeface="Roboto"/>
                <a:sym typeface="Roboto"/>
              </a:rPr>
              <a:t>tendrá</a:t>
            </a:r>
            <a:r>
              <a:rPr lang="en-US" dirty="0">
                <a:solidFill>
                  <a:schemeClr val="dk2"/>
                </a:solidFill>
                <a:latin typeface="Roboto"/>
                <a:ea typeface="Roboto"/>
                <a:cs typeface="Roboto"/>
                <a:sym typeface="Roboto"/>
              </a:rPr>
              <a:t> </a:t>
            </a:r>
            <a:r>
              <a:rPr lang="en-US" sz="1400" b="0" i="0" u="none" strike="noStrike" cap="none" dirty="0" err="1">
                <a:solidFill>
                  <a:schemeClr val="dk2"/>
                </a:solidFill>
                <a:latin typeface="Roboto"/>
                <a:ea typeface="Roboto"/>
                <a:cs typeface="Roboto"/>
                <a:sym typeface="Roboto"/>
              </a:rPr>
              <a:t>lugar</a:t>
            </a:r>
            <a:r>
              <a:rPr lang="en-US" sz="1400" b="0" i="0" u="none" strike="noStrike" cap="none" dirty="0">
                <a:solidFill>
                  <a:schemeClr val="dk2"/>
                </a:solidFill>
                <a:latin typeface="Roboto"/>
                <a:ea typeface="Roboto"/>
                <a:cs typeface="Roboto"/>
                <a:sym typeface="Roboto"/>
              </a:rPr>
              <a:t> </a:t>
            </a:r>
            <a:r>
              <a:rPr lang="en-US" sz="1400" b="0" i="0" u="none" strike="noStrike" cap="none" dirty="0" err="1">
                <a:solidFill>
                  <a:schemeClr val="dk2"/>
                </a:solidFill>
                <a:latin typeface="Roboto"/>
                <a:ea typeface="Roboto"/>
                <a:cs typeface="Roboto"/>
                <a:sym typeface="Roboto"/>
              </a:rPr>
              <a:t>en</a:t>
            </a:r>
            <a:r>
              <a:rPr lang="en-US" sz="1400" b="0" i="0" u="none" strike="noStrike" cap="none" dirty="0">
                <a:solidFill>
                  <a:schemeClr val="dk2"/>
                </a:solidFill>
                <a:latin typeface="Roboto"/>
                <a:ea typeface="Roboto"/>
                <a:cs typeface="Roboto"/>
                <a:sym typeface="Roboto"/>
              </a:rPr>
              <a:t> mayo de 2019.</a:t>
            </a:r>
            <a:endParaRPr dirty="0"/>
          </a:p>
        </p:txBody>
      </p:sp>
      <p:sp>
        <p:nvSpPr>
          <p:cNvPr id="317" name="Google Shape;317;p42"/>
          <p:cNvSpPr txBox="1"/>
          <p:nvPr/>
        </p:nvSpPr>
        <p:spPr>
          <a:xfrm>
            <a:off x="2377774" y="1402355"/>
            <a:ext cx="2115801" cy="4614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None/>
            </a:pPr>
            <a:r>
              <a:rPr lang="en-US" sz="1600" b="0" i="1" u="none" strike="noStrike" cap="none">
                <a:solidFill>
                  <a:schemeClr val="lt1"/>
                </a:solidFill>
                <a:latin typeface="Arial"/>
                <a:ea typeface="Arial"/>
                <a:cs typeface="Arial"/>
                <a:sym typeface="Arial"/>
              </a:rPr>
              <a:t>Lubanga </a:t>
            </a:r>
            <a:r>
              <a:rPr lang="en-US" sz="1600" b="0" i="0" u="none" strike="noStrike" cap="none">
                <a:solidFill>
                  <a:schemeClr val="lt1"/>
                </a:solidFill>
                <a:latin typeface="Arial"/>
                <a:ea typeface="Arial"/>
                <a:cs typeface="Arial"/>
                <a:sym typeface="Arial"/>
              </a:rPr>
              <a:t>(2012)</a:t>
            </a:r>
            <a:endParaRPr/>
          </a:p>
        </p:txBody>
      </p:sp>
      <p:sp>
        <p:nvSpPr>
          <p:cNvPr id="318" name="Google Shape;318;p42"/>
          <p:cNvSpPr txBox="1"/>
          <p:nvPr/>
        </p:nvSpPr>
        <p:spPr>
          <a:xfrm>
            <a:off x="4656433" y="1393799"/>
            <a:ext cx="2115568" cy="4614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None/>
            </a:pPr>
            <a:r>
              <a:rPr lang="en-US" sz="1600" b="0" i="1" u="none" strike="noStrike" cap="none">
                <a:solidFill>
                  <a:schemeClr val="lt1"/>
                </a:solidFill>
                <a:latin typeface="Arial"/>
                <a:ea typeface="Arial"/>
                <a:cs typeface="Arial"/>
                <a:sym typeface="Arial"/>
              </a:rPr>
              <a:t>Bemba</a:t>
            </a:r>
            <a:r>
              <a:rPr lang="en-US" sz="1600" b="0" i="0" u="none" strike="noStrike" cap="none">
                <a:solidFill>
                  <a:schemeClr val="lt1"/>
                </a:solidFill>
                <a:latin typeface="Arial"/>
                <a:ea typeface="Arial"/>
                <a:cs typeface="Arial"/>
                <a:sym typeface="Arial"/>
              </a:rPr>
              <a:t> (2016)</a:t>
            </a:r>
            <a:endParaRPr/>
          </a:p>
        </p:txBody>
      </p:sp>
      <p:sp>
        <p:nvSpPr>
          <p:cNvPr id="319" name="Google Shape;319;p42"/>
          <p:cNvSpPr txBox="1"/>
          <p:nvPr/>
        </p:nvSpPr>
        <p:spPr>
          <a:xfrm>
            <a:off x="6953980" y="1375718"/>
            <a:ext cx="2103120" cy="4614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None/>
            </a:pPr>
            <a:r>
              <a:rPr lang="en-US" sz="1600" b="0" i="1" u="none" strike="noStrike" cap="none" dirty="0">
                <a:solidFill>
                  <a:schemeClr val="lt1"/>
                </a:solidFill>
                <a:latin typeface="Arial"/>
                <a:ea typeface="Arial"/>
                <a:cs typeface="Arial"/>
                <a:sym typeface="Arial"/>
              </a:rPr>
              <a:t>Al-Hassan </a:t>
            </a:r>
            <a:r>
              <a:rPr lang="en-US" sz="1600" b="0" i="0" u="none" strike="noStrike" cap="none" dirty="0">
                <a:solidFill>
                  <a:schemeClr val="lt1"/>
                </a:solidFill>
                <a:latin typeface="Arial"/>
                <a:ea typeface="Arial"/>
                <a:cs typeface="Arial"/>
                <a:sym typeface="Arial"/>
              </a:rPr>
              <a:t>(</a:t>
            </a:r>
            <a:r>
              <a:rPr lang="en-US" sz="1600" b="0" i="0" u="none" strike="noStrike" cap="none" dirty="0" err="1">
                <a:solidFill>
                  <a:schemeClr val="lt1"/>
                </a:solidFill>
                <a:latin typeface="Arial"/>
                <a:ea typeface="Arial"/>
                <a:cs typeface="Arial"/>
                <a:sym typeface="Arial"/>
              </a:rPr>
              <a:t>en</a:t>
            </a:r>
            <a:r>
              <a:rPr lang="en-US" sz="1600" b="0" i="0" u="none" strike="noStrike" cap="none" dirty="0">
                <a:solidFill>
                  <a:schemeClr val="lt1"/>
                </a:solidFill>
                <a:latin typeface="Arial"/>
                <a:ea typeface="Arial"/>
                <a:cs typeface="Arial"/>
                <a:sym typeface="Arial"/>
              </a:rPr>
              <a:t> </a:t>
            </a:r>
            <a:r>
              <a:rPr lang="en-US" sz="1600" b="0" i="0" u="none" strike="noStrike" cap="none" dirty="0" err="1">
                <a:solidFill>
                  <a:schemeClr val="lt1"/>
                </a:solidFill>
                <a:latin typeface="Arial"/>
                <a:ea typeface="Arial"/>
                <a:cs typeface="Arial"/>
                <a:sym typeface="Arial"/>
              </a:rPr>
              <a:t>curso</a:t>
            </a:r>
            <a:r>
              <a:rPr lang="en-US" sz="1600" b="0" i="0" u="none" strike="noStrike" cap="none" dirty="0">
                <a:solidFill>
                  <a:schemeClr val="lt1"/>
                </a:solidFill>
                <a:latin typeface="Arial"/>
                <a:ea typeface="Arial"/>
                <a:cs typeface="Arial"/>
                <a:sym typeface="Arial"/>
              </a:rPr>
              <a:t>)</a:t>
            </a:r>
            <a:endParaRPr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324" name="Google Shape;324;p43"/>
          <p:cNvSpPr txBox="1">
            <a:spLocks noGrp="1"/>
          </p:cNvSpPr>
          <p:nvPr>
            <p:ph type="title"/>
          </p:nvPr>
        </p:nvSpPr>
        <p:spPr>
          <a:xfrm>
            <a:off x="311725" y="500925"/>
            <a:ext cx="3706500" cy="2508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lt1"/>
              </a:buClr>
              <a:buSzPts val="2800"/>
              <a:buFont typeface="Merriweather"/>
              <a:buNone/>
            </a:pPr>
            <a:r>
              <a:rPr lang="en-US" sz="2800" b="0" i="0" u="none" strike="noStrike" cap="none">
                <a:solidFill>
                  <a:schemeClr val="lt1"/>
                </a:solidFill>
                <a:latin typeface="Merriweather"/>
                <a:ea typeface="Merriweather"/>
                <a:cs typeface="Merriweather"/>
                <a:sym typeface="Merriweather"/>
              </a:rPr>
              <a:t>7. Establecer prioridades </a:t>
            </a:r>
            <a:endParaRPr/>
          </a:p>
        </p:txBody>
      </p:sp>
      <p:sp>
        <p:nvSpPr>
          <p:cNvPr id="325" name="Google Shape;325;p43"/>
          <p:cNvSpPr txBox="1">
            <a:spLocks noGrp="1"/>
          </p:cNvSpPr>
          <p:nvPr>
            <p:ph type="body" idx="1"/>
          </p:nvPr>
        </p:nvSpPr>
        <p:spPr>
          <a:xfrm>
            <a:off x="4644675" y="500925"/>
            <a:ext cx="4166400" cy="4098600"/>
          </a:xfrm>
          <a:prstGeom prst="rect">
            <a:avLst/>
          </a:prstGeom>
          <a:noFill/>
          <a:ln>
            <a:noFill/>
          </a:ln>
        </p:spPr>
        <p:txBody>
          <a:bodyPr spcFirstLastPara="1" wrap="square" lIns="91425" tIns="91425" rIns="91425" bIns="91425" anchor="ctr" anchorCtr="0">
            <a:noAutofit/>
          </a:bodyPr>
          <a:lstStyle/>
          <a:p>
            <a:pPr marL="0" marR="0" lvl="0" indent="0" algn="l" rtl="0">
              <a:lnSpc>
                <a:spcPct val="115000"/>
              </a:lnSpc>
              <a:spcBef>
                <a:spcPts val="0"/>
              </a:spcBef>
              <a:spcAft>
                <a:spcPts val="0"/>
              </a:spcAft>
              <a:buClr>
                <a:schemeClr val="dk2"/>
              </a:buClr>
              <a:buSzPts val="1300"/>
              <a:buFont typeface="Roboto"/>
              <a:buNone/>
            </a:pPr>
            <a:r>
              <a:rPr lang="en-US" sz="1800" b="0" i="0" u="none" strike="noStrike" cap="none" dirty="0">
                <a:solidFill>
                  <a:schemeClr val="dk2"/>
                </a:solidFill>
                <a:latin typeface="Roboto"/>
                <a:ea typeface="Roboto"/>
                <a:cs typeface="Roboto"/>
                <a:sym typeface="Roboto"/>
              </a:rPr>
              <a:t>Los </a:t>
            </a:r>
            <a:r>
              <a:rPr lang="en-US" sz="1800" b="0" i="0" u="none" strike="noStrike" cap="none" dirty="0" err="1">
                <a:solidFill>
                  <a:schemeClr val="dk2"/>
                </a:solidFill>
                <a:latin typeface="Roboto"/>
                <a:ea typeface="Roboto"/>
                <a:cs typeface="Roboto"/>
                <a:sym typeface="Roboto"/>
              </a:rPr>
              <a:t>enjuiciamientos</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pueden</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comprender</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mejor</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los</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crímenes</a:t>
            </a:r>
            <a:r>
              <a:rPr lang="en-US" sz="1800" b="0" i="0" u="none" strike="noStrike" cap="none" dirty="0">
                <a:solidFill>
                  <a:schemeClr val="dk2"/>
                </a:solidFill>
                <a:latin typeface="Roboto"/>
                <a:ea typeface="Roboto"/>
                <a:cs typeface="Roboto"/>
                <a:sym typeface="Roboto"/>
              </a:rPr>
              <a:t> de </a:t>
            </a:r>
            <a:r>
              <a:rPr lang="en-US" sz="1800" b="0" i="0" u="none" strike="noStrike" cap="none" dirty="0" err="1">
                <a:solidFill>
                  <a:schemeClr val="dk2"/>
                </a:solidFill>
                <a:latin typeface="Roboto"/>
                <a:ea typeface="Roboto"/>
                <a:cs typeface="Roboto"/>
                <a:sym typeface="Roboto"/>
              </a:rPr>
              <a:t>violencia</a:t>
            </a:r>
            <a:r>
              <a:rPr lang="en-US" sz="1800" b="0" i="0" u="none" strike="noStrike" cap="none" dirty="0">
                <a:solidFill>
                  <a:schemeClr val="dk2"/>
                </a:solidFill>
                <a:latin typeface="Roboto"/>
                <a:ea typeface="Roboto"/>
                <a:cs typeface="Roboto"/>
                <a:sym typeface="Roboto"/>
              </a:rPr>
              <a:t> sexual y </a:t>
            </a:r>
            <a:r>
              <a:rPr lang="en-US" sz="1800" b="0" i="0" u="none" strike="noStrike" cap="none" dirty="0" err="1">
                <a:solidFill>
                  <a:schemeClr val="dk2"/>
                </a:solidFill>
                <a:latin typeface="Roboto"/>
                <a:ea typeface="Roboto"/>
                <a:cs typeface="Roboto"/>
                <a:sym typeface="Roboto"/>
              </a:rPr>
              <a:t>basada</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en</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género</a:t>
            </a:r>
            <a:r>
              <a:rPr lang="en-US" sz="1800" b="0" i="0" u="none" strike="noStrike" cap="none" dirty="0">
                <a:solidFill>
                  <a:schemeClr val="dk2"/>
                </a:solidFill>
                <a:latin typeface="Roboto"/>
                <a:ea typeface="Roboto"/>
                <a:cs typeface="Roboto"/>
                <a:sym typeface="Roboto"/>
              </a:rPr>
              <a:t>, y </a:t>
            </a:r>
            <a:r>
              <a:rPr lang="en-US" sz="1800" b="0" i="0" u="none" strike="noStrike" cap="none" dirty="0" err="1">
                <a:solidFill>
                  <a:schemeClr val="dk2"/>
                </a:solidFill>
                <a:latin typeface="Roboto"/>
                <a:ea typeface="Roboto"/>
                <a:cs typeface="Roboto"/>
                <a:sym typeface="Roboto"/>
              </a:rPr>
              <a:t>cómo</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los</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sistemas</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sociales</a:t>
            </a:r>
            <a:r>
              <a:rPr lang="en-US" sz="1800" b="0" i="0" u="none" strike="noStrike" cap="none" dirty="0">
                <a:solidFill>
                  <a:schemeClr val="dk2"/>
                </a:solidFill>
                <a:latin typeface="Roboto"/>
                <a:ea typeface="Roboto"/>
                <a:cs typeface="Roboto"/>
                <a:sym typeface="Roboto"/>
              </a:rPr>
              <a:t> y </a:t>
            </a:r>
            <a:r>
              <a:rPr lang="en-US" sz="1800" b="0" i="0" u="none" strike="noStrike" cap="none" dirty="0" err="1">
                <a:solidFill>
                  <a:schemeClr val="dk2"/>
                </a:solidFill>
                <a:latin typeface="Roboto"/>
                <a:ea typeface="Roboto"/>
                <a:cs typeface="Roboto"/>
                <a:sym typeface="Roboto"/>
              </a:rPr>
              <a:t>políticos</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exacerban</a:t>
            </a:r>
            <a:r>
              <a:rPr lang="en-US" sz="1800" b="0" i="0" u="none" strike="noStrike" cap="none" dirty="0">
                <a:solidFill>
                  <a:schemeClr val="dk2"/>
                </a:solidFill>
                <a:latin typeface="Roboto"/>
                <a:ea typeface="Roboto"/>
                <a:cs typeface="Roboto"/>
                <a:sym typeface="Roboto"/>
              </a:rPr>
              <a:t> la </a:t>
            </a:r>
            <a:r>
              <a:rPr lang="en-US" sz="1800" b="0" i="0" u="none" strike="noStrike" cap="none" dirty="0" err="1">
                <a:solidFill>
                  <a:schemeClr val="dk2"/>
                </a:solidFill>
                <a:latin typeface="Roboto"/>
                <a:ea typeface="Roboto"/>
                <a:cs typeface="Roboto"/>
                <a:sym typeface="Roboto"/>
              </a:rPr>
              <a:t>violencia</a:t>
            </a:r>
            <a:r>
              <a:rPr lang="en-US" sz="1800" b="0" i="0" u="none" strike="noStrike" cap="none" dirty="0">
                <a:solidFill>
                  <a:schemeClr val="dk2"/>
                </a:solidFill>
                <a:latin typeface="Roboto"/>
                <a:ea typeface="Roboto"/>
                <a:cs typeface="Roboto"/>
                <a:sym typeface="Roboto"/>
              </a:rPr>
              <a:t> contra las </a:t>
            </a:r>
            <a:r>
              <a:rPr lang="en-US" sz="1800" b="0" i="0" u="none" strike="noStrike" cap="none" dirty="0" err="1">
                <a:solidFill>
                  <a:schemeClr val="dk2"/>
                </a:solidFill>
                <a:latin typeface="Roboto"/>
                <a:ea typeface="Roboto"/>
                <a:cs typeface="Roboto"/>
                <a:sym typeface="Roboto"/>
              </a:rPr>
              <a:t>mujeres</a:t>
            </a:r>
            <a:r>
              <a:rPr lang="en-US" sz="1800" b="0" i="0" u="none" strike="noStrike" cap="none" dirty="0">
                <a:solidFill>
                  <a:schemeClr val="dk2"/>
                </a:solidFill>
                <a:latin typeface="Roboto"/>
                <a:ea typeface="Roboto"/>
                <a:cs typeface="Roboto"/>
                <a:sym typeface="Roboto"/>
              </a:rPr>
              <a:t> a </a:t>
            </a:r>
            <a:r>
              <a:rPr lang="en-US" sz="1800" b="0" i="0" u="none" strike="noStrike" cap="none" dirty="0" err="1">
                <a:solidFill>
                  <a:schemeClr val="dk2"/>
                </a:solidFill>
                <a:latin typeface="Roboto"/>
                <a:ea typeface="Roboto"/>
                <a:cs typeface="Roboto"/>
                <a:sym typeface="Roboto"/>
              </a:rPr>
              <a:t>través</a:t>
            </a:r>
            <a:r>
              <a:rPr lang="en-US" sz="1800" b="0" i="0" u="none" strike="noStrike" cap="none" dirty="0">
                <a:solidFill>
                  <a:schemeClr val="dk2"/>
                </a:solidFill>
                <a:latin typeface="Roboto"/>
                <a:ea typeface="Roboto"/>
                <a:cs typeface="Roboto"/>
                <a:sym typeface="Roboto"/>
              </a:rPr>
              <a:t> de:</a:t>
            </a:r>
            <a:endParaRPr dirty="0"/>
          </a:p>
          <a:p>
            <a:pPr marL="285750" marR="0" lvl="0" indent="-285750" algn="l" rtl="0">
              <a:lnSpc>
                <a:spcPct val="115000"/>
              </a:lnSpc>
              <a:spcBef>
                <a:spcPts val="1600"/>
              </a:spcBef>
              <a:spcAft>
                <a:spcPts val="0"/>
              </a:spcAft>
              <a:buClr>
                <a:schemeClr val="dk2"/>
              </a:buClr>
              <a:buSzPts val="1300"/>
              <a:buFont typeface="Roboto"/>
              <a:buChar char="●"/>
            </a:pPr>
            <a:r>
              <a:rPr lang="en-US" sz="1800" b="0" i="0" u="none" strike="noStrike" cap="none" dirty="0" err="1">
                <a:solidFill>
                  <a:schemeClr val="dk2"/>
                </a:solidFill>
                <a:latin typeface="Roboto"/>
                <a:ea typeface="Roboto"/>
                <a:cs typeface="Roboto"/>
                <a:sym typeface="Roboto"/>
              </a:rPr>
              <a:t>ejercicios</a:t>
            </a:r>
            <a:r>
              <a:rPr lang="en-US" sz="1800" b="0" i="0" u="none" strike="noStrike" cap="none" dirty="0">
                <a:solidFill>
                  <a:schemeClr val="dk2"/>
                </a:solidFill>
                <a:latin typeface="Roboto"/>
                <a:ea typeface="Roboto"/>
                <a:cs typeface="Roboto"/>
                <a:sym typeface="Roboto"/>
              </a:rPr>
              <a:t> de </a:t>
            </a:r>
            <a:r>
              <a:rPr lang="en-US" sz="1800" i="0" u="none" strike="noStrike" cap="none" dirty="0" err="1">
                <a:solidFill>
                  <a:schemeClr val="dk2"/>
                </a:solidFill>
                <a:latin typeface="Roboto"/>
                <a:ea typeface="Roboto"/>
                <a:cs typeface="Roboto"/>
                <a:sym typeface="Roboto"/>
              </a:rPr>
              <a:t>mapeo</a:t>
            </a:r>
            <a:r>
              <a:rPr lang="en-US" sz="1800" b="0" i="0" u="none" strike="noStrike" cap="none" dirty="0">
                <a:solidFill>
                  <a:schemeClr val="dk2"/>
                </a:solidFill>
                <a:latin typeface="Roboto"/>
                <a:ea typeface="Roboto"/>
                <a:cs typeface="Roboto"/>
                <a:sym typeface="Roboto"/>
              </a:rPr>
              <a:t>;</a:t>
            </a:r>
            <a:endParaRPr dirty="0"/>
          </a:p>
          <a:p>
            <a:pPr marL="285750" marR="0" lvl="0" indent="-285750" algn="l" rtl="0">
              <a:lnSpc>
                <a:spcPct val="115000"/>
              </a:lnSpc>
              <a:spcBef>
                <a:spcPts val="1600"/>
              </a:spcBef>
              <a:spcAft>
                <a:spcPts val="1600"/>
              </a:spcAft>
              <a:buClr>
                <a:schemeClr val="dk2"/>
              </a:buClr>
              <a:buSzPts val="1300"/>
              <a:buFont typeface="Roboto"/>
              <a:buChar char="●"/>
            </a:pPr>
            <a:r>
              <a:rPr lang="en-US" sz="1800" i="0" u="none" strike="noStrike" cap="none" dirty="0" err="1">
                <a:solidFill>
                  <a:schemeClr val="dk2"/>
                </a:solidFill>
                <a:latin typeface="Roboto"/>
                <a:ea typeface="Roboto"/>
                <a:cs typeface="Roboto"/>
                <a:sym typeface="Roboto"/>
              </a:rPr>
              <a:t>consultas</a:t>
            </a:r>
            <a:r>
              <a:rPr lang="en-US" sz="1800" b="1" i="0" u="none" strike="noStrike" cap="none" dirty="0">
                <a:solidFill>
                  <a:schemeClr val="dk2"/>
                </a:solidFill>
                <a:latin typeface="Roboto"/>
                <a:ea typeface="Roboto"/>
                <a:cs typeface="Roboto"/>
                <a:sym typeface="Roboto"/>
              </a:rPr>
              <a:t> </a:t>
            </a:r>
            <a:r>
              <a:rPr lang="en-US" sz="1800" b="0" i="0" u="none" strike="noStrike" cap="none" dirty="0">
                <a:solidFill>
                  <a:schemeClr val="dk2"/>
                </a:solidFill>
                <a:latin typeface="Roboto"/>
                <a:ea typeface="Roboto"/>
                <a:cs typeface="Roboto"/>
                <a:sym typeface="Roboto"/>
              </a:rPr>
              <a:t>con </a:t>
            </a:r>
            <a:r>
              <a:rPr lang="en-US" sz="1800" b="0" i="0" u="none" strike="noStrike" cap="none" dirty="0" err="1">
                <a:solidFill>
                  <a:schemeClr val="dk2"/>
                </a:solidFill>
                <a:latin typeface="Roboto"/>
                <a:ea typeface="Roboto"/>
                <a:cs typeface="Roboto"/>
                <a:sym typeface="Roboto"/>
              </a:rPr>
              <a:t>grupos</a:t>
            </a:r>
            <a:r>
              <a:rPr lang="en-US" sz="1800" b="0" i="0" u="none" strike="noStrike" cap="none" dirty="0">
                <a:solidFill>
                  <a:schemeClr val="dk2"/>
                </a:solidFill>
                <a:latin typeface="Roboto"/>
                <a:ea typeface="Roboto"/>
                <a:cs typeface="Roboto"/>
                <a:sym typeface="Roboto"/>
              </a:rPr>
              <a:t> de </a:t>
            </a:r>
            <a:r>
              <a:rPr lang="en-US" sz="1800" b="0" i="0" u="none" strike="noStrike" cap="none" dirty="0" err="1">
                <a:solidFill>
                  <a:schemeClr val="dk2"/>
                </a:solidFill>
                <a:latin typeface="Roboto"/>
                <a:ea typeface="Roboto"/>
                <a:cs typeface="Roboto"/>
                <a:sym typeface="Roboto"/>
              </a:rPr>
              <a:t>mujeres</a:t>
            </a:r>
            <a:r>
              <a:rPr lang="en-US" sz="1800" b="0" i="0" u="none" strike="noStrike" cap="none" dirty="0">
                <a:solidFill>
                  <a:schemeClr val="dk2"/>
                </a:solidFill>
                <a:latin typeface="Roboto"/>
                <a:ea typeface="Roboto"/>
                <a:cs typeface="Roboto"/>
                <a:sym typeface="Roboto"/>
              </a:rPr>
              <a:t> y </a:t>
            </a:r>
            <a:r>
              <a:rPr lang="en-US" sz="1800" b="0" i="0" u="none" strike="noStrike" cap="none" dirty="0" err="1">
                <a:solidFill>
                  <a:schemeClr val="dk2"/>
                </a:solidFill>
                <a:latin typeface="Roboto"/>
                <a:ea typeface="Roboto"/>
                <a:cs typeface="Roboto"/>
                <a:sym typeface="Roboto"/>
              </a:rPr>
              <a:t>actores</a:t>
            </a:r>
            <a:r>
              <a:rPr lang="en-US" sz="1800" b="0" i="0" u="none" strike="noStrike" cap="none" dirty="0">
                <a:solidFill>
                  <a:schemeClr val="dk2"/>
                </a:solidFill>
                <a:latin typeface="Roboto"/>
                <a:ea typeface="Roboto"/>
                <a:cs typeface="Roboto"/>
                <a:sym typeface="Roboto"/>
              </a:rPr>
              <a:t> clave.</a:t>
            </a:r>
            <a:endParaRPr dirty="0"/>
          </a:p>
        </p:txBody>
      </p:sp>
      <p:sp>
        <p:nvSpPr>
          <p:cNvPr id="4" name="Rectangle 3">
            <a:extLst>
              <a:ext uri="{FF2B5EF4-FFF2-40B4-BE49-F238E27FC236}">
                <a16:creationId xmlns:a16="http://schemas.microsoft.com/office/drawing/2014/main" id="{C1EA3F0E-1BC3-4783-8AE5-AD15030212BA}"/>
              </a:ext>
            </a:extLst>
          </p:cNvPr>
          <p:cNvSpPr/>
          <p:nvPr/>
        </p:nvSpPr>
        <p:spPr>
          <a:xfrm>
            <a:off x="8298948" y="4841465"/>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0" name="Google Shape;330;p44"/>
          <p:cNvSpPr txBox="1">
            <a:spLocks noGrp="1"/>
          </p:cNvSpPr>
          <p:nvPr>
            <p:ph type="title"/>
          </p:nvPr>
        </p:nvSpPr>
        <p:spPr>
          <a:xfrm>
            <a:off x="245175" y="56900"/>
            <a:ext cx="4261800" cy="13899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lt1"/>
              </a:buClr>
              <a:buSzPts val="2800"/>
              <a:buFont typeface="Merriweather"/>
              <a:buNone/>
            </a:pPr>
            <a:r>
              <a:rPr lang="en-US" sz="2400" b="0" i="0" u="none" strike="noStrike" cap="none">
                <a:solidFill>
                  <a:schemeClr val="lt1"/>
                </a:solidFill>
                <a:latin typeface="Merriweather"/>
                <a:ea typeface="Merriweather"/>
                <a:cs typeface="Merriweather"/>
                <a:sym typeface="Merriweather"/>
              </a:rPr>
              <a:t>Identificar actos de daño y patrones de violaciones</a:t>
            </a:r>
            <a:endParaRPr/>
          </a:p>
        </p:txBody>
      </p:sp>
      <p:sp>
        <p:nvSpPr>
          <p:cNvPr id="331" name="Google Shape;331;p44"/>
          <p:cNvSpPr txBox="1">
            <a:spLocks noGrp="1"/>
          </p:cNvSpPr>
          <p:nvPr>
            <p:ph type="body" idx="2"/>
          </p:nvPr>
        </p:nvSpPr>
        <p:spPr>
          <a:xfrm>
            <a:off x="4644674" y="299325"/>
            <a:ext cx="4432651" cy="4544850"/>
          </a:xfrm>
          <a:prstGeom prst="rect">
            <a:avLst/>
          </a:prstGeom>
          <a:noFill/>
          <a:ln>
            <a:noFill/>
          </a:ln>
        </p:spPr>
        <p:txBody>
          <a:bodyPr spcFirstLastPara="1" wrap="square" lIns="91425" tIns="91425" rIns="91425" bIns="91425" anchor="ctr" anchorCtr="0">
            <a:noAutofit/>
          </a:bodyPr>
          <a:lstStyle/>
          <a:p>
            <a:pPr marL="0" marR="0" lvl="0" indent="0" algn="l" rtl="0">
              <a:lnSpc>
                <a:spcPct val="114000"/>
              </a:lnSpc>
              <a:spcBef>
                <a:spcPts val="0"/>
              </a:spcBef>
              <a:spcAft>
                <a:spcPts val="0"/>
              </a:spcAft>
              <a:buClr>
                <a:schemeClr val="accent2"/>
              </a:buClr>
              <a:buSzPts val="1600"/>
              <a:buFont typeface="Roboto"/>
              <a:buNone/>
            </a:pPr>
            <a:r>
              <a:rPr lang="en-US" sz="1600" i="0" u="none" strike="noStrike" cap="none" dirty="0">
                <a:solidFill>
                  <a:schemeClr val="dk2"/>
                </a:solidFill>
                <a:latin typeface="Roboto"/>
                <a:ea typeface="Roboto"/>
                <a:cs typeface="Roboto"/>
                <a:sym typeface="Roboto"/>
              </a:rPr>
              <a:t>El </a:t>
            </a:r>
            <a:r>
              <a:rPr lang="en-US" sz="1600" i="0" u="none" strike="noStrike" cap="none" dirty="0" err="1">
                <a:solidFill>
                  <a:schemeClr val="dk2"/>
                </a:solidFill>
                <a:latin typeface="Roboto"/>
                <a:ea typeface="Roboto"/>
                <a:cs typeface="Roboto"/>
                <a:sym typeface="Roboto"/>
              </a:rPr>
              <a:t>ejercicio</a:t>
            </a:r>
            <a:r>
              <a:rPr lang="en-US" sz="1600" i="0" u="none" strike="noStrike" cap="none" dirty="0">
                <a:solidFill>
                  <a:schemeClr val="dk2"/>
                </a:solidFill>
                <a:latin typeface="Roboto"/>
                <a:ea typeface="Roboto"/>
                <a:cs typeface="Roboto"/>
                <a:sym typeface="Roboto"/>
              </a:rPr>
              <a:t> de </a:t>
            </a:r>
            <a:r>
              <a:rPr lang="en-US" sz="1600" i="0" u="none" strike="noStrike" cap="none" dirty="0" err="1">
                <a:solidFill>
                  <a:schemeClr val="dk2"/>
                </a:solidFill>
                <a:latin typeface="Roboto"/>
                <a:ea typeface="Roboto"/>
                <a:cs typeface="Roboto"/>
                <a:sym typeface="Roboto"/>
              </a:rPr>
              <a:t>mapeo</a:t>
            </a:r>
            <a:r>
              <a:rPr lang="en-US" sz="1600" i="0" u="none" strike="noStrike" cap="none" dirty="0">
                <a:solidFill>
                  <a:schemeClr val="dk2"/>
                </a:solidFill>
                <a:latin typeface="Roboto"/>
                <a:ea typeface="Roboto"/>
                <a:cs typeface="Roboto"/>
                <a:sym typeface="Roboto"/>
              </a:rPr>
              <a:t> </a:t>
            </a:r>
            <a:r>
              <a:rPr lang="en-US" sz="1600" i="0" u="none" strike="noStrike" cap="none" dirty="0" err="1">
                <a:solidFill>
                  <a:schemeClr val="dk2"/>
                </a:solidFill>
                <a:latin typeface="Roboto"/>
                <a:ea typeface="Roboto"/>
                <a:cs typeface="Roboto"/>
                <a:sym typeface="Roboto"/>
              </a:rPr>
              <a:t>puede</a:t>
            </a:r>
            <a:r>
              <a:rPr lang="en-US" sz="1600" i="0" u="none" strike="noStrike" cap="none" dirty="0">
                <a:solidFill>
                  <a:schemeClr val="dk2"/>
                </a:solidFill>
                <a:latin typeface="Roboto"/>
                <a:ea typeface="Roboto"/>
                <a:cs typeface="Roboto"/>
                <a:sym typeface="Roboto"/>
              </a:rPr>
              <a:t> </a:t>
            </a:r>
            <a:r>
              <a:rPr lang="en-US" sz="1600" i="0" u="none" strike="noStrike" cap="none" dirty="0" err="1">
                <a:solidFill>
                  <a:schemeClr val="dk2"/>
                </a:solidFill>
                <a:latin typeface="Roboto"/>
                <a:ea typeface="Roboto"/>
                <a:cs typeface="Roboto"/>
                <a:sym typeface="Roboto"/>
              </a:rPr>
              <a:t>ayudar</a:t>
            </a:r>
            <a:r>
              <a:rPr lang="en-US" sz="1600" i="0" u="none" strike="noStrike" cap="none" dirty="0">
                <a:solidFill>
                  <a:schemeClr val="dk2"/>
                </a:solidFill>
                <a:latin typeface="Roboto"/>
                <a:ea typeface="Roboto"/>
                <a:cs typeface="Roboto"/>
                <a:sym typeface="Roboto"/>
              </a:rPr>
              <a:t> a </a:t>
            </a:r>
            <a:r>
              <a:rPr lang="en-US" sz="1600" i="0" u="none" strike="noStrike" cap="none" dirty="0" err="1">
                <a:solidFill>
                  <a:schemeClr val="dk2"/>
                </a:solidFill>
                <a:latin typeface="Roboto"/>
                <a:ea typeface="Roboto"/>
                <a:cs typeface="Roboto"/>
                <a:sym typeface="Roboto"/>
              </a:rPr>
              <a:t>determinar</a:t>
            </a:r>
            <a:r>
              <a:rPr lang="en-US" sz="1600" i="0" u="none" strike="noStrike" cap="none" dirty="0">
                <a:solidFill>
                  <a:schemeClr val="dk2"/>
                </a:solidFill>
                <a:latin typeface="Roboto"/>
                <a:ea typeface="Roboto"/>
                <a:cs typeface="Roboto"/>
                <a:sym typeface="Roboto"/>
              </a:rPr>
              <a:t> </a:t>
            </a:r>
            <a:r>
              <a:rPr lang="en-US" sz="1600" i="0" u="none" strike="noStrike" cap="none" dirty="0" err="1">
                <a:solidFill>
                  <a:schemeClr val="dk2"/>
                </a:solidFill>
                <a:latin typeface="Roboto"/>
                <a:ea typeface="Roboto"/>
                <a:cs typeface="Roboto"/>
                <a:sym typeface="Roboto"/>
              </a:rPr>
              <a:t>qué</a:t>
            </a:r>
            <a:r>
              <a:rPr lang="en-US" sz="1600" i="0" u="none" strike="noStrike" cap="none" dirty="0">
                <a:solidFill>
                  <a:schemeClr val="dk2"/>
                </a:solidFill>
                <a:latin typeface="Roboto"/>
                <a:ea typeface="Roboto"/>
                <a:cs typeface="Roboto"/>
                <a:sym typeface="Roboto"/>
              </a:rPr>
              <a:t> </a:t>
            </a:r>
            <a:r>
              <a:rPr lang="en-US" sz="1600" i="0" u="none" strike="noStrike" cap="none" dirty="0" err="1">
                <a:solidFill>
                  <a:schemeClr val="dk2"/>
                </a:solidFill>
                <a:latin typeface="Roboto"/>
                <a:ea typeface="Roboto"/>
                <a:cs typeface="Roboto"/>
                <a:sym typeface="Roboto"/>
              </a:rPr>
              <a:t>tipos</a:t>
            </a:r>
            <a:r>
              <a:rPr lang="en-US" sz="1600" i="0" u="none" strike="noStrike" cap="none" dirty="0">
                <a:solidFill>
                  <a:schemeClr val="dk2"/>
                </a:solidFill>
                <a:latin typeface="Roboto"/>
                <a:ea typeface="Roboto"/>
                <a:cs typeface="Roboto"/>
                <a:sym typeface="Roboto"/>
              </a:rPr>
              <a:t> de </a:t>
            </a:r>
            <a:r>
              <a:rPr lang="en-US" sz="1600" i="0" u="none" strike="noStrike" cap="none" dirty="0" err="1">
                <a:solidFill>
                  <a:schemeClr val="dk2"/>
                </a:solidFill>
                <a:latin typeface="Roboto"/>
                <a:ea typeface="Roboto"/>
                <a:cs typeface="Roboto"/>
                <a:sym typeface="Roboto"/>
              </a:rPr>
              <a:t>delitos</a:t>
            </a:r>
            <a:r>
              <a:rPr lang="en-US" sz="1600" i="0" u="none" strike="noStrike" cap="none" dirty="0">
                <a:solidFill>
                  <a:schemeClr val="dk2"/>
                </a:solidFill>
                <a:latin typeface="Roboto"/>
                <a:ea typeface="Roboto"/>
                <a:cs typeface="Roboto"/>
                <a:sym typeface="Roboto"/>
              </a:rPr>
              <a:t> </a:t>
            </a:r>
            <a:r>
              <a:rPr lang="en-US" sz="1600" i="0" u="none" strike="noStrike" cap="none" dirty="0" err="1">
                <a:solidFill>
                  <a:schemeClr val="dk2"/>
                </a:solidFill>
                <a:latin typeface="Roboto"/>
                <a:ea typeface="Roboto"/>
                <a:cs typeface="Roboto"/>
                <a:sym typeface="Roboto"/>
              </a:rPr>
              <a:t>ocurrieron</a:t>
            </a:r>
            <a:r>
              <a:rPr lang="en-US" sz="1600" i="0" u="none" strike="noStrike" cap="none" dirty="0">
                <a:solidFill>
                  <a:schemeClr val="dk2"/>
                </a:solidFill>
                <a:latin typeface="Roboto"/>
                <a:ea typeface="Roboto"/>
                <a:cs typeface="Roboto"/>
                <a:sym typeface="Roboto"/>
              </a:rPr>
              <a:t>, </a:t>
            </a:r>
            <a:r>
              <a:rPr lang="en-US" sz="1600" i="0" u="none" strike="noStrike" cap="none" dirty="0" err="1">
                <a:solidFill>
                  <a:schemeClr val="dk2"/>
                </a:solidFill>
                <a:latin typeface="Roboto"/>
                <a:ea typeface="Roboto"/>
                <a:cs typeface="Roboto"/>
                <a:sym typeface="Roboto"/>
              </a:rPr>
              <a:t>cuándo</a:t>
            </a:r>
            <a:r>
              <a:rPr lang="en-US" sz="1600" i="0" u="none" strike="noStrike" cap="none" dirty="0">
                <a:solidFill>
                  <a:schemeClr val="dk2"/>
                </a:solidFill>
                <a:latin typeface="Roboto"/>
                <a:ea typeface="Roboto"/>
                <a:cs typeface="Roboto"/>
                <a:sym typeface="Roboto"/>
              </a:rPr>
              <a:t> y </a:t>
            </a:r>
            <a:r>
              <a:rPr lang="en-US" sz="1600" i="0" u="none" strike="noStrike" cap="none" dirty="0" err="1">
                <a:solidFill>
                  <a:schemeClr val="dk2"/>
                </a:solidFill>
                <a:latin typeface="Roboto"/>
                <a:ea typeface="Roboto"/>
                <a:cs typeface="Roboto"/>
                <a:sym typeface="Roboto"/>
              </a:rPr>
              <a:t>dónde</a:t>
            </a:r>
            <a:r>
              <a:rPr lang="en-US" sz="1600" i="0" u="none" strike="noStrike" cap="none" dirty="0">
                <a:solidFill>
                  <a:schemeClr val="dk2"/>
                </a:solidFill>
                <a:latin typeface="Roboto"/>
                <a:ea typeface="Roboto"/>
                <a:cs typeface="Roboto"/>
                <a:sym typeface="Roboto"/>
              </a:rPr>
              <a:t> </a:t>
            </a:r>
            <a:r>
              <a:rPr lang="en-US" sz="1600" i="0" u="none" strike="noStrike" cap="none" dirty="0" err="1">
                <a:solidFill>
                  <a:schemeClr val="dk2"/>
                </a:solidFill>
                <a:latin typeface="Roboto"/>
                <a:ea typeface="Roboto"/>
                <a:cs typeface="Roboto"/>
                <a:sym typeface="Roboto"/>
              </a:rPr>
              <a:t>ocurrieron</a:t>
            </a:r>
            <a:r>
              <a:rPr lang="en-US" sz="1600" i="0" u="none" strike="noStrike" cap="none" dirty="0">
                <a:solidFill>
                  <a:schemeClr val="dk2"/>
                </a:solidFill>
                <a:latin typeface="Roboto"/>
                <a:ea typeface="Roboto"/>
                <a:cs typeface="Roboto"/>
                <a:sym typeface="Roboto"/>
              </a:rPr>
              <a:t>, </a:t>
            </a:r>
            <a:r>
              <a:rPr lang="en-US" sz="1600" i="0" u="none" strike="noStrike" cap="none" dirty="0" err="1">
                <a:solidFill>
                  <a:schemeClr val="dk2"/>
                </a:solidFill>
                <a:latin typeface="Roboto"/>
                <a:ea typeface="Roboto"/>
                <a:cs typeface="Roboto"/>
                <a:sym typeface="Roboto"/>
              </a:rPr>
              <a:t>quiénes</a:t>
            </a:r>
            <a:r>
              <a:rPr lang="en-US" sz="1600" i="0" u="none" strike="noStrike" cap="none" dirty="0">
                <a:solidFill>
                  <a:schemeClr val="dk2"/>
                </a:solidFill>
                <a:latin typeface="Roboto"/>
                <a:ea typeface="Roboto"/>
                <a:cs typeface="Roboto"/>
                <a:sym typeface="Roboto"/>
              </a:rPr>
              <a:t> </a:t>
            </a:r>
            <a:r>
              <a:rPr lang="en-US" sz="1600" i="0" u="none" strike="noStrike" cap="none" dirty="0" err="1">
                <a:solidFill>
                  <a:schemeClr val="dk2"/>
                </a:solidFill>
                <a:latin typeface="Roboto"/>
                <a:ea typeface="Roboto"/>
                <a:cs typeface="Roboto"/>
                <a:sym typeface="Roboto"/>
              </a:rPr>
              <a:t>fueron</a:t>
            </a:r>
            <a:r>
              <a:rPr lang="en-US" sz="1600" i="0" u="none" strike="noStrike" cap="none" dirty="0">
                <a:solidFill>
                  <a:schemeClr val="dk2"/>
                </a:solidFill>
                <a:latin typeface="Roboto"/>
                <a:ea typeface="Roboto"/>
                <a:cs typeface="Roboto"/>
                <a:sym typeface="Roboto"/>
              </a:rPr>
              <a:t> las </a:t>
            </a:r>
            <a:r>
              <a:rPr lang="en-US" sz="1600" i="0" u="none" strike="noStrike" cap="none" dirty="0" err="1">
                <a:solidFill>
                  <a:schemeClr val="dk2"/>
                </a:solidFill>
                <a:latin typeface="Roboto"/>
                <a:ea typeface="Roboto"/>
                <a:cs typeface="Roboto"/>
                <a:sym typeface="Roboto"/>
              </a:rPr>
              <a:t>víctimas</a:t>
            </a:r>
            <a:r>
              <a:rPr lang="en-US" sz="1600" i="0" u="none" strike="noStrike" cap="none" dirty="0">
                <a:solidFill>
                  <a:schemeClr val="dk2"/>
                </a:solidFill>
                <a:latin typeface="Roboto"/>
                <a:ea typeface="Roboto"/>
                <a:cs typeface="Roboto"/>
                <a:sym typeface="Roboto"/>
              </a:rPr>
              <a:t> y la probable </a:t>
            </a:r>
            <a:r>
              <a:rPr lang="en-US" sz="1600" i="0" u="none" strike="noStrike" cap="none" dirty="0" err="1">
                <a:solidFill>
                  <a:schemeClr val="dk2"/>
                </a:solidFill>
                <a:latin typeface="Roboto"/>
                <a:ea typeface="Roboto"/>
                <a:cs typeface="Roboto"/>
                <a:sym typeface="Roboto"/>
              </a:rPr>
              <a:t>identidad</a:t>
            </a:r>
            <a:r>
              <a:rPr lang="en-US" sz="1600" i="0" u="none" strike="noStrike" cap="none" dirty="0">
                <a:solidFill>
                  <a:schemeClr val="dk2"/>
                </a:solidFill>
                <a:latin typeface="Roboto"/>
                <a:ea typeface="Roboto"/>
                <a:cs typeface="Roboto"/>
                <a:sym typeface="Roboto"/>
              </a:rPr>
              <a:t> de </a:t>
            </a:r>
            <a:r>
              <a:rPr lang="en-US" sz="1600" i="0" u="none" strike="noStrike" cap="none" dirty="0" err="1">
                <a:solidFill>
                  <a:schemeClr val="dk2"/>
                </a:solidFill>
                <a:latin typeface="Roboto"/>
                <a:ea typeface="Roboto"/>
                <a:cs typeface="Roboto"/>
                <a:sym typeface="Roboto"/>
              </a:rPr>
              <a:t>los</a:t>
            </a:r>
            <a:r>
              <a:rPr lang="en-US" sz="1600" i="0" u="none" strike="noStrike" cap="none" dirty="0">
                <a:solidFill>
                  <a:schemeClr val="dk2"/>
                </a:solidFill>
                <a:latin typeface="Roboto"/>
                <a:ea typeface="Roboto"/>
                <a:cs typeface="Roboto"/>
                <a:sym typeface="Roboto"/>
              </a:rPr>
              <a:t> </a:t>
            </a:r>
            <a:r>
              <a:rPr lang="en-US" sz="1600" i="0" u="none" strike="noStrike" cap="none" dirty="0" err="1">
                <a:solidFill>
                  <a:schemeClr val="dk2"/>
                </a:solidFill>
                <a:latin typeface="Roboto"/>
                <a:ea typeface="Roboto"/>
                <a:cs typeface="Roboto"/>
                <a:sym typeface="Roboto"/>
              </a:rPr>
              <a:t>perpetradores</a:t>
            </a:r>
            <a:r>
              <a:rPr lang="en-US" sz="1600" i="0" u="none" strike="noStrike" cap="none" dirty="0">
                <a:solidFill>
                  <a:schemeClr val="dk2"/>
                </a:solidFill>
                <a:latin typeface="Roboto"/>
                <a:ea typeface="Roboto"/>
                <a:cs typeface="Roboto"/>
                <a:sym typeface="Roboto"/>
              </a:rPr>
              <a:t> y </a:t>
            </a:r>
            <a:r>
              <a:rPr lang="en-US" sz="1600" i="0" u="none" strike="noStrike" cap="none" dirty="0" err="1">
                <a:solidFill>
                  <a:schemeClr val="dk2"/>
                </a:solidFill>
                <a:latin typeface="Roboto"/>
                <a:ea typeface="Roboto"/>
                <a:cs typeface="Roboto"/>
                <a:sym typeface="Roboto"/>
              </a:rPr>
              <a:t>su</a:t>
            </a:r>
            <a:r>
              <a:rPr lang="en-US" sz="1600" i="0" u="none" strike="noStrike" cap="none" dirty="0">
                <a:solidFill>
                  <a:schemeClr val="dk2"/>
                </a:solidFill>
                <a:latin typeface="Roboto"/>
                <a:ea typeface="Roboto"/>
                <a:cs typeface="Roboto"/>
                <a:sym typeface="Roboto"/>
              </a:rPr>
              <a:t> </a:t>
            </a:r>
            <a:r>
              <a:rPr lang="en-US" sz="1600" i="0" u="none" strike="noStrike" cap="none" dirty="0" err="1">
                <a:solidFill>
                  <a:schemeClr val="dk2"/>
                </a:solidFill>
                <a:latin typeface="Roboto"/>
                <a:ea typeface="Roboto"/>
                <a:cs typeface="Roboto"/>
                <a:sym typeface="Roboto"/>
              </a:rPr>
              <a:t>cadena</a:t>
            </a:r>
            <a:r>
              <a:rPr lang="en-US" sz="1600" i="0" u="none" strike="noStrike" cap="none" dirty="0">
                <a:solidFill>
                  <a:schemeClr val="dk2"/>
                </a:solidFill>
                <a:latin typeface="Roboto"/>
                <a:ea typeface="Roboto"/>
                <a:cs typeface="Roboto"/>
                <a:sym typeface="Roboto"/>
              </a:rPr>
              <a:t> de </a:t>
            </a:r>
            <a:r>
              <a:rPr lang="en-US" sz="1600" i="0" u="none" strike="noStrike" cap="none" dirty="0" err="1">
                <a:solidFill>
                  <a:schemeClr val="dk2"/>
                </a:solidFill>
                <a:latin typeface="Roboto"/>
                <a:ea typeface="Roboto"/>
                <a:cs typeface="Roboto"/>
                <a:sym typeface="Roboto"/>
              </a:rPr>
              <a:t>mando</a:t>
            </a:r>
            <a:r>
              <a:rPr lang="en-US" sz="1600" i="0" u="none" strike="noStrike" cap="none" dirty="0">
                <a:solidFill>
                  <a:schemeClr val="dk2"/>
                </a:solidFill>
                <a:latin typeface="Roboto"/>
                <a:ea typeface="Roboto"/>
                <a:cs typeface="Roboto"/>
                <a:sym typeface="Roboto"/>
              </a:rPr>
              <a:t>.</a:t>
            </a:r>
            <a:endParaRPr dirty="0"/>
          </a:p>
          <a:p>
            <a:pPr marL="0" marR="0" lvl="0" indent="0" algn="l" rtl="0">
              <a:lnSpc>
                <a:spcPct val="114000"/>
              </a:lnSpc>
              <a:spcBef>
                <a:spcPts val="1600"/>
              </a:spcBef>
              <a:spcAft>
                <a:spcPts val="0"/>
              </a:spcAft>
              <a:buClr>
                <a:schemeClr val="accent2"/>
              </a:buClr>
              <a:buSzPts val="1600"/>
              <a:buFont typeface="Roboto"/>
              <a:buNone/>
            </a:pPr>
            <a:r>
              <a:rPr lang="en-US" sz="1600" i="0" u="none" strike="noStrike" cap="none" dirty="0">
                <a:solidFill>
                  <a:schemeClr val="dk2"/>
                </a:solidFill>
                <a:latin typeface="Roboto"/>
                <a:ea typeface="Roboto"/>
                <a:cs typeface="Roboto"/>
                <a:sym typeface="Roboto"/>
              </a:rPr>
              <a:t>Los </a:t>
            </a:r>
            <a:r>
              <a:rPr lang="en-US" sz="1600" i="0" u="none" strike="noStrike" cap="none" dirty="0" err="1">
                <a:solidFill>
                  <a:schemeClr val="dk2"/>
                </a:solidFill>
                <a:latin typeface="Roboto"/>
                <a:ea typeface="Roboto"/>
                <a:cs typeface="Roboto"/>
                <a:sym typeface="Roboto"/>
              </a:rPr>
              <a:t>ejercicios</a:t>
            </a:r>
            <a:r>
              <a:rPr lang="en-US" sz="1600" i="0" u="none" strike="noStrike" cap="none" dirty="0">
                <a:solidFill>
                  <a:schemeClr val="dk2"/>
                </a:solidFill>
                <a:latin typeface="Roboto"/>
                <a:ea typeface="Roboto"/>
                <a:cs typeface="Roboto"/>
                <a:sym typeface="Roboto"/>
              </a:rPr>
              <a:t> de </a:t>
            </a:r>
            <a:r>
              <a:rPr lang="en-US" sz="1600" i="0" u="none" strike="noStrike" cap="none" dirty="0" err="1">
                <a:solidFill>
                  <a:schemeClr val="dk2"/>
                </a:solidFill>
                <a:latin typeface="Roboto"/>
                <a:ea typeface="Roboto"/>
                <a:cs typeface="Roboto"/>
                <a:sym typeface="Roboto"/>
              </a:rPr>
              <a:t>mapeo</a:t>
            </a:r>
            <a:r>
              <a:rPr lang="en-US" sz="1600" i="0" u="none" strike="noStrike" cap="none" dirty="0">
                <a:solidFill>
                  <a:schemeClr val="dk2"/>
                </a:solidFill>
                <a:latin typeface="Roboto"/>
                <a:ea typeface="Roboto"/>
                <a:cs typeface="Roboto"/>
                <a:sym typeface="Roboto"/>
              </a:rPr>
              <a:t> se </a:t>
            </a:r>
            <a:r>
              <a:rPr lang="en-US" sz="1600" i="0" u="none" strike="noStrike" cap="none" dirty="0" err="1">
                <a:solidFill>
                  <a:schemeClr val="dk2"/>
                </a:solidFill>
                <a:latin typeface="Roboto"/>
                <a:ea typeface="Roboto"/>
                <a:cs typeface="Roboto"/>
                <a:sym typeface="Roboto"/>
              </a:rPr>
              <a:t>deben</a:t>
            </a:r>
            <a:r>
              <a:rPr lang="en-US" sz="1600" i="0" u="none" strike="noStrike" cap="none" dirty="0">
                <a:solidFill>
                  <a:schemeClr val="dk2"/>
                </a:solidFill>
                <a:latin typeface="Roboto"/>
                <a:ea typeface="Roboto"/>
                <a:cs typeface="Roboto"/>
                <a:sym typeface="Roboto"/>
              </a:rPr>
              <a:t> </a:t>
            </a:r>
            <a:r>
              <a:rPr lang="en-US" sz="1600" i="0" u="none" strike="noStrike" cap="none" dirty="0" err="1">
                <a:solidFill>
                  <a:schemeClr val="dk2"/>
                </a:solidFill>
                <a:latin typeface="Roboto"/>
                <a:ea typeface="Roboto"/>
                <a:cs typeface="Roboto"/>
                <a:sym typeface="Roboto"/>
              </a:rPr>
              <a:t>usar</a:t>
            </a:r>
            <a:r>
              <a:rPr lang="en-US" sz="1600" i="0" u="none" strike="noStrike" cap="none" dirty="0">
                <a:solidFill>
                  <a:schemeClr val="dk2"/>
                </a:solidFill>
                <a:latin typeface="Roboto"/>
                <a:ea typeface="Roboto"/>
                <a:cs typeface="Roboto"/>
                <a:sym typeface="Roboto"/>
              </a:rPr>
              <a:t> para </a:t>
            </a:r>
            <a:r>
              <a:rPr lang="en-US" sz="1600" i="0" u="none" strike="noStrike" cap="none" dirty="0" err="1">
                <a:solidFill>
                  <a:schemeClr val="dk2"/>
                </a:solidFill>
                <a:latin typeface="Roboto"/>
                <a:ea typeface="Roboto"/>
                <a:cs typeface="Roboto"/>
                <a:sym typeface="Roboto"/>
              </a:rPr>
              <a:t>identificar</a:t>
            </a:r>
            <a:r>
              <a:rPr lang="en-US" sz="1600" i="0" u="none" strike="noStrike" cap="none" dirty="0">
                <a:solidFill>
                  <a:schemeClr val="dk2"/>
                </a:solidFill>
                <a:latin typeface="Roboto"/>
                <a:ea typeface="Roboto"/>
                <a:cs typeface="Roboto"/>
                <a:sym typeface="Roboto"/>
              </a:rPr>
              <a:t> </a:t>
            </a:r>
            <a:r>
              <a:rPr lang="en-US" sz="1600" i="0" u="none" strike="noStrike" cap="none" dirty="0" err="1">
                <a:solidFill>
                  <a:schemeClr val="dk2"/>
                </a:solidFill>
                <a:latin typeface="Roboto"/>
                <a:ea typeface="Roboto"/>
                <a:cs typeface="Roboto"/>
                <a:sym typeface="Roboto"/>
              </a:rPr>
              <a:t>patrones</a:t>
            </a:r>
            <a:r>
              <a:rPr lang="en-US" sz="1600" i="0" u="none" strike="noStrike" cap="none" dirty="0">
                <a:solidFill>
                  <a:schemeClr val="dk2"/>
                </a:solidFill>
                <a:latin typeface="Roboto"/>
                <a:ea typeface="Roboto"/>
                <a:cs typeface="Roboto"/>
                <a:sym typeface="Roboto"/>
              </a:rPr>
              <a:t> de </a:t>
            </a:r>
            <a:r>
              <a:rPr lang="en-US" sz="1600" i="0" u="none" strike="noStrike" cap="none" dirty="0" err="1">
                <a:solidFill>
                  <a:schemeClr val="dk2"/>
                </a:solidFill>
                <a:latin typeface="Roboto"/>
                <a:ea typeface="Roboto"/>
                <a:cs typeface="Roboto"/>
                <a:sym typeface="Roboto"/>
              </a:rPr>
              <a:t>violaciones</a:t>
            </a:r>
            <a:r>
              <a:rPr lang="en-US" sz="1600" i="0" u="none" strike="noStrike" cap="none" dirty="0">
                <a:solidFill>
                  <a:schemeClr val="dk2"/>
                </a:solidFill>
                <a:latin typeface="Roboto"/>
                <a:ea typeface="Roboto"/>
                <a:cs typeface="Roboto"/>
                <a:sym typeface="Roboto"/>
              </a:rPr>
              <a:t>.</a:t>
            </a:r>
            <a:endParaRPr dirty="0"/>
          </a:p>
          <a:p>
            <a:pPr marL="0" marR="0" lvl="0" indent="0" algn="l" rtl="0">
              <a:lnSpc>
                <a:spcPct val="114000"/>
              </a:lnSpc>
              <a:spcBef>
                <a:spcPts val="1600"/>
              </a:spcBef>
              <a:spcAft>
                <a:spcPts val="0"/>
              </a:spcAft>
              <a:buClr>
                <a:schemeClr val="accent2"/>
              </a:buClr>
              <a:buSzPts val="1600"/>
              <a:buFont typeface="Roboto"/>
              <a:buNone/>
            </a:pPr>
            <a:r>
              <a:rPr lang="en-US" sz="1600" i="0" u="none" strike="noStrike" cap="none" dirty="0">
                <a:solidFill>
                  <a:schemeClr val="dk2"/>
                </a:solidFill>
                <a:latin typeface="Roboto"/>
                <a:ea typeface="Roboto"/>
                <a:cs typeface="Roboto"/>
                <a:sym typeface="Roboto"/>
              </a:rPr>
              <a:t>El </a:t>
            </a:r>
            <a:r>
              <a:rPr lang="en-US" sz="1600" i="0" u="none" strike="noStrike" cap="none" dirty="0" err="1">
                <a:solidFill>
                  <a:schemeClr val="dk2"/>
                </a:solidFill>
                <a:latin typeface="Roboto"/>
                <a:ea typeface="Roboto"/>
                <a:cs typeface="Roboto"/>
                <a:sym typeface="Roboto"/>
              </a:rPr>
              <a:t>patrón</a:t>
            </a:r>
            <a:r>
              <a:rPr lang="en-US" sz="1600" i="0" u="none" strike="noStrike" cap="none" dirty="0">
                <a:solidFill>
                  <a:schemeClr val="dk2"/>
                </a:solidFill>
                <a:latin typeface="Roboto"/>
                <a:ea typeface="Roboto"/>
                <a:cs typeface="Roboto"/>
                <a:sym typeface="Roboto"/>
              </a:rPr>
              <a:t> </a:t>
            </a:r>
            <a:r>
              <a:rPr lang="en-US" sz="1600" i="0" u="none" strike="noStrike" cap="none" dirty="0" err="1">
                <a:solidFill>
                  <a:schemeClr val="dk2"/>
                </a:solidFill>
                <a:latin typeface="Roboto"/>
                <a:ea typeface="Roboto"/>
                <a:cs typeface="Roboto"/>
                <a:sym typeface="Roboto"/>
              </a:rPr>
              <a:t>es</a:t>
            </a:r>
            <a:r>
              <a:rPr lang="en-US" sz="1600" i="0" u="none" strike="noStrike" cap="none" dirty="0">
                <a:solidFill>
                  <a:schemeClr val="dk2"/>
                </a:solidFill>
                <a:latin typeface="Roboto"/>
                <a:ea typeface="Roboto"/>
                <a:cs typeface="Roboto"/>
                <a:sym typeface="Roboto"/>
              </a:rPr>
              <a:t> un conjunto de </a:t>
            </a:r>
            <a:r>
              <a:rPr lang="en-US" sz="1600" i="0" u="none" strike="noStrike" cap="none" dirty="0" err="1">
                <a:solidFill>
                  <a:schemeClr val="dk2"/>
                </a:solidFill>
                <a:latin typeface="Roboto"/>
                <a:ea typeface="Roboto"/>
                <a:cs typeface="Roboto"/>
                <a:sym typeface="Roboto"/>
              </a:rPr>
              <a:t>eventos</a:t>
            </a:r>
            <a:r>
              <a:rPr lang="en-US" sz="1600" i="0" u="none" strike="noStrike" cap="none" dirty="0">
                <a:solidFill>
                  <a:schemeClr val="dk2"/>
                </a:solidFill>
                <a:latin typeface="Roboto"/>
                <a:ea typeface="Roboto"/>
                <a:cs typeface="Roboto"/>
                <a:sym typeface="Roboto"/>
              </a:rPr>
              <a:t> que, </a:t>
            </a:r>
            <a:r>
              <a:rPr lang="en-US" sz="1600" i="0" u="none" strike="noStrike" cap="none" dirty="0" err="1">
                <a:solidFill>
                  <a:schemeClr val="dk2"/>
                </a:solidFill>
                <a:latin typeface="Roboto"/>
                <a:ea typeface="Roboto"/>
                <a:cs typeface="Roboto"/>
                <a:sym typeface="Roboto"/>
              </a:rPr>
              <a:t>juntos</a:t>
            </a:r>
            <a:r>
              <a:rPr lang="en-US" sz="1600" i="0" u="none" strike="noStrike" cap="none" dirty="0">
                <a:solidFill>
                  <a:schemeClr val="dk2"/>
                </a:solidFill>
                <a:latin typeface="Roboto"/>
                <a:ea typeface="Roboto"/>
                <a:cs typeface="Roboto"/>
                <a:sym typeface="Roboto"/>
              </a:rPr>
              <a:t>, </a:t>
            </a:r>
            <a:r>
              <a:rPr lang="en-US" sz="1600" i="0" u="none" strike="noStrike" cap="none" dirty="0" err="1">
                <a:solidFill>
                  <a:schemeClr val="dk2"/>
                </a:solidFill>
                <a:latin typeface="Roboto"/>
                <a:ea typeface="Roboto"/>
                <a:cs typeface="Roboto"/>
                <a:sym typeface="Roboto"/>
              </a:rPr>
              <a:t>implican</a:t>
            </a:r>
            <a:r>
              <a:rPr lang="en-US" sz="1600" i="0" u="none" strike="noStrike" cap="none" dirty="0">
                <a:solidFill>
                  <a:schemeClr val="dk2"/>
                </a:solidFill>
                <a:latin typeface="Roboto"/>
                <a:ea typeface="Roboto"/>
                <a:cs typeface="Roboto"/>
                <a:sym typeface="Roboto"/>
              </a:rPr>
              <a:t> </a:t>
            </a:r>
            <a:r>
              <a:rPr lang="en-US" sz="1600" b="0" i="0" u="none" strike="noStrike" cap="none" dirty="0" err="1">
                <a:solidFill>
                  <a:schemeClr val="dk2"/>
                </a:solidFill>
                <a:latin typeface="Roboto"/>
                <a:ea typeface="Roboto"/>
                <a:cs typeface="Roboto"/>
                <a:sym typeface="Roboto"/>
              </a:rPr>
              <a:t>cierto</a:t>
            </a:r>
            <a:r>
              <a:rPr lang="en-US" sz="1600" b="0" i="0" u="none" strike="noStrike" cap="none" dirty="0">
                <a:solidFill>
                  <a:schemeClr val="dk2"/>
                </a:solidFill>
                <a:latin typeface="Roboto"/>
                <a:ea typeface="Roboto"/>
                <a:cs typeface="Roboto"/>
                <a:sym typeface="Roboto"/>
              </a:rPr>
              <a:t> </a:t>
            </a:r>
            <a:r>
              <a:rPr lang="en-US" sz="1600" b="0" i="0" u="none" strike="noStrike" cap="none" dirty="0" err="1">
                <a:solidFill>
                  <a:schemeClr val="dk2"/>
                </a:solidFill>
                <a:latin typeface="Roboto"/>
                <a:ea typeface="Roboto"/>
                <a:cs typeface="Roboto"/>
                <a:sym typeface="Roboto"/>
              </a:rPr>
              <a:t>grado</a:t>
            </a:r>
            <a:r>
              <a:rPr lang="en-US" sz="1600" b="0" i="0" u="none" strike="noStrike" cap="none" dirty="0">
                <a:solidFill>
                  <a:schemeClr val="dk2"/>
                </a:solidFill>
                <a:latin typeface="Roboto"/>
                <a:ea typeface="Roboto"/>
                <a:cs typeface="Roboto"/>
                <a:sym typeface="Roboto"/>
              </a:rPr>
              <a:t> de </a:t>
            </a:r>
            <a:r>
              <a:rPr lang="en-US" sz="1600" b="0" i="0" u="none" strike="noStrike" cap="none" dirty="0" err="1">
                <a:solidFill>
                  <a:schemeClr val="dk2"/>
                </a:solidFill>
                <a:latin typeface="Roboto"/>
                <a:ea typeface="Roboto"/>
                <a:cs typeface="Roboto"/>
                <a:sym typeface="Roboto"/>
              </a:rPr>
              <a:t>planificación</a:t>
            </a:r>
            <a:r>
              <a:rPr lang="en-US" sz="1600" b="0" i="0" u="none" strike="noStrike" cap="none" dirty="0">
                <a:solidFill>
                  <a:schemeClr val="dk2"/>
                </a:solidFill>
                <a:latin typeface="Roboto"/>
                <a:ea typeface="Roboto"/>
                <a:cs typeface="Roboto"/>
                <a:sym typeface="Roboto"/>
              </a:rPr>
              <a:t> y control </a:t>
            </a:r>
            <a:r>
              <a:rPr lang="en-US" sz="1600" b="0" i="0" u="none" strike="noStrike" cap="none" dirty="0" err="1">
                <a:solidFill>
                  <a:schemeClr val="dk2"/>
                </a:solidFill>
                <a:latin typeface="Roboto"/>
                <a:ea typeface="Roboto"/>
                <a:cs typeface="Roboto"/>
                <a:sym typeface="Roboto"/>
              </a:rPr>
              <a:t>centralizado</a:t>
            </a:r>
            <a:r>
              <a:rPr lang="en-US" sz="1600" b="0" i="0" u="none" strike="noStrike" cap="none" dirty="0">
                <a:solidFill>
                  <a:schemeClr val="dk2"/>
                </a:solidFill>
                <a:latin typeface="Roboto"/>
                <a:ea typeface="Roboto"/>
                <a:cs typeface="Roboto"/>
                <a:sym typeface="Roboto"/>
              </a:rPr>
              <a:t>. </a:t>
            </a:r>
            <a:endParaRPr dirty="0"/>
          </a:p>
          <a:p>
            <a:pPr marL="0" marR="0" lvl="0" indent="0" algn="l" rtl="0">
              <a:lnSpc>
                <a:spcPct val="114000"/>
              </a:lnSpc>
              <a:spcBef>
                <a:spcPts val="1600"/>
              </a:spcBef>
              <a:spcAft>
                <a:spcPts val="1600"/>
              </a:spcAft>
              <a:buClr>
                <a:schemeClr val="accent2"/>
              </a:buClr>
              <a:buSzPts val="1600"/>
              <a:buFont typeface="Roboto"/>
              <a:buNone/>
            </a:pPr>
            <a:r>
              <a:rPr lang="en-US" sz="1600" b="0" i="0" u="none" strike="noStrike" cap="none" dirty="0">
                <a:solidFill>
                  <a:schemeClr val="dk2"/>
                </a:solidFill>
                <a:latin typeface="Roboto"/>
                <a:ea typeface="Roboto"/>
                <a:cs typeface="Roboto"/>
                <a:sym typeface="Roboto"/>
              </a:rPr>
              <a:t>La </a:t>
            </a:r>
            <a:r>
              <a:rPr lang="en-US" sz="1600" b="0" i="0" u="none" strike="noStrike" cap="none" dirty="0" err="1">
                <a:solidFill>
                  <a:schemeClr val="dk2"/>
                </a:solidFill>
                <a:latin typeface="Roboto"/>
                <a:ea typeface="Roboto"/>
                <a:cs typeface="Roboto"/>
                <a:sym typeface="Roboto"/>
              </a:rPr>
              <a:t>evidencia</a:t>
            </a:r>
            <a:r>
              <a:rPr lang="en-US" sz="1600" b="0" i="0" u="none" strike="noStrike" cap="none" dirty="0">
                <a:solidFill>
                  <a:schemeClr val="dk2"/>
                </a:solidFill>
                <a:latin typeface="Roboto"/>
                <a:ea typeface="Roboto"/>
                <a:cs typeface="Roboto"/>
                <a:sym typeface="Roboto"/>
              </a:rPr>
              <a:t> de </a:t>
            </a:r>
            <a:r>
              <a:rPr lang="en-US" sz="1600" b="0" i="0" u="none" strike="noStrike" cap="none" dirty="0" err="1">
                <a:solidFill>
                  <a:schemeClr val="dk2"/>
                </a:solidFill>
                <a:latin typeface="Roboto"/>
                <a:ea typeface="Roboto"/>
                <a:cs typeface="Roboto"/>
                <a:sym typeface="Roboto"/>
              </a:rPr>
              <a:t>patrones</a:t>
            </a:r>
            <a:r>
              <a:rPr lang="en-US" sz="1600" b="0" i="0" u="none" strike="noStrike" cap="none" dirty="0">
                <a:solidFill>
                  <a:schemeClr val="dk2"/>
                </a:solidFill>
                <a:latin typeface="Roboto"/>
                <a:ea typeface="Roboto"/>
                <a:cs typeface="Roboto"/>
                <a:sym typeface="Roboto"/>
              </a:rPr>
              <a:t> </a:t>
            </a:r>
            <a:r>
              <a:rPr lang="en-US" sz="1600" b="0" i="0" u="none" strike="noStrike" cap="none" dirty="0" err="1">
                <a:solidFill>
                  <a:schemeClr val="dk2"/>
                </a:solidFill>
                <a:latin typeface="Roboto"/>
                <a:ea typeface="Roboto"/>
                <a:cs typeface="Roboto"/>
                <a:sym typeface="Roboto"/>
              </a:rPr>
              <a:t>puede</a:t>
            </a:r>
            <a:r>
              <a:rPr lang="en-US" sz="1600" b="0" i="0" u="none" strike="noStrike" cap="none" dirty="0">
                <a:solidFill>
                  <a:schemeClr val="dk2"/>
                </a:solidFill>
                <a:latin typeface="Roboto"/>
                <a:ea typeface="Roboto"/>
                <a:cs typeface="Roboto"/>
                <a:sym typeface="Roboto"/>
              </a:rPr>
              <a:t> </a:t>
            </a:r>
            <a:r>
              <a:rPr lang="en-US" sz="1600" b="0" i="0" u="none" strike="noStrike" cap="none" dirty="0" err="1">
                <a:solidFill>
                  <a:schemeClr val="dk2"/>
                </a:solidFill>
                <a:latin typeface="Roboto"/>
                <a:ea typeface="Roboto"/>
                <a:cs typeface="Roboto"/>
                <a:sym typeface="Roboto"/>
              </a:rPr>
              <a:t>ayudar</a:t>
            </a:r>
            <a:r>
              <a:rPr lang="en-US" sz="1600" b="0" i="0" u="none" strike="noStrike" cap="none" dirty="0">
                <a:solidFill>
                  <a:schemeClr val="dk2"/>
                </a:solidFill>
                <a:latin typeface="Roboto"/>
                <a:ea typeface="Roboto"/>
                <a:cs typeface="Roboto"/>
                <a:sym typeface="Roboto"/>
              </a:rPr>
              <a:t> a </a:t>
            </a:r>
            <a:r>
              <a:rPr lang="en-US" sz="1600" b="0" i="0" u="none" strike="noStrike" cap="none" dirty="0" err="1">
                <a:solidFill>
                  <a:schemeClr val="dk2"/>
                </a:solidFill>
                <a:latin typeface="Roboto"/>
                <a:ea typeface="Roboto"/>
                <a:cs typeface="Roboto"/>
                <a:sym typeface="Roboto"/>
              </a:rPr>
              <a:t>probar</a:t>
            </a:r>
            <a:r>
              <a:rPr lang="en-US" sz="1600" b="0" i="0" u="none" strike="noStrike" cap="none" dirty="0">
                <a:solidFill>
                  <a:schemeClr val="dk2"/>
                </a:solidFill>
                <a:latin typeface="Roboto"/>
                <a:ea typeface="Roboto"/>
                <a:cs typeface="Roboto"/>
                <a:sym typeface="Roboto"/>
              </a:rPr>
              <a:t> que un </a:t>
            </a:r>
            <a:r>
              <a:rPr lang="en-US" sz="1600" b="0" i="0" u="none" strike="noStrike" cap="none" dirty="0" err="1">
                <a:solidFill>
                  <a:schemeClr val="dk2"/>
                </a:solidFill>
                <a:latin typeface="Roboto"/>
                <a:ea typeface="Roboto"/>
                <a:cs typeface="Roboto"/>
                <a:sym typeface="Roboto"/>
              </a:rPr>
              <a:t>delito</a:t>
            </a:r>
            <a:r>
              <a:rPr lang="en-US" sz="1600" b="0" i="0" u="none" strike="noStrike" cap="none" dirty="0">
                <a:solidFill>
                  <a:schemeClr val="dk2"/>
                </a:solidFill>
                <a:latin typeface="Roboto"/>
                <a:ea typeface="Roboto"/>
                <a:cs typeface="Roboto"/>
                <a:sym typeface="Roboto"/>
              </a:rPr>
              <a:t> </a:t>
            </a:r>
            <a:r>
              <a:rPr lang="en-US" sz="1600" b="0" i="0" u="none" strike="noStrike" cap="none" dirty="0" err="1">
                <a:solidFill>
                  <a:schemeClr val="dk2"/>
                </a:solidFill>
                <a:latin typeface="Roboto"/>
                <a:ea typeface="Roboto"/>
                <a:cs typeface="Roboto"/>
                <a:sym typeface="Roboto"/>
              </a:rPr>
              <a:t>en</a:t>
            </a:r>
            <a:r>
              <a:rPr lang="en-US" sz="1600" b="0" i="0" u="none" strike="noStrike" cap="none" dirty="0">
                <a:solidFill>
                  <a:schemeClr val="dk2"/>
                </a:solidFill>
                <a:latin typeface="Roboto"/>
                <a:ea typeface="Roboto"/>
                <a:cs typeface="Roboto"/>
                <a:sym typeface="Roboto"/>
              </a:rPr>
              <a:t> particular </a:t>
            </a:r>
            <a:r>
              <a:rPr lang="en-US" sz="1600" b="0" i="0" u="none" strike="noStrike" cap="none" dirty="0" err="1">
                <a:solidFill>
                  <a:schemeClr val="dk2"/>
                </a:solidFill>
                <a:latin typeface="Roboto"/>
                <a:ea typeface="Roboto"/>
                <a:cs typeface="Roboto"/>
                <a:sym typeface="Roboto"/>
              </a:rPr>
              <a:t>fue</a:t>
            </a:r>
            <a:r>
              <a:rPr lang="en-US" sz="1600" b="0" i="0" u="none" strike="noStrike" cap="none" dirty="0">
                <a:solidFill>
                  <a:schemeClr val="dk2"/>
                </a:solidFill>
                <a:latin typeface="Roboto"/>
                <a:ea typeface="Roboto"/>
                <a:cs typeface="Roboto"/>
                <a:sym typeface="Roboto"/>
              </a:rPr>
              <a:t> </a:t>
            </a:r>
            <a:r>
              <a:rPr lang="en-US" sz="1600" b="0" i="0" u="none" strike="noStrike" cap="none" dirty="0" err="1">
                <a:solidFill>
                  <a:schemeClr val="dk2"/>
                </a:solidFill>
                <a:latin typeface="Roboto"/>
                <a:ea typeface="Roboto"/>
                <a:cs typeface="Roboto"/>
                <a:sym typeface="Roboto"/>
              </a:rPr>
              <a:t>parte</a:t>
            </a:r>
            <a:r>
              <a:rPr lang="en-US" sz="1600" b="0" i="0" u="none" strike="noStrike" cap="none" dirty="0">
                <a:solidFill>
                  <a:schemeClr val="dk2"/>
                </a:solidFill>
                <a:latin typeface="Roboto"/>
                <a:ea typeface="Roboto"/>
                <a:cs typeface="Roboto"/>
                <a:sym typeface="Roboto"/>
              </a:rPr>
              <a:t> de un </a:t>
            </a:r>
            <a:r>
              <a:rPr lang="en-US" sz="1600" b="0" i="0" u="none" strike="noStrike" cap="none" dirty="0" err="1">
                <a:solidFill>
                  <a:schemeClr val="dk2"/>
                </a:solidFill>
                <a:latin typeface="Roboto"/>
                <a:ea typeface="Roboto"/>
                <a:cs typeface="Roboto"/>
                <a:sym typeface="Roboto"/>
              </a:rPr>
              <a:t>proceso</a:t>
            </a:r>
            <a:r>
              <a:rPr lang="en-US" sz="1600" b="0" i="0" u="none" strike="noStrike" cap="none" dirty="0">
                <a:solidFill>
                  <a:schemeClr val="dk2"/>
                </a:solidFill>
                <a:latin typeface="Roboto"/>
                <a:ea typeface="Roboto"/>
                <a:cs typeface="Roboto"/>
                <a:sym typeface="Roboto"/>
              </a:rPr>
              <a:t> </a:t>
            </a:r>
            <a:r>
              <a:rPr lang="en-US" sz="1600" b="0" i="0" u="none" strike="noStrike" cap="none" dirty="0" err="1">
                <a:solidFill>
                  <a:schemeClr val="dk2"/>
                </a:solidFill>
                <a:latin typeface="Roboto"/>
                <a:ea typeface="Roboto"/>
                <a:cs typeface="Roboto"/>
                <a:sym typeface="Roboto"/>
              </a:rPr>
              <a:t>planificado</a:t>
            </a:r>
            <a:r>
              <a:rPr lang="en-US" sz="1600" b="0" i="0" u="none" strike="noStrike" cap="none" dirty="0">
                <a:solidFill>
                  <a:schemeClr val="dk2"/>
                </a:solidFill>
                <a:latin typeface="Roboto"/>
                <a:ea typeface="Roboto"/>
                <a:cs typeface="Roboto"/>
                <a:sym typeface="Roboto"/>
              </a:rPr>
              <a:t>.</a:t>
            </a:r>
            <a:endParaRPr dirty="0"/>
          </a:p>
        </p:txBody>
      </p:sp>
      <p:pic>
        <p:nvPicPr>
          <p:cNvPr id="332" name="Google Shape;332;p44" descr="https://lh5.googleusercontent.com/hnRSus9TBTJLAqkTliYqR7hufU8VKqe_iWr0MkKQ1FrY8HM2LbyEAGAaNSlQw1OjaV7YaCIa3hVKsgCcFOtBzl4e75Dp0KuLVuyugrP6l5wfQ_htxirqo6mwjJX7ofdYFcC7i0KMYPI"/>
          <p:cNvPicPr preferRelativeResize="0"/>
          <p:nvPr/>
        </p:nvPicPr>
        <p:blipFill rotWithShape="1">
          <a:blip r:embed="rId3">
            <a:alphaModFix/>
          </a:blip>
          <a:srcRect/>
          <a:stretch/>
        </p:blipFill>
        <p:spPr>
          <a:xfrm>
            <a:off x="1" y="1863323"/>
            <a:ext cx="4572000" cy="3280177"/>
          </a:xfrm>
          <a:prstGeom prst="rect">
            <a:avLst/>
          </a:prstGeom>
          <a:noFill/>
          <a:ln>
            <a:noFill/>
          </a:ln>
        </p:spPr>
      </p:pic>
      <p:sp>
        <p:nvSpPr>
          <p:cNvPr id="5" name="Rectangle 4">
            <a:extLst>
              <a:ext uri="{FF2B5EF4-FFF2-40B4-BE49-F238E27FC236}">
                <a16:creationId xmlns:a16="http://schemas.microsoft.com/office/drawing/2014/main" id="{C37BC8A8-380E-4CF9-8D14-90312C89403D}"/>
              </a:ext>
            </a:extLst>
          </p:cNvPr>
          <p:cNvSpPr/>
          <p:nvPr/>
        </p:nvSpPr>
        <p:spPr>
          <a:xfrm>
            <a:off x="8298948" y="4841465"/>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337" name="Google Shape;337;p45"/>
          <p:cNvSpPr txBox="1"/>
          <p:nvPr/>
        </p:nvSpPr>
        <p:spPr>
          <a:xfrm>
            <a:off x="212950" y="100900"/>
            <a:ext cx="3393850" cy="565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US" sz="3600" b="0" i="0" u="none" strike="noStrike" cap="none">
                <a:solidFill>
                  <a:schemeClr val="accent1"/>
                </a:solidFill>
                <a:latin typeface="Merriweather"/>
                <a:ea typeface="Merriweather"/>
                <a:cs typeface="Merriweather"/>
                <a:sym typeface="Merriweather"/>
              </a:rPr>
              <a:t>Ruanda</a:t>
            </a:r>
            <a:endParaRPr/>
          </a:p>
        </p:txBody>
      </p:sp>
      <p:pic>
        <p:nvPicPr>
          <p:cNvPr id="338" name="Google Shape;338;p45"/>
          <p:cNvPicPr preferRelativeResize="0"/>
          <p:nvPr/>
        </p:nvPicPr>
        <p:blipFill rotWithShape="1">
          <a:blip r:embed="rId3">
            <a:alphaModFix/>
          </a:blip>
          <a:srcRect/>
          <a:stretch/>
        </p:blipFill>
        <p:spPr>
          <a:xfrm>
            <a:off x="2189039" y="151838"/>
            <a:ext cx="6954961" cy="4839824"/>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46"/>
          <p:cNvSpPr txBox="1">
            <a:spLocks noGrp="1"/>
          </p:cNvSpPr>
          <p:nvPr>
            <p:ph type="title"/>
          </p:nvPr>
        </p:nvSpPr>
        <p:spPr>
          <a:xfrm>
            <a:off x="245175" y="47374"/>
            <a:ext cx="4261800" cy="1790951"/>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lt1"/>
              </a:buClr>
              <a:buSzPts val="2800"/>
              <a:buFont typeface="Merriweather"/>
              <a:buNone/>
            </a:pPr>
            <a:r>
              <a:rPr lang="en-US" sz="2400" b="0" i="0" u="none" strike="noStrike" cap="none">
                <a:solidFill>
                  <a:schemeClr val="lt1"/>
                </a:solidFill>
                <a:latin typeface="Merriweather"/>
                <a:ea typeface="Merriweather"/>
                <a:cs typeface="Merriweather"/>
                <a:sym typeface="Merriweather"/>
              </a:rPr>
              <a:t>La importancia de consultar grupos de mujeres y otros actores clave</a:t>
            </a:r>
            <a:endParaRPr/>
          </a:p>
        </p:txBody>
      </p:sp>
      <p:sp>
        <p:nvSpPr>
          <p:cNvPr id="344" name="Google Shape;344;p46"/>
          <p:cNvSpPr txBox="1">
            <a:spLocks noGrp="1"/>
          </p:cNvSpPr>
          <p:nvPr>
            <p:ph type="body" idx="2"/>
          </p:nvPr>
        </p:nvSpPr>
        <p:spPr>
          <a:xfrm>
            <a:off x="4644674" y="299325"/>
            <a:ext cx="4432651" cy="4544850"/>
          </a:xfrm>
          <a:prstGeom prst="rect">
            <a:avLst/>
          </a:prstGeom>
          <a:noFill/>
          <a:ln>
            <a:noFill/>
          </a:ln>
        </p:spPr>
        <p:txBody>
          <a:bodyPr spcFirstLastPara="1" wrap="square" lIns="91425" tIns="91425" rIns="91425" bIns="91425" anchor="ctr" anchorCtr="0">
            <a:noAutofit/>
          </a:bodyPr>
          <a:lstStyle/>
          <a:p>
            <a:pPr marL="400050" marR="0" lvl="0" indent="-285750" algn="l" rtl="0">
              <a:lnSpc>
                <a:spcPct val="114000"/>
              </a:lnSpc>
              <a:spcBef>
                <a:spcPts val="0"/>
              </a:spcBef>
              <a:spcAft>
                <a:spcPts val="0"/>
              </a:spcAft>
              <a:buClr>
                <a:schemeClr val="dk2"/>
              </a:buClr>
              <a:buSzPts val="1600"/>
              <a:buFont typeface="Roboto"/>
              <a:buChar char="●"/>
            </a:pPr>
            <a:r>
              <a:rPr lang="en-US" sz="1600" b="0" i="0" u="none" strike="noStrike" cap="none" dirty="0" err="1">
                <a:solidFill>
                  <a:schemeClr val="dk2"/>
                </a:solidFill>
                <a:latin typeface="Roboto"/>
                <a:ea typeface="Roboto"/>
                <a:cs typeface="Roboto"/>
                <a:sym typeface="Roboto"/>
              </a:rPr>
              <a:t>Captar</a:t>
            </a:r>
            <a:r>
              <a:rPr lang="en-US" sz="1600" b="0" i="0" u="none" strike="noStrike" cap="none" dirty="0">
                <a:solidFill>
                  <a:schemeClr val="dk2"/>
                </a:solidFill>
                <a:latin typeface="Roboto"/>
                <a:ea typeface="Roboto"/>
                <a:cs typeface="Roboto"/>
                <a:sym typeface="Roboto"/>
              </a:rPr>
              <a:t> </a:t>
            </a:r>
            <a:r>
              <a:rPr lang="en-US" sz="1600" b="0" i="0" u="none" strike="noStrike" cap="none" dirty="0" err="1">
                <a:solidFill>
                  <a:schemeClr val="dk2"/>
                </a:solidFill>
                <a:latin typeface="Roboto"/>
                <a:ea typeface="Roboto"/>
                <a:cs typeface="Roboto"/>
                <a:sym typeface="Roboto"/>
              </a:rPr>
              <a:t>más</a:t>
            </a:r>
            <a:r>
              <a:rPr lang="en-US" sz="1600" b="0" i="0" u="none" strike="noStrike" cap="none" dirty="0">
                <a:solidFill>
                  <a:schemeClr val="dk2"/>
                </a:solidFill>
                <a:latin typeface="Roboto"/>
                <a:ea typeface="Roboto"/>
                <a:cs typeface="Roboto"/>
                <a:sym typeface="Roboto"/>
              </a:rPr>
              <a:t> </a:t>
            </a:r>
            <a:r>
              <a:rPr lang="en-US" sz="1600" b="0" i="0" u="none" strike="noStrike" cap="none" dirty="0" err="1">
                <a:solidFill>
                  <a:schemeClr val="dk2"/>
                </a:solidFill>
                <a:latin typeface="Roboto"/>
                <a:ea typeface="Roboto"/>
                <a:cs typeface="Roboto"/>
                <a:sym typeface="Roboto"/>
              </a:rPr>
              <a:t>profundamente</a:t>
            </a:r>
            <a:r>
              <a:rPr lang="en-US" sz="1600" b="0" i="0" u="none" strike="noStrike" cap="none" dirty="0">
                <a:solidFill>
                  <a:schemeClr val="dk2"/>
                </a:solidFill>
                <a:latin typeface="Roboto"/>
                <a:ea typeface="Roboto"/>
                <a:cs typeface="Roboto"/>
                <a:sym typeface="Roboto"/>
              </a:rPr>
              <a:t> la </a:t>
            </a:r>
            <a:r>
              <a:rPr lang="en-US" sz="1600" b="0" i="0" u="none" strike="noStrike" cap="none" dirty="0" err="1">
                <a:solidFill>
                  <a:schemeClr val="dk2"/>
                </a:solidFill>
                <a:latin typeface="Roboto"/>
                <a:ea typeface="Roboto"/>
                <a:cs typeface="Roboto"/>
                <a:sym typeface="Roboto"/>
              </a:rPr>
              <a:t>dimensión</a:t>
            </a:r>
            <a:r>
              <a:rPr lang="en-US" sz="1600" b="0" i="0" u="none" strike="noStrike" cap="none" dirty="0">
                <a:solidFill>
                  <a:schemeClr val="dk2"/>
                </a:solidFill>
                <a:latin typeface="Roboto"/>
                <a:ea typeface="Roboto"/>
                <a:cs typeface="Roboto"/>
                <a:sym typeface="Roboto"/>
              </a:rPr>
              <a:t> de </a:t>
            </a:r>
            <a:r>
              <a:rPr lang="en-US" sz="1600" b="0" i="0" u="none" strike="noStrike" cap="none" dirty="0" err="1">
                <a:solidFill>
                  <a:schemeClr val="dk2"/>
                </a:solidFill>
                <a:latin typeface="Roboto"/>
                <a:ea typeface="Roboto"/>
                <a:cs typeface="Roboto"/>
                <a:sym typeface="Roboto"/>
              </a:rPr>
              <a:t>género</a:t>
            </a:r>
            <a:r>
              <a:rPr lang="en-US" sz="1600" b="0" i="0" u="none" strike="noStrike" cap="none" dirty="0">
                <a:solidFill>
                  <a:schemeClr val="dk2"/>
                </a:solidFill>
                <a:latin typeface="Roboto"/>
                <a:ea typeface="Roboto"/>
                <a:cs typeface="Roboto"/>
                <a:sym typeface="Roboto"/>
              </a:rPr>
              <a:t> de </a:t>
            </a:r>
            <a:r>
              <a:rPr lang="en-US" sz="1600" b="0" i="0" u="none" strike="noStrike" cap="none" dirty="0" err="1">
                <a:solidFill>
                  <a:schemeClr val="dk2"/>
                </a:solidFill>
                <a:latin typeface="Roboto"/>
                <a:ea typeface="Roboto"/>
                <a:cs typeface="Roboto"/>
                <a:sym typeface="Roboto"/>
              </a:rPr>
              <a:t>los</a:t>
            </a:r>
            <a:r>
              <a:rPr lang="en-US" sz="1600" b="0" i="0" u="none" strike="noStrike" cap="none" dirty="0">
                <a:solidFill>
                  <a:schemeClr val="dk2"/>
                </a:solidFill>
                <a:latin typeface="Roboto"/>
                <a:ea typeface="Roboto"/>
                <a:cs typeface="Roboto"/>
                <a:sym typeface="Roboto"/>
              </a:rPr>
              <a:t> </a:t>
            </a:r>
            <a:r>
              <a:rPr lang="en-US" sz="1600" b="0" i="0" u="none" strike="noStrike" cap="none" dirty="0" err="1">
                <a:solidFill>
                  <a:schemeClr val="dk2"/>
                </a:solidFill>
                <a:latin typeface="Roboto"/>
                <a:ea typeface="Roboto"/>
                <a:cs typeface="Roboto"/>
                <a:sym typeface="Roboto"/>
              </a:rPr>
              <a:t>delitos</a:t>
            </a:r>
            <a:r>
              <a:rPr lang="en-US" sz="1600" b="0" i="0" u="none" strike="noStrike" cap="none" dirty="0">
                <a:solidFill>
                  <a:schemeClr val="dk2"/>
                </a:solidFill>
                <a:latin typeface="Roboto"/>
                <a:ea typeface="Roboto"/>
                <a:cs typeface="Roboto"/>
                <a:sym typeface="Roboto"/>
              </a:rPr>
              <a:t> </a:t>
            </a:r>
            <a:r>
              <a:rPr lang="en-US" sz="1600" b="0" i="0" u="none" strike="noStrike" cap="none" dirty="0" err="1">
                <a:solidFill>
                  <a:schemeClr val="dk2"/>
                </a:solidFill>
                <a:latin typeface="Roboto"/>
                <a:ea typeface="Roboto"/>
                <a:cs typeface="Roboto"/>
                <a:sym typeface="Roboto"/>
              </a:rPr>
              <a:t>internacionales</a:t>
            </a:r>
            <a:r>
              <a:rPr lang="en-US" sz="1600" b="0" i="0" u="none" strike="noStrike" cap="none" dirty="0">
                <a:solidFill>
                  <a:schemeClr val="dk2"/>
                </a:solidFill>
                <a:latin typeface="Roboto"/>
                <a:ea typeface="Roboto"/>
                <a:cs typeface="Roboto"/>
                <a:sym typeface="Roboto"/>
              </a:rPr>
              <a:t>.</a:t>
            </a:r>
            <a:endParaRPr dirty="0"/>
          </a:p>
          <a:p>
            <a:pPr marL="400050" marR="0" lvl="0" indent="-285750" algn="l" rtl="0">
              <a:lnSpc>
                <a:spcPct val="114000"/>
              </a:lnSpc>
              <a:spcBef>
                <a:spcPts val="1600"/>
              </a:spcBef>
              <a:spcAft>
                <a:spcPts val="0"/>
              </a:spcAft>
              <a:buClr>
                <a:schemeClr val="dk2"/>
              </a:buClr>
              <a:buSzPts val="1600"/>
              <a:buFont typeface="Roboto"/>
              <a:buChar char="●"/>
            </a:pPr>
            <a:r>
              <a:rPr lang="en-US" sz="1600" b="0" i="0" u="none" strike="noStrike" cap="none" dirty="0" err="1">
                <a:solidFill>
                  <a:schemeClr val="dk2"/>
                </a:solidFill>
                <a:latin typeface="Roboto"/>
                <a:ea typeface="Roboto"/>
                <a:cs typeface="Roboto"/>
                <a:sym typeface="Roboto"/>
              </a:rPr>
              <a:t>Asegurarse</a:t>
            </a:r>
            <a:r>
              <a:rPr lang="en-US" sz="1600" b="0" i="0" u="none" strike="noStrike" cap="none" dirty="0">
                <a:solidFill>
                  <a:schemeClr val="dk2"/>
                </a:solidFill>
                <a:latin typeface="Roboto"/>
                <a:ea typeface="Roboto"/>
                <a:cs typeface="Roboto"/>
                <a:sym typeface="Roboto"/>
              </a:rPr>
              <a:t> de que las </a:t>
            </a:r>
            <a:r>
              <a:rPr lang="en-US" sz="1600" b="0" i="0" u="none" strike="noStrike" cap="none" dirty="0" err="1">
                <a:solidFill>
                  <a:schemeClr val="dk2"/>
                </a:solidFill>
                <a:latin typeface="Roboto"/>
                <a:ea typeface="Roboto"/>
                <a:cs typeface="Roboto"/>
                <a:sym typeface="Roboto"/>
              </a:rPr>
              <a:t>víctimas</a:t>
            </a:r>
            <a:r>
              <a:rPr lang="en-US" sz="1600" b="0" i="0" u="none" strike="noStrike" cap="none" dirty="0">
                <a:solidFill>
                  <a:schemeClr val="dk2"/>
                </a:solidFill>
                <a:latin typeface="Roboto"/>
                <a:ea typeface="Roboto"/>
                <a:cs typeface="Roboto"/>
                <a:sym typeface="Roboto"/>
              </a:rPr>
              <a:t> </a:t>
            </a:r>
            <a:r>
              <a:rPr lang="en-US" sz="1600" b="0" i="0" u="none" strike="noStrike" cap="none" dirty="0" err="1">
                <a:solidFill>
                  <a:schemeClr val="dk2"/>
                </a:solidFill>
                <a:latin typeface="Roboto"/>
                <a:ea typeface="Roboto"/>
                <a:cs typeface="Roboto"/>
                <a:sym typeface="Roboto"/>
              </a:rPr>
              <a:t>tengan</a:t>
            </a:r>
            <a:r>
              <a:rPr lang="en-US" sz="1600" b="0" i="0" u="none" strike="noStrike" cap="none" dirty="0">
                <a:solidFill>
                  <a:schemeClr val="dk2"/>
                </a:solidFill>
                <a:latin typeface="Roboto"/>
                <a:ea typeface="Roboto"/>
                <a:cs typeface="Roboto"/>
                <a:sym typeface="Roboto"/>
              </a:rPr>
              <a:t> </a:t>
            </a:r>
            <a:r>
              <a:rPr lang="en-US" sz="1600" b="0" i="0" u="none" strike="noStrike" cap="none" dirty="0" err="1">
                <a:solidFill>
                  <a:schemeClr val="dk2"/>
                </a:solidFill>
                <a:latin typeface="Roboto"/>
                <a:ea typeface="Roboto"/>
                <a:cs typeface="Roboto"/>
                <a:sym typeface="Roboto"/>
              </a:rPr>
              <a:t>una</a:t>
            </a:r>
            <a:r>
              <a:rPr lang="en-US" sz="1600" b="0" i="0" u="none" strike="noStrike" cap="none" dirty="0">
                <a:solidFill>
                  <a:schemeClr val="dk2"/>
                </a:solidFill>
                <a:latin typeface="Roboto"/>
                <a:ea typeface="Roboto"/>
                <a:cs typeface="Roboto"/>
                <a:sym typeface="Roboto"/>
              </a:rPr>
              <a:t> </a:t>
            </a:r>
            <a:r>
              <a:rPr lang="en-US" sz="1600" b="0" i="0" u="none" strike="noStrike" cap="none" dirty="0" err="1">
                <a:solidFill>
                  <a:schemeClr val="dk2"/>
                </a:solidFill>
                <a:latin typeface="Roboto"/>
                <a:ea typeface="Roboto"/>
                <a:cs typeface="Roboto"/>
                <a:sym typeface="Roboto"/>
              </a:rPr>
              <a:t>opinión</a:t>
            </a:r>
            <a:r>
              <a:rPr lang="en-US" sz="1600" b="0" i="0" u="none" strike="noStrike" cap="none" dirty="0">
                <a:solidFill>
                  <a:schemeClr val="dk2"/>
                </a:solidFill>
                <a:latin typeface="Roboto"/>
                <a:ea typeface="Roboto"/>
                <a:cs typeface="Roboto"/>
                <a:sym typeface="Roboto"/>
              </a:rPr>
              <a:t> </a:t>
            </a:r>
            <a:r>
              <a:rPr lang="en-US" sz="1600" b="0" i="0" u="none" strike="noStrike" cap="none" dirty="0" err="1">
                <a:solidFill>
                  <a:schemeClr val="dk2"/>
                </a:solidFill>
                <a:latin typeface="Roboto"/>
                <a:ea typeface="Roboto"/>
                <a:cs typeface="Roboto"/>
                <a:sym typeface="Roboto"/>
              </a:rPr>
              <a:t>directa</a:t>
            </a:r>
            <a:r>
              <a:rPr lang="en-US" sz="1600" b="0" i="0" u="none" strike="noStrike" cap="none" dirty="0">
                <a:solidFill>
                  <a:schemeClr val="dk2"/>
                </a:solidFill>
                <a:latin typeface="Roboto"/>
                <a:ea typeface="Roboto"/>
                <a:cs typeface="Roboto"/>
                <a:sym typeface="Roboto"/>
              </a:rPr>
              <a:t> con </a:t>
            </a:r>
            <a:r>
              <a:rPr lang="en-US" sz="1600" b="0" i="0" u="none" strike="noStrike" cap="none" dirty="0" err="1">
                <a:solidFill>
                  <a:schemeClr val="dk2"/>
                </a:solidFill>
                <a:latin typeface="Roboto"/>
                <a:ea typeface="Roboto"/>
                <a:cs typeface="Roboto"/>
                <a:sym typeface="Roboto"/>
              </a:rPr>
              <a:t>respecto</a:t>
            </a:r>
            <a:r>
              <a:rPr lang="en-US" sz="1600" b="0" i="0" u="none" strike="noStrike" cap="none" dirty="0">
                <a:solidFill>
                  <a:schemeClr val="dk2"/>
                </a:solidFill>
                <a:latin typeface="Roboto"/>
                <a:ea typeface="Roboto"/>
                <a:cs typeface="Roboto"/>
                <a:sym typeface="Roboto"/>
              </a:rPr>
              <a:t> a la </a:t>
            </a:r>
            <a:r>
              <a:rPr lang="en-US" sz="1600" b="0" i="0" u="none" strike="noStrike" cap="none" dirty="0" err="1">
                <a:solidFill>
                  <a:schemeClr val="dk2"/>
                </a:solidFill>
                <a:latin typeface="Roboto"/>
                <a:ea typeface="Roboto"/>
                <a:cs typeface="Roboto"/>
                <a:sym typeface="Roboto"/>
              </a:rPr>
              <a:t>definición</a:t>
            </a:r>
            <a:r>
              <a:rPr lang="en-US" sz="1600" b="0" i="0" u="none" strike="noStrike" cap="none" dirty="0">
                <a:solidFill>
                  <a:schemeClr val="dk2"/>
                </a:solidFill>
                <a:latin typeface="Roboto"/>
                <a:ea typeface="Roboto"/>
                <a:cs typeface="Roboto"/>
                <a:sym typeface="Roboto"/>
              </a:rPr>
              <a:t> de </a:t>
            </a:r>
            <a:r>
              <a:rPr lang="en-US" sz="1600" b="0" i="0" u="none" strike="noStrike" cap="none" dirty="0" err="1">
                <a:solidFill>
                  <a:schemeClr val="dk2"/>
                </a:solidFill>
                <a:latin typeface="Roboto"/>
                <a:ea typeface="Roboto"/>
                <a:cs typeface="Roboto"/>
                <a:sym typeface="Roboto"/>
              </a:rPr>
              <a:t>violaciones</a:t>
            </a:r>
            <a:r>
              <a:rPr lang="en-US" sz="1600" b="0" i="0" u="none" strike="noStrike" cap="none" dirty="0">
                <a:solidFill>
                  <a:schemeClr val="dk2"/>
                </a:solidFill>
                <a:latin typeface="Roboto"/>
                <a:ea typeface="Roboto"/>
                <a:cs typeface="Roboto"/>
                <a:sym typeface="Roboto"/>
              </a:rPr>
              <a:t>.</a:t>
            </a:r>
            <a:endParaRPr dirty="0"/>
          </a:p>
          <a:p>
            <a:pPr marL="400050" marR="0" lvl="0" indent="-285750" algn="l" rtl="0">
              <a:lnSpc>
                <a:spcPct val="114000"/>
              </a:lnSpc>
              <a:spcBef>
                <a:spcPts val="1600"/>
              </a:spcBef>
              <a:spcAft>
                <a:spcPts val="0"/>
              </a:spcAft>
              <a:buClr>
                <a:schemeClr val="dk2"/>
              </a:buClr>
              <a:buSzPts val="1600"/>
              <a:buFont typeface="Roboto"/>
              <a:buChar char="●"/>
            </a:pPr>
            <a:r>
              <a:rPr lang="en-US" sz="1600" b="0" i="0" u="none" strike="noStrike" cap="none" dirty="0" err="1">
                <a:solidFill>
                  <a:schemeClr val="dk2"/>
                </a:solidFill>
                <a:latin typeface="Roboto"/>
                <a:ea typeface="Roboto"/>
                <a:cs typeface="Roboto"/>
                <a:sym typeface="Roboto"/>
              </a:rPr>
              <a:t>Comprender</a:t>
            </a:r>
            <a:r>
              <a:rPr lang="en-US" sz="1600" b="0" i="0" u="none" strike="noStrike" cap="none" dirty="0">
                <a:solidFill>
                  <a:schemeClr val="dk2"/>
                </a:solidFill>
                <a:latin typeface="Roboto"/>
                <a:ea typeface="Roboto"/>
                <a:cs typeface="Roboto"/>
                <a:sym typeface="Roboto"/>
              </a:rPr>
              <a:t> las </a:t>
            </a:r>
            <a:r>
              <a:rPr lang="en-US" sz="1600" b="0" i="0" u="none" strike="noStrike" cap="none" dirty="0" err="1">
                <a:solidFill>
                  <a:schemeClr val="dk2"/>
                </a:solidFill>
                <a:latin typeface="Roboto"/>
                <a:ea typeface="Roboto"/>
                <a:cs typeface="Roboto"/>
                <a:sym typeface="Roboto"/>
              </a:rPr>
              <a:t>necesidades</a:t>
            </a:r>
            <a:r>
              <a:rPr lang="en-US" sz="1600" b="0" i="0" u="none" strike="noStrike" cap="none" dirty="0">
                <a:solidFill>
                  <a:schemeClr val="dk2"/>
                </a:solidFill>
                <a:latin typeface="Roboto"/>
                <a:ea typeface="Roboto"/>
                <a:cs typeface="Roboto"/>
                <a:sym typeface="Roboto"/>
              </a:rPr>
              <a:t> </a:t>
            </a:r>
            <a:r>
              <a:rPr lang="en-US" sz="1600" b="0" i="0" u="none" strike="noStrike" cap="none" dirty="0" err="1">
                <a:solidFill>
                  <a:schemeClr val="dk2"/>
                </a:solidFill>
                <a:latin typeface="Roboto"/>
                <a:ea typeface="Roboto"/>
                <a:cs typeface="Roboto"/>
                <a:sym typeface="Roboto"/>
              </a:rPr>
              <a:t>financieras</a:t>
            </a:r>
            <a:r>
              <a:rPr lang="en-US" sz="1600" b="0" i="0" u="none" strike="noStrike" cap="none" dirty="0">
                <a:solidFill>
                  <a:schemeClr val="dk2"/>
                </a:solidFill>
                <a:latin typeface="Roboto"/>
                <a:ea typeface="Roboto"/>
                <a:cs typeface="Roboto"/>
                <a:sym typeface="Roboto"/>
              </a:rPr>
              <a:t> y </a:t>
            </a:r>
            <a:r>
              <a:rPr lang="en-US" sz="1600" b="0" i="0" u="none" strike="noStrike" cap="none" dirty="0" err="1">
                <a:solidFill>
                  <a:schemeClr val="dk2"/>
                </a:solidFill>
                <a:latin typeface="Roboto"/>
                <a:ea typeface="Roboto"/>
                <a:cs typeface="Roboto"/>
                <a:sym typeface="Roboto"/>
              </a:rPr>
              <a:t>emocionales</a:t>
            </a:r>
            <a:r>
              <a:rPr lang="en-US" sz="1600" b="0" i="0" u="none" strike="noStrike" cap="none" dirty="0">
                <a:solidFill>
                  <a:schemeClr val="dk2"/>
                </a:solidFill>
                <a:latin typeface="Roboto"/>
                <a:ea typeface="Roboto"/>
                <a:cs typeface="Roboto"/>
                <a:sym typeface="Roboto"/>
              </a:rPr>
              <a:t> de </a:t>
            </a:r>
            <a:r>
              <a:rPr lang="en-US" sz="1600" b="0" i="0" u="none" strike="noStrike" cap="none" dirty="0" err="1">
                <a:solidFill>
                  <a:schemeClr val="dk2"/>
                </a:solidFill>
                <a:latin typeface="Roboto"/>
                <a:ea typeface="Roboto"/>
                <a:cs typeface="Roboto"/>
                <a:sym typeface="Roboto"/>
              </a:rPr>
              <a:t>víctimas</a:t>
            </a:r>
            <a:r>
              <a:rPr lang="en-US" sz="1600" b="0" i="0" u="none" strike="noStrike" cap="none" dirty="0">
                <a:solidFill>
                  <a:schemeClr val="dk2"/>
                </a:solidFill>
                <a:latin typeface="Roboto"/>
                <a:ea typeface="Roboto"/>
                <a:cs typeface="Roboto"/>
                <a:sym typeface="Roboto"/>
              </a:rPr>
              <a:t> y </a:t>
            </a:r>
            <a:r>
              <a:rPr lang="en-US" sz="1600" b="0" i="0" u="none" strike="noStrike" cap="none" dirty="0" err="1">
                <a:solidFill>
                  <a:schemeClr val="dk2"/>
                </a:solidFill>
                <a:latin typeface="Roboto"/>
                <a:ea typeface="Roboto"/>
                <a:cs typeface="Roboto"/>
                <a:sym typeface="Roboto"/>
              </a:rPr>
              <a:t>testigos</a:t>
            </a:r>
            <a:r>
              <a:rPr lang="en-US" sz="1600" b="0" i="0" u="none" strike="noStrike" cap="none" dirty="0">
                <a:solidFill>
                  <a:schemeClr val="dk2"/>
                </a:solidFill>
                <a:latin typeface="Roboto"/>
                <a:ea typeface="Roboto"/>
                <a:cs typeface="Roboto"/>
                <a:sym typeface="Roboto"/>
              </a:rPr>
              <a:t>.</a:t>
            </a:r>
            <a:endParaRPr dirty="0"/>
          </a:p>
          <a:p>
            <a:pPr marL="400050" marR="0" lvl="0" indent="-285750" algn="l" rtl="0">
              <a:lnSpc>
                <a:spcPct val="114000"/>
              </a:lnSpc>
              <a:spcBef>
                <a:spcPts val="1600"/>
              </a:spcBef>
              <a:spcAft>
                <a:spcPts val="1600"/>
              </a:spcAft>
              <a:buClr>
                <a:schemeClr val="dk2"/>
              </a:buClr>
              <a:buSzPts val="1600"/>
              <a:buFont typeface="Roboto"/>
              <a:buChar char="●"/>
            </a:pPr>
            <a:r>
              <a:rPr lang="en-US" sz="1600" b="0" i="0" u="none" strike="noStrike" cap="none" dirty="0" err="1">
                <a:solidFill>
                  <a:schemeClr val="dk2"/>
                </a:solidFill>
                <a:latin typeface="Roboto"/>
                <a:ea typeface="Roboto"/>
                <a:cs typeface="Roboto"/>
                <a:sym typeface="Roboto"/>
              </a:rPr>
              <a:t>Comprender</a:t>
            </a:r>
            <a:r>
              <a:rPr lang="en-US" sz="1600" b="0" i="0" u="none" strike="noStrike" cap="none" dirty="0">
                <a:solidFill>
                  <a:schemeClr val="dk2"/>
                </a:solidFill>
                <a:latin typeface="Roboto"/>
                <a:ea typeface="Roboto"/>
                <a:cs typeface="Roboto"/>
                <a:sym typeface="Roboto"/>
              </a:rPr>
              <a:t> </a:t>
            </a:r>
            <a:r>
              <a:rPr lang="en-US" sz="1600" b="0" i="0" u="none" strike="noStrike" cap="none" dirty="0" err="1">
                <a:solidFill>
                  <a:schemeClr val="dk2"/>
                </a:solidFill>
                <a:latin typeface="Roboto"/>
                <a:ea typeface="Roboto"/>
                <a:cs typeface="Roboto"/>
                <a:sym typeface="Roboto"/>
              </a:rPr>
              <a:t>los</a:t>
            </a:r>
            <a:r>
              <a:rPr lang="en-US" sz="1600" b="0" i="0" u="none" strike="noStrike" cap="none" dirty="0">
                <a:solidFill>
                  <a:schemeClr val="dk2"/>
                </a:solidFill>
                <a:latin typeface="Roboto"/>
                <a:ea typeface="Roboto"/>
                <a:cs typeface="Roboto"/>
                <a:sym typeface="Roboto"/>
              </a:rPr>
              <a:t> </a:t>
            </a:r>
            <a:r>
              <a:rPr lang="en-US" sz="1600" b="0" i="0" u="none" strike="noStrike" cap="none" dirty="0" err="1">
                <a:solidFill>
                  <a:schemeClr val="dk2"/>
                </a:solidFill>
                <a:latin typeface="Roboto"/>
                <a:ea typeface="Roboto"/>
                <a:cs typeface="Roboto"/>
                <a:sym typeface="Roboto"/>
              </a:rPr>
              <a:t>desafíos</a:t>
            </a:r>
            <a:r>
              <a:rPr lang="en-US" sz="1600" b="0" i="0" u="none" strike="noStrike" cap="none" dirty="0">
                <a:solidFill>
                  <a:schemeClr val="dk2"/>
                </a:solidFill>
                <a:latin typeface="Roboto"/>
                <a:ea typeface="Roboto"/>
                <a:cs typeface="Roboto"/>
                <a:sym typeface="Roboto"/>
              </a:rPr>
              <a:t> </a:t>
            </a:r>
            <a:r>
              <a:rPr lang="en-US" sz="1600" b="0" i="0" u="none" strike="noStrike" cap="none" dirty="0" err="1">
                <a:solidFill>
                  <a:schemeClr val="dk2"/>
                </a:solidFill>
                <a:latin typeface="Roboto"/>
                <a:ea typeface="Roboto"/>
                <a:cs typeface="Roboto"/>
                <a:sym typeface="Roboto"/>
              </a:rPr>
              <a:t>potenciales</a:t>
            </a:r>
            <a:r>
              <a:rPr lang="en-US" sz="1600" b="0" i="0" u="none" strike="noStrike" cap="none" dirty="0">
                <a:solidFill>
                  <a:schemeClr val="dk2"/>
                </a:solidFill>
                <a:latin typeface="Roboto"/>
                <a:ea typeface="Roboto"/>
                <a:cs typeface="Roboto"/>
                <a:sym typeface="Roboto"/>
              </a:rPr>
              <a:t> </a:t>
            </a:r>
            <a:r>
              <a:rPr lang="en-US" sz="1600" b="0" i="0" u="none" strike="noStrike" cap="none" dirty="0" err="1">
                <a:solidFill>
                  <a:schemeClr val="dk2"/>
                </a:solidFill>
                <a:latin typeface="Roboto"/>
                <a:ea typeface="Roboto"/>
                <a:cs typeface="Roboto"/>
                <a:sym typeface="Roboto"/>
              </a:rPr>
              <a:t>en</a:t>
            </a:r>
            <a:r>
              <a:rPr lang="en-US" sz="1600" b="0" i="0" u="none" strike="noStrike" cap="none" dirty="0">
                <a:solidFill>
                  <a:schemeClr val="dk2"/>
                </a:solidFill>
                <a:latin typeface="Roboto"/>
                <a:ea typeface="Roboto"/>
                <a:cs typeface="Roboto"/>
                <a:sym typeface="Roboto"/>
              </a:rPr>
              <a:t> la </a:t>
            </a:r>
            <a:r>
              <a:rPr lang="en-US" sz="1600" b="0" i="0" u="none" strike="noStrike" cap="none" dirty="0" err="1">
                <a:solidFill>
                  <a:schemeClr val="dk2"/>
                </a:solidFill>
                <a:latin typeface="Roboto"/>
                <a:ea typeface="Roboto"/>
                <a:cs typeface="Roboto"/>
                <a:sym typeface="Roboto"/>
              </a:rPr>
              <a:t>selección</a:t>
            </a:r>
            <a:r>
              <a:rPr lang="en-US" sz="1600" b="0" i="0" u="none" strike="noStrike" cap="none" dirty="0">
                <a:solidFill>
                  <a:schemeClr val="dk2"/>
                </a:solidFill>
                <a:latin typeface="Roboto"/>
                <a:ea typeface="Roboto"/>
                <a:cs typeface="Roboto"/>
                <a:sym typeface="Roboto"/>
              </a:rPr>
              <a:t> de </a:t>
            </a:r>
            <a:r>
              <a:rPr lang="en-US" sz="1600" b="0" i="0" u="none" strike="noStrike" cap="none" dirty="0" err="1">
                <a:solidFill>
                  <a:schemeClr val="dk2"/>
                </a:solidFill>
                <a:latin typeface="Roboto"/>
                <a:ea typeface="Roboto"/>
                <a:cs typeface="Roboto"/>
                <a:sym typeface="Roboto"/>
              </a:rPr>
              <a:t>casos</a:t>
            </a:r>
            <a:r>
              <a:rPr lang="en-US" sz="1600" b="0" i="0" u="none" strike="noStrike" cap="none" dirty="0">
                <a:solidFill>
                  <a:schemeClr val="dk2"/>
                </a:solidFill>
                <a:latin typeface="Roboto"/>
                <a:ea typeface="Roboto"/>
                <a:cs typeface="Roboto"/>
                <a:sym typeface="Roboto"/>
              </a:rPr>
              <a:t>, </a:t>
            </a:r>
            <a:r>
              <a:rPr lang="en-US" sz="1600" b="0" i="0" u="none" strike="noStrike" cap="none" dirty="0" err="1">
                <a:solidFill>
                  <a:schemeClr val="dk2"/>
                </a:solidFill>
                <a:latin typeface="Roboto"/>
                <a:ea typeface="Roboto"/>
                <a:cs typeface="Roboto"/>
                <a:sym typeface="Roboto"/>
              </a:rPr>
              <a:t>así</a:t>
            </a:r>
            <a:r>
              <a:rPr lang="en-US" sz="1600" b="0" i="0" u="none" strike="noStrike" cap="none" dirty="0">
                <a:solidFill>
                  <a:schemeClr val="dk2"/>
                </a:solidFill>
                <a:latin typeface="Roboto"/>
                <a:ea typeface="Roboto"/>
                <a:cs typeface="Roboto"/>
                <a:sym typeface="Roboto"/>
              </a:rPr>
              <a:t> </a:t>
            </a:r>
            <a:r>
              <a:rPr lang="en-US" sz="1600" b="0" i="0" u="none" strike="noStrike" cap="none" dirty="0" err="1">
                <a:solidFill>
                  <a:schemeClr val="dk2"/>
                </a:solidFill>
                <a:latin typeface="Roboto"/>
                <a:ea typeface="Roboto"/>
                <a:cs typeface="Roboto"/>
                <a:sym typeface="Roboto"/>
              </a:rPr>
              <a:t>como</a:t>
            </a:r>
            <a:r>
              <a:rPr lang="en-US" sz="1600" b="0" i="0" u="none" strike="noStrike" cap="none" dirty="0">
                <a:solidFill>
                  <a:schemeClr val="dk2"/>
                </a:solidFill>
                <a:latin typeface="Roboto"/>
                <a:ea typeface="Roboto"/>
                <a:cs typeface="Roboto"/>
                <a:sym typeface="Roboto"/>
              </a:rPr>
              <a:t> las </a:t>
            </a:r>
            <a:r>
              <a:rPr lang="en-US" sz="1600" b="0" i="0" u="none" strike="noStrike" cap="none" dirty="0" err="1">
                <a:solidFill>
                  <a:schemeClr val="dk2"/>
                </a:solidFill>
                <a:latin typeface="Roboto"/>
                <a:ea typeface="Roboto"/>
                <a:cs typeface="Roboto"/>
                <a:sym typeface="Roboto"/>
              </a:rPr>
              <a:t>víctimas</a:t>
            </a:r>
            <a:r>
              <a:rPr lang="en-US" sz="1600" b="0" i="0" u="none" strike="noStrike" cap="none" dirty="0">
                <a:solidFill>
                  <a:schemeClr val="dk2"/>
                </a:solidFill>
                <a:latin typeface="Roboto"/>
                <a:ea typeface="Roboto"/>
                <a:cs typeface="Roboto"/>
                <a:sym typeface="Roboto"/>
              </a:rPr>
              <a:t> y </a:t>
            </a:r>
            <a:r>
              <a:rPr lang="en-US" sz="1600" b="0" i="0" u="none" strike="noStrike" cap="none" dirty="0" err="1">
                <a:solidFill>
                  <a:schemeClr val="dk2"/>
                </a:solidFill>
                <a:latin typeface="Roboto"/>
                <a:ea typeface="Roboto"/>
                <a:cs typeface="Roboto"/>
                <a:sym typeface="Roboto"/>
              </a:rPr>
              <a:t>los</a:t>
            </a:r>
            <a:r>
              <a:rPr lang="en-US" sz="1600" b="0" i="0" u="none" strike="noStrike" cap="none" dirty="0">
                <a:solidFill>
                  <a:schemeClr val="dk2"/>
                </a:solidFill>
                <a:latin typeface="Roboto"/>
                <a:ea typeface="Roboto"/>
                <a:cs typeface="Roboto"/>
                <a:sym typeface="Roboto"/>
              </a:rPr>
              <a:t> </a:t>
            </a:r>
            <a:r>
              <a:rPr lang="en-US" sz="1600" b="0" i="0" u="none" strike="noStrike" cap="none" dirty="0" err="1">
                <a:solidFill>
                  <a:schemeClr val="dk2"/>
                </a:solidFill>
                <a:latin typeface="Roboto"/>
                <a:ea typeface="Roboto"/>
                <a:cs typeface="Roboto"/>
                <a:sym typeface="Roboto"/>
              </a:rPr>
              <a:t>testigos</a:t>
            </a:r>
            <a:r>
              <a:rPr lang="en-US" sz="1600" b="0" i="0" u="none" strike="noStrike" cap="none" dirty="0">
                <a:solidFill>
                  <a:schemeClr val="dk2"/>
                </a:solidFill>
                <a:latin typeface="Roboto"/>
                <a:ea typeface="Roboto"/>
                <a:cs typeface="Roboto"/>
                <a:sym typeface="Roboto"/>
              </a:rPr>
              <a:t>.</a:t>
            </a:r>
            <a:endParaRPr dirty="0"/>
          </a:p>
        </p:txBody>
      </p:sp>
      <p:pic>
        <p:nvPicPr>
          <p:cNvPr id="345" name="Google Shape;345;p46" descr="https://lh5.googleusercontent.com/hb-2s6bONHqrG9qjMmRAtoAOCpeO4ZYOhKSgaEDE2o0mbBbTDzlwfSwLu5l1dqNwWwXdGhZzOU8x7d1PSQzFx3BNm8EplTSIbUtY4WBnHN2yhkjIJ80wczSFLkB430121M-sWx3kKSU"/>
          <p:cNvPicPr preferRelativeResize="0"/>
          <p:nvPr/>
        </p:nvPicPr>
        <p:blipFill rotWithShape="1">
          <a:blip r:embed="rId3">
            <a:alphaModFix/>
          </a:blip>
          <a:srcRect/>
          <a:stretch/>
        </p:blipFill>
        <p:spPr>
          <a:xfrm>
            <a:off x="10378" y="2121694"/>
            <a:ext cx="4561621" cy="3021806"/>
          </a:xfrm>
          <a:prstGeom prst="rect">
            <a:avLst/>
          </a:prstGeom>
          <a:noFill/>
          <a:ln>
            <a:noFill/>
          </a:ln>
        </p:spPr>
      </p:pic>
      <p:sp>
        <p:nvSpPr>
          <p:cNvPr id="5" name="Rectangle 4">
            <a:extLst>
              <a:ext uri="{FF2B5EF4-FFF2-40B4-BE49-F238E27FC236}">
                <a16:creationId xmlns:a16="http://schemas.microsoft.com/office/drawing/2014/main" id="{69DFA406-E21A-4C57-8034-197978E1AC77}"/>
              </a:ext>
            </a:extLst>
          </p:cNvPr>
          <p:cNvSpPr/>
          <p:nvPr/>
        </p:nvSpPr>
        <p:spPr>
          <a:xfrm>
            <a:off x="8298948" y="4841465"/>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pic>
        <p:nvPicPr>
          <p:cNvPr id="350" name="Google Shape;350;p47"/>
          <p:cNvPicPr preferRelativeResize="0"/>
          <p:nvPr/>
        </p:nvPicPr>
        <p:blipFill rotWithShape="1">
          <a:blip r:embed="rId3">
            <a:alphaModFix/>
          </a:blip>
          <a:srcRect/>
          <a:stretch/>
        </p:blipFill>
        <p:spPr>
          <a:xfrm>
            <a:off x="1793081" y="723048"/>
            <a:ext cx="6644706" cy="4420451"/>
          </a:xfrm>
          <a:prstGeom prst="rect">
            <a:avLst/>
          </a:prstGeom>
          <a:noFill/>
          <a:ln>
            <a:noFill/>
          </a:ln>
        </p:spPr>
      </p:pic>
      <p:sp>
        <p:nvSpPr>
          <p:cNvPr id="351" name="Google Shape;351;p47"/>
          <p:cNvSpPr txBox="1"/>
          <p:nvPr/>
        </p:nvSpPr>
        <p:spPr>
          <a:xfrm>
            <a:off x="212950" y="100900"/>
            <a:ext cx="3393850" cy="565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US" sz="3600" b="0" i="0" u="none" strike="noStrike" cap="none">
                <a:solidFill>
                  <a:schemeClr val="accent1"/>
                </a:solidFill>
                <a:latin typeface="Merriweather"/>
                <a:ea typeface="Merriweather"/>
                <a:cs typeface="Merriweather"/>
                <a:sym typeface="Merriweather"/>
              </a:rPr>
              <a:t>Sierra Leona</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sp>
        <p:nvSpPr>
          <p:cNvPr id="356" name="Google Shape;356;p48"/>
          <p:cNvSpPr txBox="1">
            <a:spLocks noGrp="1"/>
          </p:cNvSpPr>
          <p:nvPr>
            <p:ph type="title"/>
          </p:nvPr>
        </p:nvSpPr>
        <p:spPr>
          <a:xfrm>
            <a:off x="311725" y="500925"/>
            <a:ext cx="3706500" cy="2508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lt1"/>
              </a:buClr>
              <a:buSzPts val="2800"/>
              <a:buFont typeface="Merriweather"/>
              <a:buNone/>
            </a:pPr>
            <a:r>
              <a:rPr lang="en-US" sz="2800" b="0" i="0" u="none" strike="noStrike" cap="none">
                <a:solidFill>
                  <a:schemeClr val="lt1"/>
                </a:solidFill>
                <a:latin typeface="Merriweather"/>
                <a:ea typeface="Merriweather"/>
                <a:cs typeface="Merriweather"/>
                <a:sym typeface="Merriweather"/>
              </a:rPr>
              <a:t>8. El prejuicio como desafío para procesar la violencia sexual y basada en género </a:t>
            </a:r>
            <a:endParaRPr/>
          </a:p>
        </p:txBody>
      </p:sp>
      <p:sp>
        <p:nvSpPr>
          <p:cNvPr id="357" name="Google Shape;357;p48"/>
          <p:cNvSpPr txBox="1">
            <a:spLocks noGrp="1"/>
          </p:cNvSpPr>
          <p:nvPr>
            <p:ph type="body" idx="1"/>
          </p:nvPr>
        </p:nvSpPr>
        <p:spPr>
          <a:xfrm>
            <a:off x="4644675" y="114300"/>
            <a:ext cx="4166400" cy="4914899"/>
          </a:xfrm>
          <a:prstGeom prst="rect">
            <a:avLst/>
          </a:prstGeom>
          <a:noFill/>
          <a:ln>
            <a:noFill/>
          </a:ln>
        </p:spPr>
        <p:txBody>
          <a:bodyPr spcFirstLastPara="1" wrap="square" lIns="91425" tIns="91425" rIns="91425" bIns="91425" anchor="ctr" anchorCtr="0">
            <a:noAutofit/>
          </a:bodyPr>
          <a:lstStyle/>
          <a:p>
            <a:pPr marL="0" marR="0" lvl="0" indent="0" algn="l" rtl="0">
              <a:lnSpc>
                <a:spcPct val="115000"/>
              </a:lnSpc>
              <a:spcBef>
                <a:spcPts val="0"/>
              </a:spcBef>
              <a:spcAft>
                <a:spcPts val="0"/>
              </a:spcAft>
              <a:buClr>
                <a:schemeClr val="dk2"/>
              </a:buClr>
              <a:buSzPts val="1300"/>
              <a:buFont typeface="Roboto"/>
              <a:buNone/>
            </a:pPr>
            <a:r>
              <a:rPr lang="en-US" sz="1600" b="0" i="0" u="none" strike="noStrike" cap="none">
                <a:solidFill>
                  <a:schemeClr val="dk2"/>
                </a:solidFill>
                <a:latin typeface="Roboto"/>
                <a:ea typeface="Roboto"/>
                <a:cs typeface="Roboto"/>
                <a:sym typeface="Roboto"/>
              </a:rPr>
              <a:t>Las víctimas de este tipo de violencia experimentan prejuicios, discriminación y reproches de sus familias, comunidades, policía y actores judiciales.</a:t>
            </a:r>
            <a:endParaRPr/>
          </a:p>
          <a:p>
            <a:pPr marL="0" marR="0" lvl="0" indent="0" algn="l" rtl="0">
              <a:lnSpc>
                <a:spcPct val="115000"/>
              </a:lnSpc>
              <a:spcBef>
                <a:spcPts val="1600"/>
              </a:spcBef>
              <a:spcAft>
                <a:spcPts val="0"/>
              </a:spcAft>
              <a:buClr>
                <a:schemeClr val="dk2"/>
              </a:buClr>
              <a:buSzPts val="1300"/>
              <a:buFont typeface="Roboto"/>
              <a:buNone/>
            </a:pPr>
            <a:r>
              <a:rPr lang="en-US" sz="1600" b="0" i="0" u="none" strike="noStrike" cap="none">
                <a:solidFill>
                  <a:schemeClr val="dk2"/>
                </a:solidFill>
                <a:latin typeface="Roboto"/>
                <a:ea typeface="Roboto"/>
                <a:cs typeface="Roboto"/>
                <a:sym typeface="Roboto"/>
              </a:rPr>
              <a:t>El temor al estigma y al rechazo de la familia puede disuadir a las víctimas de informar o cooperar con los enjuiciamientos.</a:t>
            </a:r>
            <a:endParaRPr/>
          </a:p>
          <a:p>
            <a:pPr marL="0" marR="0" lvl="0" indent="0" algn="l" rtl="0">
              <a:lnSpc>
                <a:spcPct val="115000"/>
              </a:lnSpc>
              <a:spcBef>
                <a:spcPts val="1600"/>
              </a:spcBef>
              <a:spcAft>
                <a:spcPts val="1600"/>
              </a:spcAft>
              <a:buClr>
                <a:schemeClr val="dk2"/>
              </a:buClr>
              <a:buSzPts val="1300"/>
              <a:buFont typeface="Roboto"/>
              <a:buNone/>
            </a:pPr>
            <a:r>
              <a:rPr lang="en-US" sz="1600" b="0" i="0" u="none" strike="noStrike" cap="none">
                <a:solidFill>
                  <a:schemeClr val="dk2"/>
                </a:solidFill>
                <a:latin typeface="Roboto"/>
                <a:ea typeface="Roboto"/>
                <a:cs typeface="Roboto"/>
                <a:sym typeface="Roboto"/>
              </a:rPr>
              <a:t>Los fiscales pueden ser reacios a juzgar delitos de violencia sexual y de género debido a problemas probatorios e ideas equivocadas subjetivas sobre este tipo de violencia y sus víctimas.</a:t>
            </a:r>
            <a:endParaRPr/>
          </a:p>
        </p:txBody>
      </p:sp>
      <p:sp>
        <p:nvSpPr>
          <p:cNvPr id="4" name="Rectangle 3">
            <a:extLst>
              <a:ext uri="{FF2B5EF4-FFF2-40B4-BE49-F238E27FC236}">
                <a16:creationId xmlns:a16="http://schemas.microsoft.com/office/drawing/2014/main" id="{1E4A97A7-4AB1-48CC-96C7-A7F8A1BEE28C}"/>
              </a:ext>
            </a:extLst>
          </p:cNvPr>
          <p:cNvSpPr/>
          <p:nvPr/>
        </p:nvSpPr>
        <p:spPr>
          <a:xfrm>
            <a:off x="8298948" y="4841465"/>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sp>
        <p:nvSpPr>
          <p:cNvPr id="362" name="Google Shape;362;p49"/>
          <p:cNvSpPr txBox="1">
            <a:spLocks noGrp="1"/>
          </p:cNvSpPr>
          <p:nvPr>
            <p:ph type="title"/>
          </p:nvPr>
        </p:nvSpPr>
        <p:spPr>
          <a:xfrm>
            <a:off x="311725" y="500925"/>
            <a:ext cx="3706500" cy="2508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lt1"/>
              </a:buClr>
              <a:buSzPts val="2800"/>
              <a:buFont typeface="Merriweather"/>
              <a:buNone/>
            </a:pPr>
            <a:r>
              <a:rPr lang="en-US" sz="2800" b="0" i="0" u="none" strike="noStrike" cap="none">
                <a:solidFill>
                  <a:schemeClr val="lt1"/>
                </a:solidFill>
                <a:latin typeface="Merriweather"/>
                <a:ea typeface="Merriweather"/>
                <a:cs typeface="Merriweather"/>
                <a:sym typeface="Merriweather"/>
              </a:rPr>
              <a:t>9. Importancia de la dotación de personal</a:t>
            </a:r>
            <a:endParaRPr/>
          </a:p>
        </p:txBody>
      </p:sp>
      <p:sp>
        <p:nvSpPr>
          <p:cNvPr id="363" name="Google Shape;363;p49"/>
          <p:cNvSpPr txBox="1">
            <a:spLocks noGrp="1"/>
          </p:cNvSpPr>
          <p:nvPr>
            <p:ph type="body" idx="1"/>
          </p:nvPr>
        </p:nvSpPr>
        <p:spPr>
          <a:xfrm>
            <a:off x="4495797" y="500925"/>
            <a:ext cx="4470401" cy="4098600"/>
          </a:xfrm>
          <a:prstGeom prst="rect">
            <a:avLst/>
          </a:prstGeom>
          <a:noFill/>
          <a:ln>
            <a:noFill/>
          </a:ln>
        </p:spPr>
        <p:txBody>
          <a:bodyPr spcFirstLastPara="1" wrap="square" lIns="91425" tIns="91425" rIns="91425" bIns="91425" anchor="t" anchorCtr="0">
            <a:noAutofit/>
          </a:bodyPr>
          <a:lstStyle/>
          <a:p>
            <a:pPr marL="146050" marR="0" lvl="0" indent="0" algn="l" rtl="0">
              <a:lnSpc>
                <a:spcPct val="115000"/>
              </a:lnSpc>
              <a:spcBef>
                <a:spcPts val="0"/>
              </a:spcBef>
              <a:spcAft>
                <a:spcPts val="0"/>
              </a:spcAft>
              <a:buClr>
                <a:schemeClr val="dk2"/>
              </a:buClr>
              <a:buSzPts val="1300"/>
              <a:buFont typeface="Roboto"/>
              <a:buNone/>
            </a:pPr>
            <a:r>
              <a:rPr lang="en-US" sz="1800" b="0" i="0" u="none" strike="noStrike" cap="none">
                <a:solidFill>
                  <a:schemeClr val="dk2"/>
                </a:solidFill>
                <a:latin typeface="Roboto"/>
                <a:ea typeface="Roboto"/>
                <a:cs typeface="Roboto"/>
                <a:sym typeface="Roboto"/>
              </a:rPr>
              <a:t>El personal especializado en género, incluido el poder judicial, ayuda a juzgar con éxito los delitos de violencia sexual y de género.</a:t>
            </a:r>
            <a:endParaRPr/>
          </a:p>
          <a:p>
            <a:pPr marL="146050" marR="0" lvl="0" indent="0" algn="l" rtl="0">
              <a:lnSpc>
                <a:spcPct val="115000"/>
              </a:lnSpc>
              <a:spcBef>
                <a:spcPts val="1600"/>
              </a:spcBef>
              <a:spcAft>
                <a:spcPts val="0"/>
              </a:spcAft>
              <a:buClr>
                <a:schemeClr val="dk2"/>
              </a:buClr>
              <a:buSzPts val="1300"/>
              <a:buFont typeface="Roboto"/>
              <a:buNone/>
            </a:pPr>
            <a:r>
              <a:rPr lang="en-US" sz="1800" b="0" i="0" u="none" strike="noStrike" cap="none">
                <a:solidFill>
                  <a:schemeClr val="dk2"/>
                </a:solidFill>
                <a:latin typeface="Roboto"/>
                <a:ea typeface="Roboto"/>
                <a:cs typeface="Roboto"/>
                <a:sym typeface="Roboto"/>
              </a:rPr>
              <a:t>La representación y la experiencia en materia de género deberían ser un factor para la contratación de personal, fiscales y jueces.</a:t>
            </a:r>
            <a:endParaRPr/>
          </a:p>
          <a:p>
            <a:pPr marL="146050" marR="0" lvl="0" indent="0" algn="l" rtl="0">
              <a:lnSpc>
                <a:spcPct val="115000"/>
              </a:lnSpc>
              <a:spcBef>
                <a:spcPts val="1600"/>
              </a:spcBef>
              <a:spcAft>
                <a:spcPts val="1600"/>
              </a:spcAft>
              <a:buClr>
                <a:schemeClr val="dk2"/>
              </a:buClr>
              <a:buSzPts val="1300"/>
              <a:buFont typeface="Roboto"/>
              <a:buNone/>
            </a:pPr>
            <a:r>
              <a:rPr lang="en-US" sz="1800" b="0" i="0" u="none" strike="noStrike" cap="none">
                <a:solidFill>
                  <a:schemeClr val="dk2"/>
                </a:solidFill>
                <a:latin typeface="Roboto"/>
                <a:ea typeface="Roboto"/>
                <a:cs typeface="Roboto"/>
                <a:sym typeface="Roboto"/>
              </a:rPr>
              <a:t>Todo el personal debería recibir capacitación en temas de género de forma regular y continua.</a:t>
            </a:r>
            <a:endParaRPr/>
          </a:p>
        </p:txBody>
      </p:sp>
      <p:pic>
        <p:nvPicPr>
          <p:cNvPr id="364" name="Google Shape;364;p49" descr="https://lh3.googleusercontent.com/9NtqzZk85lJYC7cCkWfabRpvSveddugSH0g1zjOe-aX31hJ45ZOKJmWmQqrpw1qzAs3RtSr81xp13SnLo34hkwNakkwSva08d36V61-rAf0vPYpCA6SD_kGbGk23wQY_af8G8WRCr7s"/>
          <p:cNvPicPr preferRelativeResize="0"/>
          <p:nvPr/>
        </p:nvPicPr>
        <p:blipFill rotWithShape="1">
          <a:blip r:embed="rId3">
            <a:alphaModFix/>
          </a:blip>
          <a:srcRect/>
          <a:stretch/>
        </p:blipFill>
        <p:spPr>
          <a:xfrm>
            <a:off x="0" y="2264569"/>
            <a:ext cx="4313953" cy="2878931"/>
          </a:xfrm>
          <a:prstGeom prst="rect">
            <a:avLst/>
          </a:prstGeom>
          <a:noFill/>
          <a:ln>
            <a:noFill/>
          </a:ln>
        </p:spPr>
      </p:pic>
      <p:sp>
        <p:nvSpPr>
          <p:cNvPr id="5" name="Rectangle 4">
            <a:extLst>
              <a:ext uri="{FF2B5EF4-FFF2-40B4-BE49-F238E27FC236}">
                <a16:creationId xmlns:a16="http://schemas.microsoft.com/office/drawing/2014/main" id="{35058FBB-2B9A-41B5-BD18-5E4D76E009B7}"/>
              </a:ext>
            </a:extLst>
          </p:cNvPr>
          <p:cNvSpPr/>
          <p:nvPr/>
        </p:nvSpPr>
        <p:spPr>
          <a:xfrm>
            <a:off x="8298948" y="4841465"/>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sp>
        <p:nvSpPr>
          <p:cNvPr id="369" name="Google Shape;369;p50"/>
          <p:cNvSpPr txBox="1"/>
          <p:nvPr/>
        </p:nvSpPr>
        <p:spPr>
          <a:xfrm>
            <a:off x="212950" y="100900"/>
            <a:ext cx="3393850" cy="565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US" sz="3600" b="0" i="0" u="none" strike="noStrike" cap="none">
                <a:solidFill>
                  <a:schemeClr val="accent1"/>
                </a:solidFill>
                <a:latin typeface="Merriweather"/>
                <a:ea typeface="Merriweather"/>
                <a:cs typeface="Merriweather"/>
                <a:sym typeface="Merriweather"/>
              </a:rPr>
              <a:t>Ruanda</a:t>
            </a:r>
            <a:endParaRPr/>
          </a:p>
        </p:txBody>
      </p:sp>
      <p:pic>
        <p:nvPicPr>
          <p:cNvPr id="370" name="Google Shape;370;p50"/>
          <p:cNvPicPr preferRelativeResize="0"/>
          <p:nvPr/>
        </p:nvPicPr>
        <p:blipFill rotWithShape="1">
          <a:blip r:embed="rId3">
            <a:alphaModFix/>
          </a:blip>
          <a:srcRect/>
          <a:stretch/>
        </p:blipFill>
        <p:spPr>
          <a:xfrm>
            <a:off x="2855757" y="152400"/>
            <a:ext cx="3432487" cy="4838700"/>
          </a:xfrm>
          <a:prstGeom prst="rect">
            <a:avLst/>
          </a:prstGeom>
          <a:noFill/>
          <a:ln>
            <a:noFill/>
          </a:ln>
        </p:spPr>
      </p:pic>
      <p:sp>
        <p:nvSpPr>
          <p:cNvPr id="4" name="Rectangle 3">
            <a:extLst>
              <a:ext uri="{FF2B5EF4-FFF2-40B4-BE49-F238E27FC236}">
                <a16:creationId xmlns:a16="http://schemas.microsoft.com/office/drawing/2014/main" id="{EE067F88-97A5-41FC-81EF-CD394B16AA5C}"/>
              </a:ext>
            </a:extLst>
          </p:cNvPr>
          <p:cNvSpPr/>
          <p:nvPr/>
        </p:nvSpPr>
        <p:spPr>
          <a:xfrm>
            <a:off x="8298948" y="4841465"/>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sp>
        <p:nvSpPr>
          <p:cNvPr id="76" name="Google Shape;76;p15"/>
          <p:cNvSpPr txBox="1">
            <a:spLocks noGrp="1"/>
          </p:cNvSpPr>
          <p:nvPr>
            <p:ph type="title"/>
          </p:nvPr>
        </p:nvSpPr>
        <p:spPr>
          <a:xfrm>
            <a:off x="245175" y="56900"/>
            <a:ext cx="4261800" cy="13899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lt1"/>
              </a:buClr>
              <a:buSzPts val="2800"/>
              <a:buFont typeface="Merriweather"/>
              <a:buNone/>
            </a:pPr>
            <a:r>
              <a:rPr lang="en-US" sz="2400" b="0" i="0" u="none" strike="noStrike" cap="none">
                <a:solidFill>
                  <a:schemeClr val="lt1"/>
                </a:solidFill>
                <a:latin typeface="Merriweather"/>
                <a:ea typeface="Merriweather"/>
                <a:cs typeface="Merriweather"/>
                <a:sym typeface="Merriweather"/>
              </a:rPr>
              <a:t>Ejemplos de violencia sexual y por motivos de género</a:t>
            </a:r>
            <a:endParaRPr/>
          </a:p>
        </p:txBody>
      </p:sp>
      <p:sp>
        <p:nvSpPr>
          <p:cNvPr id="77" name="Google Shape;77;p15"/>
          <p:cNvSpPr txBox="1">
            <a:spLocks noGrp="1"/>
          </p:cNvSpPr>
          <p:nvPr>
            <p:ph type="body" idx="2"/>
          </p:nvPr>
        </p:nvSpPr>
        <p:spPr>
          <a:xfrm>
            <a:off x="4874772" y="294473"/>
            <a:ext cx="4499326" cy="4762436"/>
          </a:xfrm>
          <a:prstGeom prst="rect">
            <a:avLst/>
          </a:prstGeom>
          <a:noFill/>
          <a:ln>
            <a:noFill/>
          </a:ln>
        </p:spPr>
        <p:txBody>
          <a:bodyPr spcFirstLastPara="1" wrap="square" lIns="91425" tIns="91425" rIns="91425" bIns="91425" anchor="t" anchorCtr="0">
            <a:noAutofit/>
          </a:bodyPr>
          <a:lstStyle/>
          <a:p>
            <a:pPr marL="285750" marR="0" lvl="0" indent="-285750" algn="l" rtl="0">
              <a:lnSpc>
                <a:spcPct val="114000"/>
              </a:lnSpc>
              <a:spcBef>
                <a:spcPts val="0"/>
              </a:spcBef>
              <a:spcAft>
                <a:spcPts val="0"/>
              </a:spcAft>
              <a:buClr>
                <a:schemeClr val="dk2"/>
              </a:buClr>
              <a:buSzPts val="1600"/>
              <a:buFont typeface="Roboto"/>
              <a:buChar char="●"/>
            </a:pPr>
            <a:r>
              <a:rPr lang="en-US" sz="1600" dirty="0" err="1"/>
              <a:t>V</a:t>
            </a:r>
            <a:r>
              <a:rPr lang="en-US" sz="1600" b="0" i="0" u="none" strike="noStrike" cap="none" dirty="0" err="1">
                <a:solidFill>
                  <a:schemeClr val="dk2"/>
                </a:solidFill>
                <a:latin typeface="Roboto"/>
                <a:ea typeface="Roboto"/>
                <a:cs typeface="Roboto"/>
                <a:sym typeface="Roboto"/>
              </a:rPr>
              <a:t>iolación</a:t>
            </a:r>
            <a:endParaRPr dirty="0"/>
          </a:p>
          <a:p>
            <a:pPr marL="285750" marR="0" lvl="0" indent="-285750" algn="l" rtl="0">
              <a:lnSpc>
                <a:spcPct val="114000"/>
              </a:lnSpc>
              <a:spcBef>
                <a:spcPts val="1600"/>
              </a:spcBef>
              <a:spcAft>
                <a:spcPts val="0"/>
              </a:spcAft>
              <a:buClr>
                <a:schemeClr val="dk2"/>
              </a:buClr>
              <a:buSzPts val="1600"/>
              <a:buFont typeface="Roboto"/>
              <a:buChar char="●"/>
            </a:pPr>
            <a:r>
              <a:rPr lang="en-US" sz="1600" dirty="0" err="1"/>
              <a:t>E</a:t>
            </a:r>
            <a:r>
              <a:rPr lang="en-US" sz="1600" b="0" i="0" u="none" strike="noStrike" cap="none" dirty="0" err="1">
                <a:solidFill>
                  <a:schemeClr val="dk2"/>
                </a:solidFill>
                <a:latin typeface="Roboto"/>
                <a:ea typeface="Roboto"/>
                <a:cs typeface="Roboto"/>
                <a:sym typeface="Roboto"/>
              </a:rPr>
              <a:t>sclavitud</a:t>
            </a:r>
            <a:r>
              <a:rPr lang="en-US" sz="1600" b="0" i="0" u="none" strike="noStrike" cap="none" dirty="0">
                <a:solidFill>
                  <a:schemeClr val="dk2"/>
                </a:solidFill>
                <a:latin typeface="Roboto"/>
                <a:ea typeface="Roboto"/>
                <a:cs typeface="Roboto"/>
                <a:sym typeface="Roboto"/>
              </a:rPr>
              <a:t> sexual</a:t>
            </a:r>
            <a:endParaRPr dirty="0"/>
          </a:p>
          <a:p>
            <a:pPr marL="285750" marR="0" lvl="0" indent="-285750" algn="l" rtl="0">
              <a:lnSpc>
                <a:spcPct val="114000"/>
              </a:lnSpc>
              <a:spcBef>
                <a:spcPts val="1600"/>
              </a:spcBef>
              <a:spcAft>
                <a:spcPts val="0"/>
              </a:spcAft>
              <a:buClr>
                <a:schemeClr val="dk2"/>
              </a:buClr>
              <a:buSzPts val="1600"/>
              <a:buFont typeface="Roboto"/>
              <a:buChar char="●"/>
            </a:pPr>
            <a:r>
              <a:rPr lang="en-US" sz="1600" dirty="0" err="1"/>
              <a:t>P</a:t>
            </a:r>
            <a:r>
              <a:rPr lang="en-US" sz="1600" b="0" i="0" u="none" strike="noStrike" cap="none" dirty="0" err="1">
                <a:solidFill>
                  <a:schemeClr val="dk2"/>
                </a:solidFill>
                <a:latin typeface="Roboto"/>
                <a:ea typeface="Roboto"/>
                <a:cs typeface="Roboto"/>
                <a:sym typeface="Roboto"/>
              </a:rPr>
              <a:t>rostitución</a:t>
            </a:r>
            <a:r>
              <a:rPr lang="en-US" sz="1600" b="0" i="0" u="none" strike="noStrike" cap="none" dirty="0">
                <a:solidFill>
                  <a:schemeClr val="dk2"/>
                </a:solidFill>
                <a:latin typeface="Roboto"/>
                <a:ea typeface="Roboto"/>
                <a:cs typeface="Roboto"/>
                <a:sym typeface="Roboto"/>
              </a:rPr>
              <a:t> </a:t>
            </a:r>
            <a:r>
              <a:rPr lang="en-US" sz="1600" b="0" i="0" u="none" strike="noStrike" cap="none" dirty="0" err="1">
                <a:solidFill>
                  <a:schemeClr val="dk2"/>
                </a:solidFill>
                <a:latin typeface="Roboto"/>
                <a:ea typeface="Roboto"/>
                <a:cs typeface="Roboto"/>
                <a:sym typeface="Roboto"/>
              </a:rPr>
              <a:t>forzada</a:t>
            </a:r>
            <a:endParaRPr dirty="0"/>
          </a:p>
          <a:p>
            <a:pPr marL="285750" marR="0" lvl="0" indent="-285750" algn="l" rtl="0">
              <a:lnSpc>
                <a:spcPct val="114000"/>
              </a:lnSpc>
              <a:spcBef>
                <a:spcPts val="1600"/>
              </a:spcBef>
              <a:spcAft>
                <a:spcPts val="0"/>
              </a:spcAft>
              <a:buClr>
                <a:schemeClr val="dk2"/>
              </a:buClr>
              <a:buSzPts val="1600"/>
              <a:buFont typeface="Roboto"/>
              <a:buChar char="●"/>
            </a:pPr>
            <a:r>
              <a:rPr lang="en-US" sz="1600" dirty="0" err="1"/>
              <a:t>M</a:t>
            </a:r>
            <a:r>
              <a:rPr lang="en-US" sz="1600" b="0" i="0" u="none" strike="noStrike" cap="none" dirty="0" err="1">
                <a:solidFill>
                  <a:schemeClr val="dk2"/>
                </a:solidFill>
                <a:latin typeface="Roboto"/>
                <a:ea typeface="Roboto"/>
                <a:cs typeface="Roboto"/>
                <a:sym typeface="Roboto"/>
              </a:rPr>
              <a:t>atrimonio</a:t>
            </a:r>
            <a:r>
              <a:rPr lang="en-US" sz="1600" b="0" i="0" u="none" strike="noStrike" cap="none" dirty="0">
                <a:solidFill>
                  <a:schemeClr val="dk2"/>
                </a:solidFill>
                <a:latin typeface="Roboto"/>
                <a:ea typeface="Roboto"/>
                <a:cs typeface="Roboto"/>
                <a:sym typeface="Roboto"/>
              </a:rPr>
              <a:t> </a:t>
            </a:r>
            <a:r>
              <a:rPr lang="en-US" sz="1600" b="0" i="0" u="none" strike="noStrike" cap="none" dirty="0" err="1">
                <a:solidFill>
                  <a:schemeClr val="dk2"/>
                </a:solidFill>
                <a:latin typeface="Roboto"/>
                <a:ea typeface="Roboto"/>
                <a:cs typeface="Roboto"/>
                <a:sym typeface="Roboto"/>
              </a:rPr>
              <a:t>forzado</a:t>
            </a:r>
            <a:endParaRPr dirty="0"/>
          </a:p>
          <a:p>
            <a:pPr marL="285750" marR="0" lvl="0" indent="-285750" algn="l" rtl="0">
              <a:lnSpc>
                <a:spcPct val="114000"/>
              </a:lnSpc>
              <a:spcBef>
                <a:spcPts val="1600"/>
              </a:spcBef>
              <a:spcAft>
                <a:spcPts val="0"/>
              </a:spcAft>
              <a:buClr>
                <a:schemeClr val="dk2"/>
              </a:buClr>
              <a:buSzPts val="1600"/>
              <a:buFont typeface="Roboto"/>
              <a:buChar char="●"/>
            </a:pPr>
            <a:r>
              <a:rPr lang="en-US" sz="1600" dirty="0" err="1"/>
              <a:t>E</a:t>
            </a:r>
            <a:r>
              <a:rPr lang="en-US" sz="1600" b="0" i="0" u="none" strike="noStrike" cap="none" dirty="0" err="1">
                <a:solidFill>
                  <a:schemeClr val="dk2"/>
                </a:solidFill>
                <a:latin typeface="Roboto"/>
                <a:ea typeface="Roboto"/>
                <a:cs typeface="Roboto"/>
                <a:sym typeface="Roboto"/>
              </a:rPr>
              <a:t>mbarazo</a:t>
            </a:r>
            <a:r>
              <a:rPr lang="en-US" sz="1600" b="0" i="0" u="none" strike="noStrike" cap="none" dirty="0">
                <a:solidFill>
                  <a:schemeClr val="dk2"/>
                </a:solidFill>
                <a:latin typeface="Roboto"/>
                <a:ea typeface="Roboto"/>
                <a:cs typeface="Roboto"/>
                <a:sym typeface="Roboto"/>
              </a:rPr>
              <a:t> </a:t>
            </a:r>
            <a:r>
              <a:rPr lang="en-US" sz="1600" b="0" i="0" u="none" strike="noStrike" cap="none" dirty="0" err="1">
                <a:solidFill>
                  <a:schemeClr val="dk2"/>
                </a:solidFill>
                <a:latin typeface="Roboto"/>
                <a:ea typeface="Roboto"/>
                <a:cs typeface="Roboto"/>
                <a:sym typeface="Roboto"/>
              </a:rPr>
              <a:t>forzado</a:t>
            </a:r>
            <a:endParaRPr sz="1600" b="0" i="0" u="none" strike="noStrike" cap="none" dirty="0">
              <a:solidFill>
                <a:schemeClr val="dk2"/>
              </a:solidFill>
              <a:latin typeface="Roboto"/>
              <a:ea typeface="Roboto"/>
              <a:cs typeface="Roboto"/>
              <a:sym typeface="Roboto"/>
            </a:endParaRPr>
          </a:p>
          <a:p>
            <a:pPr marL="285750" marR="0" lvl="0" indent="-285750" algn="l" rtl="0">
              <a:lnSpc>
                <a:spcPct val="114000"/>
              </a:lnSpc>
              <a:spcBef>
                <a:spcPts val="1600"/>
              </a:spcBef>
              <a:spcAft>
                <a:spcPts val="0"/>
              </a:spcAft>
              <a:buClr>
                <a:schemeClr val="dk2"/>
              </a:buClr>
              <a:buSzPts val="1600"/>
              <a:buFont typeface="Roboto"/>
              <a:buChar char="●"/>
            </a:pPr>
            <a:r>
              <a:rPr lang="en-US" sz="1600" dirty="0" err="1"/>
              <a:t>A</a:t>
            </a:r>
            <a:r>
              <a:rPr lang="en-US" sz="1600" b="0" i="0" u="none" strike="noStrike" cap="none" dirty="0" err="1">
                <a:solidFill>
                  <a:schemeClr val="dk2"/>
                </a:solidFill>
                <a:latin typeface="Roboto"/>
                <a:ea typeface="Roboto"/>
                <a:cs typeface="Roboto"/>
                <a:sym typeface="Roboto"/>
              </a:rPr>
              <a:t>borto</a:t>
            </a:r>
            <a:r>
              <a:rPr lang="en-US" sz="1600" b="0" i="0" u="none" strike="noStrike" cap="none" dirty="0">
                <a:solidFill>
                  <a:schemeClr val="dk2"/>
                </a:solidFill>
                <a:latin typeface="Roboto"/>
                <a:ea typeface="Roboto"/>
                <a:cs typeface="Roboto"/>
                <a:sym typeface="Roboto"/>
              </a:rPr>
              <a:t> </a:t>
            </a:r>
            <a:r>
              <a:rPr lang="en-US" sz="1600" b="0" i="0" u="none" strike="noStrike" cap="none" dirty="0" err="1">
                <a:solidFill>
                  <a:schemeClr val="dk2"/>
                </a:solidFill>
                <a:latin typeface="Roboto"/>
                <a:ea typeface="Roboto"/>
                <a:cs typeface="Roboto"/>
                <a:sym typeface="Roboto"/>
              </a:rPr>
              <a:t>forzado</a:t>
            </a:r>
            <a:endParaRPr dirty="0"/>
          </a:p>
          <a:p>
            <a:pPr marL="285750" marR="0" lvl="0" indent="-285750" algn="l" rtl="0">
              <a:lnSpc>
                <a:spcPct val="114000"/>
              </a:lnSpc>
              <a:spcBef>
                <a:spcPts val="1600"/>
              </a:spcBef>
              <a:spcAft>
                <a:spcPts val="0"/>
              </a:spcAft>
              <a:buClr>
                <a:schemeClr val="dk2"/>
              </a:buClr>
              <a:buSzPts val="1600"/>
              <a:buFont typeface="Roboto"/>
              <a:buChar char="●"/>
            </a:pPr>
            <a:r>
              <a:rPr lang="en-US" sz="1600" dirty="0" err="1"/>
              <a:t>E</a:t>
            </a:r>
            <a:r>
              <a:rPr lang="en-US" sz="1600" b="0" i="0" u="none" strike="noStrike" cap="none" dirty="0" err="1">
                <a:solidFill>
                  <a:schemeClr val="dk2"/>
                </a:solidFill>
                <a:latin typeface="Roboto"/>
                <a:ea typeface="Roboto"/>
                <a:cs typeface="Roboto"/>
                <a:sym typeface="Roboto"/>
              </a:rPr>
              <a:t>sterilización</a:t>
            </a:r>
            <a:r>
              <a:rPr lang="en-US" sz="1600" b="0" i="0" u="none" strike="noStrike" cap="none" dirty="0">
                <a:solidFill>
                  <a:schemeClr val="dk2"/>
                </a:solidFill>
                <a:latin typeface="Roboto"/>
                <a:ea typeface="Roboto"/>
                <a:cs typeface="Roboto"/>
                <a:sym typeface="Roboto"/>
              </a:rPr>
              <a:t> </a:t>
            </a:r>
            <a:r>
              <a:rPr lang="en-US" sz="1600" b="0" i="0" u="none" strike="noStrike" cap="none" dirty="0" err="1">
                <a:solidFill>
                  <a:schemeClr val="dk2"/>
                </a:solidFill>
                <a:latin typeface="Roboto"/>
                <a:ea typeface="Roboto"/>
                <a:cs typeface="Roboto"/>
                <a:sym typeface="Roboto"/>
              </a:rPr>
              <a:t>forzada</a:t>
            </a:r>
            <a:endParaRPr dirty="0"/>
          </a:p>
          <a:p>
            <a:pPr marL="285750" marR="0" lvl="0" indent="-285750" algn="l" rtl="0">
              <a:lnSpc>
                <a:spcPct val="114000"/>
              </a:lnSpc>
              <a:spcBef>
                <a:spcPts val="1600"/>
              </a:spcBef>
              <a:spcAft>
                <a:spcPts val="0"/>
              </a:spcAft>
              <a:buClr>
                <a:schemeClr val="dk2"/>
              </a:buClr>
              <a:buSzPts val="1600"/>
              <a:buFont typeface="Roboto"/>
              <a:buChar char="●"/>
            </a:pPr>
            <a:r>
              <a:rPr lang="en-US" sz="1600" dirty="0" err="1"/>
              <a:t>C</a:t>
            </a:r>
            <a:r>
              <a:rPr lang="en-US" sz="1600" b="0" i="0" u="none" strike="noStrike" cap="none" dirty="0" err="1">
                <a:solidFill>
                  <a:schemeClr val="dk2"/>
                </a:solidFill>
                <a:latin typeface="Roboto"/>
                <a:ea typeface="Roboto"/>
                <a:cs typeface="Roboto"/>
                <a:sym typeface="Roboto"/>
              </a:rPr>
              <a:t>astración</a:t>
            </a:r>
            <a:endParaRPr dirty="0"/>
          </a:p>
          <a:p>
            <a:pPr marL="285750" marR="0" lvl="0" indent="-285750" algn="l" rtl="0">
              <a:lnSpc>
                <a:spcPct val="114000"/>
              </a:lnSpc>
              <a:spcBef>
                <a:spcPts val="1600"/>
              </a:spcBef>
              <a:spcAft>
                <a:spcPts val="0"/>
              </a:spcAft>
              <a:buClr>
                <a:schemeClr val="dk2"/>
              </a:buClr>
              <a:buSzPts val="1600"/>
              <a:buFont typeface="Roboto"/>
              <a:buChar char="●"/>
            </a:pPr>
            <a:r>
              <a:rPr lang="en-US" sz="1600" dirty="0" err="1"/>
              <a:t>T</a:t>
            </a:r>
            <a:r>
              <a:rPr lang="en-US" sz="1600" b="0" i="0" u="none" strike="noStrike" cap="none" dirty="0" err="1">
                <a:solidFill>
                  <a:schemeClr val="dk2"/>
                </a:solidFill>
                <a:latin typeface="Roboto"/>
                <a:ea typeface="Roboto"/>
                <a:cs typeface="Roboto"/>
                <a:sym typeface="Roboto"/>
              </a:rPr>
              <a:t>ortura</a:t>
            </a:r>
            <a:r>
              <a:rPr lang="en-US" sz="1600" b="0" i="0" u="none" strike="noStrike" cap="none" dirty="0">
                <a:solidFill>
                  <a:schemeClr val="dk2"/>
                </a:solidFill>
                <a:latin typeface="Roboto"/>
                <a:ea typeface="Roboto"/>
                <a:cs typeface="Roboto"/>
                <a:sym typeface="Roboto"/>
              </a:rPr>
              <a:t> genital</a:t>
            </a:r>
            <a:endParaRPr dirty="0"/>
          </a:p>
          <a:p>
            <a:pPr marL="285750" marR="0" lvl="0" indent="-285750" algn="l" rtl="0">
              <a:lnSpc>
                <a:spcPct val="114000"/>
              </a:lnSpc>
              <a:spcBef>
                <a:spcPts val="1600"/>
              </a:spcBef>
              <a:spcAft>
                <a:spcPts val="0"/>
              </a:spcAft>
              <a:buClr>
                <a:schemeClr val="dk2"/>
              </a:buClr>
              <a:buSzPts val="1600"/>
              <a:buFont typeface="Roboto"/>
              <a:buChar char="●"/>
            </a:pPr>
            <a:r>
              <a:rPr lang="en-US" sz="1600" dirty="0" err="1"/>
              <a:t>D</a:t>
            </a:r>
            <a:r>
              <a:rPr lang="en-US" sz="1600" b="0" i="0" u="none" strike="noStrike" cap="none" dirty="0" err="1">
                <a:solidFill>
                  <a:schemeClr val="dk2"/>
                </a:solidFill>
                <a:latin typeface="Roboto"/>
                <a:ea typeface="Roboto"/>
                <a:cs typeface="Roboto"/>
                <a:sym typeface="Roboto"/>
              </a:rPr>
              <a:t>esnudez</a:t>
            </a:r>
            <a:r>
              <a:rPr lang="en-US" sz="1600" b="0" i="0" u="none" strike="noStrike" cap="none" dirty="0">
                <a:solidFill>
                  <a:schemeClr val="dk2"/>
                </a:solidFill>
                <a:latin typeface="Roboto"/>
                <a:ea typeface="Roboto"/>
                <a:cs typeface="Roboto"/>
                <a:sym typeface="Roboto"/>
              </a:rPr>
              <a:t> </a:t>
            </a:r>
            <a:r>
              <a:rPr lang="en-US" sz="1600" b="0" i="0" u="none" strike="noStrike" cap="none" dirty="0" err="1">
                <a:solidFill>
                  <a:schemeClr val="dk2"/>
                </a:solidFill>
                <a:latin typeface="Roboto"/>
                <a:ea typeface="Roboto"/>
                <a:cs typeface="Roboto"/>
                <a:sym typeface="Roboto"/>
              </a:rPr>
              <a:t>forzada</a:t>
            </a:r>
            <a:endParaRPr dirty="0"/>
          </a:p>
          <a:p>
            <a:pPr marL="285750" marR="0" lvl="0" indent="-184150" algn="l" rtl="0">
              <a:lnSpc>
                <a:spcPct val="114000"/>
              </a:lnSpc>
              <a:spcBef>
                <a:spcPts val="1600"/>
              </a:spcBef>
              <a:spcAft>
                <a:spcPts val="1600"/>
              </a:spcAft>
              <a:buClr>
                <a:schemeClr val="dk2"/>
              </a:buClr>
              <a:buSzPts val="1600"/>
              <a:buFont typeface="Roboto"/>
              <a:buNone/>
            </a:pPr>
            <a:endParaRPr sz="1600" b="0" i="0" u="none" strike="noStrike" cap="none" dirty="0">
              <a:solidFill>
                <a:schemeClr val="dk2"/>
              </a:solidFill>
              <a:latin typeface="Roboto"/>
              <a:ea typeface="Roboto"/>
              <a:cs typeface="Roboto"/>
              <a:sym typeface="Roboto"/>
            </a:endParaRPr>
          </a:p>
        </p:txBody>
      </p:sp>
      <p:sp>
        <p:nvSpPr>
          <p:cNvPr id="4" name="Rectangle 3">
            <a:extLst>
              <a:ext uri="{FF2B5EF4-FFF2-40B4-BE49-F238E27FC236}">
                <a16:creationId xmlns:a16="http://schemas.microsoft.com/office/drawing/2014/main" id="{631EA921-ECFF-43D2-AC97-898DF1944D99}"/>
              </a:ext>
            </a:extLst>
          </p:cNvPr>
          <p:cNvSpPr/>
          <p:nvPr/>
        </p:nvSpPr>
        <p:spPr>
          <a:xfrm>
            <a:off x="8298948" y="4841465"/>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sp>
        <p:nvSpPr>
          <p:cNvPr id="375" name="Google Shape;375;p51"/>
          <p:cNvSpPr txBox="1">
            <a:spLocks noGrp="1"/>
          </p:cNvSpPr>
          <p:nvPr>
            <p:ph type="body" idx="1"/>
          </p:nvPr>
        </p:nvSpPr>
        <p:spPr>
          <a:xfrm>
            <a:off x="4495797" y="588552"/>
            <a:ext cx="4470401" cy="4098600"/>
          </a:xfrm>
          <a:prstGeom prst="rect">
            <a:avLst/>
          </a:prstGeom>
          <a:noFill/>
          <a:ln>
            <a:noFill/>
          </a:ln>
        </p:spPr>
        <p:txBody>
          <a:bodyPr spcFirstLastPara="1" wrap="square" lIns="91425" tIns="91425" rIns="91425" bIns="91425" anchor="ctr" anchorCtr="0">
            <a:noAutofit/>
          </a:bodyPr>
          <a:lstStyle/>
          <a:p>
            <a:pPr marL="146050" marR="0" lvl="0" indent="0" algn="l" rtl="0">
              <a:lnSpc>
                <a:spcPct val="115000"/>
              </a:lnSpc>
              <a:spcBef>
                <a:spcPts val="0"/>
              </a:spcBef>
              <a:spcAft>
                <a:spcPts val="0"/>
              </a:spcAft>
              <a:buClr>
                <a:schemeClr val="dk2"/>
              </a:buClr>
              <a:buSzPts val="1300"/>
              <a:buFont typeface="Roboto"/>
              <a:buNone/>
            </a:pPr>
            <a:r>
              <a:rPr lang="en-US" sz="1800" b="0" i="0" u="none" strike="noStrike" cap="none">
                <a:solidFill>
                  <a:schemeClr val="dk2"/>
                </a:solidFill>
                <a:latin typeface="Roboto"/>
                <a:ea typeface="Roboto"/>
                <a:cs typeface="Roboto"/>
                <a:sym typeface="Roboto"/>
              </a:rPr>
              <a:t>El principio rector más importante en las investigaciones es </a:t>
            </a:r>
            <a:r>
              <a:rPr lang="en-US" sz="1800" b="1" i="0" u="none" strike="noStrike" cap="none">
                <a:solidFill>
                  <a:schemeClr val="dk2"/>
                </a:solidFill>
                <a:latin typeface="Roboto"/>
                <a:ea typeface="Roboto"/>
                <a:cs typeface="Roboto"/>
                <a:sym typeface="Roboto"/>
              </a:rPr>
              <a:t>no causar daño</a:t>
            </a:r>
            <a:r>
              <a:rPr lang="en-US" sz="1800" b="0" i="0" u="none" strike="noStrike" cap="none">
                <a:solidFill>
                  <a:schemeClr val="dk2"/>
                </a:solidFill>
                <a:latin typeface="Roboto"/>
                <a:ea typeface="Roboto"/>
                <a:cs typeface="Roboto"/>
                <a:sym typeface="Roboto"/>
              </a:rPr>
              <a:t>.</a:t>
            </a:r>
            <a:endParaRPr/>
          </a:p>
          <a:p>
            <a:pPr marL="146050" marR="0" lvl="0" indent="0" algn="l" rtl="0">
              <a:lnSpc>
                <a:spcPct val="115000"/>
              </a:lnSpc>
              <a:spcBef>
                <a:spcPts val="1600"/>
              </a:spcBef>
              <a:spcAft>
                <a:spcPts val="0"/>
              </a:spcAft>
              <a:buClr>
                <a:schemeClr val="dk2"/>
              </a:buClr>
              <a:buSzPts val="1300"/>
              <a:buFont typeface="Roboto"/>
              <a:buNone/>
            </a:pPr>
            <a:endParaRPr sz="1800" b="0" i="0" u="none" strike="noStrike" cap="none">
              <a:solidFill>
                <a:schemeClr val="dk2"/>
              </a:solidFill>
              <a:latin typeface="Roboto"/>
              <a:ea typeface="Roboto"/>
              <a:cs typeface="Roboto"/>
              <a:sym typeface="Roboto"/>
            </a:endParaRPr>
          </a:p>
          <a:p>
            <a:pPr marL="146050" marR="0" lvl="0" indent="0" algn="l" rtl="0">
              <a:lnSpc>
                <a:spcPct val="115000"/>
              </a:lnSpc>
              <a:spcBef>
                <a:spcPts val="1600"/>
              </a:spcBef>
              <a:spcAft>
                <a:spcPts val="0"/>
              </a:spcAft>
              <a:buClr>
                <a:schemeClr val="dk2"/>
              </a:buClr>
              <a:buSzPts val="1300"/>
              <a:buFont typeface="Roboto"/>
              <a:buNone/>
            </a:pPr>
            <a:r>
              <a:rPr lang="en-US" sz="1800" b="0" i="0" u="none" strike="noStrike" cap="none">
                <a:solidFill>
                  <a:schemeClr val="dk2"/>
                </a:solidFill>
                <a:latin typeface="Roboto"/>
                <a:ea typeface="Roboto"/>
                <a:cs typeface="Roboto"/>
                <a:sym typeface="Roboto"/>
              </a:rPr>
              <a:t>Las víctimas y los testigos pueden necesitar </a:t>
            </a:r>
            <a:r>
              <a:rPr lang="en-US" sz="1800" b="1" i="0" u="none" strike="noStrike" cap="none">
                <a:solidFill>
                  <a:schemeClr val="dk2"/>
                </a:solidFill>
                <a:latin typeface="Roboto"/>
                <a:ea typeface="Roboto"/>
                <a:cs typeface="Roboto"/>
                <a:sym typeface="Roboto"/>
              </a:rPr>
              <a:t>apoyo logístico</a:t>
            </a:r>
            <a:r>
              <a:rPr lang="en-US" sz="1800" b="0" i="0" u="none" strike="noStrike" cap="none">
                <a:solidFill>
                  <a:schemeClr val="dk2"/>
                </a:solidFill>
                <a:latin typeface="Roboto"/>
                <a:ea typeface="Roboto"/>
                <a:cs typeface="Roboto"/>
                <a:sym typeface="Roboto"/>
              </a:rPr>
              <a:t> y </a:t>
            </a:r>
            <a:r>
              <a:rPr lang="en-US" sz="1800" b="1" i="0" u="none" strike="noStrike" cap="none">
                <a:solidFill>
                  <a:schemeClr val="dk2"/>
                </a:solidFill>
                <a:latin typeface="Roboto"/>
                <a:ea typeface="Roboto"/>
                <a:cs typeface="Roboto"/>
                <a:sym typeface="Roboto"/>
              </a:rPr>
              <a:t>atención médica </a:t>
            </a:r>
            <a:r>
              <a:rPr lang="en-US" sz="1800" b="0" i="0" u="none" strike="noStrike" cap="none">
                <a:solidFill>
                  <a:schemeClr val="dk2"/>
                </a:solidFill>
                <a:latin typeface="Roboto"/>
                <a:ea typeface="Roboto"/>
                <a:cs typeface="Roboto"/>
                <a:sym typeface="Roboto"/>
              </a:rPr>
              <a:t>para poder desplazarse y testificar, </a:t>
            </a:r>
            <a:r>
              <a:rPr lang="en-US" sz="1800" b="1" i="0" u="none" strike="noStrike" cap="none">
                <a:solidFill>
                  <a:schemeClr val="dk2"/>
                </a:solidFill>
                <a:latin typeface="Roboto"/>
                <a:ea typeface="Roboto"/>
                <a:cs typeface="Roboto"/>
                <a:sym typeface="Roboto"/>
              </a:rPr>
              <a:t>protección a testigos</a:t>
            </a:r>
            <a:r>
              <a:rPr lang="en-US" sz="1800" b="0" i="0" u="none" strike="noStrike" cap="none">
                <a:solidFill>
                  <a:schemeClr val="dk2"/>
                </a:solidFill>
                <a:latin typeface="Roboto"/>
                <a:ea typeface="Roboto"/>
                <a:cs typeface="Roboto"/>
                <a:sym typeface="Roboto"/>
              </a:rPr>
              <a:t> y </a:t>
            </a:r>
            <a:r>
              <a:rPr lang="en-US" sz="1800" b="1" i="0" u="none" strike="noStrike" cap="none">
                <a:solidFill>
                  <a:schemeClr val="dk2"/>
                </a:solidFill>
                <a:latin typeface="Roboto"/>
                <a:ea typeface="Roboto"/>
                <a:cs typeface="Roboto"/>
                <a:sym typeface="Roboto"/>
              </a:rPr>
              <a:t>apoyo psicosocial </a:t>
            </a:r>
            <a:r>
              <a:rPr lang="en-US" sz="1800" b="0" i="0" u="none" strike="noStrike" cap="none">
                <a:solidFill>
                  <a:schemeClr val="dk2"/>
                </a:solidFill>
                <a:latin typeface="Roboto"/>
                <a:ea typeface="Roboto"/>
                <a:cs typeface="Roboto"/>
                <a:sym typeface="Roboto"/>
              </a:rPr>
              <a:t>durante todo el proceso de justicia penal.</a:t>
            </a:r>
            <a:endParaRPr/>
          </a:p>
          <a:p>
            <a:pPr marL="146050" marR="0" lvl="0" indent="0" algn="l" rtl="0">
              <a:lnSpc>
                <a:spcPct val="115000"/>
              </a:lnSpc>
              <a:spcBef>
                <a:spcPts val="1600"/>
              </a:spcBef>
              <a:spcAft>
                <a:spcPts val="0"/>
              </a:spcAft>
              <a:buClr>
                <a:schemeClr val="dk2"/>
              </a:buClr>
              <a:buSzPts val="1300"/>
              <a:buFont typeface="Roboto"/>
              <a:buNone/>
            </a:pPr>
            <a:r>
              <a:rPr lang="en-US" sz="1800" b="0" i="0" u="none" strike="noStrike" cap="none">
                <a:solidFill>
                  <a:schemeClr val="dk2"/>
                </a:solidFill>
                <a:latin typeface="Roboto"/>
                <a:ea typeface="Roboto"/>
                <a:cs typeface="Roboto"/>
                <a:sym typeface="Roboto"/>
              </a:rPr>
              <a:t> </a:t>
            </a:r>
            <a:endParaRPr/>
          </a:p>
          <a:p>
            <a:pPr marL="146050" marR="0" lvl="0" indent="0" algn="l" rtl="0">
              <a:lnSpc>
                <a:spcPct val="115000"/>
              </a:lnSpc>
              <a:spcBef>
                <a:spcPts val="1600"/>
              </a:spcBef>
              <a:spcAft>
                <a:spcPts val="1600"/>
              </a:spcAft>
              <a:buClr>
                <a:schemeClr val="dk2"/>
              </a:buClr>
              <a:buSzPts val="1300"/>
              <a:buFont typeface="Roboto"/>
              <a:buNone/>
            </a:pPr>
            <a:r>
              <a:rPr lang="en-US" sz="1800" b="0" i="0" u="none" strike="noStrike" cap="none">
                <a:solidFill>
                  <a:schemeClr val="dk2"/>
                </a:solidFill>
                <a:latin typeface="Roboto"/>
                <a:ea typeface="Roboto"/>
                <a:cs typeface="Roboto"/>
                <a:sym typeface="Roboto"/>
              </a:rPr>
              <a:t>Las jurisdicciones nacionales luchan más que los procesamientos internacionales en este sentido.</a:t>
            </a:r>
            <a:endParaRPr/>
          </a:p>
        </p:txBody>
      </p:sp>
      <p:sp>
        <p:nvSpPr>
          <p:cNvPr id="376" name="Google Shape;376;p51"/>
          <p:cNvSpPr txBox="1">
            <a:spLocks noGrp="1"/>
          </p:cNvSpPr>
          <p:nvPr>
            <p:ph type="title"/>
          </p:nvPr>
        </p:nvSpPr>
        <p:spPr>
          <a:xfrm>
            <a:off x="311300" y="500925"/>
            <a:ext cx="3704400" cy="2049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lt1"/>
              </a:buClr>
              <a:buSzPts val="2800"/>
              <a:buFont typeface="Merriweather"/>
              <a:buNone/>
            </a:pPr>
            <a:r>
              <a:rPr lang="en-US" sz="2800" b="0" i="0" u="none" strike="noStrike" cap="none">
                <a:solidFill>
                  <a:schemeClr val="lt1"/>
                </a:solidFill>
                <a:latin typeface="Merriweather"/>
                <a:ea typeface="Merriweather"/>
                <a:cs typeface="Merriweather"/>
                <a:sym typeface="Merriweather"/>
              </a:rPr>
              <a:t>10. Consideraciones procesales </a:t>
            </a:r>
            <a:endParaRPr/>
          </a:p>
        </p:txBody>
      </p:sp>
      <p:sp>
        <p:nvSpPr>
          <p:cNvPr id="4" name="Rectangle 3">
            <a:extLst>
              <a:ext uri="{FF2B5EF4-FFF2-40B4-BE49-F238E27FC236}">
                <a16:creationId xmlns:a16="http://schemas.microsoft.com/office/drawing/2014/main" id="{F3937260-D48D-4723-94DB-C59238424384}"/>
              </a:ext>
            </a:extLst>
          </p:cNvPr>
          <p:cNvSpPr/>
          <p:nvPr/>
        </p:nvSpPr>
        <p:spPr>
          <a:xfrm>
            <a:off x="8298948" y="4841465"/>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80"/>
        <p:cNvGrpSpPr/>
        <p:nvPr/>
      </p:nvGrpSpPr>
      <p:grpSpPr>
        <a:xfrm>
          <a:off x="0" y="0"/>
          <a:ext cx="0" cy="0"/>
          <a:chOff x="0" y="0"/>
          <a:chExt cx="0" cy="0"/>
        </a:xfrm>
      </p:grpSpPr>
      <p:sp>
        <p:nvSpPr>
          <p:cNvPr id="381" name="Google Shape;381;p52"/>
          <p:cNvSpPr txBox="1">
            <a:spLocks noGrp="1"/>
          </p:cNvSpPr>
          <p:nvPr>
            <p:ph type="title"/>
          </p:nvPr>
        </p:nvSpPr>
        <p:spPr>
          <a:xfrm>
            <a:off x="245175" y="56900"/>
            <a:ext cx="4261800" cy="13899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lt1"/>
              </a:buClr>
              <a:buSzPts val="2800"/>
              <a:buFont typeface="Merriweather"/>
              <a:buNone/>
            </a:pPr>
            <a:r>
              <a:rPr lang="en-US" sz="2400" b="0" i="0" u="none" strike="noStrike" cap="none">
                <a:solidFill>
                  <a:schemeClr val="lt1"/>
                </a:solidFill>
                <a:latin typeface="Merriweather"/>
                <a:ea typeface="Merriweather"/>
                <a:cs typeface="Merriweather"/>
                <a:sym typeface="Merriweather"/>
              </a:rPr>
              <a:t>Investigaciones y toma de declaraciones</a:t>
            </a:r>
            <a:endParaRPr/>
          </a:p>
        </p:txBody>
      </p:sp>
      <p:sp>
        <p:nvSpPr>
          <p:cNvPr id="382" name="Google Shape;382;p52"/>
          <p:cNvSpPr txBox="1">
            <a:spLocks noGrp="1"/>
          </p:cNvSpPr>
          <p:nvPr>
            <p:ph type="body" idx="2"/>
          </p:nvPr>
        </p:nvSpPr>
        <p:spPr>
          <a:xfrm>
            <a:off x="4644674" y="299325"/>
            <a:ext cx="4432651" cy="4544850"/>
          </a:xfrm>
          <a:prstGeom prst="rect">
            <a:avLst/>
          </a:prstGeom>
          <a:noFill/>
          <a:ln>
            <a:noFill/>
          </a:ln>
        </p:spPr>
        <p:txBody>
          <a:bodyPr spcFirstLastPara="1" wrap="square" lIns="91425" tIns="91425" rIns="91425" bIns="91425" anchor="ctr" anchorCtr="0">
            <a:noAutofit/>
          </a:bodyPr>
          <a:lstStyle/>
          <a:p>
            <a:pPr marL="114300" marR="0" lvl="0" indent="0" algn="l" rtl="0">
              <a:lnSpc>
                <a:spcPct val="114000"/>
              </a:lnSpc>
              <a:spcBef>
                <a:spcPts val="0"/>
              </a:spcBef>
              <a:spcAft>
                <a:spcPts val="0"/>
              </a:spcAft>
              <a:buClr>
                <a:schemeClr val="accent2"/>
              </a:buClr>
              <a:buSzPts val="1600"/>
              <a:buFont typeface="Roboto"/>
              <a:buNone/>
            </a:pPr>
            <a:r>
              <a:rPr lang="en-US" sz="1800" b="0" i="0" u="none" strike="noStrike" cap="none">
                <a:solidFill>
                  <a:schemeClr val="dk2"/>
                </a:solidFill>
                <a:latin typeface="Roboto"/>
                <a:ea typeface="Roboto"/>
                <a:cs typeface="Roboto"/>
                <a:sym typeface="Roboto"/>
              </a:rPr>
              <a:t>Los enjuiciamientos no se centran, intrínsecamente, en la víctima.</a:t>
            </a:r>
            <a:endParaRPr/>
          </a:p>
          <a:p>
            <a:pPr marL="114300" marR="0" lvl="0" indent="0" algn="l" rtl="0">
              <a:lnSpc>
                <a:spcPct val="114000"/>
              </a:lnSpc>
              <a:spcBef>
                <a:spcPts val="1600"/>
              </a:spcBef>
              <a:spcAft>
                <a:spcPts val="0"/>
              </a:spcAft>
              <a:buClr>
                <a:schemeClr val="accent2"/>
              </a:buClr>
              <a:buSzPts val="1600"/>
              <a:buFont typeface="Roboto"/>
              <a:buNone/>
            </a:pPr>
            <a:endParaRPr sz="1800" b="0" i="0" u="none" strike="noStrike" cap="none">
              <a:solidFill>
                <a:schemeClr val="dk2"/>
              </a:solidFill>
              <a:latin typeface="Roboto"/>
              <a:ea typeface="Roboto"/>
              <a:cs typeface="Roboto"/>
              <a:sym typeface="Roboto"/>
            </a:endParaRPr>
          </a:p>
          <a:p>
            <a:pPr marL="114300" marR="0" lvl="0" indent="0" algn="l" rtl="0">
              <a:lnSpc>
                <a:spcPct val="114000"/>
              </a:lnSpc>
              <a:spcBef>
                <a:spcPts val="1600"/>
              </a:spcBef>
              <a:spcAft>
                <a:spcPts val="0"/>
              </a:spcAft>
              <a:buClr>
                <a:schemeClr val="accent2"/>
              </a:buClr>
              <a:buSzPts val="1600"/>
              <a:buFont typeface="Roboto"/>
              <a:buNone/>
            </a:pPr>
            <a:r>
              <a:rPr lang="en-US" sz="1800" b="0" i="0" u="none" strike="noStrike" cap="none">
                <a:solidFill>
                  <a:schemeClr val="dk2"/>
                </a:solidFill>
                <a:latin typeface="Roboto"/>
                <a:ea typeface="Roboto"/>
                <a:cs typeface="Roboto"/>
                <a:sym typeface="Roboto"/>
              </a:rPr>
              <a:t>La toma de declaraciones busca extraer información, no proporcionar a la víctima un espacio para contar su historia (como es el caso de las comisiones de la verdad).</a:t>
            </a:r>
            <a:endParaRPr/>
          </a:p>
          <a:p>
            <a:pPr marL="114300" marR="0" lvl="0" indent="0" algn="l" rtl="0">
              <a:lnSpc>
                <a:spcPct val="114000"/>
              </a:lnSpc>
              <a:spcBef>
                <a:spcPts val="1600"/>
              </a:spcBef>
              <a:spcAft>
                <a:spcPts val="0"/>
              </a:spcAft>
              <a:buClr>
                <a:schemeClr val="accent2"/>
              </a:buClr>
              <a:buSzPts val="1600"/>
              <a:buFont typeface="Roboto"/>
              <a:buNone/>
            </a:pPr>
            <a:endParaRPr sz="1800" b="0" i="0" u="none" strike="noStrike" cap="none">
              <a:solidFill>
                <a:schemeClr val="dk2"/>
              </a:solidFill>
              <a:latin typeface="Roboto"/>
              <a:ea typeface="Roboto"/>
              <a:cs typeface="Roboto"/>
              <a:sym typeface="Roboto"/>
            </a:endParaRPr>
          </a:p>
          <a:p>
            <a:pPr marL="114300" marR="0" lvl="0" indent="0" algn="l" rtl="0">
              <a:lnSpc>
                <a:spcPct val="114000"/>
              </a:lnSpc>
              <a:spcBef>
                <a:spcPts val="1600"/>
              </a:spcBef>
              <a:spcAft>
                <a:spcPts val="1600"/>
              </a:spcAft>
              <a:buClr>
                <a:schemeClr val="accent2"/>
              </a:buClr>
              <a:buSzPts val="1600"/>
              <a:buFont typeface="Roboto"/>
              <a:buNone/>
            </a:pPr>
            <a:r>
              <a:rPr lang="en-US" sz="1800" b="0" i="0" u="none" strike="noStrike" cap="none">
                <a:solidFill>
                  <a:schemeClr val="dk2"/>
                </a:solidFill>
                <a:latin typeface="Roboto"/>
                <a:ea typeface="Roboto"/>
                <a:cs typeface="Roboto"/>
                <a:sym typeface="Roboto"/>
              </a:rPr>
              <a:t>Quienes toman las declaraciones e investigan deben ser sensibles, incluso en temas de género.</a:t>
            </a:r>
            <a:endParaRPr/>
          </a:p>
        </p:txBody>
      </p:sp>
      <p:sp>
        <p:nvSpPr>
          <p:cNvPr id="4" name="Rectangle 3">
            <a:extLst>
              <a:ext uri="{FF2B5EF4-FFF2-40B4-BE49-F238E27FC236}">
                <a16:creationId xmlns:a16="http://schemas.microsoft.com/office/drawing/2014/main" id="{0E014F9E-C3A3-4B7B-B6A7-DA40653B4BEF}"/>
              </a:ext>
            </a:extLst>
          </p:cNvPr>
          <p:cNvSpPr/>
          <p:nvPr/>
        </p:nvSpPr>
        <p:spPr>
          <a:xfrm>
            <a:off x="8298948" y="4841465"/>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sp>
        <p:nvSpPr>
          <p:cNvPr id="387" name="Google Shape;387;p53"/>
          <p:cNvSpPr txBox="1"/>
          <p:nvPr/>
        </p:nvSpPr>
        <p:spPr>
          <a:xfrm>
            <a:off x="400051" y="987890"/>
            <a:ext cx="3733800" cy="3987438"/>
          </a:xfrm>
          <a:prstGeom prst="rect">
            <a:avLst/>
          </a:prstGeom>
          <a:noFill/>
          <a:ln>
            <a:noFill/>
          </a:ln>
        </p:spPr>
        <p:txBody>
          <a:bodyPr spcFirstLastPara="1" wrap="square" lIns="91425" tIns="45700" rIns="91425" bIns="45700" anchor="t" anchorCtr="0">
            <a:noAutofit/>
          </a:bodyPr>
          <a:lstStyle/>
          <a:p>
            <a:pPr marL="0" marR="0" lvl="0" indent="0" algn="l" rtl="0">
              <a:lnSpc>
                <a:spcPct val="114000"/>
              </a:lnSpc>
              <a:spcBef>
                <a:spcPts val="0"/>
              </a:spcBef>
              <a:spcAft>
                <a:spcPts val="0"/>
              </a:spcAft>
              <a:buNone/>
            </a:pPr>
            <a:r>
              <a:rPr lang="en-US" sz="1700" b="1" i="0" strike="noStrike" cap="none" dirty="0" err="1">
                <a:solidFill>
                  <a:schemeClr val="accent1"/>
                </a:solidFill>
                <a:latin typeface="Roboto"/>
                <a:ea typeface="Roboto"/>
                <a:cs typeface="Roboto"/>
                <a:sym typeface="Roboto"/>
              </a:rPr>
              <a:t>Consejos</a:t>
            </a:r>
            <a:r>
              <a:rPr lang="en-US" sz="1700" b="1" i="0" strike="noStrike" cap="none" dirty="0">
                <a:solidFill>
                  <a:schemeClr val="accent1"/>
                </a:solidFill>
                <a:latin typeface="Roboto"/>
                <a:ea typeface="Roboto"/>
                <a:cs typeface="Roboto"/>
                <a:sym typeface="Roboto"/>
              </a:rPr>
              <a:t> para </a:t>
            </a:r>
            <a:r>
              <a:rPr lang="en-US" sz="1700" b="1" i="0" strike="noStrike" cap="none" dirty="0" err="1">
                <a:solidFill>
                  <a:schemeClr val="accent1"/>
                </a:solidFill>
                <a:latin typeface="Roboto"/>
                <a:ea typeface="Roboto"/>
                <a:cs typeface="Roboto"/>
                <a:sym typeface="Roboto"/>
              </a:rPr>
              <a:t>expresar</a:t>
            </a:r>
            <a:r>
              <a:rPr lang="en-US" sz="1700" b="1" i="0" strike="noStrike" cap="none" dirty="0">
                <a:solidFill>
                  <a:schemeClr val="accent1"/>
                </a:solidFill>
                <a:latin typeface="Roboto"/>
                <a:ea typeface="Roboto"/>
                <a:cs typeface="Roboto"/>
                <a:sym typeface="Roboto"/>
              </a:rPr>
              <a:t> </a:t>
            </a:r>
            <a:r>
              <a:rPr lang="en-US" sz="1700" b="1" i="0" strike="noStrike" cap="none" dirty="0" err="1">
                <a:solidFill>
                  <a:schemeClr val="accent1"/>
                </a:solidFill>
                <a:latin typeface="Roboto"/>
                <a:ea typeface="Roboto"/>
                <a:cs typeface="Roboto"/>
                <a:sym typeface="Roboto"/>
              </a:rPr>
              <a:t>compasión</a:t>
            </a:r>
            <a:endParaRPr b="1" dirty="0"/>
          </a:p>
          <a:p>
            <a:pPr marL="285750" marR="0" lvl="0" indent="-285750" algn="l" rtl="0">
              <a:lnSpc>
                <a:spcPct val="114000"/>
              </a:lnSpc>
              <a:spcBef>
                <a:spcPts val="1600"/>
              </a:spcBef>
              <a:spcAft>
                <a:spcPts val="0"/>
              </a:spcAft>
              <a:buClr>
                <a:schemeClr val="accent1"/>
              </a:buClr>
              <a:buSzPts val="1700"/>
              <a:buFont typeface="Arial"/>
              <a:buChar char="●"/>
            </a:pPr>
            <a:r>
              <a:rPr lang="en-US" sz="1700" dirty="0" err="1">
                <a:solidFill>
                  <a:schemeClr val="accent1"/>
                </a:solidFill>
                <a:latin typeface="Roboto"/>
                <a:ea typeface="Roboto"/>
                <a:cs typeface="Roboto"/>
                <a:sym typeface="Roboto"/>
              </a:rPr>
              <a:t>R</a:t>
            </a:r>
            <a:r>
              <a:rPr lang="en-US" sz="1700" b="0" i="0" u="none" strike="noStrike" cap="none" dirty="0" err="1">
                <a:solidFill>
                  <a:schemeClr val="accent1"/>
                </a:solidFill>
                <a:latin typeface="Roboto"/>
                <a:ea typeface="Roboto"/>
                <a:cs typeface="Roboto"/>
                <a:sym typeface="Roboto"/>
              </a:rPr>
              <a:t>econocer</a:t>
            </a:r>
            <a:r>
              <a:rPr lang="en-US" sz="1700" b="0" i="0" u="none" strike="noStrike" cap="none" dirty="0">
                <a:solidFill>
                  <a:schemeClr val="accent1"/>
                </a:solidFill>
                <a:latin typeface="Roboto"/>
                <a:ea typeface="Roboto"/>
                <a:cs typeface="Roboto"/>
                <a:sym typeface="Roboto"/>
              </a:rPr>
              <a:t> la </a:t>
            </a:r>
            <a:r>
              <a:rPr lang="en-US" sz="1700" b="0" i="0" u="none" strike="noStrike" cap="none" dirty="0" err="1">
                <a:solidFill>
                  <a:schemeClr val="accent1"/>
                </a:solidFill>
                <a:latin typeface="Roboto"/>
                <a:ea typeface="Roboto"/>
                <a:cs typeface="Roboto"/>
                <a:sym typeface="Roboto"/>
              </a:rPr>
              <a:t>gravedad</a:t>
            </a:r>
            <a:endParaRPr dirty="0"/>
          </a:p>
          <a:p>
            <a:pPr marL="285750" marR="0" lvl="0" indent="-285750" algn="l" rtl="0">
              <a:lnSpc>
                <a:spcPct val="114000"/>
              </a:lnSpc>
              <a:spcBef>
                <a:spcPts val="1600"/>
              </a:spcBef>
              <a:spcAft>
                <a:spcPts val="0"/>
              </a:spcAft>
              <a:buClr>
                <a:schemeClr val="accent1"/>
              </a:buClr>
              <a:buSzPts val="1700"/>
              <a:buFont typeface="Arial"/>
              <a:buChar char="●"/>
            </a:pPr>
            <a:r>
              <a:rPr lang="en-US" sz="1700" dirty="0" err="1">
                <a:solidFill>
                  <a:schemeClr val="accent1"/>
                </a:solidFill>
                <a:latin typeface="Roboto"/>
                <a:ea typeface="Roboto"/>
                <a:cs typeface="Roboto"/>
                <a:sym typeface="Roboto"/>
              </a:rPr>
              <a:t>P</a:t>
            </a:r>
            <a:r>
              <a:rPr lang="en-US" sz="1700" b="0" i="0" u="none" strike="noStrike" cap="none" dirty="0" err="1">
                <a:solidFill>
                  <a:schemeClr val="accent1"/>
                </a:solidFill>
                <a:latin typeface="Roboto"/>
                <a:ea typeface="Roboto"/>
                <a:cs typeface="Roboto"/>
                <a:sym typeface="Roboto"/>
              </a:rPr>
              <a:t>ermitir</a:t>
            </a:r>
            <a:r>
              <a:rPr lang="en-US" sz="1700" b="0" i="0" u="none" strike="noStrike" cap="none" dirty="0">
                <a:solidFill>
                  <a:schemeClr val="accent1"/>
                </a:solidFill>
                <a:latin typeface="Roboto"/>
                <a:ea typeface="Roboto"/>
                <a:cs typeface="Roboto"/>
                <a:sym typeface="Roboto"/>
              </a:rPr>
              <a:t> que la </a:t>
            </a:r>
            <a:r>
              <a:rPr lang="en-US" sz="1700" b="0" i="0" u="none" strike="noStrike" cap="none" dirty="0" err="1">
                <a:solidFill>
                  <a:schemeClr val="accent1"/>
                </a:solidFill>
                <a:latin typeface="Roboto"/>
                <a:ea typeface="Roboto"/>
                <a:cs typeface="Roboto"/>
                <a:sym typeface="Roboto"/>
              </a:rPr>
              <a:t>víctima</a:t>
            </a:r>
            <a:r>
              <a:rPr lang="en-US" sz="1700" b="0" i="0" u="none" strike="noStrike" cap="none" dirty="0">
                <a:solidFill>
                  <a:schemeClr val="accent1"/>
                </a:solidFill>
                <a:latin typeface="Roboto"/>
                <a:ea typeface="Roboto"/>
                <a:cs typeface="Roboto"/>
                <a:sym typeface="Roboto"/>
              </a:rPr>
              <a:t> se </a:t>
            </a:r>
            <a:r>
              <a:rPr lang="en-US" sz="1700" b="0" i="0" u="none" strike="noStrike" cap="none" dirty="0" err="1">
                <a:solidFill>
                  <a:schemeClr val="accent1"/>
                </a:solidFill>
                <a:latin typeface="Roboto"/>
                <a:ea typeface="Roboto"/>
                <a:cs typeface="Roboto"/>
                <a:sym typeface="Roboto"/>
              </a:rPr>
              <a:t>desahogue</a:t>
            </a:r>
            <a:endParaRPr dirty="0"/>
          </a:p>
          <a:p>
            <a:pPr marL="285750" marR="0" lvl="0" indent="-285750" algn="l" rtl="0">
              <a:lnSpc>
                <a:spcPct val="114000"/>
              </a:lnSpc>
              <a:spcBef>
                <a:spcPts val="1600"/>
              </a:spcBef>
              <a:spcAft>
                <a:spcPts val="0"/>
              </a:spcAft>
              <a:buClr>
                <a:schemeClr val="accent1"/>
              </a:buClr>
              <a:buSzPts val="1700"/>
              <a:buFont typeface="Arial"/>
              <a:buChar char="●"/>
            </a:pPr>
            <a:r>
              <a:rPr lang="en-US" sz="1700" dirty="0" err="1">
                <a:solidFill>
                  <a:schemeClr val="accent1"/>
                </a:solidFill>
                <a:latin typeface="Roboto"/>
                <a:ea typeface="Roboto"/>
                <a:cs typeface="Roboto"/>
                <a:sym typeface="Roboto"/>
              </a:rPr>
              <a:t>D</a:t>
            </a:r>
            <a:r>
              <a:rPr lang="en-US" sz="1700" b="0" i="0" u="none" strike="noStrike" cap="none" dirty="0" err="1">
                <a:solidFill>
                  <a:schemeClr val="accent1"/>
                </a:solidFill>
                <a:latin typeface="Roboto"/>
                <a:ea typeface="Roboto"/>
                <a:cs typeface="Roboto"/>
                <a:sym typeface="Roboto"/>
              </a:rPr>
              <a:t>emostrar</a:t>
            </a:r>
            <a:r>
              <a:rPr lang="en-US" sz="1700" b="0" i="0" u="none" strike="noStrike" cap="none" dirty="0">
                <a:solidFill>
                  <a:schemeClr val="accent1"/>
                </a:solidFill>
                <a:latin typeface="Roboto"/>
                <a:ea typeface="Roboto"/>
                <a:cs typeface="Roboto"/>
                <a:sym typeface="Roboto"/>
              </a:rPr>
              <a:t> </a:t>
            </a:r>
            <a:r>
              <a:rPr lang="en-US" sz="1700" b="0" i="0" u="none" strike="noStrike" cap="none" dirty="0" err="1">
                <a:solidFill>
                  <a:schemeClr val="accent1"/>
                </a:solidFill>
                <a:latin typeface="Roboto"/>
                <a:ea typeface="Roboto"/>
                <a:cs typeface="Roboto"/>
                <a:sym typeface="Roboto"/>
              </a:rPr>
              <a:t>empatía</a:t>
            </a:r>
            <a:endParaRPr dirty="0"/>
          </a:p>
          <a:p>
            <a:pPr marL="285750" marR="0" lvl="0" indent="-285750" algn="l" rtl="0">
              <a:lnSpc>
                <a:spcPct val="114000"/>
              </a:lnSpc>
              <a:spcBef>
                <a:spcPts val="1600"/>
              </a:spcBef>
              <a:spcAft>
                <a:spcPts val="0"/>
              </a:spcAft>
              <a:buClr>
                <a:schemeClr val="accent1"/>
              </a:buClr>
              <a:buSzPts val="1700"/>
              <a:buFont typeface="Arial"/>
              <a:buChar char="●"/>
            </a:pPr>
            <a:r>
              <a:rPr lang="en-US" sz="1700" dirty="0" err="1">
                <a:solidFill>
                  <a:schemeClr val="accent1"/>
                </a:solidFill>
                <a:latin typeface="Roboto"/>
                <a:ea typeface="Roboto"/>
                <a:cs typeface="Roboto"/>
                <a:sym typeface="Roboto"/>
              </a:rPr>
              <a:t>P</a:t>
            </a:r>
            <a:r>
              <a:rPr lang="en-US" sz="1700" b="0" i="0" u="none" strike="noStrike" cap="none" dirty="0" err="1">
                <a:solidFill>
                  <a:schemeClr val="accent1"/>
                </a:solidFill>
                <a:latin typeface="Roboto"/>
                <a:ea typeface="Roboto"/>
                <a:cs typeface="Roboto"/>
                <a:sym typeface="Roboto"/>
              </a:rPr>
              <a:t>ermitir</a:t>
            </a:r>
            <a:r>
              <a:rPr lang="en-US" sz="1700" b="0" i="0" u="none" strike="noStrike" cap="none" dirty="0">
                <a:solidFill>
                  <a:schemeClr val="accent1"/>
                </a:solidFill>
                <a:latin typeface="Roboto"/>
                <a:ea typeface="Roboto"/>
                <a:cs typeface="Roboto"/>
                <a:sym typeface="Roboto"/>
              </a:rPr>
              <a:t> que la </a:t>
            </a:r>
            <a:r>
              <a:rPr lang="en-US" sz="1700" b="0" i="0" u="none" strike="noStrike" cap="none" dirty="0" err="1">
                <a:solidFill>
                  <a:schemeClr val="accent1"/>
                </a:solidFill>
                <a:latin typeface="Roboto"/>
                <a:ea typeface="Roboto"/>
                <a:cs typeface="Roboto"/>
                <a:sym typeface="Roboto"/>
              </a:rPr>
              <a:t>víctima</a:t>
            </a:r>
            <a:r>
              <a:rPr lang="en-US" sz="1700" b="0" i="0" u="none" strike="noStrike" cap="none" dirty="0">
                <a:solidFill>
                  <a:schemeClr val="accent1"/>
                </a:solidFill>
                <a:latin typeface="Roboto"/>
                <a:ea typeface="Roboto"/>
                <a:cs typeface="Roboto"/>
                <a:sym typeface="Roboto"/>
              </a:rPr>
              <a:t> </a:t>
            </a:r>
            <a:r>
              <a:rPr lang="en-US" sz="1700" b="0" i="0" u="none" strike="noStrike" cap="none" dirty="0" err="1">
                <a:solidFill>
                  <a:schemeClr val="accent1"/>
                </a:solidFill>
                <a:latin typeface="Roboto"/>
                <a:ea typeface="Roboto"/>
                <a:cs typeface="Roboto"/>
                <a:sym typeface="Roboto"/>
              </a:rPr>
              <a:t>recupere</a:t>
            </a:r>
            <a:r>
              <a:rPr lang="en-US" sz="1700" b="0" i="0" u="none" strike="noStrike" cap="none" dirty="0">
                <a:solidFill>
                  <a:schemeClr val="accent1"/>
                </a:solidFill>
                <a:latin typeface="Roboto"/>
                <a:ea typeface="Roboto"/>
                <a:cs typeface="Roboto"/>
                <a:sym typeface="Roboto"/>
              </a:rPr>
              <a:t> el control</a:t>
            </a:r>
            <a:endParaRPr dirty="0"/>
          </a:p>
          <a:p>
            <a:pPr marL="285750" marR="0" lvl="0" indent="-285750" algn="l" rtl="0">
              <a:lnSpc>
                <a:spcPct val="114000"/>
              </a:lnSpc>
              <a:spcBef>
                <a:spcPts val="1600"/>
              </a:spcBef>
              <a:spcAft>
                <a:spcPts val="0"/>
              </a:spcAft>
              <a:buClr>
                <a:schemeClr val="accent1"/>
              </a:buClr>
              <a:buSzPts val="1700"/>
              <a:buFont typeface="Arial"/>
              <a:buChar char="●"/>
            </a:pPr>
            <a:r>
              <a:rPr lang="en-US" sz="1700" dirty="0" err="1">
                <a:solidFill>
                  <a:schemeClr val="accent1"/>
                </a:solidFill>
                <a:latin typeface="Roboto"/>
                <a:ea typeface="Roboto"/>
                <a:cs typeface="Roboto"/>
                <a:sym typeface="Roboto"/>
              </a:rPr>
              <a:t>H</a:t>
            </a:r>
            <a:r>
              <a:rPr lang="en-US" sz="1700" b="0" i="0" u="none" strike="noStrike" cap="none" dirty="0" err="1">
                <a:solidFill>
                  <a:schemeClr val="accent1"/>
                </a:solidFill>
                <a:latin typeface="Roboto"/>
                <a:ea typeface="Roboto"/>
                <a:cs typeface="Roboto"/>
                <a:sym typeface="Roboto"/>
              </a:rPr>
              <a:t>acer</a:t>
            </a:r>
            <a:r>
              <a:rPr lang="en-US" sz="1700" b="0" i="0" u="none" strike="noStrike" cap="none" dirty="0">
                <a:solidFill>
                  <a:schemeClr val="accent1"/>
                </a:solidFill>
                <a:latin typeface="Roboto"/>
                <a:ea typeface="Roboto"/>
                <a:cs typeface="Roboto"/>
                <a:sym typeface="Roboto"/>
              </a:rPr>
              <a:t> </a:t>
            </a:r>
            <a:r>
              <a:rPr lang="en-US" sz="1700" b="0" i="0" u="none" strike="noStrike" cap="none" dirty="0" err="1">
                <a:solidFill>
                  <a:schemeClr val="accent1"/>
                </a:solidFill>
                <a:latin typeface="Roboto"/>
                <a:ea typeface="Roboto"/>
                <a:cs typeface="Roboto"/>
                <a:sym typeface="Roboto"/>
              </a:rPr>
              <a:t>contacto</a:t>
            </a:r>
            <a:r>
              <a:rPr lang="en-US" sz="1700" b="0" i="0" u="none" strike="noStrike" cap="none" dirty="0">
                <a:solidFill>
                  <a:schemeClr val="accent1"/>
                </a:solidFill>
                <a:latin typeface="Roboto"/>
                <a:ea typeface="Roboto"/>
                <a:cs typeface="Roboto"/>
                <a:sym typeface="Roboto"/>
              </a:rPr>
              <a:t> visual</a:t>
            </a:r>
            <a:endParaRPr dirty="0"/>
          </a:p>
          <a:p>
            <a:pPr marL="285750" marR="0" lvl="0" indent="-285750" algn="l" rtl="0">
              <a:lnSpc>
                <a:spcPct val="114000"/>
              </a:lnSpc>
              <a:spcBef>
                <a:spcPts val="1600"/>
              </a:spcBef>
              <a:spcAft>
                <a:spcPts val="0"/>
              </a:spcAft>
              <a:buClr>
                <a:schemeClr val="accent1"/>
              </a:buClr>
              <a:buSzPts val="1700"/>
              <a:buFont typeface="Arial"/>
              <a:buChar char="●"/>
            </a:pPr>
            <a:r>
              <a:rPr lang="en-US" sz="1700" dirty="0" err="1">
                <a:solidFill>
                  <a:schemeClr val="accent1"/>
                </a:solidFill>
                <a:latin typeface="Roboto"/>
                <a:ea typeface="Roboto"/>
                <a:cs typeface="Roboto"/>
                <a:sym typeface="Roboto"/>
              </a:rPr>
              <a:t>E</a:t>
            </a:r>
            <a:r>
              <a:rPr lang="en-US" sz="1700" b="0" i="0" u="none" strike="noStrike" cap="none" dirty="0" err="1">
                <a:solidFill>
                  <a:schemeClr val="accent1"/>
                </a:solidFill>
                <a:latin typeface="Roboto"/>
                <a:ea typeface="Roboto"/>
                <a:cs typeface="Roboto"/>
                <a:sym typeface="Roboto"/>
              </a:rPr>
              <a:t>vitar</a:t>
            </a:r>
            <a:r>
              <a:rPr lang="en-US" sz="1700" b="0" i="0" u="none" strike="noStrike" cap="none" dirty="0">
                <a:solidFill>
                  <a:schemeClr val="accent1"/>
                </a:solidFill>
                <a:latin typeface="Roboto"/>
                <a:ea typeface="Roboto"/>
                <a:cs typeface="Roboto"/>
                <a:sym typeface="Roboto"/>
              </a:rPr>
              <a:t> el </a:t>
            </a:r>
            <a:r>
              <a:rPr lang="en-US" sz="1700" b="0" i="0" u="none" strike="noStrike" cap="none" dirty="0" err="1">
                <a:solidFill>
                  <a:schemeClr val="accent1"/>
                </a:solidFill>
                <a:latin typeface="Roboto"/>
                <a:ea typeface="Roboto"/>
                <a:cs typeface="Roboto"/>
                <a:sym typeface="Roboto"/>
              </a:rPr>
              <a:t>contacto</a:t>
            </a:r>
            <a:r>
              <a:rPr lang="en-US" sz="1700" b="0" i="0" u="none" strike="noStrike" cap="none" dirty="0">
                <a:solidFill>
                  <a:schemeClr val="accent1"/>
                </a:solidFill>
                <a:latin typeface="Roboto"/>
                <a:ea typeface="Roboto"/>
                <a:cs typeface="Roboto"/>
                <a:sym typeface="Roboto"/>
              </a:rPr>
              <a:t> </a:t>
            </a:r>
            <a:r>
              <a:rPr lang="en-US" sz="1700" b="0" i="0" u="none" strike="noStrike" cap="none" dirty="0" err="1">
                <a:solidFill>
                  <a:schemeClr val="accent1"/>
                </a:solidFill>
                <a:latin typeface="Roboto"/>
                <a:ea typeface="Roboto"/>
                <a:cs typeface="Roboto"/>
                <a:sym typeface="Roboto"/>
              </a:rPr>
              <a:t>físico</a:t>
            </a:r>
            <a:endParaRPr dirty="0"/>
          </a:p>
        </p:txBody>
      </p:sp>
      <p:sp>
        <p:nvSpPr>
          <p:cNvPr id="388" name="Google Shape;388;p53"/>
          <p:cNvSpPr txBox="1"/>
          <p:nvPr/>
        </p:nvSpPr>
        <p:spPr>
          <a:xfrm>
            <a:off x="4419599" y="1018915"/>
            <a:ext cx="4295775" cy="3277820"/>
          </a:xfrm>
          <a:prstGeom prst="rect">
            <a:avLst/>
          </a:prstGeom>
          <a:noFill/>
          <a:ln>
            <a:noFill/>
          </a:ln>
        </p:spPr>
        <p:txBody>
          <a:bodyPr spcFirstLastPara="1" wrap="square" lIns="91425" tIns="45700" rIns="91425" bIns="45700" anchor="t" anchorCtr="0">
            <a:noAutofit/>
          </a:bodyPr>
          <a:lstStyle/>
          <a:p>
            <a:pPr marL="0" marR="0" lvl="0" indent="0" algn="l" rtl="0">
              <a:lnSpc>
                <a:spcPct val="114000"/>
              </a:lnSpc>
              <a:spcBef>
                <a:spcPts val="0"/>
              </a:spcBef>
              <a:spcAft>
                <a:spcPts val="0"/>
              </a:spcAft>
              <a:buNone/>
            </a:pPr>
            <a:r>
              <a:rPr lang="en-US" sz="1700" b="1" i="0" strike="noStrike" cap="none" dirty="0" err="1">
                <a:solidFill>
                  <a:schemeClr val="accent1"/>
                </a:solidFill>
                <a:latin typeface="Roboto"/>
                <a:ea typeface="Roboto"/>
                <a:cs typeface="Roboto"/>
                <a:sym typeface="Roboto"/>
              </a:rPr>
              <a:t>Consejos</a:t>
            </a:r>
            <a:r>
              <a:rPr lang="en-US" sz="1700" b="1" i="0" strike="noStrike" cap="none" dirty="0">
                <a:solidFill>
                  <a:schemeClr val="accent1"/>
                </a:solidFill>
                <a:latin typeface="Roboto"/>
                <a:ea typeface="Roboto"/>
                <a:cs typeface="Roboto"/>
                <a:sym typeface="Roboto"/>
              </a:rPr>
              <a:t> para </a:t>
            </a:r>
            <a:r>
              <a:rPr lang="en-US" sz="1700" b="1" i="0" strike="noStrike" cap="none" dirty="0" err="1">
                <a:solidFill>
                  <a:schemeClr val="accent1"/>
                </a:solidFill>
                <a:latin typeface="Roboto"/>
                <a:ea typeface="Roboto"/>
                <a:cs typeface="Roboto"/>
                <a:sym typeface="Roboto"/>
              </a:rPr>
              <a:t>una</a:t>
            </a:r>
            <a:r>
              <a:rPr lang="en-US" sz="1700" b="1" i="0" strike="noStrike" cap="none" dirty="0">
                <a:solidFill>
                  <a:schemeClr val="accent1"/>
                </a:solidFill>
                <a:latin typeface="Roboto"/>
                <a:ea typeface="Roboto"/>
                <a:cs typeface="Roboto"/>
                <a:sym typeface="Roboto"/>
              </a:rPr>
              <a:t> </a:t>
            </a:r>
            <a:r>
              <a:rPr lang="en-US" sz="1700" b="1" i="0" strike="noStrike" cap="none" dirty="0" err="1">
                <a:solidFill>
                  <a:schemeClr val="accent1"/>
                </a:solidFill>
                <a:latin typeface="Roboto"/>
                <a:ea typeface="Roboto"/>
                <a:cs typeface="Roboto"/>
                <a:sym typeface="Roboto"/>
              </a:rPr>
              <a:t>comunicación</a:t>
            </a:r>
            <a:r>
              <a:rPr lang="en-US" sz="1700" b="1" i="0" strike="noStrike" cap="none" dirty="0">
                <a:solidFill>
                  <a:schemeClr val="accent1"/>
                </a:solidFill>
                <a:latin typeface="Roboto"/>
                <a:ea typeface="Roboto"/>
                <a:cs typeface="Roboto"/>
                <a:sym typeface="Roboto"/>
              </a:rPr>
              <a:t> sensible</a:t>
            </a:r>
            <a:endParaRPr b="1" dirty="0"/>
          </a:p>
          <a:p>
            <a:pPr marL="285750" marR="0" lvl="0" indent="-285750" algn="l" rtl="0">
              <a:lnSpc>
                <a:spcPct val="114000"/>
              </a:lnSpc>
              <a:spcBef>
                <a:spcPts val="1600"/>
              </a:spcBef>
              <a:spcAft>
                <a:spcPts val="0"/>
              </a:spcAft>
              <a:buClr>
                <a:schemeClr val="accent1"/>
              </a:buClr>
              <a:buSzPts val="1700"/>
              <a:buFont typeface="Roboto"/>
              <a:buChar char="●"/>
            </a:pPr>
            <a:r>
              <a:rPr lang="en-US" sz="1700" dirty="0" err="1">
                <a:solidFill>
                  <a:schemeClr val="accent1"/>
                </a:solidFill>
                <a:latin typeface="Roboto"/>
                <a:ea typeface="Roboto"/>
                <a:cs typeface="Roboto"/>
                <a:sym typeface="Roboto"/>
              </a:rPr>
              <a:t>H</a:t>
            </a:r>
            <a:r>
              <a:rPr lang="en-US" sz="1700" b="0" i="0" u="none" strike="noStrike" cap="none" dirty="0" err="1">
                <a:solidFill>
                  <a:schemeClr val="accent1"/>
                </a:solidFill>
                <a:latin typeface="Roboto"/>
                <a:ea typeface="Roboto"/>
                <a:cs typeface="Roboto"/>
                <a:sym typeface="Roboto"/>
              </a:rPr>
              <a:t>acer</a:t>
            </a:r>
            <a:r>
              <a:rPr lang="en-US" sz="1700" b="0" i="0" u="none" strike="noStrike" cap="none" dirty="0">
                <a:solidFill>
                  <a:schemeClr val="accent1"/>
                </a:solidFill>
                <a:latin typeface="Roboto"/>
                <a:ea typeface="Roboto"/>
                <a:cs typeface="Roboto"/>
                <a:sym typeface="Roboto"/>
              </a:rPr>
              <a:t> </a:t>
            </a:r>
            <a:r>
              <a:rPr lang="en-US" sz="1700" b="0" i="0" u="none" strike="noStrike" cap="none" dirty="0" err="1">
                <a:solidFill>
                  <a:schemeClr val="accent1"/>
                </a:solidFill>
                <a:latin typeface="Roboto"/>
                <a:ea typeface="Roboto"/>
                <a:cs typeface="Roboto"/>
                <a:sym typeface="Roboto"/>
              </a:rPr>
              <a:t>preguntas</a:t>
            </a:r>
            <a:r>
              <a:rPr lang="en-US" sz="1700" b="0" i="0" u="none" strike="noStrike" cap="none" dirty="0">
                <a:solidFill>
                  <a:schemeClr val="accent1"/>
                </a:solidFill>
                <a:latin typeface="Roboto"/>
                <a:ea typeface="Roboto"/>
                <a:cs typeface="Roboto"/>
                <a:sym typeface="Roboto"/>
              </a:rPr>
              <a:t> </a:t>
            </a:r>
            <a:r>
              <a:rPr lang="en-US" sz="1700" b="0" i="0" u="none" strike="noStrike" cap="none" dirty="0" err="1">
                <a:solidFill>
                  <a:schemeClr val="accent1"/>
                </a:solidFill>
                <a:latin typeface="Roboto"/>
                <a:ea typeface="Roboto"/>
                <a:cs typeface="Roboto"/>
                <a:sym typeface="Roboto"/>
              </a:rPr>
              <a:t>abiertas</a:t>
            </a:r>
            <a:endParaRPr dirty="0"/>
          </a:p>
          <a:p>
            <a:pPr marL="285750" marR="0" lvl="0" indent="-285750" algn="l" rtl="0">
              <a:lnSpc>
                <a:spcPct val="114000"/>
              </a:lnSpc>
              <a:spcBef>
                <a:spcPts val="1600"/>
              </a:spcBef>
              <a:spcAft>
                <a:spcPts val="0"/>
              </a:spcAft>
              <a:buClr>
                <a:schemeClr val="accent1"/>
              </a:buClr>
              <a:buSzPts val="1700"/>
              <a:buFont typeface="Roboto"/>
              <a:buChar char="●"/>
            </a:pPr>
            <a:r>
              <a:rPr lang="en-US" sz="1700" dirty="0" err="1">
                <a:solidFill>
                  <a:schemeClr val="accent1"/>
                </a:solidFill>
                <a:latin typeface="Roboto"/>
                <a:ea typeface="Roboto"/>
                <a:cs typeface="Roboto"/>
                <a:sym typeface="Roboto"/>
              </a:rPr>
              <a:t>E</a:t>
            </a:r>
            <a:r>
              <a:rPr lang="en-US" sz="1700" b="0" i="0" u="none" strike="noStrike" cap="none" dirty="0" err="1">
                <a:solidFill>
                  <a:schemeClr val="accent1"/>
                </a:solidFill>
                <a:latin typeface="Roboto"/>
                <a:ea typeface="Roboto"/>
                <a:cs typeface="Roboto"/>
                <a:sym typeface="Roboto"/>
              </a:rPr>
              <a:t>xplicar</a:t>
            </a:r>
            <a:r>
              <a:rPr lang="en-US" sz="1700" b="0" i="0" u="none" strike="noStrike" cap="none" dirty="0">
                <a:solidFill>
                  <a:schemeClr val="accent1"/>
                </a:solidFill>
                <a:latin typeface="Roboto"/>
                <a:ea typeface="Roboto"/>
                <a:cs typeface="Roboto"/>
                <a:sym typeface="Roboto"/>
              </a:rPr>
              <a:t> el </a:t>
            </a:r>
            <a:r>
              <a:rPr lang="en-US" sz="1700" b="0" i="0" u="none" strike="noStrike" cap="none" dirty="0" err="1">
                <a:solidFill>
                  <a:schemeClr val="accent1"/>
                </a:solidFill>
                <a:latin typeface="Roboto"/>
                <a:ea typeface="Roboto"/>
                <a:cs typeface="Roboto"/>
                <a:sym typeface="Roboto"/>
              </a:rPr>
              <a:t>fundamento</a:t>
            </a:r>
            <a:r>
              <a:rPr lang="en-US" sz="1700" b="0" i="0" u="none" strike="noStrike" cap="none" dirty="0">
                <a:solidFill>
                  <a:schemeClr val="accent1"/>
                </a:solidFill>
                <a:latin typeface="Roboto"/>
                <a:ea typeface="Roboto"/>
                <a:cs typeface="Roboto"/>
                <a:sym typeface="Roboto"/>
              </a:rPr>
              <a:t> de las </a:t>
            </a:r>
            <a:r>
              <a:rPr lang="en-US" sz="1700" b="0" i="0" u="none" strike="noStrike" cap="none" dirty="0" err="1">
                <a:solidFill>
                  <a:schemeClr val="accent1"/>
                </a:solidFill>
                <a:latin typeface="Roboto"/>
                <a:ea typeface="Roboto"/>
                <a:cs typeface="Roboto"/>
                <a:sym typeface="Roboto"/>
              </a:rPr>
              <a:t>preguntas</a:t>
            </a:r>
            <a:endParaRPr dirty="0"/>
          </a:p>
          <a:p>
            <a:pPr marL="285750" marR="0" lvl="0" indent="-285750" algn="l" rtl="0">
              <a:lnSpc>
                <a:spcPct val="114000"/>
              </a:lnSpc>
              <a:spcBef>
                <a:spcPts val="1600"/>
              </a:spcBef>
              <a:spcAft>
                <a:spcPts val="0"/>
              </a:spcAft>
              <a:buClr>
                <a:schemeClr val="accent1"/>
              </a:buClr>
              <a:buSzPts val="1700"/>
              <a:buFont typeface="Roboto"/>
              <a:buChar char="●"/>
            </a:pPr>
            <a:r>
              <a:rPr lang="en-US" sz="1700" dirty="0" err="1">
                <a:solidFill>
                  <a:schemeClr val="accent1"/>
                </a:solidFill>
                <a:latin typeface="Roboto"/>
                <a:ea typeface="Roboto"/>
                <a:cs typeface="Roboto"/>
                <a:sym typeface="Roboto"/>
              </a:rPr>
              <a:t>U</a:t>
            </a:r>
            <a:r>
              <a:rPr lang="en-US" sz="1700" b="0" i="0" u="none" strike="noStrike" cap="none" dirty="0" err="1">
                <a:solidFill>
                  <a:schemeClr val="accent1"/>
                </a:solidFill>
                <a:latin typeface="Roboto"/>
                <a:ea typeface="Roboto"/>
                <a:cs typeface="Roboto"/>
                <a:sym typeface="Roboto"/>
              </a:rPr>
              <a:t>sar</a:t>
            </a:r>
            <a:r>
              <a:rPr lang="en-US" sz="1700" b="0" i="0" u="none" strike="noStrike" cap="none" dirty="0">
                <a:solidFill>
                  <a:schemeClr val="accent1"/>
                </a:solidFill>
                <a:latin typeface="Roboto"/>
                <a:ea typeface="Roboto"/>
                <a:cs typeface="Roboto"/>
                <a:sym typeface="Roboto"/>
              </a:rPr>
              <a:t> </a:t>
            </a:r>
            <a:r>
              <a:rPr lang="en-US" sz="1700" b="0" i="0" u="none" strike="noStrike" cap="none" dirty="0" err="1">
                <a:solidFill>
                  <a:schemeClr val="accent1"/>
                </a:solidFill>
                <a:latin typeface="Roboto"/>
                <a:ea typeface="Roboto"/>
                <a:cs typeface="Roboto"/>
                <a:sym typeface="Roboto"/>
              </a:rPr>
              <a:t>terminología</a:t>
            </a:r>
            <a:r>
              <a:rPr lang="en-US" sz="1700" b="0" i="0" u="none" strike="noStrike" cap="none" dirty="0">
                <a:solidFill>
                  <a:schemeClr val="accent1"/>
                </a:solidFill>
                <a:latin typeface="Roboto"/>
                <a:ea typeface="Roboto"/>
                <a:cs typeface="Roboto"/>
                <a:sym typeface="Roboto"/>
              </a:rPr>
              <a:t> </a:t>
            </a:r>
            <a:r>
              <a:rPr lang="en-US" sz="1700" b="0" i="0" u="none" strike="noStrike" cap="none" dirty="0" err="1">
                <a:solidFill>
                  <a:schemeClr val="accent1"/>
                </a:solidFill>
                <a:latin typeface="Roboto"/>
                <a:ea typeface="Roboto"/>
                <a:cs typeface="Roboto"/>
                <a:sym typeface="Roboto"/>
              </a:rPr>
              <a:t>específica</a:t>
            </a:r>
            <a:r>
              <a:rPr lang="en-US" sz="1700" b="0" i="0" u="none" strike="noStrike" cap="none" dirty="0">
                <a:solidFill>
                  <a:schemeClr val="accent1"/>
                </a:solidFill>
                <a:latin typeface="Roboto"/>
                <a:ea typeface="Roboto"/>
                <a:cs typeface="Roboto"/>
                <a:sym typeface="Roboto"/>
              </a:rPr>
              <a:t> </a:t>
            </a:r>
            <a:r>
              <a:rPr lang="en-US" sz="1700" b="0" i="0" u="none" strike="noStrike" cap="none" dirty="0" err="1">
                <a:solidFill>
                  <a:schemeClr val="accent1"/>
                </a:solidFill>
                <a:latin typeface="Roboto"/>
                <a:ea typeface="Roboto"/>
                <a:cs typeface="Roboto"/>
                <a:sym typeface="Roboto"/>
              </a:rPr>
              <a:t>en</a:t>
            </a:r>
            <a:r>
              <a:rPr lang="en-US" sz="1700" b="0" i="0" u="none" strike="noStrike" cap="none" dirty="0">
                <a:solidFill>
                  <a:schemeClr val="accent1"/>
                </a:solidFill>
                <a:latin typeface="Roboto"/>
                <a:ea typeface="Roboto"/>
                <a:cs typeface="Roboto"/>
                <a:sym typeface="Roboto"/>
              </a:rPr>
              <a:t> </a:t>
            </a:r>
            <a:r>
              <a:rPr lang="en-US" sz="1700" b="0" i="0" u="none" strike="noStrike" cap="none" dirty="0" err="1">
                <a:solidFill>
                  <a:schemeClr val="accent1"/>
                </a:solidFill>
                <a:latin typeface="Roboto"/>
                <a:ea typeface="Roboto"/>
                <a:cs typeface="Roboto"/>
                <a:sym typeface="Roboto"/>
              </a:rPr>
              <a:t>función</a:t>
            </a:r>
            <a:r>
              <a:rPr lang="en-US" sz="1700" b="0" i="0" u="none" strike="noStrike" cap="none" dirty="0">
                <a:solidFill>
                  <a:schemeClr val="accent1"/>
                </a:solidFill>
                <a:latin typeface="Roboto"/>
                <a:ea typeface="Roboto"/>
                <a:cs typeface="Roboto"/>
                <a:sym typeface="Roboto"/>
              </a:rPr>
              <a:t> del </a:t>
            </a:r>
            <a:r>
              <a:rPr lang="en-US" sz="1700" b="0" i="0" u="none" strike="noStrike" cap="none" dirty="0" err="1">
                <a:solidFill>
                  <a:schemeClr val="accent1"/>
                </a:solidFill>
                <a:latin typeface="Roboto"/>
                <a:ea typeface="Roboto"/>
                <a:cs typeface="Roboto"/>
                <a:sym typeface="Roboto"/>
              </a:rPr>
              <a:t>contexto</a:t>
            </a:r>
            <a:r>
              <a:rPr lang="en-US" sz="1700" b="0" i="0" u="none" strike="noStrike" cap="none" dirty="0">
                <a:solidFill>
                  <a:schemeClr val="accent1"/>
                </a:solidFill>
                <a:latin typeface="Roboto"/>
                <a:ea typeface="Roboto"/>
                <a:cs typeface="Roboto"/>
                <a:sym typeface="Roboto"/>
              </a:rPr>
              <a:t> para </a:t>
            </a:r>
            <a:r>
              <a:rPr lang="en-US" sz="1700" b="0" i="0" u="none" strike="noStrike" cap="none" dirty="0" err="1">
                <a:solidFill>
                  <a:schemeClr val="accent1"/>
                </a:solidFill>
                <a:latin typeface="Roboto"/>
                <a:ea typeface="Roboto"/>
                <a:cs typeface="Roboto"/>
                <a:sym typeface="Roboto"/>
              </a:rPr>
              <a:t>asuntos</a:t>
            </a:r>
            <a:r>
              <a:rPr lang="en-US" sz="1700" b="0" i="0" u="none" strike="noStrike" cap="none" dirty="0">
                <a:solidFill>
                  <a:schemeClr val="accent1"/>
                </a:solidFill>
                <a:latin typeface="Roboto"/>
                <a:ea typeface="Roboto"/>
                <a:cs typeface="Roboto"/>
                <a:sym typeface="Roboto"/>
              </a:rPr>
              <a:t> </a:t>
            </a:r>
            <a:r>
              <a:rPr lang="en-US" sz="1700" b="0" i="0" u="none" strike="noStrike" cap="none" dirty="0" err="1">
                <a:solidFill>
                  <a:schemeClr val="accent1"/>
                </a:solidFill>
                <a:latin typeface="Roboto"/>
                <a:ea typeface="Roboto"/>
                <a:cs typeface="Roboto"/>
                <a:sym typeface="Roboto"/>
              </a:rPr>
              <a:t>delicados</a:t>
            </a:r>
            <a:endParaRPr dirty="0"/>
          </a:p>
          <a:p>
            <a:pPr marL="285750" marR="0" lvl="0" indent="-285750" algn="l" rtl="0">
              <a:lnSpc>
                <a:spcPct val="114000"/>
              </a:lnSpc>
              <a:spcBef>
                <a:spcPts val="1600"/>
              </a:spcBef>
              <a:spcAft>
                <a:spcPts val="0"/>
              </a:spcAft>
              <a:buClr>
                <a:schemeClr val="accent1"/>
              </a:buClr>
              <a:buSzPts val="1700"/>
              <a:buFont typeface="Roboto"/>
              <a:buChar char="●"/>
            </a:pPr>
            <a:r>
              <a:rPr lang="en-US" sz="1700" dirty="0" err="1">
                <a:solidFill>
                  <a:schemeClr val="accent1"/>
                </a:solidFill>
                <a:latin typeface="Roboto"/>
                <a:ea typeface="Roboto"/>
                <a:cs typeface="Roboto"/>
                <a:sym typeface="Roboto"/>
              </a:rPr>
              <a:t>S</a:t>
            </a:r>
            <a:r>
              <a:rPr lang="en-US" sz="1700" b="0" i="0" u="none" strike="noStrike" cap="none" dirty="0" err="1">
                <a:solidFill>
                  <a:schemeClr val="accent1"/>
                </a:solidFill>
                <a:latin typeface="Roboto"/>
                <a:ea typeface="Roboto"/>
                <a:cs typeface="Roboto"/>
                <a:sym typeface="Roboto"/>
              </a:rPr>
              <a:t>olicitar</a:t>
            </a:r>
            <a:r>
              <a:rPr lang="en-US" sz="1700" b="0" i="0" u="none" strike="noStrike" cap="none" dirty="0">
                <a:solidFill>
                  <a:schemeClr val="accent1"/>
                </a:solidFill>
                <a:latin typeface="Roboto"/>
                <a:ea typeface="Roboto"/>
                <a:cs typeface="Roboto"/>
                <a:sym typeface="Roboto"/>
              </a:rPr>
              <a:t> primero la </a:t>
            </a:r>
            <a:r>
              <a:rPr lang="en-US" sz="1700" b="0" i="0" u="none" strike="noStrike" cap="none" dirty="0" err="1">
                <a:solidFill>
                  <a:schemeClr val="accent1"/>
                </a:solidFill>
                <a:latin typeface="Roboto"/>
                <a:ea typeface="Roboto"/>
                <a:cs typeface="Roboto"/>
                <a:sym typeface="Roboto"/>
              </a:rPr>
              <a:t>narración</a:t>
            </a:r>
            <a:r>
              <a:rPr lang="en-US" sz="1700" b="0" i="0" u="none" strike="noStrike" cap="none" dirty="0">
                <a:solidFill>
                  <a:schemeClr val="accent1"/>
                </a:solidFill>
                <a:latin typeface="Roboto"/>
                <a:ea typeface="Roboto"/>
                <a:cs typeface="Roboto"/>
                <a:sym typeface="Roboto"/>
              </a:rPr>
              <a:t>, y </a:t>
            </a:r>
            <a:r>
              <a:rPr lang="en-US" sz="1700" b="0" i="1" u="none" strike="noStrike" cap="none" dirty="0" err="1">
                <a:solidFill>
                  <a:schemeClr val="accent1"/>
                </a:solidFill>
                <a:latin typeface="Roboto"/>
                <a:ea typeface="Roboto"/>
                <a:cs typeface="Roboto"/>
                <a:sym typeface="Roboto"/>
              </a:rPr>
              <a:t>luego</a:t>
            </a:r>
            <a:r>
              <a:rPr lang="en-US" sz="1700" b="0" i="0" u="none" strike="noStrike" cap="none" dirty="0">
                <a:solidFill>
                  <a:schemeClr val="accent1"/>
                </a:solidFill>
                <a:latin typeface="Roboto"/>
                <a:ea typeface="Roboto"/>
                <a:cs typeface="Roboto"/>
                <a:sym typeface="Roboto"/>
              </a:rPr>
              <a:t> </a:t>
            </a:r>
            <a:r>
              <a:rPr lang="en-US" sz="1700" b="0" i="0" u="none" strike="noStrike" cap="none" dirty="0" err="1">
                <a:solidFill>
                  <a:schemeClr val="accent1"/>
                </a:solidFill>
                <a:latin typeface="Roboto"/>
                <a:ea typeface="Roboto"/>
                <a:cs typeface="Roboto"/>
                <a:sym typeface="Roboto"/>
              </a:rPr>
              <a:t>hacer</a:t>
            </a:r>
            <a:r>
              <a:rPr lang="en-US" sz="1700" b="0" i="0" u="none" strike="noStrike" cap="none" dirty="0">
                <a:solidFill>
                  <a:schemeClr val="accent1"/>
                </a:solidFill>
                <a:latin typeface="Roboto"/>
                <a:ea typeface="Roboto"/>
                <a:cs typeface="Roboto"/>
                <a:sym typeface="Roboto"/>
              </a:rPr>
              <a:t> </a:t>
            </a:r>
            <a:r>
              <a:rPr lang="en-US" sz="1700" b="0" i="0" u="none" strike="noStrike" cap="none" dirty="0" err="1">
                <a:solidFill>
                  <a:schemeClr val="accent1"/>
                </a:solidFill>
                <a:latin typeface="Roboto"/>
                <a:ea typeface="Roboto"/>
                <a:cs typeface="Roboto"/>
                <a:sym typeface="Roboto"/>
              </a:rPr>
              <a:t>preguntas</a:t>
            </a:r>
            <a:r>
              <a:rPr lang="en-US" sz="1700" b="0" i="0" u="none" strike="noStrike" cap="none" dirty="0">
                <a:solidFill>
                  <a:schemeClr val="accent1"/>
                </a:solidFill>
                <a:latin typeface="Roboto"/>
                <a:ea typeface="Roboto"/>
                <a:cs typeface="Roboto"/>
                <a:sym typeface="Roboto"/>
              </a:rPr>
              <a:t> </a:t>
            </a:r>
            <a:r>
              <a:rPr lang="en-US" sz="1700" b="0" i="0" u="none" strike="noStrike" cap="none" dirty="0" err="1">
                <a:solidFill>
                  <a:schemeClr val="accent1"/>
                </a:solidFill>
                <a:latin typeface="Roboto"/>
                <a:ea typeface="Roboto"/>
                <a:cs typeface="Roboto"/>
                <a:sym typeface="Roboto"/>
              </a:rPr>
              <a:t>más</a:t>
            </a:r>
            <a:r>
              <a:rPr lang="en-US" sz="1700" b="0" i="0" u="none" strike="noStrike" cap="none" dirty="0">
                <a:solidFill>
                  <a:schemeClr val="accent1"/>
                </a:solidFill>
                <a:latin typeface="Roboto"/>
                <a:ea typeface="Roboto"/>
                <a:cs typeface="Roboto"/>
                <a:sym typeface="Roboto"/>
              </a:rPr>
              <a:t> </a:t>
            </a:r>
            <a:r>
              <a:rPr lang="en-US" sz="1700" b="0" i="0" u="none" strike="noStrike" cap="none" dirty="0" err="1">
                <a:solidFill>
                  <a:schemeClr val="accent1"/>
                </a:solidFill>
                <a:latin typeface="Roboto"/>
                <a:ea typeface="Roboto"/>
                <a:cs typeface="Roboto"/>
                <a:sym typeface="Roboto"/>
              </a:rPr>
              <a:t>esclarecedoras</a:t>
            </a:r>
            <a:endParaRPr dirty="0"/>
          </a:p>
        </p:txBody>
      </p:sp>
      <p:sp>
        <p:nvSpPr>
          <p:cNvPr id="389" name="Google Shape;389;p53"/>
          <p:cNvSpPr txBox="1"/>
          <p:nvPr/>
        </p:nvSpPr>
        <p:spPr>
          <a:xfrm>
            <a:off x="212950" y="100900"/>
            <a:ext cx="8651650" cy="565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US" sz="2400" b="0" i="0" u="none" strike="noStrike" cap="none">
                <a:solidFill>
                  <a:schemeClr val="accent1"/>
                </a:solidFill>
                <a:latin typeface="Merriweather"/>
                <a:ea typeface="Merriweather"/>
                <a:cs typeface="Merriweather"/>
                <a:sym typeface="Merriweather"/>
              </a:rPr>
              <a:t>Las buenas prácticas para la toma de declaraciones con sensibilidad incluyen:</a:t>
            </a:r>
            <a:endParaRPr/>
          </a:p>
        </p:txBody>
      </p:sp>
      <p:sp>
        <p:nvSpPr>
          <p:cNvPr id="5" name="Rectangle 4">
            <a:extLst>
              <a:ext uri="{FF2B5EF4-FFF2-40B4-BE49-F238E27FC236}">
                <a16:creationId xmlns:a16="http://schemas.microsoft.com/office/drawing/2014/main" id="{A7D78BCB-B93F-4F45-BC8A-9004B0C4D2AA}"/>
              </a:ext>
            </a:extLst>
          </p:cNvPr>
          <p:cNvSpPr/>
          <p:nvPr/>
        </p:nvSpPr>
        <p:spPr>
          <a:xfrm>
            <a:off x="8298948" y="4841465"/>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sp>
        <p:nvSpPr>
          <p:cNvPr id="394" name="Google Shape;394;p54"/>
          <p:cNvSpPr txBox="1">
            <a:spLocks noGrp="1"/>
          </p:cNvSpPr>
          <p:nvPr>
            <p:ph type="title"/>
          </p:nvPr>
        </p:nvSpPr>
        <p:spPr>
          <a:xfrm>
            <a:off x="245175" y="56900"/>
            <a:ext cx="4261800" cy="13899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lt1"/>
              </a:buClr>
              <a:buSzPts val="2800"/>
              <a:buFont typeface="Merriweather"/>
              <a:buNone/>
            </a:pPr>
            <a:r>
              <a:rPr lang="en-US" sz="2400" b="0" i="0" u="none" strike="noStrike" cap="none">
                <a:solidFill>
                  <a:schemeClr val="lt1"/>
                </a:solidFill>
                <a:latin typeface="Merriweather"/>
                <a:ea typeface="Merriweather"/>
                <a:cs typeface="Merriweather"/>
                <a:sym typeface="Merriweather"/>
              </a:rPr>
              <a:t>No hacer daño</a:t>
            </a:r>
            <a:endParaRPr/>
          </a:p>
        </p:txBody>
      </p:sp>
      <p:sp>
        <p:nvSpPr>
          <p:cNvPr id="395" name="Google Shape;395;p54"/>
          <p:cNvSpPr txBox="1">
            <a:spLocks noGrp="1"/>
          </p:cNvSpPr>
          <p:nvPr>
            <p:ph type="body" idx="2"/>
          </p:nvPr>
        </p:nvSpPr>
        <p:spPr>
          <a:xfrm>
            <a:off x="4644674" y="299325"/>
            <a:ext cx="4432651" cy="4544850"/>
          </a:xfrm>
          <a:prstGeom prst="rect">
            <a:avLst/>
          </a:prstGeom>
          <a:noFill/>
          <a:ln>
            <a:noFill/>
          </a:ln>
        </p:spPr>
        <p:txBody>
          <a:bodyPr spcFirstLastPara="1" wrap="square" lIns="91425" tIns="91425" rIns="91425" bIns="91425" anchor="ctr" anchorCtr="0">
            <a:noAutofit/>
          </a:bodyPr>
          <a:lstStyle/>
          <a:p>
            <a:pPr marL="114300" marR="0" lvl="0" indent="0" algn="l" rtl="0">
              <a:lnSpc>
                <a:spcPct val="114000"/>
              </a:lnSpc>
              <a:spcBef>
                <a:spcPts val="0"/>
              </a:spcBef>
              <a:spcAft>
                <a:spcPts val="0"/>
              </a:spcAft>
              <a:buClr>
                <a:schemeClr val="dk2"/>
              </a:buClr>
              <a:buSzPts val="1800"/>
              <a:buFont typeface="Roboto"/>
              <a:buNone/>
            </a:pPr>
            <a:r>
              <a:rPr lang="en-US" sz="1800" b="0" i="0" u="none" strike="noStrike" cap="none">
                <a:solidFill>
                  <a:schemeClr val="dk2"/>
                </a:solidFill>
                <a:latin typeface="Roboto"/>
                <a:ea typeface="Roboto"/>
                <a:cs typeface="Roboto"/>
                <a:sym typeface="Roboto"/>
              </a:rPr>
              <a:t>El personal debe realizar un análisis de riesgos de las amenazas sociales, psicológicas y de seguridad para las víctimas y los testigos. </a:t>
            </a:r>
            <a:endParaRPr/>
          </a:p>
          <a:p>
            <a:pPr marL="114300" marR="0" lvl="0" indent="0" algn="l" rtl="0">
              <a:lnSpc>
                <a:spcPct val="114000"/>
              </a:lnSpc>
              <a:spcBef>
                <a:spcPts val="1600"/>
              </a:spcBef>
              <a:spcAft>
                <a:spcPts val="0"/>
              </a:spcAft>
              <a:buClr>
                <a:schemeClr val="dk2"/>
              </a:buClr>
              <a:buSzPts val="1800"/>
              <a:buFont typeface="Roboto"/>
              <a:buNone/>
            </a:pPr>
            <a:endParaRPr sz="1800" b="0" i="0" u="none" strike="noStrike" cap="none">
              <a:solidFill>
                <a:schemeClr val="dk2"/>
              </a:solidFill>
              <a:latin typeface="Roboto"/>
              <a:ea typeface="Roboto"/>
              <a:cs typeface="Roboto"/>
              <a:sym typeface="Roboto"/>
            </a:endParaRPr>
          </a:p>
          <a:p>
            <a:pPr marL="114300" marR="0" lvl="0" indent="0" algn="l" rtl="0">
              <a:lnSpc>
                <a:spcPct val="114000"/>
              </a:lnSpc>
              <a:spcBef>
                <a:spcPts val="1600"/>
              </a:spcBef>
              <a:spcAft>
                <a:spcPts val="0"/>
              </a:spcAft>
              <a:buClr>
                <a:schemeClr val="dk2"/>
              </a:buClr>
              <a:buSzPts val="1800"/>
              <a:buFont typeface="Roboto"/>
              <a:buNone/>
            </a:pPr>
            <a:r>
              <a:rPr lang="en-US" sz="1800" b="0" i="0" u="none" strike="noStrike" cap="none">
                <a:solidFill>
                  <a:schemeClr val="dk2"/>
                </a:solidFill>
                <a:latin typeface="Roboto"/>
                <a:ea typeface="Roboto"/>
                <a:cs typeface="Roboto"/>
                <a:sym typeface="Roboto"/>
              </a:rPr>
              <a:t>El tribunal debe tomar todas las medidas posibles para reducir o mitigar estos riesgos.</a:t>
            </a:r>
            <a:endParaRPr/>
          </a:p>
          <a:p>
            <a:pPr marL="114300" marR="0" lvl="0" indent="0" algn="l" rtl="0">
              <a:lnSpc>
                <a:spcPct val="114000"/>
              </a:lnSpc>
              <a:spcBef>
                <a:spcPts val="1600"/>
              </a:spcBef>
              <a:spcAft>
                <a:spcPts val="0"/>
              </a:spcAft>
              <a:buClr>
                <a:schemeClr val="dk2"/>
              </a:buClr>
              <a:buSzPts val="1800"/>
              <a:buFont typeface="Roboto"/>
              <a:buNone/>
            </a:pPr>
            <a:endParaRPr sz="1800" b="0" i="0" u="none" strike="noStrike" cap="none">
              <a:solidFill>
                <a:schemeClr val="dk2"/>
              </a:solidFill>
              <a:latin typeface="Roboto"/>
              <a:ea typeface="Roboto"/>
              <a:cs typeface="Roboto"/>
              <a:sym typeface="Roboto"/>
            </a:endParaRPr>
          </a:p>
          <a:p>
            <a:pPr marL="114300" marR="0" lvl="0" indent="0" algn="l" rtl="0">
              <a:lnSpc>
                <a:spcPct val="114000"/>
              </a:lnSpc>
              <a:spcBef>
                <a:spcPts val="1600"/>
              </a:spcBef>
              <a:spcAft>
                <a:spcPts val="1600"/>
              </a:spcAft>
              <a:buClr>
                <a:schemeClr val="dk2"/>
              </a:buClr>
              <a:buSzPts val="1800"/>
              <a:buFont typeface="Roboto"/>
              <a:buNone/>
            </a:pPr>
            <a:r>
              <a:rPr lang="en-US" sz="1800" b="0" i="0" u="none" strike="noStrike" cap="none">
                <a:solidFill>
                  <a:schemeClr val="dk2"/>
                </a:solidFill>
                <a:latin typeface="Roboto"/>
                <a:ea typeface="Roboto"/>
                <a:cs typeface="Roboto"/>
                <a:sym typeface="Roboto"/>
              </a:rPr>
              <a:t>Si los riesgos no pueden reducirse o mitigarse, el tribunal no debe involucrar a la víctima o al testigo en el proceso.</a:t>
            </a:r>
            <a:endParaRPr/>
          </a:p>
        </p:txBody>
      </p:sp>
      <p:pic>
        <p:nvPicPr>
          <p:cNvPr id="396" name="Google Shape;396;p54" descr="https://lh6.googleusercontent.com/TCnLnIX2VLknY__0wAf7bfbQVnrNZ4pmXnwL-WZXGPHkG2k-sUEuEEX70_AVpj_RF5EAcj-JL2PTGXIgtxvOiCP59EuqlhICVCzT-OEk0l-sOEIfuLnGQ77-3RB-QKFTY4txXgBE2QI"/>
          <p:cNvPicPr preferRelativeResize="0"/>
          <p:nvPr/>
        </p:nvPicPr>
        <p:blipFill rotWithShape="1">
          <a:blip r:embed="rId3">
            <a:alphaModFix/>
          </a:blip>
          <a:srcRect/>
          <a:stretch/>
        </p:blipFill>
        <p:spPr>
          <a:xfrm>
            <a:off x="1" y="1521370"/>
            <a:ext cx="4572000" cy="3046746"/>
          </a:xfrm>
          <a:prstGeom prst="rect">
            <a:avLst/>
          </a:prstGeom>
          <a:noFill/>
          <a:ln>
            <a:noFill/>
          </a:ln>
        </p:spPr>
      </p:pic>
      <p:sp>
        <p:nvSpPr>
          <p:cNvPr id="5" name="Rectangle 4">
            <a:extLst>
              <a:ext uri="{FF2B5EF4-FFF2-40B4-BE49-F238E27FC236}">
                <a16:creationId xmlns:a16="http://schemas.microsoft.com/office/drawing/2014/main" id="{208C4797-9314-445A-9A06-3705D08C05D9}"/>
              </a:ext>
            </a:extLst>
          </p:cNvPr>
          <p:cNvSpPr/>
          <p:nvPr/>
        </p:nvSpPr>
        <p:spPr>
          <a:xfrm>
            <a:off x="8298948" y="4841465"/>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1" name="Google Shape;401;p55"/>
          <p:cNvSpPr txBox="1"/>
          <p:nvPr/>
        </p:nvSpPr>
        <p:spPr>
          <a:xfrm>
            <a:off x="212950" y="100900"/>
            <a:ext cx="8651650" cy="565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US" sz="3200" b="0" i="0" u="none" strike="noStrike" cap="none">
                <a:solidFill>
                  <a:schemeClr val="accent1"/>
                </a:solidFill>
                <a:latin typeface="Merriweather"/>
                <a:ea typeface="Merriweather"/>
                <a:cs typeface="Merriweather"/>
                <a:sym typeface="Merriweather"/>
              </a:rPr>
              <a:t>Otras consideraciones importantes</a:t>
            </a:r>
            <a:endParaRPr/>
          </a:p>
        </p:txBody>
      </p:sp>
      <p:sp>
        <p:nvSpPr>
          <p:cNvPr id="402" name="Google Shape;402;p55"/>
          <p:cNvSpPr/>
          <p:nvPr/>
        </p:nvSpPr>
        <p:spPr>
          <a:xfrm>
            <a:off x="1716082" y="1128713"/>
            <a:ext cx="2709825" cy="1625895"/>
          </a:xfrm>
          <a:prstGeom prst="rect">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85000"/>
              </a:lnSpc>
              <a:spcBef>
                <a:spcPts val="0"/>
              </a:spcBef>
              <a:spcAft>
                <a:spcPts val="0"/>
              </a:spcAft>
              <a:buClr>
                <a:srgbClr val="000000"/>
              </a:buClr>
              <a:buSzPts val="1800"/>
              <a:buFont typeface="Arial"/>
              <a:buNone/>
            </a:pPr>
            <a:r>
              <a:rPr lang="en-US" sz="1800" b="0" i="0" u="none" strike="noStrike" cap="none">
                <a:solidFill>
                  <a:schemeClr val="lt1"/>
                </a:solidFill>
                <a:latin typeface="Roboto"/>
                <a:ea typeface="Roboto"/>
                <a:cs typeface="Roboto"/>
                <a:sym typeface="Roboto"/>
              </a:rPr>
              <a:t>Permitir que se elija una persona del mismo sexo para realizar la entrevista y que tenga la capacitación y la experiencia adecuadas</a:t>
            </a:r>
            <a:endParaRPr/>
          </a:p>
        </p:txBody>
      </p:sp>
      <p:sp>
        <p:nvSpPr>
          <p:cNvPr id="403" name="Google Shape;403;p55"/>
          <p:cNvSpPr/>
          <p:nvPr/>
        </p:nvSpPr>
        <p:spPr>
          <a:xfrm>
            <a:off x="4696889" y="1128713"/>
            <a:ext cx="2709825" cy="1625895"/>
          </a:xfrm>
          <a:prstGeom prst="rect">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85000"/>
              </a:lnSpc>
              <a:spcBef>
                <a:spcPts val="0"/>
              </a:spcBef>
              <a:spcAft>
                <a:spcPts val="0"/>
              </a:spcAft>
              <a:buClr>
                <a:srgbClr val="000000"/>
              </a:buClr>
              <a:buSzPts val="1800"/>
              <a:buFont typeface="Arial"/>
              <a:buNone/>
            </a:pPr>
            <a:r>
              <a:rPr lang="en-US" sz="1800" b="0" i="0" u="none" strike="noStrike" cap="none">
                <a:solidFill>
                  <a:schemeClr val="lt1"/>
                </a:solidFill>
                <a:latin typeface="Roboto"/>
                <a:ea typeface="Roboto"/>
                <a:cs typeface="Roboto"/>
                <a:sym typeface="Roboto"/>
              </a:rPr>
              <a:t>Representar diversos grupos étnicos, lingüísticos, etarios y demás grupos importantes en el equipo de investigación</a:t>
            </a:r>
            <a:endParaRPr/>
          </a:p>
        </p:txBody>
      </p:sp>
      <p:sp>
        <p:nvSpPr>
          <p:cNvPr id="404" name="Google Shape;404;p55"/>
          <p:cNvSpPr/>
          <p:nvPr/>
        </p:nvSpPr>
        <p:spPr>
          <a:xfrm>
            <a:off x="1716082" y="2998492"/>
            <a:ext cx="2709825" cy="1625895"/>
          </a:xfrm>
          <a:prstGeom prst="rect">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85000"/>
              </a:lnSpc>
              <a:spcBef>
                <a:spcPts val="0"/>
              </a:spcBef>
              <a:spcAft>
                <a:spcPts val="0"/>
              </a:spcAft>
              <a:buClr>
                <a:srgbClr val="000000"/>
              </a:buClr>
              <a:buSzPts val="1800"/>
              <a:buFont typeface="Arial"/>
              <a:buNone/>
            </a:pPr>
            <a:r>
              <a:rPr lang="en-US" sz="1800" b="0" i="0" u="none" strike="noStrike" cap="none">
                <a:solidFill>
                  <a:schemeClr val="lt1"/>
                </a:solidFill>
                <a:latin typeface="Roboto"/>
                <a:ea typeface="Roboto"/>
                <a:cs typeface="Roboto"/>
                <a:sym typeface="Roboto"/>
              </a:rPr>
              <a:t>Utilizar un lugar privado y cómodo para la entrevista </a:t>
            </a:r>
            <a:endParaRPr/>
          </a:p>
        </p:txBody>
      </p:sp>
      <p:sp>
        <p:nvSpPr>
          <p:cNvPr id="405" name="Google Shape;405;p55"/>
          <p:cNvSpPr/>
          <p:nvPr/>
        </p:nvSpPr>
        <p:spPr>
          <a:xfrm>
            <a:off x="4696889" y="2998492"/>
            <a:ext cx="2709825" cy="1625895"/>
          </a:xfrm>
          <a:prstGeom prst="rect">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85000"/>
              </a:lnSpc>
              <a:spcBef>
                <a:spcPts val="0"/>
              </a:spcBef>
              <a:spcAft>
                <a:spcPts val="0"/>
              </a:spcAft>
              <a:buClr>
                <a:srgbClr val="000000"/>
              </a:buClr>
              <a:buSzPts val="1800"/>
              <a:buFont typeface="Arial"/>
              <a:buNone/>
            </a:pPr>
            <a:r>
              <a:rPr lang="en-US" sz="1800" b="0" i="0" u="none" strike="noStrike" cap="none">
                <a:solidFill>
                  <a:schemeClr val="lt1"/>
                </a:solidFill>
                <a:latin typeface="Roboto"/>
                <a:ea typeface="Roboto"/>
                <a:cs typeface="Roboto"/>
                <a:sym typeface="Roboto"/>
              </a:rPr>
              <a:t>Realizar entrevistas individuales </a:t>
            </a:r>
            <a:r>
              <a:rPr lang="en-US" sz="1800" b="0" i="1" u="none" strike="noStrike" cap="none">
                <a:solidFill>
                  <a:schemeClr val="lt1"/>
                </a:solidFill>
                <a:latin typeface="Roboto"/>
                <a:ea typeface="Roboto"/>
                <a:cs typeface="Roboto"/>
                <a:sym typeface="Roboto"/>
              </a:rPr>
              <a:t>a menos que</a:t>
            </a:r>
            <a:r>
              <a:rPr lang="en-US" sz="1800" b="0" i="0" u="none" strike="noStrike" cap="none">
                <a:solidFill>
                  <a:schemeClr val="lt1"/>
                </a:solidFill>
                <a:latin typeface="Roboto"/>
                <a:ea typeface="Roboto"/>
                <a:cs typeface="Roboto"/>
                <a:sym typeface="Roboto"/>
              </a:rPr>
              <a:t> la víctima solicite la presencia de una persona de apoyo.</a:t>
            </a:r>
            <a:endParaRPr/>
          </a:p>
        </p:txBody>
      </p:sp>
      <p:sp>
        <p:nvSpPr>
          <p:cNvPr id="7" name="Rectangle 6">
            <a:extLst>
              <a:ext uri="{FF2B5EF4-FFF2-40B4-BE49-F238E27FC236}">
                <a16:creationId xmlns:a16="http://schemas.microsoft.com/office/drawing/2014/main" id="{0244A75D-FDB7-4371-A37F-BD4C67AA1B26}"/>
              </a:ext>
            </a:extLst>
          </p:cNvPr>
          <p:cNvSpPr/>
          <p:nvPr/>
        </p:nvSpPr>
        <p:spPr>
          <a:xfrm>
            <a:off x="8298948" y="4841465"/>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sp>
        <p:nvSpPr>
          <p:cNvPr id="410" name="Google Shape;410;p56"/>
          <p:cNvSpPr txBox="1"/>
          <p:nvPr/>
        </p:nvSpPr>
        <p:spPr>
          <a:xfrm>
            <a:off x="212950" y="100900"/>
            <a:ext cx="4892450" cy="565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US" sz="3600" b="0" i="1" u="none" strike="noStrike" cap="none">
                <a:solidFill>
                  <a:schemeClr val="accent1"/>
                </a:solidFill>
                <a:latin typeface="Merriweather"/>
                <a:ea typeface="Merriweather"/>
                <a:cs typeface="Merriweather"/>
                <a:sym typeface="Merriweather"/>
              </a:rPr>
              <a:t>Vine a testificar</a:t>
            </a:r>
            <a:endParaRPr/>
          </a:p>
        </p:txBody>
      </p:sp>
      <p:pic>
        <p:nvPicPr>
          <p:cNvPr id="2" name="why_important-Apple ProRes 422">
            <a:hlinkClick r:id="" action="ppaction://media"/>
            <a:extLst>
              <a:ext uri="{FF2B5EF4-FFF2-40B4-BE49-F238E27FC236}">
                <a16:creationId xmlns:a16="http://schemas.microsoft.com/office/drawing/2014/main" id="{99C3A7AA-B89F-48B3-B172-B6D22A79BBA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614684" y="775715"/>
            <a:ext cx="5057049" cy="426688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14"/>
        <p:cNvGrpSpPr/>
        <p:nvPr/>
      </p:nvGrpSpPr>
      <p:grpSpPr>
        <a:xfrm>
          <a:off x="0" y="0"/>
          <a:ext cx="0" cy="0"/>
          <a:chOff x="0" y="0"/>
          <a:chExt cx="0" cy="0"/>
        </a:xfrm>
      </p:grpSpPr>
      <p:sp>
        <p:nvSpPr>
          <p:cNvPr id="415" name="Google Shape;415;p57"/>
          <p:cNvSpPr txBox="1">
            <a:spLocks noGrp="1"/>
          </p:cNvSpPr>
          <p:nvPr>
            <p:ph type="title"/>
          </p:nvPr>
        </p:nvSpPr>
        <p:spPr>
          <a:xfrm>
            <a:off x="245175" y="56900"/>
            <a:ext cx="4261800" cy="13899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lt1"/>
              </a:buClr>
              <a:buSzPts val="2800"/>
              <a:buFont typeface="Merriweather"/>
              <a:buNone/>
            </a:pPr>
            <a:r>
              <a:rPr lang="en-US" sz="2400" b="0" i="0" u="none" strike="noStrike" cap="none">
                <a:solidFill>
                  <a:schemeClr val="lt1"/>
                </a:solidFill>
                <a:latin typeface="Merriweather"/>
                <a:ea typeface="Merriweather"/>
                <a:cs typeface="Merriweather"/>
                <a:sym typeface="Merriweather"/>
              </a:rPr>
              <a:t>Apoyo a víctimas y testigos</a:t>
            </a:r>
            <a:endParaRPr/>
          </a:p>
        </p:txBody>
      </p:sp>
      <p:sp>
        <p:nvSpPr>
          <p:cNvPr id="416" name="Google Shape;416;p57"/>
          <p:cNvSpPr txBox="1">
            <a:spLocks noGrp="1"/>
          </p:cNvSpPr>
          <p:nvPr>
            <p:ph type="body" idx="2"/>
          </p:nvPr>
        </p:nvSpPr>
        <p:spPr>
          <a:xfrm>
            <a:off x="4644674" y="299325"/>
            <a:ext cx="4432651" cy="4544850"/>
          </a:xfrm>
          <a:prstGeom prst="rect">
            <a:avLst/>
          </a:prstGeom>
          <a:noFill/>
          <a:ln>
            <a:noFill/>
          </a:ln>
        </p:spPr>
        <p:txBody>
          <a:bodyPr spcFirstLastPara="1" wrap="square" lIns="91425" tIns="91425" rIns="91425" bIns="91425" anchor="ctr" anchorCtr="0">
            <a:noAutofit/>
          </a:bodyPr>
          <a:lstStyle/>
          <a:p>
            <a:pPr marL="114300" marR="0" lvl="0" indent="0" algn="l" rtl="0">
              <a:lnSpc>
                <a:spcPct val="114000"/>
              </a:lnSpc>
              <a:spcBef>
                <a:spcPts val="0"/>
              </a:spcBef>
              <a:spcAft>
                <a:spcPts val="0"/>
              </a:spcAft>
              <a:buClr>
                <a:schemeClr val="accent2"/>
              </a:buClr>
              <a:buSzPts val="1600"/>
              <a:buFont typeface="Roboto"/>
              <a:buNone/>
            </a:pPr>
            <a:r>
              <a:rPr lang="en-US" sz="1800" b="0" i="0" u="none" strike="noStrike" cap="none">
                <a:solidFill>
                  <a:schemeClr val="dk2"/>
                </a:solidFill>
                <a:latin typeface="Roboto"/>
                <a:ea typeface="Roboto"/>
                <a:cs typeface="Roboto"/>
                <a:sym typeface="Roboto"/>
              </a:rPr>
              <a:t>La fiscalía es responsable de la seguridad de las víctimas y los testigos, incluso a través de la provisión de:</a:t>
            </a:r>
            <a:endParaRPr/>
          </a:p>
          <a:p>
            <a:pPr marL="400050" marR="0" lvl="0" indent="-285750" algn="l" rtl="0">
              <a:lnSpc>
                <a:spcPct val="114000"/>
              </a:lnSpc>
              <a:spcBef>
                <a:spcPts val="1600"/>
              </a:spcBef>
              <a:spcAft>
                <a:spcPts val="0"/>
              </a:spcAft>
              <a:buClr>
                <a:schemeClr val="dk2"/>
              </a:buClr>
              <a:buSzPts val="1600"/>
              <a:buFont typeface="Roboto"/>
              <a:buChar char="●"/>
            </a:pPr>
            <a:r>
              <a:rPr lang="en-US" sz="1800" b="0" i="0" u="none" strike="noStrike" cap="none">
                <a:solidFill>
                  <a:schemeClr val="dk2"/>
                </a:solidFill>
                <a:latin typeface="Roboto"/>
                <a:ea typeface="Roboto"/>
                <a:cs typeface="Roboto"/>
                <a:sym typeface="Roboto"/>
              </a:rPr>
              <a:t>apoyo logístico para testificar;</a:t>
            </a:r>
            <a:endParaRPr/>
          </a:p>
          <a:p>
            <a:pPr marL="400050" marR="0" lvl="0" indent="-285750" algn="l" rtl="0">
              <a:lnSpc>
                <a:spcPct val="114000"/>
              </a:lnSpc>
              <a:spcBef>
                <a:spcPts val="1600"/>
              </a:spcBef>
              <a:spcAft>
                <a:spcPts val="0"/>
              </a:spcAft>
              <a:buClr>
                <a:schemeClr val="dk2"/>
              </a:buClr>
              <a:buSzPts val="1600"/>
              <a:buFont typeface="Roboto"/>
              <a:buChar char="●"/>
            </a:pPr>
            <a:r>
              <a:rPr lang="en-US" sz="1800" b="0" i="0" u="none" strike="noStrike" cap="none">
                <a:solidFill>
                  <a:schemeClr val="dk2"/>
                </a:solidFill>
                <a:latin typeface="Roboto"/>
                <a:ea typeface="Roboto"/>
                <a:cs typeface="Roboto"/>
                <a:sym typeface="Roboto"/>
              </a:rPr>
              <a:t>protección de víctimas y testigos;</a:t>
            </a:r>
            <a:endParaRPr/>
          </a:p>
          <a:p>
            <a:pPr marL="400050" marR="0" lvl="0" indent="-285750" algn="l" rtl="0">
              <a:lnSpc>
                <a:spcPct val="114000"/>
              </a:lnSpc>
              <a:spcBef>
                <a:spcPts val="1600"/>
              </a:spcBef>
              <a:spcAft>
                <a:spcPts val="1600"/>
              </a:spcAft>
              <a:buClr>
                <a:schemeClr val="dk2"/>
              </a:buClr>
              <a:buSzPts val="1600"/>
              <a:buFont typeface="Roboto"/>
              <a:buChar char="●"/>
            </a:pPr>
            <a:r>
              <a:rPr lang="en-US" sz="1800" b="0" i="0" u="none" strike="noStrike" cap="none">
                <a:solidFill>
                  <a:schemeClr val="dk2"/>
                </a:solidFill>
                <a:latin typeface="Roboto"/>
                <a:ea typeface="Roboto"/>
                <a:cs typeface="Roboto"/>
                <a:sym typeface="Roboto"/>
              </a:rPr>
              <a:t>apoyo psicosocial.</a:t>
            </a:r>
            <a:endParaRPr/>
          </a:p>
        </p:txBody>
      </p:sp>
      <p:sp>
        <p:nvSpPr>
          <p:cNvPr id="4" name="Rectangle 3">
            <a:extLst>
              <a:ext uri="{FF2B5EF4-FFF2-40B4-BE49-F238E27FC236}">
                <a16:creationId xmlns:a16="http://schemas.microsoft.com/office/drawing/2014/main" id="{4A8C6D0E-0E03-4F4E-95DD-A0D4290280B9}"/>
              </a:ext>
            </a:extLst>
          </p:cNvPr>
          <p:cNvSpPr/>
          <p:nvPr/>
        </p:nvSpPr>
        <p:spPr>
          <a:xfrm>
            <a:off x="8298948" y="4841465"/>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20"/>
        <p:cNvGrpSpPr/>
        <p:nvPr/>
      </p:nvGrpSpPr>
      <p:grpSpPr>
        <a:xfrm>
          <a:off x="0" y="0"/>
          <a:ext cx="0" cy="0"/>
          <a:chOff x="0" y="0"/>
          <a:chExt cx="0" cy="0"/>
        </a:xfrm>
      </p:grpSpPr>
      <p:sp>
        <p:nvSpPr>
          <p:cNvPr id="421" name="Google Shape;421;p58"/>
          <p:cNvSpPr txBox="1"/>
          <p:nvPr/>
        </p:nvSpPr>
        <p:spPr>
          <a:xfrm>
            <a:off x="212948" y="100900"/>
            <a:ext cx="7873777" cy="565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US" sz="3600" b="0" i="0" u="none" strike="noStrike" cap="none">
                <a:solidFill>
                  <a:schemeClr val="accent1"/>
                </a:solidFill>
                <a:latin typeface="Merriweather"/>
                <a:ea typeface="Merriweather"/>
                <a:cs typeface="Merriweather"/>
                <a:sym typeface="Merriweather"/>
              </a:rPr>
              <a:t>Sierra Leona</a:t>
            </a:r>
            <a:endParaRPr/>
          </a:p>
        </p:txBody>
      </p:sp>
      <p:pic>
        <p:nvPicPr>
          <p:cNvPr id="422" name="Google Shape;422;p58" descr="C:\Users\superuser\Documents\Anji\ICTJ &amp; UN Women\Criminal Justice Work\PPT\Photos\Sierra-Leone-Woman-baby-Bobthemagicdragon-Flickr.jpg"/>
          <p:cNvPicPr preferRelativeResize="0"/>
          <p:nvPr/>
        </p:nvPicPr>
        <p:blipFill rotWithShape="1">
          <a:blip r:embed="rId3">
            <a:alphaModFix/>
          </a:blip>
          <a:srcRect/>
          <a:stretch/>
        </p:blipFill>
        <p:spPr>
          <a:xfrm>
            <a:off x="1372394" y="742899"/>
            <a:ext cx="6399213" cy="4267009"/>
          </a:xfrm>
          <a:prstGeom prst="rect">
            <a:avLst/>
          </a:prstGeom>
          <a:noFill/>
          <a:ln>
            <a:noFill/>
          </a:ln>
        </p:spPr>
      </p:pic>
      <p:sp>
        <p:nvSpPr>
          <p:cNvPr id="4" name="Rectangle 3">
            <a:extLst>
              <a:ext uri="{FF2B5EF4-FFF2-40B4-BE49-F238E27FC236}">
                <a16:creationId xmlns:a16="http://schemas.microsoft.com/office/drawing/2014/main" id="{792D5BFB-9F71-4448-AC81-18CA49DABD54}"/>
              </a:ext>
            </a:extLst>
          </p:cNvPr>
          <p:cNvSpPr/>
          <p:nvPr/>
        </p:nvSpPr>
        <p:spPr>
          <a:xfrm>
            <a:off x="8298948" y="4841465"/>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sp>
        <p:nvSpPr>
          <p:cNvPr id="427" name="Google Shape;427;p59"/>
          <p:cNvSpPr txBox="1"/>
          <p:nvPr/>
        </p:nvSpPr>
        <p:spPr>
          <a:xfrm>
            <a:off x="212950" y="100900"/>
            <a:ext cx="8778650" cy="565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US" sz="2800" b="0" i="0" u="none" strike="noStrike" cap="none">
                <a:solidFill>
                  <a:schemeClr val="accent1"/>
                </a:solidFill>
                <a:latin typeface="Merriweather"/>
                <a:ea typeface="Merriweather"/>
                <a:cs typeface="Merriweather"/>
                <a:sym typeface="Merriweather"/>
              </a:rPr>
              <a:t>Ejemplos de protecciones para víctimas/testigos</a:t>
            </a:r>
            <a:endParaRPr/>
          </a:p>
        </p:txBody>
      </p:sp>
      <p:sp>
        <p:nvSpPr>
          <p:cNvPr id="428" name="Google Shape;428;p59"/>
          <p:cNvSpPr/>
          <p:nvPr/>
        </p:nvSpPr>
        <p:spPr>
          <a:xfrm>
            <a:off x="452438" y="925146"/>
            <a:ext cx="8239125" cy="369331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800" b="1" i="0" strike="noStrike" cap="none" dirty="0" err="1">
                <a:solidFill>
                  <a:schemeClr val="accent1"/>
                </a:solidFill>
                <a:latin typeface="Roboto"/>
                <a:ea typeface="Roboto"/>
                <a:cs typeface="Roboto"/>
                <a:sym typeface="Roboto"/>
              </a:rPr>
              <a:t>Confidencialidad</a:t>
            </a:r>
            <a:endParaRPr b="1" dirty="0"/>
          </a:p>
          <a:p>
            <a:pPr marL="285750" marR="0" lvl="0" indent="-285750" algn="l" rtl="0">
              <a:lnSpc>
                <a:spcPct val="100000"/>
              </a:lnSpc>
              <a:spcBef>
                <a:spcPts val="0"/>
              </a:spcBef>
              <a:spcAft>
                <a:spcPts val="0"/>
              </a:spcAft>
              <a:buClr>
                <a:schemeClr val="accent1"/>
              </a:buClr>
              <a:buSzPts val="1800"/>
              <a:buFont typeface="Roboto"/>
              <a:buChar char="●"/>
            </a:pPr>
            <a:r>
              <a:rPr lang="en-US" sz="1800" b="0" i="0" u="none" strike="noStrike" cap="none" dirty="0">
                <a:solidFill>
                  <a:schemeClr val="accent1"/>
                </a:solidFill>
                <a:latin typeface="Roboto"/>
                <a:ea typeface="Roboto"/>
                <a:cs typeface="Roboto"/>
                <a:sym typeface="Roboto"/>
              </a:rPr>
              <a:t>La CPI </a:t>
            </a:r>
            <a:r>
              <a:rPr lang="en-US" sz="1800" b="0" i="0" u="none" strike="noStrike" cap="none" dirty="0" err="1">
                <a:solidFill>
                  <a:schemeClr val="accent1"/>
                </a:solidFill>
                <a:latin typeface="Roboto"/>
                <a:ea typeface="Roboto"/>
                <a:cs typeface="Roboto"/>
                <a:sym typeface="Roboto"/>
              </a:rPr>
              <a:t>puede</a:t>
            </a:r>
            <a:r>
              <a:rPr lang="en-US" sz="1800" b="0" i="0" u="none" strike="noStrike" cap="none" dirty="0">
                <a:solidFill>
                  <a:schemeClr val="accent1"/>
                </a:solidFill>
                <a:latin typeface="Roboto"/>
                <a:ea typeface="Roboto"/>
                <a:cs typeface="Roboto"/>
                <a:sym typeface="Roboto"/>
              </a:rPr>
              <a:t> </a:t>
            </a:r>
            <a:r>
              <a:rPr lang="en-US" sz="1800" b="0" i="0" u="none" strike="noStrike" cap="none" dirty="0" err="1">
                <a:solidFill>
                  <a:schemeClr val="accent1"/>
                </a:solidFill>
                <a:latin typeface="Roboto"/>
                <a:ea typeface="Roboto"/>
                <a:cs typeface="Roboto"/>
                <a:sym typeface="Roboto"/>
              </a:rPr>
              <a:t>borrar</a:t>
            </a:r>
            <a:r>
              <a:rPr lang="en-US" sz="1800" b="0" i="0" u="none" strike="noStrike" cap="none" dirty="0">
                <a:solidFill>
                  <a:schemeClr val="accent1"/>
                </a:solidFill>
                <a:latin typeface="Roboto"/>
                <a:ea typeface="Roboto"/>
                <a:cs typeface="Roboto"/>
                <a:sym typeface="Roboto"/>
              </a:rPr>
              <a:t> la </a:t>
            </a:r>
            <a:r>
              <a:rPr lang="en-US" sz="1800" b="0" i="0" u="none" strike="noStrike" cap="none" dirty="0" err="1">
                <a:solidFill>
                  <a:schemeClr val="accent1"/>
                </a:solidFill>
                <a:latin typeface="Roboto"/>
                <a:ea typeface="Roboto"/>
                <a:cs typeface="Roboto"/>
                <a:sym typeface="Roboto"/>
              </a:rPr>
              <a:t>identidad</a:t>
            </a:r>
            <a:r>
              <a:rPr lang="en-US" sz="1800" b="0" i="0" u="none" strike="noStrike" cap="none" dirty="0">
                <a:solidFill>
                  <a:schemeClr val="accent1"/>
                </a:solidFill>
                <a:latin typeface="Roboto"/>
                <a:ea typeface="Roboto"/>
                <a:cs typeface="Roboto"/>
                <a:sym typeface="Roboto"/>
              </a:rPr>
              <a:t> de las </a:t>
            </a:r>
            <a:r>
              <a:rPr lang="en-US" sz="1800" b="0" i="0" u="none" strike="noStrike" cap="none" dirty="0" err="1">
                <a:solidFill>
                  <a:schemeClr val="accent1"/>
                </a:solidFill>
                <a:latin typeface="Roboto"/>
                <a:ea typeface="Roboto"/>
                <a:cs typeface="Roboto"/>
                <a:sym typeface="Roboto"/>
              </a:rPr>
              <a:t>víctimas</a:t>
            </a:r>
            <a:r>
              <a:rPr lang="en-US" sz="1800" b="0" i="0" u="none" strike="noStrike" cap="none" dirty="0">
                <a:solidFill>
                  <a:schemeClr val="accent1"/>
                </a:solidFill>
                <a:latin typeface="Roboto"/>
                <a:ea typeface="Roboto"/>
                <a:cs typeface="Roboto"/>
                <a:sym typeface="Roboto"/>
              </a:rPr>
              <a:t> y </a:t>
            </a:r>
            <a:r>
              <a:rPr lang="en-US" sz="1800" b="0" i="0" u="none" strike="noStrike" cap="none" dirty="0" err="1">
                <a:solidFill>
                  <a:schemeClr val="accent1"/>
                </a:solidFill>
                <a:latin typeface="Roboto"/>
                <a:ea typeface="Roboto"/>
                <a:cs typeface="Roboto"/>
                <a:sym typeface="Roboto"/>
              </a:rPr>
              <a:t>los</a:t>
            </a:r>
            <a:r>
              <a:rPr lang="en-US" sz="1800" b="0" i="0" u="none" strike="noStrike" cap="none" dirty="0">
                <a:solidFill>
                  <a:schemeClr val="accent1"/>
                </a:solidFill>
                <a:latin typeface="Roboto"/>
                <a:ea typeface="Roboto"/>
                <a:cs typeface="Roboto"/>
                <a:sym typeface="Roboto"/>
              </a:rPr>
              <a:t> </a:t>
            </a:r>
            <a:r>
              <a:rPr lang="en-US" sz="1800" b="0" i="0" u="none" strike="noStrike" cap="none" dirty="0" err="1">
                <a:solidFill>
                  <a:schemeClr val="accent1"/>
                </a:solidFill>
                <a:latin typeface="Roboto"/>
                <a:ea typeface="Roboto"/>
                <a:cs typeface="Roboto"/>
                <a:sym typeface="Roboto"/>
              </a:rPr>
              <a:t>testigos</a:t>
            </a:r>
            <a:r>
              <a:rPr lang="en-US" sz="1800" b="0" i="0" u="none" strike="noStrike" cap="none" dirty="0">
                <a:solidFill>
                  <a:schemeClr val="accent1"/>
                </a:solidFill>
                <a:latin typeface="Roboto"/>
                <a:ea typeface="Roboto"/>
                <a:cs typeface="Roboto"/>
                <a:sym typeface="Roboto"/>
              </a:rPr>
              <a:t> del </a:t>
            </a:r>
            <a:r>
              <a:rPr lang="en-US" sz="1800" b="0" i="0" u="none" strike="noStrike" cap="none" dirty="0" err="1">
                <a:solidFill>
                  <a:schemeClr val="accent1"/>
                </a:solidFill>
                <a:latin typeface="Roboto"/>
                <a:ea typeface="Roboto"/>
                <a:cs typeface="Roboto"/>
                <a:sym typeface="Roboto"/>
              </a:rPr>
              <a:t>registro</a:t>
            </a:r>
            <a:r>
              <a:rPr lang="en-US" sz="1800" b="0" i="0" u="none" strike="noStrike" cap="none" dirty="0">
                <a:solidFill>
                  <a:schemeClr val="accent1"/>
                </a:solidFill>
                <a:latin typeface="Roboto"/>
                <a:ea typeface="Roboto"/>
                <a:cs typeface="Roboto"/>
                <a:sym typeface="Roboto"/>
              </a:rPr>
              <a:t>, </a:t>
            </a:r>
            <a:r>
              <a:rPr lang="en-US" sz="1800" b="0" i="0" u="none" strike="noStrike" cap="none" dirty="0" err="1">
                <a:solidFill>
                  <a:schemeClr val="accent1"/>
                </a:solidFill>
                <a:latin typeface="Roboto"/>
                <a:ea typeface="Roboto"/>
                <a:cs typeface="Roboto"/>
                <a:sym typeface="Roboto"/>
              </a:rPr>
              <a:t>alterar</a:t>
            </a:r>
            <a:r>
              <a:rPr lang="en-US" sz="1800" b="0" i="0" u="none" strike="noStrike" cap="none" dirty="0">
                <a:solidFill>
                  <a:schemeClr val="accent1"/>
                </a:solidFill>
                <a:latin typeface="Roboto"/>
                <a:ea typeface="Roboto"/>
                <a:cs typeface="Roboto"/>
                <a:sym typeface="Roboto"/>
              </a:rPr>
              <a:t> </a:t>
            </a:r>
            <a:r>
              <a:rPr lang="en-US" sz="1800" b="0" i="0" u="none" strike="noStrike" cap="none" dirty="0" err="1">
                <a:solidFill>
                  <a:schemeClr val="accent1"/>
                </a:solidFill>
                <a:latin typeface="Roboto"/>
                <a:ea typeface="Roboto"/>
                <a:cs typeface="Roboto"/>
                <a:sym typeface="Roboto"/>
              </a:rPr>
              <a:t>electrónicamente</a:t>
            </a:r>
            <a:r>
              <a:rPr lang="en-US" sz="1800" b="0" i="0" u="none" strike="noStrike" cap="none" dirty="0">
                <a:solidFill>
                  <a:schemeClr val="accent1"/>
                </a:solidFill>
                <a:latin typeface="Roboto"/>
                <a:ea typeface="Roboto"/>
                <a:cs typeface="Roboto"/>
                <a:sym typeface="Roboto"/>
              </a:rPr>
              <a:t> las </a:t>
            </a:r>
            <a:r>
              <a:rPr lang="en-US" sz="1800" b="0" i="0" u="none" strike="noStrike" cap="none" dirty="0" err="1">
                <a:solidFill>
                  <a:schemeClr val="accent1"/>
                </a:solidFill>
                <a:latin typeface="Roboto"/>
                <a:ea typeface="Roboto"/>
                <a:cs typeface="Roboto"/>
                <a:sym typeface="Roboto"/>
              </a:rPr>
              <a:t>imágenes</a:t>
            </a:r>
            <a:r>
              <a:rPr lang="en-US" sz="1800" b="0" i="0" u="none" strike="noStrike" cap="none" dirty="0">
                <a:solidFill>
                  <a:schemeClr val="accent1"/>
                </a:solidFill>
                <a:latin typeface="Roboto"/>
                <a:ea typeface="Roboto"/>
                <a:cs typeface="Roboto"/>
                <a:sym typeface="Roboto"/>
              </a:rPr>
              <a:t> y las </a:t>
            </a:r>
            <a:r>
              <a:rPr lang="en-US" sz="1800" b="0" i="0" u="none" strike="noStrike" cap="none" dirty="0" err="1">
                <a:solidFill>
                  <a:schemeClr val="accent1"/>
                </a:solidFill>
                <a:latin typeface="Roboto"/>
                <a:ea typeface="Roboto"/>
                <a:cs typeface="Roboto"/>
                <a:sym typeface="Roboto"/>
              </a:rPr>
              <a:t>voces</a:t>
            </a:r>
            <a:r>
              <a:rPr lang="en-US" sz="1800" b="0" i="0" u="none" strike="noStrike" cap="none" dirty="0">
                <a:solidFill>
                  <a:schemeClr val="accent1"/>
                </a:solidFill>
                <a:latin typeface="Roboto"/>
                <a:ea typeface="Roboto"/>
                <a:cs typeface="Roboto"/>
                <a:sym typeface="Roboto"/>
              </a:rPr>
              <a:t>, y/o </a:t>
            </a:r>
            <a:r>
              <a:rPr lang="en-US" sz="1800" b="0" i="0" u="none" strike="noStrike" cap="none" dirty="0" err="1">
                <a:solidFill>
                  <a:schemeClr val="accent1"/>
                </a:solidFill>
                <a:latin typeface="Roboto"/>
                <a:ea typeface="Roboto"/>
                <a:cs typeface="Roboto"/>
                <a:sym typeface="Roboto"/>
              </a:rPr>
              <a:t>utilizar</a:t>
            </a:r>
            <a:r>
              <a:rPr lang="en-US" sz="1800" b="0" i="0" u="none" strike="noStrike" cap="none" dirty="0">
                <a:solidFill>
                  <a:schemeClr val="accent1"/>
                </a:solidFill>
                <a:latin typeface="Roboto"/>
                <a:ea typeface="Roboto"/>
                <a:cs typeface="Roboto"/>
                <a:sym typeface="Roboto"/>
              </a:rPr>
              <a:t> </a:t>
            </a:r>
            <a:r>
              <a:rPr lang="en-US" sz="1800" b="0" i="0" u="none" strike="noStrike" cap="none" dirty="0" err="1">
                <a:solidFill>
                  <a:schemeClr val="accent1"/>
                </a:solidFill>
                <a:latin typeface="Roboto"/>
                <a:ea typeface="Roboto"/>
                <a:cs typeface="Roboto"/>
                <a:sym typeface="Roboto"/>
              </a:rPr>
              <a:t>seudónimos</a:t>
            </a:r>
            <a:r>
              <a:rPr lang="en-US" sz="1800" b="0" i="0" u="none" strike="noStrike" cap="none" dirty="0">
                <a:solidFill>
                  <a:schemeClr val="accent1"/>
                </a:solidFill>
                <a:latin typeface="Roboto"/>
                <a:ea typeface="Roboto"/>
                <a:cs typeface="Roboto"/>
                <a:sym typeface="Roboto"/>
              </a:rPr>
              <a:t> para las </a:t>
            </a:r>
            <a:r>
              <a:rPr lang="en-US" sz="1800" b="0" i="0" u="none" strike="noStrike" cap="none" dirty="0" err="1">
                <a:solidFill>
                  <a:schemeClr val="accent1"/>
                </a:solidFill>
                <a:latin typeface="Roboto"/>
                <a:ea typeface="Roboto"/>
                <a:cs typeface="Roboto"/>
                <a:sym typeface="Roboto"/>
              </a:rPr>
              <a:t>víctimas</a:t>
            </a:r>
            <a:r>
              <a:rPr lang="en-US" sz="1800" b="0" i="0" u="none" strike="noStrike" cap="none" dirty="0">
                <a:solidFill>
                  <a:schemeClr val="accent1"/>
                </a:solidFill>
                <a:latin typeface="Roboto"/>
                <a:ea typeface="Roboto"/>
                <a:cs typeface="Roboto"/>
                <a:sym typeface="Roboto"/>
              </a:rPr>
              <a:t> y </a:t>
            </a:r>
            <a:r>
              <a:rPr lang="en-US" sz="1800" b="0" i="0" u="none" strike="noStrike" cap="none" dirty="0" err="1">
                <a:solidFill>
                  <a:schemeClr val="accent1"/>
                </a:solidFill>
                <a:latin typeface="Roboto"/>
                <a:ea typeface="Roboto"/>
                <a:cs typeface="Roboto"/>
                <a:sym typeface="Roboto"/>
              </a:rPr>
              <a:t>los</a:t>
            </a:r>
            <a:r>
              <a:rPr lang="en-US" sz="1800" b="0" i="0" u="none" strike="noStrike" cap="none" dirty="0">
                <a:solidFill>
                  <a:schemeClr val="accent1"/>
                </a:solidFill>
                <a:latin typeface="Roboto"/>
                <a:ea typeface="Roboto"/>
                <a:cs typeface="Roboto"/>
                <a:sym typeface="Roboto"/>
              </a:rPr>
              <a:t> </a:t>
            </a:r>
            <a:r>
              <a:rPr lang="en-US" sz="1800" b="0" i="0" u="none" strike="noStrike" cap="none" dirty="0" err="1">
                <a:solidFill>
                  <a:schemeClr val="accent1"/>
                </a:solidFill>
                <a:latin typeface="Roboto"/>
                <a:ea typeface="Roboto"/>
                <a:cs typeface="Roboto"/>
                <a:sym typeface="Roboto"/>
              </a:rPr>
              <a:t>testigos</a:t>
            </a:r>
            <a:r>
              <a:rPr lang="en-US" sz="1800" b="0" i="0" u="none" strike="noStrike" cap="none" dirty="0">
                <a:solidFill>
                  <a:schemeClr val="accent1"/>
                </a:solidFill>
                <a:latin typeface="Roboto"/>
                <a:ea typeface="Roboto"/>
                <a:cs typeface="Roboto"/>
                <a:sym typeface="Roboto"/>
              </a:rPr>
              <a:t>.</a:t>
            </a:r>
            <a:endParaRPr dirty="0"/>
          </a:p>
          <a:p>
            <a:pPr marL="0" marR="0" lvl="0" indent="0" algn="l" rtl="0">
              <a:lnSpc>
                <a:spcPct val="100000"/>
              </a:lnSpc>
              <a:spcBef>
                <a:spcPts val="0"/>
              </a:spcBef>
              <a:spcAft>
                <a:spcPts val="0"/>
              </a:spcAft>
              <a:buNone/>
            </a:pPr>
            <a:r>
              <a:rPr lang="en-US" sz="1800" b="0" i="0" u="none" strike="noStrike" cap="none" dirty="0">
                <a:solidFill>
                  <a:schemeClr val="accent1"/>
                </a:solidFill>
                <a:latin typeface="Roboto"/>
                <a:ea typeface="Roboto"/>
                <a:cs typeface="Roboto"/>
                <a:sym typeface="Roboto"/>
              </a:rPr>
              <a:t> </a:t>
            </a:r>
            <a:endParaRPr dirty="0"/>
          </a:p>
          <a:p>
            <a:pPr marL="0" marR="0" lvl="0" indent="0" algn="l" rtl="0">
              <a:lnSpc>
                <a:spcPct val="100000"/>
              </a:lnSpc>
              <a:spcBef>
                <a:spcPts val="0"/>
              </a:spcBef>
              <a:spcAft>
                <a:spcPts val="0"/>
              </a:spcAft>
              <a:buNone/>
            </a:pPr>
            <a:r>
              <a:rPr lang="en-US" sz="1800" b="1" i="0" strike="noStrike" cap="none" dirty="0" err="1">
                <a:solidFill>
                  <a:schemeClr val="accent1"/>
                </a:solidFill>
                <a:latin typeface="Roboto"/>
                <a:ea typeface="Roboto"/>
                <a:cs typeface="Roboto"/>
                <a:sym typeface="Roboto"/>
              </a:rPr>
              <a:t>Medios</a:t>
            </a:r>
            <a:r>
              <a:rPr lang="en-US" sz="1800" b="1" i="0" strike="noStrike" cap="none" dirty="0">
                <a:solidFill>
                  <a:schemeClr val="accent1"/>
                </a:solidFill>
                <a:latin typeface="Roboto"/>
                <a:ea typeface="Roboto"/>
                <a:cs typeface="Roboto"/>
                <a:sym typeface="Roboto"/>
              </a:rPr>
              <a:t> </a:t>
            </a:r>
            <a:r>
              <a:rPr lang="en-US" sz="1800" b="1" i="0" strike="noStrike" cap="none" dirty="0" err="1">
                <a:solidFill>
                  <a:schemeClr val="accent1"/>
                </a:solidFill>
                <a:latin typeface="Roboto"/>
                <a:ea typeface="Roboto"/>
                <a:cs typeface="Roboto"/>
                <a:sym typeface="Roboto"/>
              </a:rPr>
              <a:t>alternativos</a:t>
            </a:r>
            <a:r>
              <a:rPr lang="en-US" sz="1800" b="1" i="0" strike="noStrike" cap="none" dirty="0">
                <a:solidFill>
                  <a:schemeClr val="accent1"/>
                </a:solidFill>
                <a:latin typeface="Roboto"/>
                <a:ea typeface="Roboto"/>
                <a:cs typeface="Roboto"/>
                <a:sym typeface="Roboto"/>
              </a:rPr>
              <a:t> para </a:t>
            </a:r>
            <a:r>
              <a:rPr lang="en-US" sz="1800" b="1" i="0" strike="noStrike" cap="none" dirty="0" err="1">
                <a:solidFill>
                  <a:schemeClr val="accent1"/>
                </a:solidFill>
                <a:latin typeface="Roboto"/>
                <a:ea typeface="Roboto"/>
                <a:cs typeface="Roboto"/>
                <a:sym typeface="Roboto"/>
              </a:rPr>
              <a:t>proporcionar</a:t>
            </a:r>
            <a:r>
              <a:rPr lang="en-US" sz="1800" b="1" i="0" strike="noStrike" cap="none" dirty="0">
                <a:solidFill>
                  <a:schemeClr val="accent1"/>
                </a:solidFill>
                <a:latin typeface="Roboto"/>
                <a:ea typeface="Roboto"/>
                <a:cs typeface="Roboto"/>
                <a:sym typeface="Roboto"/>
              </a:rPr>
              <a:t> </a:t>
            </a:r>
            <a:r>
              <a:rPr lang="en-US" sz="1800" b="1" i="0" strike="noStrike" cap="none" dirty="0" err="1">
                <a:solidFill>
                  <a:schemeClr val="accent1"/>
                </a:solidFill>
                <a:latin typeface="Roboto"/>
                <a:ea typeface="Roboto"/>
                <a:cs typeface="Roboto"/>
                <a:sym typeface="Roboto"/>
              </a:rPr>
              <a:t>evidencia</a:t>
            </a:r>
            <a:endParaRPr b="1" dirty="0"/>
          </a:p>
          <a:p>
            <a:pPr marL="285750" marR="0" lvl="0" indent="-285750" algn="l" rtl="0">
              <a:lnSpc>
                <a:spcPct val="100000"/>
              </a:lnSpc>
              <a:spcBef>
                <a:spcPts val="0"/>
              </a:spcBef>
              <a:spcAft>
                <a:spcPts val="0"/>
              </a:spcAft>
              <a:buClr>
                <a:schemeClr val="accent1"/>
              </a:buClr>
              <a:buSzPts val="1800"/>
              <a:buFont typeface="Roboto"/>
              <a:buChar char="●"/>
            </a:pPr>
            <a:r>
              <a:rPr lang="en-US" sz="1800" b="0" i="0" u="none" strike="noStrike" cap="none" dirty="0">
                <a:solidFill>
                  <a:schemeClr val="accent1"/>
                </a:solidFill>
                <a:latin typeface="Roboto"/>
                <a:ea typeface="Roboto"/>
                <a:cs typeface="Roboto"/>
                <a:sym typeface="Roboto"/>
              </a:rPr>
              <a:t>La CPI </a:t>
            </a:r>
            <a:r>
              <a:rPr lang="en-US" sz="1800" b="0" i="0" u="none" strike="noStrike" cap="none" dirty="0" err="1">
                <a:solidFill>
                  <a:schemeClr val="accent1"/>
                </a:solidFill>
                <a:latin typeface="Roboto"/>
                <a:ea typeface="Roboto"/>
                <a:cs typeface="Roboto"/>
                <a:sym typeface="Roboto"/>
              </a:rPr>
              <a:t>puede</a:t>
            </a:r>
            <a:r>
              <a:rPr lang="en-US" sz="1800" b="0" i="0" u="none" strike="noStrike" cap="none" dirty="0">
                <a:solidFill>
                  <a:schemeClr val="accent1"/>
                </a:solidFill>
                <a:latin typeface="Roboto"/>
                <a:ea typeface="Roboto"/>
                <a:cs typeface="Roboto"/>
                <a:sym typeface="Roboto"/>
              </a:rPr>
              <a:t> </a:t>
            </a:r>
            <a:r>
              <a:rPr lang="en-US" sz="1800" b="0" i="0" u="none" strike="noStrike" cap="none" dirty="0" err="1">
                <a:solidFill>
                  <a:schemeClr val="accent1"/>
                </a:solidFill>
                <a:latin typeface="Roboto"/>
                <a:ea typeface="Roboto"/>
                <a:cs typeface="Roboto"/>
                <a:sym typeface="Roboto"/>
              </a:rPr>
              <a:t>llevar</a:t>
            </a:r>
            <a:r>
              <a:rPr lang="en-US" sz="1800" b="0" i="0" u="none" strike="noStrike" cap="none" dirty="0">
                <a:solidFill>
                  <a:schemeClr val="accent1"/>
                </a:solidFill>
                <a:latin typeface="Roboto"/>
                <a:ea typeface="Roboto"/>
                <a:cs typeface="Roboto"/>
                <a:sym typeface="Roboto"/>
              </a:rPr>
              <a:t> a </a:t>
            </a:r>
            <a:r>
              <a:rPr lang="en-US" sz="1800" b="0" i="0" u="none" strike="noStrike" cap="none" dirty="0" err="1">
                <a:solidFill>
                  <a:schemeClr val="accent1"/>
                </a:solidFill>
                <a:latin typeface="Roboto"/>
                <a:ea typeface="Roboto"/>
                <a:cs typeface="Roboto"/>
                <a:sym typeface="Roboto"/>
              </a:rPr>
              <a:t>cabo</a:t>
            </a:r>
            <a:r>
              <a:rPr lang="en-US" sz="1800" b="0" i="0" u="none" strike="noStrike" cap="none" dirty="0">
                <a:solidFill>
                  <a:schemeClr val="accent1"/>
                </a:solidFill>
                <a:latin typeface="Roboto"/>
                <a:ea typeface="Roboto"/>
                <a:cs typeface="Roboto"/>
                <a:sym typeface="Roboto"/>
              </a:rPr>
              <a:t> </a:t>
            </a:r>
            <a:r>
              <a:rPr lang="en-US" sz="1800" b="0" i="0" u="none" strike="noStrike" cap="none" dirty="0" err="1">
                <a:solidFill>
                  <a:schemeClr val="accent1"/>
                </a:solidFill>
                <a:latin typeface="Roboto"/>
                <a:ea typeface="Roboto"/>
                <a:cs typeface="Roboto"/>
                <a:sym typeface="Roboto"/>
              </a:rPr>
              <a:t>procesos</a:t>
            </a:r>
            <a:r>
              <a:rPr lang="en-US" sz="1800" b="0" i="0" u="none" strike="noStrike" cap="none" dirty="0">
                <a:solidFill>
                  <a:schemeClr val="accent1"/>
                </a:solidFill>
                <a:latin typeface="Roboto"/>
                <a:ea typeface="Roboto"/>
                <a:cs typeface="Roboto"/>
                <a:sym typeface="Roboto"/>
              </a:rPr>
              <a:t> </a:t>
            </a:r>
            <a:r>
              <a:rPr lang="en-US" sz="1800" b="0" i="1" u="none" strike="noStrike" cap="none" dirty="0">
                <a:solidFill>
                  <a:schemeClr val="accent1"/>
                </a:solidFill>
                <a:latin typeface="Roboto"/>
                <a:ea typeface="Roboto"/>
                <a:cs typeface="Roboto"/>
                <a:sym typeface="Roboto"/>
              </a:rPr>
              <a:t>a </a:t>
            </a:r>
            <a:r>
              <a:rPr lang="en-US" sz="1800" b="0" i="1" u="none" strike="noStrike" cap="none" dirty="0" err="1">
                <a:solidFill>
                  <a:schemeClr val="accent1"/>
                </a:solidFill>
                <a:latin typeface="Roboto"/>
                <a:ea typeface="Roboto"/>
                <a:cs typeface="Roboto"/>
                <a:sym typeface="Roboto"/>
              </a:rPr>
              <a:t>puerta</a:t>
            </a:r>
            <a:r>
              <a:rPr lang="en-US" sz="1800" b="0" i="1" u="none" strike="noStrike" cap="none" dirty="0">
                <a:solidFill>
                  <a:schemeClr val="accent1"/>
                </a:solidFill>
                <a:latin typeface="Roboto"/>
                <a:ea typeface="Roboto"/>
                <a:cs typeface="Roboto"/>
                <a:sym typeface="Roboto"/>
              </a:rPr>
              <a:t> </a:t>
            </a:r>
            <a:r>
              <a:rPr lang="en-US" sz="1800" b="0" i="1" u="none" strike="noStrike" cap="none" dirty="0" err="1">
                <a:solidFill>
                  <a:schemeClr val="accent1"/>
                </a:solidFill>
                <a:latin typeface="Roboto"/>
                <a:ea typeface="Roboto"/>
                <a:cs typeface="Roboto"/>
                <a:sym typeface="Roboto"/>
              </a:rPr>
              <a:t>cerrada</a:t>
            </a:r>
            <a:r>
              <a:rPr lang="en-US" sz="1800" b="0" i="1" u="none" strike="noStrike" cap="none" dirty="0">
                <a:solidFill>
                  <a:schemeClr val="accent1"/>
                </a:solidFill>
                <a:latin typeface="Roboto"/>
                <a:ea typeface="Roboto"/>
                <a:cs typeface="Roboto"/>
                <a:sym typeface="Roboto"/>
              </a:rPr>
              <a:t> </a:t>
            </a:r>
            <a:r>
              <a:rPr lang="en-US" sz="1800" b="0" i="0" u="none" strike="noStrike" cap="none" dirty="0">
                <a:solidFill>
                  <a:schemeClr val="accent1"/>
                </a:solidFill>
                <a:latin typeface="Roboto"/>
                <a:ea typeface="Roboto"/>
                <a:cs typeface="Roboto"/>
                <a:sym typeface="Roboto"/>
              </a:rPr>
              <a:t>y </a:t>
            </a:r>
            <a:r>
              <a:rPr lang="en-US" sz="1800" b="0" i="0" u="none" strike="noStrike" cap="none" dirty="0" err="1">
                <a:solidFill>
                  <a:schemeClr val="accent1"/>
                </a:solidFill>
                <a:latin typeface="Roboto"/>
                <a:ea typeface="Roboto"/>
                <a:cs typeface="Roboto"/>
                <a:sym typeface="Roboto"/>
              </a:rPr>
              <a:t>permitir</a:t>
            </a:r>
            <a:r>
              <a:rPr lang="en-US" sz="1800" b="0" i="0" u="none" strike="noStrike" cap="none" dirty="0">
                <a:solidFill>
                  <a:schemeClr val="accent1"/>
                </a:solidFill>
                <a:latin typeface="Roboto"/>
                <a:ea typeface="Roboto"/>
                <a:cs typeface="Roboto"/>
                <a:sym typeface="Roboto"/>
              </a:rPr>
              <a:t> la </a:t>
            </a:r>
            <a:r>
              <a:rPr lang="en-US" sz="1800" b="0" i="0" u="none" strike="noStrike" cap="none" dirty="0" err="1">
                <a:solidFill>
                  <a:schemeClr val="accent1"/>
                </a:solidFill>
                <a:latin typeface="Roboto"/>
                <a:ea typeface="Roboto"/>
                <a:cs typeface="Roboto"/>
                <a:sym typeface="Roboto"/>
              </a:rPr>
              <a:t>presentación</a:t>
            </a:r>
            <a:r>
              <a:rPr lang="en-US" sz="1800" b="0" i="0" u="none" strike="noStrike" cap="none" dirty="0">
                <a:solidFill>
                  <a:schemeClr val="accent1"/>
                </a:solidFill>
                <a:latin typeface="Roboto"/>
                <a:ea typeface="Roboto"/>
                <a:cs typeface="Roboto"/>
                <a:sym typeface="Roboto"/>
              </a:rPr>
              <a:t> de testimonios de audio o video y </a:t>
            </a:r>
            <a:r>
              <a:rPr lang="en-US" sz="1800" b="0" i="0" u="none" strike="noStrike" cap="none" dirty="0" err="1">
                <a:solidFill>
                  <a:schemeClr val="accent1"/>
                </a:solidFill>
                <a:latin typeface="Roboto"/>
                <a:ea typeface="Roboto"/>
                <a:cs typeface="Roboto"/>
                <a:sym typeface="Roboto"/>
              </a:rPr>
              <a:t>transcripciones</a:t>
            </a:r>
            <a:r>
              <a:rPr lang="en-US" sz="1800" b="0" i="0" u="none" strike="noStrike" cap="none" dirty="0">
                <a:solidFill>
                  <a:schemeClr val="accent1"/>
                </a:solidFill>
                <a:latin typeface="Roboto"/>
                <a:ea typeface="Roboto"/>
                <a:cs typeface="Roboto"/>
                <a:sym typeface="Roboto"/>
              </a:rPr>
              <a:t> </a:t>
            </a:r>
            <a:r>
              <a:rPr lang="en-US" sz="1800" b="0" i="0" u="none" strike="noStrike" cap="none" dirty="0" err="1">
                <a:solidFill>
                  <a:schemeClr val="accent1"/>
                </a:solidFill>
                <a:latin typeface="Roboto"/>
                <a:ea typeface="Roboto"/>
                <a:cs typeface="Roboto"/>
                <a:sym typeface="Roboto"/>
              </a:rPr>
              <a:t>escritas</a:t>
            </a:r>
            <a:r>
              <a:rPr lang="en-US" sz="1800" b="0" i="0" u="none" strike="noStrike" cap="none" dirty="0">
                <a:solidFill>
                  <a:schemeClr val="accent1"/>
                </a:solidFill>
                <a:latin typeface="Roboto"/>
                <a:ea typeface="Roboto"/>
                <a:cs typeface="Roboto"/>
                <a:sym typeface="Roboto"/>
              </a:rPr>
              <a:t> </a:t>
            </a:r>
            <a:r>
              <a:rPr lang="en-US" sz="1800" b="0" i="0" u="none" strike="noStrike" cap="none" dirty="0" err="1">
                <a:solidFill>
                  <a:schemeClr val="accent1"/>
                </a:solidFill>
                <a:latin typeface="Roboto"/>
                <a:ea typeface="Roboto"/>
                <a:cs typeface="Roboto"/>
                <a:sym typeface="Roboto"/>
              </a:rPr>
              <a:t>como</a:t>
            </a:r>
            <a:r>
              <a:rPr lang="en-US" sz="1800" b="0" i="0" u="none" strike="noStrike" cap="none" dirty="0">
                <a:solidFill>
                  <a:schemeClr val="accent1"/>
                </a:solidFill>
                <a:latin typeface="Roboto"/>
                <a:ea typeface="Roboto"/>
                <a:cs typeface="Roboto"/>
                <a:sym typeface="Roboto"/>
              </a:rPr>
              <a:t> </a:t>
            </a:r>
            <a:r>
              <a:rPr lang="en-US" sz="1800" b="0" i="0" u="none" strike="noStrike" cap="none" dirty="0" err="1">
                <a:solidFill>
                  <a:schemeClr val="accent1"/>
                </a:solidFill>
                <a:latin typeface="Roboto"/>
                <a:ea typeface="Roboto"/>
                <a:cs typeface="Roboto"/>
                <a:sym typeface="Roboto"/>
              </a:rPr>
              <a:t>evidencia</a:t>
            </a:r>
            <a:r>
              <a:rPr lang="en-US" sz="1800" b="0" i="0" u="none" strike="noStrike" cap="none" dirty="0">
                <a:solidFill>
                  <a:schemeClr val="accent1"/>
                </a:solidFill>
                <a:latin typeface="Roboto"/>
                <a:ea typeface="Roboto"/>
                <a:cs typeface="Roboto"/>
                <a:sym typeface="Roboto"/>
              </a:rPr>
              <a:t>.</a:t>
            </a:r>
            <a:endParaRPr dirty="0"/>
          </a:p>
          <a:p>
            <a:pPr marL="0" marR="0" lvl="0" indent="0" algn="l" rtl="0">
              <a:lnSpc>
                <a:spcPct val="100000"/>
              </a:lnSpc>
              <a:spcBef>
                <a:spcPts val="0"/>
              </a:spcBef>
              <a:spcAft>
                <a:spcPts val="0"/>
              </a:spcAft>
              <a:buNone/>
            </a:pPr>
            <a:r>
              <a:rPr lang="en-US" sz="1800" b="0" i="0" u="none" strike="noStrike" cap="none" dirty="0">
                <a:solidFill>
                  <a:schemeClr val="accent1"/>
                </a:solidFill>
                <a:latin typeface="Roboto"/>
                <a:ea typeface="Roboto"/>
                <a:cs typeface="Roboto"/>
                <a:sym typeface="Roboto"/>
              </a:rPr>
              <a:t> </a:t>
            </a:r>
            <a:endParaRPr dirty="0"/>
          </a:p>
          <a:p>
            <a:pPr marL="0" marR="0" lvl="0" indent="0" algn="l" rtl="0">
              <a:lnSpc>
                <a:spcPct val="100000"/>
              </a:lnSpc>
              <a:spcBef>
                <a:spcPts val="0"/>
              </a:spcBef>
              <a:spcAft>
                <a:spcPts val="0"/>
              </a:spcAft>
              <a:buNone/>
            </a:pPr>
            <a:r>
              <a:rPr lang="en-US" sz="1800" b="1" i="0" strike="noStrike" cap="none" dirty="0" err="1">
                <a:solidFill>
                  <a:schemeClr val="accent1"/>
                </a:solidFill>
                <a:latin typeface="Roboto"/>
                <a:ea typeface="Roboto"/>
                <a:cs typeface="Roboto"/>
                <a:sym typeface="Roboto"/>
              </a:rPr>
              <a:t>Reubicación</a:t>
            </a:r>
            <a:endParaRPr b="1" dirty="0"/>
          </a:p>
          <a:p>
            <a:pPr marL="285750" marR="0" lvl="0" indent="-285750" algn="l" rtl="0">
              <a:lnSpc>
                <a:spcPct val="100000"/>
              </a:lnSpc>
              <a:spcBef>
                <a:spcPts val="0"/>
              </a:spcBef>
              <a:spcAft>
                <a:spcPts val="0"/>
              </a:spcAft>
              <a:buClr>
                <a:schemeClr val="accent1"/>
              </a:buClr>
              <a:buSzPts val="1800"/>
              <a:buFont typeface="Roboto"/>
              <a:buChar char="●"/>
            </a:pPr>
            <a:r>
              <a:rPr lang="en-US" sz="1800" b="0" i="0" u="none" strike="noStrike" cap="none" dirty="0">
                <a:solidFill>
                  <a:schemeClr val="accent1"/>
                </a:solidFill>
                <a:latin typeface="Roboto"/>
                <a:ea typeface="Roboto"/>
                <a:cs typeface="Roboto"/>
                <a:sym typeface="Roboto"/>
              </a:rPr>
              <a:t>La CPI ha </a:t>
            </a:r>
            <a:r>
              <a:rPr lang="en-US" sz="1800" b="0" i="0" u="none" strike="noStrike" cap="none" dirty="0" err="1">
                <a:solidFill>
                  <a:schemeClr val="accent1"/>
                </a:solidFill>
                <a:latin typeface="Roboto"/>
                <a:ea typeface="Roboto"/>
                <a:cs typeface="Roboto"/>
                <a:sym typeface="Roboto"/>
              </a:rPr>
              <a:t>celebrado</a:t>
            </a:r>
            <a:r>
              <a:rPr lang="en-US" sz="1800" b="0" i="0" u="none" strike="noStrike" cap="none" dirty="0">
                <a:solidFill>
                  <a:schemeClr val="accent1"/>
                </a:solidFill>
                <a:latin typeface="Roboto"/>
                <a:ea typeface="Roboto"/>
                <a:cs typeface="Roboto"/>
                <a:sym typeface="Roboto"/>
              </a:rPr>
              <a:t> </a:t>
            </a:r>
            <a:r>
              <a:rPr lang="en-US" sz="1800" b="0" i="0" u="none" strike="noStrike" cap="none" dirty="0" err="1">
                <a:solidFill>
                  <a:schemeClr val="accent1"/>
                </a:solidFill>
                <a:latin typeface="Roboto"/>
                <a:ea typeface="Roboto"/>
                <a:cs typeface="Roboto"/>
                <a:sym typeface="Roboto"/>
              </a:rPr>
              <a:t>acuerdos</a:t>
            </a:r>
            <a:r>
              <a:rPr lang="en-US" sz="1800" b="0" i="0" u="none" strike="noStrike" cap="none" dirty="0">
                <a:solidFill>
                  <a:schemeClr val="accent1"/>
                </a:solidFill>
                <a:latin typeface="Roboto"/>
                <a:ea typeface="Roboto"/>
                <a:cs typeface="Roboto"/>
                <a:sym typeface="Roboto"/>
              </a:rPr>
              <a:t> de </a:t>
            </a:r>
            <a:r>
              <a:rPr lang="en-US" sz="1800" b="0" i="0" u="none" strike="noStrike" cap="none" dirty="0" err="1">
                <a:solidFill>
                  <a:schemeClr val="accent1"/>
                </a:solidFill>
                <a:latin typeface="Roboto"/>
                <a:ea typeface="Roboto"/>
                <a:cs typeface="Roboto"/>
                <a:sym typeface="Roboto"/>
              </a:rPr>
              <a:t>reubicación</a:t>
            </a:r>
            <a:r>
              <a:rPr lang="en-US" sz="1800" b="0" i="0" u="none" strike="noStrike" cap="none" dirty="0">
                <a:solidFill>
                  <a:schemeClr val="accent1"/>
                </a:solidFill>
                <a:latin typeface="Roboto"/>
                <a:ea typeface="Roboto"/>
                <a:cs typeface="Roboto"/>
                <a:sym typeface="Roboto"/>
              </a:rPr>
              <a:t> con </a:t>
            </a:r>
            <a:r>
              <a:rPr lang="en-US" sz="1800" b="0" i="0" u="none" strike="noStrike" cap="none" dirty="0" err="1">
                <a:solidFill>
                  <a:schemeClr val="accent1"/>
                </a:solidFill>
                <a:latin typeface="Roboto"/>
                <a:ea typeface="Roboto"/>
                <a:cs typeface="Roboto"/>
                <a:sym typeface="Roboto"/>
              </a:rPr>
              <a:t>los</a:t>
            </a:r>
            <a:r>
              <a:rPr lang="en-US" sz="1800" b="0" i="0" u="none" strike="noStrike" cap="none" dirty="0">
                <a:solidFill>
                  <a:schemeClr val="accent1"/>
                </a:solidFill>
                <a:latin typeface="Roboto"/>
                <a:ea typeface="Roboto"/>
                <a:cs typeface="Roboto"/>
                <a:sym typeface="Roboto"/>
              </a:rPr>
              <a:t> </a:t>
            </a:r>
            <a:r>
              <a:rPr lang="en-US" sz="1800" b="0" i="0" u="none" strike="noStrike" cap="none" dirty="0" err="1">
                <a:solidFill>
                  <a:schemeClr val="accent1"/>
                </a:solidFill>
                <a:latin typeface="Roboto"/>
                <a:ea typeface="Roboto"/>
                <a:cs typeface="Roboto"/>
                <a:sym typeface="Roboto"/>
              </a:rPr>
              <a:t>Estados</a:t>
            </a:r>
            <a:r>
              <a:rPr lang="en-US" sz="1800" b="0" i="0" u="none" strike="noStrike" cap="none" dirty="0">
                <a:solidFill>
                  <a:schemeClr val="accent1"/>
                </a:solidFill>
                <a:latin typeface="Roboto"/>
                <a:ea typeface="Roboto"/>
                <a:cs typeface="Roboto"/>
                <a:sym typeface="Roboto"/>
              </a:rPr>
              <a:t> </a:t>
            </a:r>
            <a:r>
              <a:rPr lang="en-US" sz="1800" b="0" i="0" u="none" strike="noStrike" cap="none" dirty="0" err="1">
                <a:solidFill>
                  <a:schemeClr val="accent1"/>
                </a:solidFill>
                <a:latin typeface="Roboto"/>
                <a:ea typeface="Roboto"/>
                <a:cs typeface="Roboto"/>
                <a:sym typeface="Roboto"/>
              </a:rPr>
              <a:t>en</a:t>
            </a:r>
            <a:r>
              <a:rPr lang="en-US" sz="1800" b="0" i="0" u="none" strike="noStrike" cap="none" dirty="0">
                <a:solidFill>
                  <a:schemeClr val="accent1"/>
                </a:solidFill>
                <a:latin typeface="Roboto"/>
                <a:ea typeface="Roboto"/>
                <a:cs typeface="Roboto"/>
                <a:sym typeface="Roboto"/>
              </a:rPr>
              <a:t> </a:t>
            </a:r>
            <a:r>
              <a:rPr lang="en-US" sz="1800" b="0" i="0" u="none" strike="noStrike" cap="none" dirty="0" err="1">
                <a:solidFill>
                  <a:schemeClr val="accent1"/>
                </a:solidFill>
                <a:latin typeface="Roboto"/>
                <a:ea typeface="Roboto"/>
                <a:cs typeface="Roboto"/>
                <a:sym typeface="Roboto"/>
              </a:rPr>
              <a:t>cuanto</a:t>
            </a:r>
            <a:r>
              <a:rPr lang="en-US" sz="1800" b="0" i="0" u="none" strike="noStrike" cap="none" dirty="0">
                <a:solidFill>
                  <a:schemeClr val="accent1"/>
                </a:solidFill>
                <a:latin typeface="Roboto"/>
                <a:ea typeface="Roboto"/>
                <a:cs typeface="Roboto"/>
                <a:sym typeface="Roboto"/>
              </a:rPr>
              <a:t> a la </a:t>
            </a:r>
            <a:r>
              <a:rPr lang="en-US" sz="1800" b="0" i="0" u="none" strike="noStrike" cap="none" dirty="0" err="1">
                <a:solidFill>
                  <a:schemeClr val="accent1"/>
                </a:solidFill>
                <a:latin typeface="Roboto"/>
                <a:ea typeface="Roboto"/>
                <a:cs typeface="Roboto"/>
                <a:sym typeface="Roboto"/>
              </a:rPr>
              <a:t>reinstalación</a:t>
            </a:r>
            <a:r>
              <a:rPr lang="en-US" sz="1800" b="0" i="0" u="none" strike="noStrike" cap="none" dirty="0">
                <a:solidFill>
                  <a:schemeClr val="accent1"/>
                </a:solidFill>
                <a:latin typeface="Roboto"/>
                <a:ea typeface="Roboto"/>
                <a:cs typeface="Roboto"/>
                <a:sym typeface="Roboto"/>
              </a:rPr>
              <a:t> temporal o </a:t>
            </a:r>
            <a:r>
              <a:rPr lang="en-US" sz="1800" b="0" i="0" u="none" strike="noStrike" cap="none" dirty="0" err="1">
                <a:solidFill>
                  <a:schemeClr val="accent1"/>
                </a:solidFill>
                <a:latin typeface="Roboto"/>
                <a:ea typeface="Roboto"/>
                <a:cs typeface="Roboto"/>
                <a:sym typeface="Roboto"/>
              </a:rPr>
              <a:t>permanente</a:t>
            </a:r>
            <a:r>
              <a:rPr lang="en-US" sz="1800" b="0" i="0" u="none" strike="noStrike" cap="none" dirty="0">
                <a:solidFill>
                  <a:schemeClr val="accent1"/>
                </a:solidFill>
                <a:latin typeface="Roboto"/>
                <a:ea typeface="Roboto"/>
                <a:cs typeface="Roboto"/>
                <a:sym typeface="Roboto"/>
              </a:rPr>
              <a:t>. La </a:t>
            </a:r>
            <a:r>
              <a:rPr lang="en-US" sz="1800" b="0" i="0" u="none" strike="noStrike" cap="none" dirty="0" err="1">
                <a:solidFill>
                  <a:schemeClr val="accent1"/>
                </a:solidFill>
                <a:latin typeface="Roboto"/>
                <a:ea typeface="Roboto"/>
                <a:cs typeface="Roboto"/>
                <a:sym typeface="Roboto"/>
              </a:rPr>
              <a:t>reubicación</a:t>
            </a:r>
            <a:r>
              <a:rPr lang="en-US" sz="1800" b="0" i="0" u="none" strike="noStrike" cap="none" dirty="0">
                <a:solidFill>
                  <a:schemeClr val="accent1"/>
                </a:solidFill>
                <a:latin typeface="Roboto"/>
                <a:ea typeface="Roboto"/>
                <a:cs typeface="Roboto"/>
                <a:sym typeface="Roboto"/>
              </a:rPr>
              <a:t> </a:t>
            </a:r>
            <a:r>
              <a:rPr lang="en-US" sz="1800" b="0" i="0" u="none" strike="noStrike" cap="none" dirty="0" err="1">
                <a:solidFill>
                  <a:schemeClr val="accent1"/>
                </a:solidFill>
                <a:latin typeface="Roboto"/>
                <a:ea typeface="Roboto"/>
                <a:cs typeface="Roboto"/>
                <a:sym typeface="Roboto"/>
              </a:rPr>
              <a:t>es</a:t>
            </a:r>
            <a:r>
              <a:rPr lang="en-US" sz="1800" b="0" i="0" u="none" strike="noStrike" cap="none" dirty="0">
                <a:solidFill>
                  <a:schemeClr val="accent1"/>
                </a:solidFill>
                <a:latin typeface="Roboto"/>
                <a:ea typeface="Roboto"/>
                <a:cs typeface="Roboto"/>
                <a:sym typeface="Roboto"/>
              </a:rPr>
              <a:t> </a:t>
            </a:r>
            <a:r>
              <a:rPr lang="en-US" sz="1800" b="0" i="0" u="none" strike="noStrike" cap="none" dirty="0" err="1">
                <a:solidFill>
                  <a:schemeClr val="accent1"/>
                </a:solidFill>
                <a:latin typeface="Roboto"/>
                <a:ea typeface="Roboto"/>
                <a:cs typeface="Roboto"/>
                <a:sym typeface="Roboto"/>
              </a:rPr>
              <a:t>una</a:t>
            </a:r>
            <a:r>
              <a:rPr lang="en-US" sz="1800" b="0" i="0" u="none" strike="noStrike" cap="none" dirty="0">
                <a:solidFill>
                  <a:schemeClr val="accent1"/>
                </a:solidFill>
                <a:latin typeface="Roboto"/>
                <a:ea typeface="Roboto"/>
                <a:cs typeface="Roboto"/>
                <a:sym typeface="Roboto"/>
              </a:rPr>
              <a:t> </a:t>
            </a:r>
            <a:r>
              <a:rPr lang="en-US" sz="1800" b="0" i="0" u="none" strike="noStrike" cap="none" dirty="0" err="1">
                <a:solidFill>
                  <a:schemeClr val="accent1"/>
                </a:solidFill>
                <a:latin typeface="Roboto"/>
                <a:ea typeface="Roboto"/>
                <a:cs typeface="Roboto"/>
                <a:sym typeface="Roboto"/>
              </a:rPr>
              <a:t>medida</a:t>
            </a:r>
            <a:r>
              <a:rPr lang="en-US" sz="1800" b="0" i="0" u="none" strike="noStrike" cap="none" dirty="0">
                <a:solidFill>
                  <a:schemeClr val="accent1"/>
                </a:solidFill>
                <a:latin typeface="Roboto"/>
                <a:ea typeface="Roboto"/>
                <a:cs typeface="Roboto"/>
                <a:sym typeface="Roboto"/>
              </a:rPr>
              <a:t> de </a:t>
            </a:r>
            <a:r>
              <a:rPr lang="en-US" sz="1800" b="0" i="0" u="none" strike="noStrike" cap="none" dirty="0" err="1">
                <a:solidFill>
                  <a:schemeClr val="accent1"/>
                </a:solidFill>
                <a:latin typeface="Roboto"/>
                <a:ea typeface="Roboto"/>
                <a:cs typeface="Roboto"/>
                <a:sym typeface="Roboto"/>
              </a:rPr>
              <a:t>último</a:t>
            </a:r>
            <a:r>
              <a:rPr lang="en-US" sz="1800" b="0" i="0" u="none" strike="noStrike" cap="none" dirty="0">
                <a:solidFill>
                  <a:schemeClr val="accent1"/>
                </a:solidFill>
                <a:latin typeface="Roboto"/>
                <a:ea typeface="Roboto"/>
                <a:cs typeface="Roboto"/>
                <a:sym typeface="Roboto"/>
              </a:rPr>
              <a:t> </a:t>
            </a:r>
            <a:r>
              <a:rPr lang="en-US" sz="1800" b="0" i="0" u="none" strike="noStrike" cap="none" dirty="0" err="1">
                <a:solidFill>
                  <a:schemeClr val="accent1"/>
                </a:solidFill>
                <a:latin typeface="Roboto"/>
                <a:ea typeface="Roboto"/>
                <a:cs typeface="Roboto"/>
                <a:sym typeface="Roboto"/>
              </a:rPr>
              <a:t>recurso</a:t>
            </a:r>
            <a:r>
              <a:rPr lang="en-US" sz="1800" b="0" i="0" u="none" strike="noStrike" cap="none" dirty="0">
                <a:solidFill>
                  <a:schemeClr val="accent1"/>
                </a:solidFill>
                <a:latin typeface="Roboto"/>
                <a:ea typeface="Roboto"/>
                <a:cs typeface="Roboto"/>
                <a:sym typeface="Roboto"/>
              </a:rPr>
              <a:t> que se </a:t>
            </a:r>
            <a:r>
              <a:rPr lang="en-US" sz="1800" b="0" i="0" u="none" strike="noStrike" cap="none" dirty="0" err="1">
                <a:solidFill>
                  <a:schemeClr val="accent1"/>
                </a:solidFill>
                <a:latin typeface="Roboto"/>
                <a:ea typeface="Roboto"/>
                <a:cs typeface="Roboto"/>
                <a:sym typeface="Roboto"/>
              </a:rPr>
              <a:t>considera</a:t>
            </a:r>
            <a:r>
              <a:rPr lang="en-US" sz="1800" b="0" i="0" u="none" strike="noStrike" cap="none" dirty="0">
                <a:solidFill>
                  <a:schemeClr val="accent1"/>
                </a:solidFill>
                <a:latin typeface="Roboto"/>
                <a:ea typeface="Roboto"/>
                <a:cs typeface="Roboto"/>
                <a:sym typeface="Roboto"/>
              </a:rPr>
              <a:t> solo </a:t>
            </a:r>
            <a:r>
              <a:rPr lang="en-US" sz="1800" b="0" i="0" u="none" strike="noStrike" cap="none" dirty="0" err="1">
                <a:solidFill>
                  <a:schemeClr val="accent1"/>
                </a:solidFill>
                <a:latin typeface="Roboto"/>
                <a:ea typeface="Roboto"/>
                <a:cs typeface="Roboto"/>
                <a:sym typeface="Roboto"/>
              </a:rPr>
              <a:t>si</a:t>
            </a:r>
            <a:r>
              <a:rPr lang="en-US" sz="1800" b="0" i="0" u="none" strike="noStrike" cap="none" dirty="0">
                <a:solidFill>
                  <a:schemeClr val="accent1"/>
                </a:solidFill>
                <a:latin typeface="Roboto"/>
                <a:ea typeface="Roboto"/>
                <a:cs typeface="Roboto"/>
                <a:sym typeface="Roboto"/>
              </a:rPr>
              <a:t> </a:t>
            </a:r>
            <a:r>
              <a:rPr lang="en-US" sz="1800" b="0" i="0" u="none" strike="noStrike" cap="none" dirty="0" err="1">
                <a:solidFill>
                  <a:schemeClr val="accent1"/>
                </a:solidFill>
                <a:latin typeface="Roboto"/>
                <a:ea typeface="Roboto"/>
                <a:cs typeface="Roboto"/>
                <a:sym typeface="Roboto"/>
              </a:rPr>
              <a:t>ninguna</a:t>
            </a:r>
            <a:r>
              <a:rPr lang="en-US" sz="1800" b="0" i="0" u="none" strike="noStrike" cap="none" dirty="0">
                <a:solidFill>
                  <a:schemeClr val="accent1"/>
                </a:solidFill>
                <a:latin typeface="Roboto"/>
                <a:ea typeface="Roboto"/>
                <a:cs typeface="Roboto"/>
                <a:sym typeface="Roboto"/>
              </a:rPr>
              <a:t> </a:t>
            </a:r>
            <a:r>
              <a:rPr lang="en-US" sz="1800" b="0" i="0" u="none" strike="noStrike" cap="none" dirty="0" err="1">
                <a:solidFill>
                  <a:schemeClr val="accent1"/>
                </a:solidFill>
                <a:latin typeface="Roboto"/>
                <a:ea typeface="Roboto"/>
                <a:cs typeface="Roboto"/>
                <a:sym typeface="Roboto"/>
              </a:rPr>
              <a:t>otra</a:t>
            </a:r>
            <a:r>
              <a:rPr lang="en-US" sz="1800" b="0" i="0" u="none" strike="noStrike" cap="none" dirty="0">
                <a:solidFill>
                  <a:schemeClr val="accent1"/>
                </a:solidFill>
                <a:latin typeface="Roboto"/>
                <a:ea typeface="Roboto"/>
                <a:cs typeface="Roboto"/>
                <a:sym typeface="Roboto"/>
              </a:rPr>
              <a:t> </a:t>
            </a:r>
            <a:r>
              <a:rPr lang="en-US" sz="1800" b="0" i="0" u="none" strike="noStrike" cap="none" dirty="0" err="1">
                <a:solidFill>
                  <a:schemeClr val="accent1"/>
                </a:solidFill>
                <a:latin typeface="Roboto"/>
                <a:ea typeface="Roboto"/>
                <a:cs typeface="Roboto"/>
                <a:sym typeface="Roboto"/>
              </a:rPr>
              <a:t>medida</a:t>
            </a:r>
            <a:r>
              <a:rPr lang="en-US" sz="1800" b="0" i="0" u="none" strike="noStrike" cap="none" dirty="0">
                <a:solidFill>
                  <a:schemeClr val="accent1"/>
                </a:solidFill>
                <a:latin typeface="Roboto"/>
                <a:ea typeface="Roboto"/>
                <a:cs typeface="Roboto"/>
                <a:sym typeface="Roboto"/>
              </a:rPr>
              <a:t> de </a:t>
            </a:r>
            <a:r>
              <a:rPr lang="en-US" sz="1800" b="0" i="0" u="none" strike="noStrike" cap="none" dirty="0" err="1">
                <a:solidFill>
                  <a:schemeClr val="accent1"/>
                </a:solidFill>
                <a:latin typeface="Roboto"/>
                <a:ea typeface="Roboto"/>
                <a:cs typeface="Roboto"/>
                <a:sym typeface="Roboto"/>
              </a:rPr>
              <a:t>protección</a:t>
            </a:r>
            <a:r>
              <a:rPr lang="en-US" sz="1800" b="0" i="0" u="none" strike="noStrike" cap="none" dirty="0">
                <a:solidFill>
                  <a:schemeClr val="accent1"/>
                </a:solidFill>
                <a:latin typeface="Roboto"/>
                <a:ea typeface="Roboto"/>
                <a:cs typeface="Roboto"/>
                <a:sym typeface="Roboto"/>
              </a:rPr>
              <a:t> </a:t>
            </a:r>
            <a:r>
              <a:rPr lang="en-US" sz="1800" b="0" i="0" u="none" strike="noStrike" cap="none" dirty="0" err="1">
                <a:solidFill>
                  <a:schemeClr val="accent1"/>
                </a:solidFill>
                <a:latin typeface="Roboto"/>
                <a:ea typeface="Roboto"/>
                <a:cs typeface="Roboto"/>
                <a:sym typeface="Roboto"/>
              </a:rPr>
              <a:t>es</a:t>
            </a:r>
            <a:r>
              <a:rPr lang="en-US" sz="1800" b="0" i="0" u="none" strike="noStrike" cap="none" dirty="0">
                <a:solidFill>
                  <a:schemeClr val="accent1"/>
                </a:solidFill>
                <a:latin typeface="Roboto"/>
                <a:ea typeface="Roboto"/>
                <a:cs typeface="Roboto"/>
                <a:sym typeface="Roboto"/>
              </a:rPr>
              <a:t> </a:t>
            </a:r>
            <a:r>
              <a:rPr lang="en-US" sz="1800" b="0" i="0" u="none" strike="noStrike" cap="none" dirty="0" err="1">
                <a:solidFill>
                  <a:schemeClr val="accent1"/>
                </a:solidFill>
                <a:latin typeface="Roboto"/>
                <a:ea typeface="Roboto"/>
                <a:cs typeface="Roboto"/>
                <a:sym typeface="Roboto"/>
              </a:rPr>
              <a:t>suficiente</a:t>
            </a:r>
            <a:r>
              <a:rPr lang="en-US" sz="1800" b="0" i="0" u="none" strike="noStrike" cap="none" dirty="0">
                <a:solidFill>
                  <a:schemeClr val="accent1"/>
                </a:solidFill>
                <a:latin typeface="Roboto"/>
                <a:ea typeface="Roboto"/>
                <a:cs typeface="Roboto"/>
                <a:sym typeface="Roboto"/>
              </a:rPr>
              <a:t>.</a:t>
            </a:r>
            <a:endParaRPr dirty="0"/>
          </a:p>
        </p:txBody>
      </p:sp>
      <p:sp>
        <p:nvSpPr>
          <p:cNvPr id="4" name="Rectangle 3">
            <a:extLst>
              <a:ext uri="{FF2B5EF4-FFF2-40B4-BE49-F238E27FC236}">
                <a16:creationId xmlns:a16="http://schemas.microsoft.com/office/drawing/2014/main" id="{DFFD983B-AA9B-4421-A666-42E4AE2E74AE}"/>
              </a:ext>
            </a:extLst>
          </p:cNvPr>
          <p:cNvSpPr/>
          <p:nvPr/>
        </p:nvSpPr>
        <p:spPr>
          <a:xfrm>
            <a:off x="8298948" y="4841465"/>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32"/>
        <p:cNvGrpSpPr/>
        <p:nvPr/>
      </p:nvGrpSpPr>
      <p:grpSpPr>
        <a:xfrm>
          <a:off x="0" y="0"/>
          <a:ext cx="0" cy="0"/>
          <a:chOff x="0" y="0"/>
          <a:chExt cx="0" cy="0"/>
        </a:xfrm>
      </p:grpSpPr>
      <p:sp>
        <p:nvSpPr>
          <p:cNvPr id="433" name="Google Shape;433;p60"/>
          <p:cNvSpPr txBox="1"/>
          <p:nvPr/>
        </p:nvSpPr>
        <p:spPr>
          <a:xfrm>
            <a:off x="212948" y="100900"/>
            <a:ext cx="7873777" cy="565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US" sz="3600" b="0" i="0" u="none" strike="noStrike" cap="none">
                <a:solidFill>
                  <a:schemeClr val="accent1"/>
                </a:solidFill>
                <a:latin typeface="Merriweather"/>
                <a:ea typeface="Merriweather"/>
                <a:cs typeface="Merriweather"/>
                <a:sym typeface="Merriweather"/>
              </a:rPr>
              <a:t>Uganda</a:t>
            </a:r>
            <a:endParaRPr/>
          </a:p>
        </p:txBody>
      </p:sp>
      <p:pic>
        <p:nvPicPr>
          <p:cNvPr id="434" name="Google Shape;434;p60"/>
          <p:cNvPicPr preferRelativeResize="0"/>
          <p:nvPr/>
        </p:nvPicPr>
        <p:blipFill rotWithShape="1">
          <a:blip r:embed="rId3">
            <a:alphaModFix/>
          </a:blip>
          <a:srcRect/>
          <a:stretch/>
        </p:blipFill>
        <p:spPr>
          <a:xfrm>
            <a:off x="2090172" y="268100"/>
            <a:ext cx="6910954" cy="4607301"/>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82" name="Google Shape;82;p16"/>
          <p:cNvSpPr txBox="1">
            <a:spLocks noGrp="1"/>
          </p:cNvSpPr>
          <p:nvPr>
            <p:ph type="title"/>
          </p:nvPr>
        </p:nvSpPr>
        <p:spPr>
          <a:xfrm>
            <a:off x="311725" y="500925"/>
            <a:ext cx="3706500" cy="2508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lt1"/>
              </a:buClr>
              <a:buSzPts val="2800"/>
              <a:buFont typeface="Merriweather"/>
              <a:buNone/>
            </a:pPr>
            <a:r>
              <a:rPr lang="en-US" sz="2800" b="0" i="0" u="none" strike="noStrike" cap="none">
                <a:solidFill>
                  <a:schemeClr val="lt1"/>
                </a:solidFill>
                <a:latin typeface="Merriweather"/>
                <a:ea typeface="Merriweather"/>
                <a:cs typeface="Merriweather"/>
                <a:sym typeface="Merriweather"/>
              </a:rPr>
              <a:t>2. Importancia de los enjuiciamientos </a:t>
            </a:r>
            <a:endParaRPr/>
          </a:p>
        </p:txBody>
      </p:sp>
      <p:sp>
        <p:nvSpPr>
          <p:cNvPr id="83" name="Google Shape;83;p16"/>
          <p:cNvSpPr txBox="1">
            <a:spLocks noGrp="1"/>
          </p:cNvSpPr>
          <p:nvPr>
            <p:ph type="body" idx="1"/>
          </p:nvPr>
        </p:nvSpPr>
        <p:spPr>
          <a:xfrm>
            <a:off x="4644675" y="500925"/>
            <a:ext cx="4166400" cy="4098600"/>
          </a:xfrm>
          <a:prstGeom prst="rect">
            <a:avLst/>
          </a:prstGeom>
          <a:noFill/>
          <a:ln>
            <a:noFill/>
          </a:ln>
        </p:spPr>
        <p:txBody>
          <a:bodyPr spcFirstLastPara="1" wrap="square" lIns="91425" tIns="91425" rIns="91425" bIns="91425" anchor="ctr" anchorCtr="0">
            <a:noAutofit/>
          </a:bodyPr>
          <a:lstStyle/>
          <a:p>
            <a:pPr marL="285750" marR="0" lvl="0" indent="-285750" algn="l" rtl="0">
              <a:lnSpc>
                <a:spcPct val="115000"/>
              </a:lnSpc>
              <a:spcBef>
                <a:spcPts val="0"/>
              </a:spcBef>
              <a:spcAft>
                <a:spcPts val="0"/>
              </a:spcAft>
              <a:buClr>
                <a:schemeClr val="dk2"/>
              </a:buClr>
              <a:buSzPts val="1800"/>
              <a:buFont typeface="Roboto"/>
              <a:buChar char="●"/>
            </a:pPr>
            <a:r>
              <a:rPr lang="en-US" sz="1800" b="0" i="0" u="none" strike="noStrike" cap="none" dirty="0" err="1">
                <a:solidFill>
                  <a:schemeClr val="dk2"/>
                </a:solidFill>
                <a:latin typeface="Roboto"/>
                <a:ea typeface="Roboto"/>
                <a:cs typeface="Roboto"/>
                <a:sym typeface="Roboto"/>
              </a:rPr>
              <a:t>Restablecen</a:t>
            </a:r>
            <a:r>
              <a:rPr lang="en-US" sz="1800" b="0" i="0" u="none" strike="noStrike" cap="none" dirty="0">
                <a:solidFill>
                  <a:schemeClr val="dk2"/>
                </a:solidFill>
                <a:latin typeface="Roboto"/>
                <a:ea typeface="Roboto"/>
                <a:cs typeface="Roboto"/>
                <a:sym typeface="Roboto"/>
              </a:rPr>
              <a:t> el </a:t>
            </a:r>
            <a:r>
              <a:rPr lang="en-US" sz="1800" b="0" i="0" u="none" strike="noStrike" cap="none" dirty="0" err="1">
                <a:solidFill>
                  <a:schemeClr val="dk2"/>
                </a:solidFill>
                <a:latin typeface="Roboto"/>
                <a:ea typeface="Roboto"/>
                <a:cs typeface="Roboto"/>
                <a:sym typeface="Roboto"/>
              </a:rPr>
              <a:t>estado</a:t>
            </a:r>
            <a:r>
              <a:rPr lang="en-US" sz="1800" b="0" i="0" u="none" strike="noStrike" cap="none" dirty="0">
                <a:solidFill>
                  <a:schemeClr val="dk2"/>
                </a:solidFill>
                <a:latin typeface="Roboto"/>
                <a:ea typeface="Roboto"/>
                <a:cs typeface="Roboto"/>
                <a:sym typeface="Roboto"/>
              </a:rPr>
              <a:t> de derecho</a:t>
            </a:r>
            <a:endParaRPr dirty="0"/>
          </a:p>
          <a:p>
            <a:pPr marL="285750" marR="0" lvl="0" indent="-285750" algn="l" rtl="0">
              <a:lnSpc>
                <a:spcPct val="115000"/>
              </a:lnSpc>
              <a:spcBef>
                <a:spcPts val="1600"/>
              </a:spcBef>
              <a:spcAft>
                <a:spcPts val="0"/>
              </a:spcAft>
              <a:buClr>
                <a:schemeClr val="dk2"/>
              </a:buClr>
              <a:buSzPts val="1800"/>
              <a:buFont typeface="Roboto"/>
              <a:buChar char="●"/>
            </a:pPr>
            <a:r>
              <a:rPr lang="en-US" sz="1800" b="0" i="0" u="none" strike="noStrike" cap="none" dirty="0" err="1">
                <a:solidFill>
                  <a:schemeClr val="dk2"/>
                </a:solidFill>
                <a:latin typeface="Roboto"/>
                <a:ea typeface="Roboto"/>
                <a:cs typeface="Roboto"/>
                <a:sym typeface="Roboto"/>
              </a:rPr>
              <a:t>Reconocen</a:t>
            </a:r>
            <a:r>
              <a:rPr lang="en-US" sz="1800" b="0" i="0" u="none" strike="noStrike" cap="none" dirty="0">
                <a:solidFill>
                  <a:schemeClr val="dk2"/>
                </a:solidFill>
                <a:latin typeface="Roboto"/>
                <a:ea typeface="Roboto"/>
                <a:cs typeface="Roboto"/>
                <a:sym typeface="Roboto"/>
              </a:rPr>
              <a:t> la </a:t>
            </a:r>
            <a:r>
              <a:rPr lang="en-US" sz="1800" b="0" i="0" u="none" strike="noStrike" cap="none" dirty="0" err="1">
                <a:solidFill>
                  <a:schemeClr val="dk2"/>
                </a:solidFill>
                <a:latin typeface="Roboto"/>
                <a:ea typeface="Roboto"/>
                <a:cs typeface="Roboto"/>
                <a:sym typeface="Roboto"/>
              </a:rPr>
              <a:t>criminalidad</a:t>
            </a:r>
            <a:r>
              <a:rPr lang="en-US" sz="1800" b="0" i="0" u="none" strike="noStrike" cap="none" dirty="0">
                <a:solidFill>
                  <a:schemeClr val="dk2"/>
                </a:solidFill>
                <a:latin typeface="Roboto"/>
                <a:ea typeface="Roboto"/>
                <a:cs typeface="Roboto"/>
                <a:sym typeface="Roboto"/>
              </a:rPr>
              <a:t> de </a:t>
            </a:r>
            <a:r>
              <a:rPr lang="en-US" sz="1800" b="0" i="0" u="none" strike="noStrike" cap="none" dirty="0" err="1">
                <a:solidFill>
                  <a:schemeClr val="dk2"/>
                </a:solidFill>
                <a:latin typeface="Roboto"/>
                <a:ea typeface="Roboto"/>
                <a:cs typeface="Roboto"/>
                <a:sym typeface="Roboto"/>
              </a:rPr>
              <a:t>los</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actos</a:t>
            </a:r>
            <a:r>
              <a:rPr lang="en-US" sz="1800" b="0" i="0" u="none" strike="noStrike" cap="none" dirty="0">
                <a:solidFill>
                  <a:schemeClr val="dk2"/>
                </a:solidFill>
                <a:latin typeface="Roboto"/>
                <a:ea typeface="Roboto"/>
                <a:cs typeface="Roboto"/>
                <a:sym typeface="Roboto"/>
              </a:rPr>
              <a:t> de </a:t>
            </a:r>
            <a:r>
              <a:rPr lang="en-US" sz="1800" b="0" i="0" u="none" strike="noStrike" cap="none" dirty="0" err="1">
                <a:solidFill>
                  <a:schemeClr val="dk2"/>
                </a:solidFill>
                <a:latin typeface="Roboto"/>
                <a:ea typeface="Roboto"/>
                <a:cs typeface="Roboto"/>
                <a:sym typeface="Roboto"/>
              </a:rPr>
              <a:t>daño</a:t>
            </a:r>
            <a:endParaRPr dirty="0"/>
          </a:p>
          <a:p>
            <a:pPr marL="285750" marR="0" lvl="0" indent="-285750" algn="l" rtl="0">
              <a:lnSpc>
                <a:spcPct val="115000"/>
              </a:lnSpc>
              <a:spcBef>
                <a:spcPts val="1600"/>
              </a:spcBef>
              <a:spcAft>
                <a:spcPts val="0"/>
              </a:spcAft>
              <a:buClr>
                <a:schemeClr val="dk2"/>
              </a:buClr>
              <a:buSzPts val="1800"/>
              <a:buFont typeface="Roboto"/>
              <a:buChar char="●"/>
            </a:pPr>
            <a:r>
              <a:rPr lang="en-US" sz="1800" b="0" i="0" u="none" strike="noStrike" cap="none" dirty="0" err="1">
                <a:solidFill>
                  <a:schemeClr val="dk2"/>
                </a:solidFill>
                <a:latin typeface="Roboto"/>
                <a:ea typeface="Roboto"/>
                <a:cs typeface="Roboto"/>
                <a:sym typeface="Roboto"/>
              </a:rPr>
              <a:t>Terminan</a:t>
            </a:r>
            <a:r>
              <a:rPr lang="en-US" sz="1800" b="0" i="0" u="none" strike="noStrike" cap="none" dirty="0">
                <a:solidFill>
                  <a:schemeClr val="dk2"/>
                </a:solidFill>
                <a:latin typeface="Roboto"/>
                <a:ea typeface="Roboto"/>
                <a:cs typeface="Roboto"/>
                <a:sym typeface="Roboto"/>
              </a:rPr>
              <a:t> con la </a:t>
            </a:r>
            <a:r>
              <a:rPr lang="en-US" sz="1800" b="0" i="0" u="none" strike="noStrike" cap="none" dirty="0" err="1">
                <a:solidFill>
                  <a:schemeClr val="dk2"/>
                </a:solidFill>
                <a:latin typeface="Roboto"/>
                <a:ea typeface="Roboto"/>
                <a:cs typeface="Roboto"/>
                <a:sym typeface="Roboto"/>
              </a:rPr>
              <a:t>impunidad</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por</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esos</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daños</a:t>
            </a:r>
            <a:endParaRPr dirty="0"/>
          </a:p>
          <a:p>
            <a:pPr marL="285750" marR="0" lvl="0" indent="-285750" algn="l" rtl="0">
              <a:lnSpc>
                <a:spcPct val="115000"/>
              </a:lnSpc>
              <a:spcBef>
                <a:spcPts val="1600"/>
              </a:spcBef>
              <a:spcAft>
                <a:spcPts val="1600"/>
              </a:spcAft>
              <a:buClr>
                <a:schemeClr val="dk2"/>
              </a:buClr>
              <a:buSzPts val="1800"/>
              <a:buFont typeface="Roboto"/>
              <a:buChar char="●"/>
            </a:pPr>
            <a:r>
              <a:rPr lang="en-US" sz="1800" b="0" i="0" u="none" strike="noStrike" cap="none" dirty="0" err="1">
                <a:solidFill>
                  <a:schemeClr val="dk2"/>
                </a:solidFill>
                <a:latin typeface="Roboto"/>
                <a:ea typeface="Roboto"/>
                <a:cs typeface="Roboto"/>
                <a:sym typeface="Roboto"/>
              </a:rPr>
              <a:t>Disuaden</a:t>
            </a:r>
            <a:r>
              <a:rPr lang="en-US" sz="1800" b="0" i="0" u="none" strike="noStrike" cap="none" dirty="0">
                <a:solidFill>
                  <a:schemeClr val="dk2"/>
                </a:solidFill>
                <a:latin typeface="Roboto"/>
                <a:ea typeface="Roboto"/>
                <a:cs typeface="Roboto"/>
                <a:sym typeface="Roboto"/>
              </a:rPr>
              <a:t> a </a:t>
            </a:r>
            <a:r>
              <a:rPr lang="en-US" sz="1800" b="0" i="0" u="none" strike="noStrike" cap="none" dirty="0" err="1">
                <a:solidFill>
                  <a:schemeClr val="dk2"/>
                </a:solidFill>
                <a:latin typeface="Roboto"/>
                <a:ea typeface="Roboto"/>
                <a:cs typeface="Roboto"/>
                <a:sym typeface="Roboto"/>
              </a:rPr>
              <a:t>los</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perpetradores</a:t>
            </a:r>
            <a:r>
              <a:rPr lang="en-US" sz="1800" b="0" i="0" u="none" strike="noStrike" cap="none" dirty="0">
                <a:solidFill>
                  <a:schemeClr val="dk2"/>
                </a:solidFill>
                <a:latin typeface="Roboto"/>
                <a:ea typeface="Roboto"/>
                <a:cs typeface="Roboto"/>
                <a:sym typeface="Roboto"/>
              </a:rPr>
              <a:t> al </a:t>
            </a:r>
            <a:r>
              <a:rPr lang="en-US" sz="1800" b="0" i="0" u="none" strike="noStrike" cap="none" dirty="0" err="1">
                <a:solidFill>
                  <a:schemeClr val="dk2"/>
                </a:solidFill>
                <a:latin typeface="Roboto"/>
                <a:ea typeface="Roboto"/>
                <a:cs typeface="Roboto"/>
                <a:sym typeface="Roboto"/>
              </a:rPr>
              <a:t>advertirles</a:t>
            </a:r>
            <a:r>
              <a:rPr lang="en-US" sz="1800" b="0" i="0" u="none" strike="noStrike" cap="none" dirty="0">
                <a:solidFill>
                  <a:schemeClr val="dk2"/>
                </a:solidFill>
                <a:latin typeface="Roboto"/>
                <a:ea typeface="Roboto"/>
                <a:cs typeface="Roboto"/>
                <a:sym typeface="Roboto"/>
              </a:rPr>
              <a:t> que </a:t>
            </a:r>
            <a:r>
              <a:rPr lang="en-US" sz="1800" b="0" i="0" u="none" strike="noStrike" cap="none" dirty="0" err="1">
                <a:solidFill>
                  <a:schemeClr val="dk2"/>
                </a:solidFill>
                <a:latin typeface="Roboto"/>
                <a:ea typeface="Roboto"/>
                <a:cs typeface="Roboto"/>
                <a:sym typeface="Roboto"/>
              </a:rPr>
              <a:t>serán</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castigados</a:t>
            </a:r>
            <a:endParaRPr dirty="0"/>
          </a:p>
        </p:txBody>
      </p:sp>
      <p:sp>
        <p:nvSpPr>
          <p:cNvPr id="4" name="Rectangle 3">
            <a:extLst>
              <a:ext uri="{FF2B5EF4-FFF2-40B4-BE49-F238E27FC236}">
                <a16:creationId xmlns:a16="http://schemas.microsoft.com/office/drawing/2014/main" id="{4D1BB782-2213-442D-8BA9-1CF564DBA53C}"/>
              </a:ext>
            </a:extLst>
          </p:cNvPr>
          <p:cNvSpPr/>
          <p:nvPr/>
        </p:nvSpPr>
        <p:spPr>
          <a:xfrm>
            <a:off x="8298948" y="4841465"/>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38"/>
        <p:cNvGrpSpPr/>
        <p:nvPr/>
      </p:nvGrpSpPr>
      <p:grpSpPr>
        <a:xfrm>
          <a:off x="0" y="0"/>
          <a:ext cx="0" cy="0"/>
          <a:chOff x="0" y="0"/>
          <a:chExt cx="0" cy="0"/>
        </a:xfrm>
      </p:grpSpPr>
      <p:sp>
        <p:nvSpPr>
          <p:cNvPr id="439" name="Google Shape;439;p61"/>
          <p:cNvSpPr txBox="1">
            <a:spLocks noGrp="1"/>
          </p:cNvSpPr>
          <p:nvPr>
            <p:ph type="title"/>
          </p:nvPr>
        </p:nvSpPr>
        <p:spPr>
          <a:xfrm>
            <a:off x="245175" y="56900"/>
            <a:ext cx="4336350" cy="13899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lt1"/>
              </a:buClr>
              <a:buSzPts val="2800"/>
              <a:buFont typeface="Merriweather"/>
              <a:buNone/>
            </a:pPr>
            <a:r>
              <a:rPr lang="en-US" sz="2400" b="0" i="0" u="none" strike="noStrike" cap="none">
                <a:solidFill>
                  <a:schemeClr val="lt1"/>
                </a:solidFill>
                <a:latin typeface="Merriweather"/>
                <a:ea typeface="Merriweather"/>
                <a:cs typeface="Merriweather"/>
                <a:sym typeface="Merriweather"/>
              </a:rPr>
              <a:t>Consideraciones probatorias</a:t>
            </a:r>
            <a:endParaRPr/>
          </a:p>
        </p:txBody>
      </p:sp>
      <p:sp>
        <p:nvSpPr>
          <p:cNvPr id="440" name="Google Shape;440;p61"/>
          <p:cNvSpPr txBox="1">
            <a:spLocks noGrp="1"/>
          </p:cNvSpPr>
          <p:nvPr>
            <p:ph type="body" idx="2"/>
          </p:nvPr>
        </p:nvSpPr>
        <p:spPr>
          <a:xfrm>
            <a:off x="4644674" y="299325"/>
            <a:ext cx="4432651" cy="4544850"/>
          </a:xfrm>
          <a:prstGeom prst="rect">
            <a:avLst/>
          </a:prstGeom>
          <a:noFill/>
          <a:ln>
            <a:noFill/>
          </a:ln>
        </p:spPr>
        <p:txBody>
          <a:bodyPr spcFirstLastPara="1" wrap="square" lIns="91425" tIns="91425" rIns="91425" bIns="91425" anchor="ctr" anchorCtr="0">
            <a:noAutofit/>
          </a:bodyPr>
          <a:lstStyle/>
          <a:p>
            <a:pPr marL="114300" marR="0" lvl="0" indent="0" algn="l" rtl="0">
              <a:lnSpc>
                <a:spcPct val="114000"/>
              </a:lnSpc>
              <a:spcBef>
                <a:spcPts val="0"/>
              </a:spcBef>
              <a:spcAft>
                <a:spcPts val="0"/>
              </a:spcAft>
              <a:buClr>
                <a:schemeClr val="accent2"/>
              </a:buClr>
              <a:buSzPts val="1600"/>
              <a:buFont typeface="Roboto"/>
              <a:buNone/>
            </a:pPr>
            <a:r>
              <a:rPr lang="en-US" sz="1800" b="0" i="0" u="none" strike="noStrike" cap="none">
                <a:solidFill>
                  <a:schemeClr val="dk2"/>
                </a:solidFill>
                <a:latin typeface="Roboto"/>
                <a:ea typeface="Roboto"/>
                <a:cs typeface="Roboto"/>
                <a:sym typeface="Roboto"/>
              </a:rPr>
              <a:t>Los actos de violencia sexual y basada en género presentan desafíos probatorios porque:</a:t>
            </a:r>
            <a:endParaRPr/>
          </a:p>
          <a:p>
            <a:pPr marL="400050" marR="0" lvl="0" indent="-285750" algn="l" rtl="0">
              <a:lnSpc>
                <a:spcPct val="114000"/>
              </a:lnSpc>
              <a:spcBef>
                <a:spcPts val="1600"/>
              </a:spcBef>
              <a:spcAft>
                <a:spcPts val="0"/>
              </a:spcAft>
              <a:buClr>
                <a:schemeClr val="dk2"/>
              </a:buClr>
              <a:buSzPts val="1600"/>
              <a:buFont typeface="Roboto"/>
              <a:buChar char="●"/>
            </a:pPr>
            <a:r>
              <a:rPr lang="en-US" sz="1800" b="0" i="0" u="none" strike="noStrike" cap="none">
                <a:solidFill>
                  <a:schemeClr val="dk2"/>
                </a:solidFill>
                <a:latin typeface="Roboto"/>
                <a:ea typeface="Roboto"/>
                <a:cs typeface="Roboto"/>
                <a:sym typeface="Roboto"/>
              </a:rPr>
              <a:t>a menudo no dejan cicatrices visibles;</a:t>
            </a:r>
            <a:endParaRPr/>
          </a:p>
          <a:p>
            <a:pPr marL="400050" marR="0" lvl="0" indent="-285750" algn="l" rtl="0">
              <a:lnSpc>
                <a:spcPct val="114000"/>
              </a:lnSpc>
              <a:spcBef>
                <a:spcPts val="1600"/>
              </a:spcBef>
              <a:spcAft>
                <a:spcPts val="0"/>
              </a:spcAft>
              <a:buClr>
                <a:schemeClr val="dk2"/>
              </a:buClr>
              <a:buSzPts val="1600"/>
              <a:buFont typeface="Roboto"/>
              <a:buChar char="●"/>
            </a:pPr>
            <a:r>
              <a:rPr lang="en-US" sz="1800" b="0" i="0" u="none" strike="noStrike" cap="none">
                <a:solidFill>
                  <a:schemeClr val="dk2"/>
                </a:solidFill>
                <a:latin typeface="Roboto"/>
                <a:ea typeface="Roboto"/>
                <a:cs typeface="Roboto"/>
                <a:sym typeface="Roboto"/>
              </a:rPr>
              <a:t>son difíciles de probar con evidencia forense;</a:t>
            </a:r>
            <a:endParaRPr/>
          </a:p>
          <a:p>
            <a:pPr marL="400050" marR="0" lvl="0" indent="-285750" algn="l" rtl="0">
              <a:lnSpc>
                <a:spcPct val="114000"/>
              </a:lnSpc>
              <a:spcBef>
                <a:spcPts val="1600"/>
              </a:spcBef>
              <a:spcAft>
                <a:spcPts val="1600"/>
              </a:spcAft>
              <a:buClr>
                <a:schemeClr val="dk2"/>
              </a:buClr>
              <a:buSzPts val="1600"/>
              <a:buFont typeface="Roboto"/>
              <a:buChar char="●"/>
            </a:pPr>
            <a:r>
              <a:rPr lang="en-US" sz="1800" b="0" i="0" u="none" strike="noStrike" cap="none">
                <a:solidFill>
                  <a:schemeClr val="dk2"/>
                </a:solidFill>
                <a:latin typeface="Roboto"/>
                <a:ea typeface="Roboto"/>
                <a:cs typeface="Roboto"/>
                <a:sym typeface="Roboto"/>
              </a:rPr>
              <a:t>se basan en el testimonio individual, que es difícil de corroborar ya que a menudo no hay testigos ni registros médicos.</a:t>
            </a:r>
            <a:endParaRPr/>
          </a:p>
        </p:txBody>
      </p:sp>
      <p:pic>
        <p:nvPicPr>
          <p:cNvPr id="441" name="Google Shape;441;p61"/>
          <p:cNvPicPr preferRelativeResize="0"/>
          <p:nvPr/>
        </p:nvPicPr>
        <p:blipFill rotWithShape="1">
          <a:blip r:embed="rId3">
            <a:alphaModFix/>
          </a:blip>
          <a:srcRect/>
          <a:stretch/>
        </p:blipFill>
        <p:spPr>
          <a:xfrm>
            <a:off x="0" y="2085262"/>
            <a:ext cx="4572000" cy="3058238"/>
          </a:xfrm>
          <a:prstGeom prst="rect">
            <a:avLst/>
          </a:prstGeom>
          <a:noFill/>
          <a:ln>
            <a:noFill/>
          </a:ln>
        </p:spPr>
      </p:pic>
      <p:sp>
        <p:nvSpPr>
          <p:cNvPr id="5" name="Rectangle 4">
            <a:extLst>
              <a:ext uri="{FF2B5EF4-FFF2-40B4-BE49-F238E27FC236}">
                <a16:creationId xmlns:a16="http://schemas.microsoft.com/office/drawing/2014/main" id="{27BBE2AD-A2A1-488E-AC17-B85420A21981}"/>
              </a:ext>
            </a:extLst>
          </p:cNvPr>
          <p:cNvSpPr/>
          <p:nvPr/>
        </p:nvSpPr>
        <p:spPr>
          <a:xfrm>
            <a:off x="8298948" y="4841465"/>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445"/>
        <p:cNvGrpSpPr/>
        <p:nvPr/>
      </p:nvGrpSpPr>
      <p:grpSpPr>
        <a:xfrm>
          <a:off x="0" y="0"/>
          <a:ext cx="0" cy="0"/>
          <a:chOff x="0" y="0"/>
          <a:chExt cx="0" cy="0"/>
        </a:xfrm>
      </p:grpSpPr>
      <p:sp>
        <p:nvSpPr>
          <p:cNvPr id="446" name="Google Shape;446;p62"/>
          <p:cNvSpPr txBox="1"/>
          <p:nvPr/>
        </p:nvSpPr>
        <p:spPr>
          <a:xfrm>
            <a:off x="212950" y="100900"/>
            <a:ext cx="8651650" cy="565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US" sz="3600" b="0" i="0" u="none" strike="noStrike" cap="none">
                <a:solidFill>
                  <a:schemeClr val="accent1"/>
                </a:solidFill>
                <a:latin typeface="Merriweather"/>
                <a:ea typeface="Merriweather"/>
                <a:cs typeface="Merriweather"/>
                <a:sym typeface="Merriweather"/>
              </a:rPr>
              <a:t>Buenas prácticas probatorias</a:t>
            </a:r>
            <a:endParaRPr/>
          </a:p>
        </p:txBody>
      </p:sp>
      <p:sp>
        <p:nvSpPr>
          <p:cNvPr id="447" name="Google Shape;447;p62"/>
          <p:cNvSpPr/>
          <p:nvPr/>
        </p:nvSpPr>
        <p:spPr>
          <a:xfrm>
            <a:off x="226219" y="916148"/>
            <a:ext cx="8691562" cy="3960380"/>
          </a:xfrm>
          <a:prstGeom prst="rect">
            <a:avLst/>
          </a:prstGeom>
          <a:noFill/>
          <a:ln>
            <a:noFill/>
          </a:ln>
        </p:spPr>
        <p:txBody>
          <a:bodyPr spcFirstLastPara="1" wrap="square" lIns="91425" tIns="45700" rIns="91425" bIns="45700" anchor="ctr" anchorCtr="0">
            <a:noAutofit/>
          </a:bodyPr>
          <a:lstStyle/>
          <a:p>
            <a:pPr marL="400050" marR="0" lvl="0" indent="-285750" algn="l" rtl="0">
              <a:lnSpc>
                <a:spcPct val="114000"/>
              </a:lnSpc>
              <a:spcBef>
                <a:spcPts val="0"/>
              </a:spcBef>
              <a:spcAft>
                <a:spcPts val="0"/>
              </a:spcAft>
              <a:buClr>
                <a:schemeClr val="accent1"/>
              </a:buClr>
              <a:buSzPts val="1800"/>
              <a:buFont typeface="Roboto"/>
              <a:buChar char="●"/>
            </a:pPr>
            <a:r>
              <a:rPr lang="en-US" sz="1800" b="0" i="0" u="none" strike="noStrike" cap="none" dirty="0">
                <a:solidFill>
                  <a:schemeClr val="accent1"/>
                </a:solidFill>
                <a:latin typeface="Roboto"/>
                <a:ea typeface="Roboto"/>
                <a:cs typeface="Roboto"/>
                <a:sym typeface="Roboto"/>
              </a:rPr>
              <a:t>No </a:t>
            </a:r>
            <a:r>
              <a:rPr lang="en-US" sz="1800" b="0" i="0" u="none" strike="noStrike" cap="none" dirty="0" err="1">
                <a:solidFill>
                  <a:schemeClr val="accent1"/>
                </a:solidFill>
                <a:latin typeface="Roboto"/>
                <a:ea typeface="Roboto"/>
                <a:cs typeface="Roboto"/>
                <a:sym typeface="Roboto"/>
              </a:rPr>
              <a:t>es</a:t>
            </a:r>
            <a:r>
              <a:rPr lang="en-US" sz="1800" b="0" i="0" u="none" strike="noStrike" cap="none" dirty="0">
                <a:solidFill>
                  <a:schemeClr val="accent1"/>
                </a:solidFill>
                <a:latin typeface="Roboto"/>
                <a:ea typeface="Roboto"/>
                <a:cs typeface="Roboto"/>
                <a:sym typeface="Roboto"/>
              </a:rPr>
              <a:t> </a:t>
            </a:r>
            <a:r>
              <a:rPr lang="en-US" sz="1800" b="0" i="0" u="none" strike="noStrike" cap="none" dirty="0" err="1">
                <a:solidFill>
                  <a:schemeClr val="accent1"/>
                </a:solidFill>
                <a:latin typeface="Roboto"/>
                <a:ea typeface="Roboto"/>
                <a:cs typeface="Roboto"/>
                <a:sym typeface="Roboto"/>
              </a:rPr>
              <a:t>necesario</a:t>
            </a:r>
            <a:r>
              <a:rPr lang="en-US" sz="1800" b="0" i="0" u="none" strike="noStrike" cap="none" dirty="0">
                <a:solidFill>
                  <a:schemeClr val="accent1"/>
                </a:solidFill>
                <a:latin typeface="Roboto"/>
                <a:ea typeface="Roboto"/>
                <a:cs typeface="Roboto"/>
                <a:sym typeface="Roboto"/>
              </a:rPr>
              <a:t> </a:t>
            </a:r>
            <a:r>
              <a:rPr lang="en-US" sz="1800" b="0" i="0" u="none" strike="noStrike" cap="none" dirty="0" err="1">
                <a:solidFill>
                  <a:schemeClr val="accent1"/>
                </a:solidFill>
                <a:latin typeface="Roboto"/>
                <a:ea typeface="Roboto"/>
                <a:cs typeface="Roboto"/>
                <a:sym typeface="Roboto"/>
              </a:rPr>
              <a:t>corroborar</a:t>
            </a:r>
            <a:r>
              <a:rPr lang="en-US" sz="1800" b="0" i="0" u="none" strike="noStrike" cap="none" dirty="0">
                <a:solidFill>
                  <a:schemeClr val="accent1"/>
                </a:solidFill>
                <a:latin typeface="Roboto"/>
                <a:ea typeface="Roboto"/>
                <a:cs typeface="Roboto"/>
                <a:sym typeface="Roboto"/>
              </a:rPr>
              <a:t> el testimonio de </a:t>
            </a:r>
            <a:r>
              <a:rPr lang="en-US" sz="1800" b="0" i="0" u="none" strike="noStrike" cap="none" dirty="0" err="1">
                <a:solidFill>
                  <a:schemeClr val="accent1"/>
                </a:solidFill>
                <a:latin typeface="Roboto"/>
                <a:ea typeface="Roboto"/>
                <a:cs typeface="Roboto"/>
                <a:sym typeface="Roboto"/>
              </a:rPr>
              <a:t>violencia</a:t>
            </a:r>
            <a:r>
              <a:rPr lang="en-US" sz="1800" b="0" i="0" u="none" strike="noStrike" cap="none" dirty="0">
                <a:solidFill>
                  <a:schemeClr val="accent1"/>
                </a:solidFill>
                <a:latin typeface="Roboto"/>
                <a:ea typeface="Roboto"/>
                <a:cs typeface="Roboto"/>
                <a:sym typeface="Roboto"/>
              </a:rPr>
              <a:t> sexual y </a:t>
            </a:r>
            <a:r>
              <a:rPr lang="en-US" sz="1800" b="0" i="0" u="none" strike="noStrike" cap="none" dirty="0" err="1">
                <a:solidFill>
                  <a:schemeClr val="accent1"/>
                </a:solidFill>
                <a:latin typeface="Roboto"/>
                <a:ea typeface="Roboto"/>
                <a:cs typeface="Roboto"/>
                <a:sym typeface="Roboto"/>
              </a:rPr>
              <a:t>basada</a:t>
            </a:r>
            <a:r>
              <a:rPr lang="en-US" sz="1800" b="0" i="0" u="none" strike="noStrike" cap="none" dirty="0">
                <a:solidFill>
                  <a:schemeClr val="accent1"/>
                </a:solidFill>
                <a:latin typeface="Roboto"/>
                <a:ea typeface="Roboto"/>
                <a:cs typeface="Roboto"/>
                <a:sym typeface="Roboto"/>
              </a:rPr>
              <a:t> </a:t>
            </a:r>
            <a:r>
              <a:rPr lang="en-US" sz="1800" b="0" i="0" u="none" strike="noStrike" cap="none" dirty="0" err="1">
                <a:solidFill>
                  <a:schemeClr val="accent1"/>
                </a:solidFill>
                <a:latin typeface="Roboto"/>
                <a:ea typeface="Roboto"/>
                <a:cs typeface="Roboto"/>
                <a:sym typeface="Roboto"/>
              </a:rPr>
              <a:t>en</a:t>
            </a:r>
            <a:r>
              <a:rPr lang="en-US" sz="1800" b="0" i="0" u="none" strike="noStrike" cap="none" dirty="0">
                <a:solidFill>
                  <a:schemeClr val="accent1"/>
                </a:solidFill>
                <a:latin typeface="Roboto"/>
                <a:ea typeface="Roboto"/>
                <a:cs typeface="Roboto"/>
                <a:sym typeface="Roboto"/>
              </a:rPr>
              <a:t> </a:t>
            </a:r>
            <a:r>
              <a:rPr lang="en-US" sz="1800" b="0" i="0" u="none" strike="noStrike" cap="none" dirty="0" err="1">
                <a:solidFill>
                  <a:schemeClr val="accent1"/>
                </a:solidFill>
                <a:latin typeface="Roboto"/>
                <a:ea typeface="Roboto"/>
                <a:cs typeface="Roboto"/>
                <a:sym typeface="Roboto"/>
              </a:rPr>
              <a:t>género</a:t>
            </a:r>
            <a:endParaRPr dirty="0"/>
          </a:p>
          <a:p>
            <a:pPr marL="400050" marR="0" lvl="0" indent="-285750" algn="l" rtl="0">
              <a:lnSpc>
                <a:spcPct val="114000"/>
              </a:lnSpc>
              <a:spcBef>
                <a:spcPts val="1600"/>
              </a:spcBef>
              <a:spcAft>
                <a:spcPts val="0"/>
              </a:spcAft>
              <a:buClr>
                <a:schemeClr val="accent1"/>
              </a:buClr>
              <a:buSzPts val="1800"/>
              <a:buFont typeface="Roboto"/>
              <a:buChar char="●"/>
            </a:pPr>
            <a:r>
              <a:rPr lang="en-US" sz="1800" b="0" i="0" u="none" strike="noStrike" cap="none" dirty="0">
                <a:solidFill>
                  <a:schemeClr val="accent1"/>
                </a:solidFill>
                <a:latin typeface="Roboto"/>
                <a:ea typeface="Roboto"/>
                <a:cs typeface="Roboto"/>
                <a:sym typeface="Roboto"/>
              </a:rPr>
              <a:t>El </a:t>
            </a:r>
            <a:r>
              <a:rPr lang="en-US" sz="1800" b="0" i="0" u="none" strike="noStrike" cap="none" dirty="0" err="1">
                <a:solidFill>
                  <a:schemeClr val="accent1"/>
                </a:solidFill>
                <a:latin typeface="Roboto"/>
                <a:ea typeface="Roboto"/>
                <a:cs typeface="Roboto"/>
                <a:sym typeface="Roboto"/>
              </a:rPr>
              <a:t>consentimiento</a:t>
            </a:r>
            <a:r>
              <a:rPr lang="en-US" sz="1800" b="0" i="0" u="none" strike="noStrike" cap="none" dirty="0">
                <a:solidFill>
                  <a:schemeClr val="accent1"/>
                </a:solidFill>
                <a:latin typeface="Roboto"/>
                <a:ea typeface="Roboto"/>
                <a:cs typeface="Roboto"/>
                <a:sym typeface="Roboto"/>
              </a:rPr>
              <a:t> no se </a:t>
            </a:r>
            <a:r>
              <a:rPr lang="en-US" sz="1800" b="0" i="0" u="none" strike="noStrike" cap="none" dirty="0" err="1">
                <a:solidFill>
                  <a:schemeClr val="accent1"/>
                </a:solidFill>
                <a:latin typeface="Roboto"/>
                <a:ea typeface="Roboto"/>
                <a:cs typeface="Roboto"/>
                <a:sym typeface="Roboto"/>
              </a:rPr>
              <a:t>puede</a:t>
            </a:r>
            <a:r>
              <a:rPr lang="en-US" sz="1800" b="0" i="0" u="none" strike="noStrike" cap="none" dirty="0">
                <a:solidFill>
                  <a:schemeClr val="accent1"/>
                </a:solidFill>
                <a:latin typeface="Roboto"/>
                <a:ea typeface="Roboto"/>
                <a:cs typeface="Roboto"/>
                <a:sym typeface="Roboto"/>
              </a:rPr>
              <a:t> </a:t>
            </a:r>
            <a:r>
              <a:rPr lang="en-US" sz="1800" b="0" i="0" u="none" strike="noStrike" cap="none" dirty="0" err="1">
                <a:solidFill>
                  <a:schemeClr val="accent1"/>
                </a:solidFill>
                <a:latin typeface="Roboto"/>
                <a:ea typeface="Roboto"/>
                <a:cs typeface="Roboto"/>
                <a:sym typeface="Roboto"/>
              </a:rPr>
              <a:t>inferir</a:t>
            </a:r>
            <a:endParaRPr dirty="0"/>
          </a:p>
          <a:p>
            <a:pPr marL="400050" marR="0" lvl="0" indent="-285750" algn="l" rtl="0">
              <a:lnSpc>
                <a:spcPct val="114000"/>
              </a:lnSpc>
              <a:spcBef>
                <a:spcPts val="1600"/>
              </a:spcBef>
              <a:spcAft>
                <a:spcPts val="0"/>
              </a:spcAft>
              <a:buClr>
                <a:schemeClr val="accent1"/>
              </a:buClr>
              <a:buSzPts val="1800"/>
              <a:buFont typeface="Roboto"/>
              <a:buChar char="●"/>
            </a:pPr>
            <a:r>
              <a:rPr lang="en-US" sz="1800" b="0" i="0" u="none" strike="noStrike" cap="none" dirty="0">
                <a:solidFill>
                  <a:schemeClr val="accent1"/>
                </a:solidFill>
                <a:latin typeface="Roboto"/>
                <a:ea typeface="Roboto"/>
                <a:cs typeface="Roboto"/>
                <a:sym typeface="Roboto"/>
              </a:rPr>
              <a:t>Se </a:t>
            </a:r>
            <a:r>
              <a:rPr lang="en-US" sz="1800" b="0" i="0" u="none" strike="noStrike" cap="none" dirty="0" err="1">
                <a:solidFill>
                  <a:schemeClr val="accent1"/>
                </a:solidFill>
                <a:latin typeface="Roboto"/>
                <a:ea typeface="Roboto"/>
                <a:cs typeface="Roboto"/>
                <a:sym typeface="Roboto"/>
              </a:rPr>
              <a:t>prohíbe</a:t>
            </a:r>
            <a:r>
              <a:rPr lang="en-US" sz="1800" b="0" i="0" u="none" strike="noStrike" cap="none" dirty="0">
                <a:solidFill>
                  <a:schemeClr val="accent1"/>
                </a:solidFill>
                <a:latin typeface="Roboto"/>
                <a:ea typeface="Roboto"/>
                <a:cs typeface="Roboto"/>
                <a:sym typeface="Roboto"/>
              </a:rPr>
              <a:t> </a:t>
            </a:r>
            <a:r>
              <a:rPr lang="en-US" sz="1800" b="0" i="0" u="none" strike="noStrike" cap="none" dirty="0" err="1">
                <a:solidFill>
                  <a:schemeClr val="accent1"/>
                </a:solidFill>
                <a:latin typeface="Roboto"/>
                <a:ea typeface="Roboto"/>
                <a:cs typeface="Roboto"/>
                <a:sym typeface="Roboto"/>
              </a:rPr>
              <a:t>presentar</a:t>
            </a:r>
            <a:r>
              <a:rPr lang="en-US" sz="1800" b="0" i="0" u="none" strike="noStrike" cap="none" dirty="0">
                <a:solidFill>
                  <a:schemeClr val="accent1"/>
                </a:solidFill>
                <a:latin typeface="Roboto"/>
                <a:ea typeface="Roboto"/>
                <a:cs typeface="Roboto"/>
                <a:sym typeface="Roboto"/>
              </a:rPr>
              <a:t> </a:t>
            </a:r>
            <a:r>
              <a:rPr lang="en-US" sz="1800" b="0" i="0" u="none" strike="noStrike" cap="none" dirty="0" err="1">
                <a:solidFill>
                  <a:schemeClr val="accent1"/>
                </a:solidFill>
                <a:latin typeface="Roboto"/>
                <a:ea typeface="Roboto"/>
                <a:cs typeface="Roboto"/>
                <a:sym typeface="Roboto"/>
              </a:rPr>
              <a:t>evidencia</a:t>
            </a:r>
            <a:r>
              <a:rPr lang="en-US" sz="1800" b="0" i="0" u="none" strike="noStrike" cap="none" dirty="0">
                <a:solidFill>
                  <a:schemeClr val="accent1"/>
                </a:solidFill>
                <a:latin typeface="Roboto"/>
                <a:ea typeface="Roboto"/>
                <a:cs typeface="Roboto"/>
                <a:sym typeface="Roboto"/>
              </a:rPr>
              <a:t> de la </a:t>
            </a:r>
            <a:r>
              <a:rPr lang="en-US" sz="1800" b="0" i="0" u="none" strike="noStrike" cap="none" dirty="0" err="1">
                <a:solidFill>
                  <a:schemeClr val="accent1"/>
                </a:solidFill>
                <a:latin typeface="Roboto"/>
                <a:ea typeface="Roboto"/>
                <a:cs typeface="Roboto"/>
                <a:sym typeface="Roboto"/>
              </a:rPr>
              <a:t>conducta</a:t>
            </a:r>
            <a:r>
              <a:rPr lang="en-US" sz="1800" b="0" i="0" u="none" strike="noStrike" cap="none" dirty="0">
                <a:solidFill>
                  <a:schemeClr val="accent1"/>
                </a:solidFill>
                <a:latin typeface="Roboto"/>
                <a:ea typeface="Roboto"/>
                <a:cs typeface="Roboto"/>
                <a:sym typeface="Roboto"/>
              </a:rPr>
              <a:t> sexual anterior de la </a:t>
            </a:r>
            <a:r>
              <a:rPr lang="en-US" sz="1800" b="0" i="0" u="none" strike="noStrike" cap="none" dirty="0" err="1">
                <a:solidFill>
                  <a:schemeClr val="accent1"/>
                </a:solidFill>
                <a:latin typeface="Roboto"/>
                <a:ea typeface="Roboto"/>
                <a:cs typeface="Roboto"/>
                <a:sym typeface="Roboto"/>
              </a:rPr>
              <a:t>víctima</a:t>
            </a:r>
            <a:r>
              <a:rPr lang="en-US" sz="1800" b="0" i="0" u="none" strike="noStrike" cap="none" dirty="0">
                <a:solidFill>
                  <a:schemeClr val="accent1"/>
                </a:solidFill>
                <a:latin typeface="Roboto"/>
                <a:ea typeface="Roboto"/>
                <a:cs typeface="Roboto"/>
                <a:sym typeface="Roboto"/>
              </a:rPr>
              <a:t> </a:t>
            </a:r>
            <a:endParaRPr dirty="0"/>
          </a:p>
          <a:p>
            <a:pPr marL="400050" lvl="0" indent="-285750">
              <a:lnSpc>
                <a:spcPct val="114000"/>
              </a:lnSpc>
              <a:spcBef>
                <a:spcPts val="1600"/>
              </a:spcBef>
              <a:buClr>
                <a:schemeClr val="accent1"/>
              </a:buClr>
              <a:buSzPts val="1800"/>
              <a:buFont typeface="Roboto"/>
              <a:buChar char="●"/>
            </a:pPr>
            <a:r>
              <a:rPr lang="en-US" sz="1800" b="0" i="0" u="none" strike="noStrike" cap="none" dirty="0">
                <a:solidFill>
                  <a:schemeClr val="accent1"/>
                </a:solidFill>
                <a:latin typeface="Roboto"/>
                <a:ea typeface="Roboto"/>
                <a:cs typeface="Roboto"/>
                <a:sym typeface="Roboto"/>
              </a:rPr>
              <a:t>El </a:t>
            </a:r>
            <a:r>
              <a:rPr lang="en-US" sz="1800" b="0" i="0" u="none" strike="noStrike" cap="none" dirty="0" err="1">
                <a:solidFill>
                  <a:schemeClr val="accent1"/>
                </a:solidFill>
                <a:latin typeface="Roboto"/>
                <a:ea typeface="Roboto"/>
                <a:cs typeface="Roboto"/>
                <a:sym typeface="Roboto"/>
              </a:rPr>
              <a:t>consentimiento</a:t>
            </a:r>
            <a:r>
              <a:rPr lang="en-US" sz="1800" b="0" i="0" u="none" strike="noStrike" cap="none" dirty="0">
                <a:solidFill>
                  <a:schemeClr val="accent1"/>
                </a:solidFill>
                <a:latin typeface="Roboto"/>
                <a:ea typeface="Roboto"/>
                <a:cs typeface="Roboto"/>
                <a:sym typeface="Roboto"/>
              </a:rPr>
              <a:t> </a:t>
            </a:r>
            <a:r>
              <a:rPr lang="en-US" sz="1800" b="0" i="0" u="none" strike="noStrike" cap="none" dirty="0" err="1">
                <a:solidFill>
                  <a:schemeClr val="accent1"/>
                </a:solidFill>
                <a:latin typeface="Roboto"/>
                <a:ea typeface="Roboto"/>
                <a:cs typeface="Roboto"/>
                <a:sym typeface="Roboto"/>
              </a:rPr>
              <a:t>como</a:t>
            </a:r>
            <a:r>
              <a:rPr lang="en-US" sz="1800" b="0" i="0" u="none" strike="noStrike" cap="none" dirty="0">
                <a:solidFill>
                  <a:schemeClr val="accent1"/>
                </a:solidFill>
                <a:latin typeface="Roboto"/>
                <a:ea typeface="Roboto"/>
                <a:cs typeface="Roboto"/>
                <a:sym typeface="Roboto"/>
              </a:rPr>
              <a:t> </a:t>
            </a:r>
            <a:r>
              <a:rPr lang="en-US" sz="1800" b="0" i="0" u="none" strike="noStrike" cap="none" dirty="0" err="1">
                <a:solidFill>
                  <a:schemeClr val="accent1"/>
                </a:solidFill>
                <a:latin typeface="Roboto"/>
                <a:ea typeface="Roboto"/>
                <a:cs typeface="Roboto"/>
                <a:sym typeface="Roboto"/>
              </a:rPr>
              <a:t>defensa</a:t>
            </a:r>
            <a:r>
              <a:rPr lang="en-US" sz="1800" b="0" i="0" u="none" strike="noStrike" cap="none" dirty="0">
                <a:solidFill>
                  <a:schemeClr val="accent1"/>
                </a:solidFill>
                <a:latin typeface="Roboto"/>
                <a:ea typeface="Roboto"/>
                <a:cs typeface="Roboto"/>
                <a:sym typeface="Roboto"/>
              </a:rPr>
              <a:t> no </a:t>
            </a:r>
            <a:r>
              <a:rPr lang="en-US" sz="1800" b="0" i="0" u="none" strike="noStrike" cap="none" dirty="0" err="1">
                <a:solidFill>
                  <a:schemeClr val="accent1"/>
                </a:solidFill>
                <a:latin typeface="Roboto"/>
                <a:ea typeface="Roboto"/>
                <a:cs typeface="Roboto"/>
                <a:sym typeface="Roboto"/>
              </a:rPr>
              <a:t>está</a:t>
            </a:r>
            <a:r>
              <a:rPr lang="en-US" sz="1800" b="0" i="0" u="none" strike="noStrike" cap="none" dirty="0">
                <a:solidFill>
                  <a:schemeClr val="accent1"/>
                </a:solidFill>
                <a:latin typeface="Roboto"/>
                <a:ea typeface="Roboto"/>
                <a:cs typeface="Roboto"/>
                <a:sym typeface="Roboto"/>
              </a:rPr>
              <a:t> </a:t>
            </a:r>
            <a:r>
              <a:rPr lang="en-US" sz="1800" b="0" i="0" u="none" strike="noStrike" cap="none" dirty="0" err="1">
                <a:solidFill>
                  <a:schemeClr val="accent1"/>
                </a:solidFill>
                <a:latin typeface="Roboto"/>
                <a:ea typeface="Roboto"/>
                <a:cs typeface="Roboto"/>
                <a:sym typeface="Roboto"/>
              </a:rPr>
              <a:t>permitido</a:t>
            </a:r>
            <a:r>
              <a:rPr lang="en-US" sz="1800" b="0" i="0" u="none" strike="noStrike" cap="none" dirty="0">
                <a:solidFill>
                  <a:schemeClr val="accent1"/>
                </a:solidFill>
                <a:latin typeface="Roboto"/>
                <a:ea typeface="Roboto"/>
                <a:cs typeface="Roboto"/>
                <a:sym typeface="Roboto"/>
              </a:rPr>
              <a:t> </a:t>
            </a:r>
            <a:r>
              <a:rPr lang="en-US" sz="1800" b="0" i="0" u="none" strike="noStrike" cap="none" dirty="0" err="1">
                <a:solidFill>
                  <a:schemeClr val="accent1"/>
                </a:solidFill>
                <a:latin typeface="Roboto"/>
                <a:ea typeface="Roboto"/>
                <a:cs typeface="Roboto"/>
                <a:sym typeface="Roboto"/>
              </a:rPr>
              <a:t>si</a:t>
            </a:r>
            <a:r>
              <a:rPr lang="en-US" sz="1800" dirty="0">
                <a:solidFill>
                  <a:schemeClr val="accent1"/>
                </a:solidFill>
                <a:latin typeface="Roboto"/>
                <a:ea typeface="Roboto"/>
                <a:cs typeface="Roboto"/>
                <a:sym typeface="Roboto"/>
              </a:rPr>
              <a:t> la </a:t>
            </a:r>
            <a:r>
              <a:rPr lang="en-US" sz="1800" dirty="0" err="1">
                <a:solidFill>
                  <a:schemeClr val="accent1"/>
                </a:solidFill>
                <a:latin typeface="Roboto"/>
                <a:ea typeface="Roboto"/>
                <a:cs typeface="Roboto"/>
                <a:sym typeface="Roboto"/>
              </a:rPr>
              <a:t>víctima</a:t>
            </a:r>
            <a:r>
              <a:rPr lang="en-US" sz="1800" dirty="0">
                <a:solidFill>
                  <a:schemeClr val="accent1"/>
                </a:solidFill>
                <a:latin typeface="Roboto"/>
                <a:ea typeface="Roboto"/>
                <a:cs typeface="Roboto"/>
                <a:sym typeface="Roboto"/>
              </a:rPr>
              <a:t>:</a:t>
            </a:r>
            <a:endParaRPr dirty="0"/>
          </a:p>
          <a:p>
            <a:pPr marL="857250" marR="0" lvl="2" indent="-285750" algn="l" rtl="0">
              <a:lnSpc>
                <a:spcPct val="114000"/>
              </a:lnSpc>
              <a:spcBef>
                <a:spcPts val="1600"/>
              </a:spcBef>
              <a:spcAft>
                <a:spcPts val="0"/>
              </a:spcAft>
              <a:buClr>
                <a:schemeClr val="accent1"/>
              </a:buClr>
              <a:buSzPts val="1800"/>
              <a:buFont typeface="Courier New"/>
              <a:buChar char="o"/>
            </a:pPr>
            <a:r>
              <a:rPr lang="en-US" sz="1800" b="0" i="0" u="none" strike="noStrike" cap="none" dirty="0" err="1">
                <a:solidFill>
                  <a:schemeClr val="accent1"/>
                </a:solidFill>
                <a:latin typeface="Roboto"/>
                <a:ea typeface="Roboto"/>
                <a:cs typeface="Roboto"/>
                <a:sym typeface="Roboto"/>
              </a:rPr>
              <a:t>fue</a:t>
            </a:r>
            <a:r>
              <a:rPr lang="en-US" sz="1800" b="0" i="0" u="none" strike="noStrike" cap="none" dirty="0">
                <a:solidFill>
                  <a:schemeClr val="accent1"/>
                </a:solidFill>
                <a:latin typeface="Roboto"/>
                <a:ea typeface="Roboto"/>
                <a:cs typeface="Roboto"/>
                <a:sym typeface="Roboto"/>
              </a:rPr>
              <a:t> </a:t>
            </a:r>
            <a:r>
              <a:rPr lang="en-US" sz="1800" b="0" i="0" u="none" strike="noStrike" cap="none" dirty="0" err="1">
                <a:solidFill>
                  <a:schemeClr val="accent1"/>
                </a:solidFill>
                <a:latin typeface="Roboto"/>
                <a:ea typeface="Roboto"/>
                <a:cs typeface="Roboto"/>
                <a:sym typeface="Roboto"/>
              </a:rPr>
              <a:t>sometida</a:t>
            </a:r>
            <a:r>
              <a:rPr lang="en-US" sz="1800" b="0" i="0" u="none" strike="noStrike" cap="none" dirty="0">
                <a:solidFill>
                  <a:schemeClr val="accent1"/>
                </a:solidFill>
                <a:latin typeface="Roboto"/>
                <a:ea typeface="Roboto"/>
                <a:cs typeface="Roboto"/>
                <a:sym typeface="Roboto"/>
              </a:rPr>
              <a:t>/</a:t>
            </a:r>
            <a:r>
              <a:rPr lang="en-US" sz="1800" b="0" i="0" u="none" strike="noStrike" cap="none" dirty="0" err="1">
                <a:solidFill>
                  <a:schemeClr val="accent1"/>
                </a:solidFill>
                <a:latin typeface="Roboto"/>
                <a:ea typeface="Roboto"/>
                <a:cs typeface="Roboto"/>
                <a:sym typeface="Roboto"/>
              </a:rPr>
              <a:t>amenazada</a:t>
            </a:r>
            <a:r>
              <a:rPr lang="en-US" sz="1800" b="0" i="0" u="none" strike="noStrike" cap="none" dirty="0">
                <a:solidFill>
                  <a:schemeClr val="accent1"/>
                </a:solidFill>
                <a:latin typeface="Roboto"/>
                <a:ea typeface="Roboto"/>
                <a:cs typeface="Roboto"/>
                <a:sym typeface="Roboto"/>
              </a:rPr>
              <a:t> con </a:t>
            </a:r>
            <a:r>
              <a:rPr lang="en-US" sz="1800" b="0" i="0" u="none" strike="noStrike" cap="none" dirty="0" err="1">
                <a:solidFill>
                  <a:schemeClr val="accent1"/>
                </a:solidFill>
                <a:latin typeface="Roboto"/>
                <a:ea typeface="Roboto"/>
                <a:cs typeface="Roboto"/>
                <a:sym typeface="Roboto"/>
              </a:rPr>
              <a:t>violencia</a:t>
            </a:r>
            <a:r>
              <a:rPr lang="en-US" sz="1800" b="0" i="0" u="none" strike="noStrike" cap="none" dirty="0">
                <a:solidFill>
                  <a:schemeClr val="accent1"/>
                </a:solidFill>
                <a:latin typeface="Roboto"/>
                <a:ea typeface="Roboto"/>
                <a:cs typeface="Roboto"/>
                <a:sym typeface="Roboto"/>
              </a:rPr>
              <a:t> o </a:t>
            </a:r>
            <a:r>
              <a:rPr lang="en-US" sz="1800" b="0" i="0" u="none" strike="noStrike" cap="none" dirty="0" err="1">
                <a:solidFill>
                  <a:schemeClr val="accent1"/>
                </a:solidFill>
                <a:latin typeface="Roboto"/>
                <a:ea typeface="Roboto"/>
                <a:cs typeface="Roboto"/>
                <a:sym typeface="Roboto"/>
              </a:rPr>
              <a:t>si</a:t>
            </a:r>
            <a:r>
              <a:rPr lang="en-US" sz="1800" b="0" i="0" u="none" strike="noStrike" cap="none" dirty="0">
                <a:solidFill>
                  <a:schemeClr val="accent1"/>
                </a:solidFill>
                <a:latin typeface="Roboto"/>
                <a:ea typeface="Roboto"/>
                <a:cs typeface="Roboto"/>
                <a:sym typeface="Roboto"/>
              </a:rPr>
              <a:t> </a:t>
            </a:r>
            <a:r>
              <a:rPr lang="en-US" sz="1800" b="0" i="0" u="none" strike="noStrike" cap="none" dirty="0" err="1">
                <a:solidFill>
                  <a:schemeClr val="accent1"/>
                </a:solidFill>
                <a:latin typeface="Roboto"/>
                <a:ea typeface="Roboto"/>
                <a:cs typeface="Roboto"/>
                <a:sym typeface="Roboto"/>
              </a:rPr>
              <a:t>tenía</a:t>
            </a:r>
            <a:r>
              <a:rPr lang="en-US" sz="1800" b="0" i="0" u="none" strike="noStrike" cap="none" dirty="0">
                <a:solidFill>
                  <a:schemeClr val="accent1"/>
                </a:solidFill>
                <a:latin typeface="Roboto"/>
                <a:ea typeface="Roboto"/>
                <a:cs typeface="Roboto"/>
                <a:sym typeface="Roboto"/>
              </a:rPr>
              <a:t> </a:t>
            </a:r>
            <a:r>
              <a:rPr lang="en-US" sz="1800" b="0" i="0" u="none" strike="noStrike" cap="none" dirty="0" err="1">
                <a:solidFill>
                  <a:schemeClr val="accent1"/>
                </a:solidFill>
                <a:latin typeface="Roboto"/>
                <a:ea typeface="Roboto"/>
                <a:cs typeface="Roboto"/>
                <a:sym typeface="Roboto"/>
              </a:rPr>
              <a:t>motivos</a:t>
            </a:r>
            <a:r>
              <a:rPr lang="en-US" sz="1800" b="0" i="0" u="none" strike="noStrike" cap="none" dirty="0">
                <a:solidFill>
                  <a:schemeClr val="accent1"/>
                </a:solidFill>
                <a:latin typeface="Roboto"/>
                <a:ea typeface="Roboto"/>
                <a:cs typeface="Roboto"/>
                <a:sym typeface="Roboto"/>
              </a:rPr>
              <a:t> para </a:t>
            </a:r>
            <a:r>
              <a:rPr lang="en-US" sz="1800" b="0" i="0" u="none" strike="noStrike" cap="none" dirty="0" err="1">
                <a:solidFill>
                  <a:schemeClr val="accent1"/>
                </a:solidFill>
                <a:latin typeface="Roboto"/>
                <a:ea typeface="Roboto"/>
                <a:cs typeface="Roboto"/>
                <a:sym typeface="Roboto"/>
              </a:rPr>
              <a:t>temer</a:t>
            </a:r>
            <a:r>
              <a:rPr lang="en-US" sz="1800" b="0" i="0" u="none" strike="noStrike" cap="none" dirty="0">
                <a:solidFill>
                  <a:schemeClr val="accent1"/>
                </a:solidFill>
                <a:latin typeface="Roboto"/>
                <a:ea typeface="Roboto"/>
                <a:cs typeface="Roboto"/>
                <a:sym typeface="Roboto"/>
              </a:rPr>
              <a:t> la </a:t>
            </a:r>
            <a:r>
              <a:rPr lang="en-US" sz="1800" b="0" i="0" u="none" strike="noStrike" cap="none" dirty="0" err="1">
                <a:solidFill>
                  <a:schemeClr val="accent1"/>
                </a:solidFill>
                <a:latin typeface="Roboto"/>
                <a:ea typeface="Roboto"/>
                <a:cs typeface="Roboto"/>
                <a:sym typeface="Roboto"/>
              </a:rPr>
              <a:t>violencia</a:t>
            </a:r>
            <a:r>
              <a:rPr lang="en-US" sz="1800" b="0" i="0" u="none" strike="noStrike" cap="none" dirty="0">
                <a:solidFill>
                  <a:schemeClr val="accent1"/>
                </a:solidFill>
                <a:latin typeface="Roboto"/>
                <a:ea typeface="Roboto"/>
                <a:cs typeface="Roboto"/>
                <a:sym typeface="Roboto"/>
              </a:rPr>
              <a:t>, </a:t>
            </a:r>
            <a:r>
              <a:rPr lang="en-US" sz="1800" b="0" i="0" u="none" strike="noStrike" cap="none" dirty="0" err="1">
                <a:solidFill>
                  <a:schemeClr val="accent1"/>
                </a:solidFill>
                <a:latin typeface="Roboto"/>
                <a:ea typeface="Roboto"/>
                <a:cs typeface="Roboto"/>
                <a:sym typeface="Roboto"/>
              </a:rPr>
              <a:t>coacción</a:t>
            </a:r>
            <a:r>
              <a:rPr lang="en-US" sz="1800" b="0" i="0" u="none" strike="noStrike" cap="none" dirty="0">
                <a:solidFill>
                  <a:schemeClr val="accent1"/>
                </a:solidFill>
                <a:latin typeface="Roboto"/>
                <a:ea typeface="Roboto"/>
                <a:cs typeface="Roboto"/>
                <a:sym typeface="Roboto"/>
              </a:rPr>
              <a:t>, </a:t>
            </a:r>
            <a:r>
              <a:rPr lang="en-US" sz="1800" b="0" i="0" u="none" strike="noStrike" cap="none" dirty="0" err="1">
                <a:solidFill>
                  <a:schemeClr val="accent1"/>
                </a:solidFill>
                <a:latin typeface="Roboto"/>
                <a:ea typeface="Roboto"/>
                <a:cs typeface="Roboto"/>
                <a:sym typeface="Roboto"/>
              </a:rPr>
              <a:t>detención</a:t>
            </a:r>
            <a:r>
              <a:rPr lang="en-US" sz="1800" b="0" i="0" u="none" strike="noStrike" cap="none" dirty="0">
                <a:solidFill>
                  <a:schemeClr val="accent1"/>
                </a:solidFill>
                <a:latin typeface="Roboto"/>
                <a:ea typeface="Roboto"/>
                <a:cs typeface="Roboto"/>
                <a:sym typeface="Roboto"/>
              </a:rPr>
              <a:t> u </a:t>
            </a:r>
            <a:r>
              <a:rPr lang="en-US" sz="1800" b="0" i="0" u="none" strike="noStrike" cap="none" dirty="0" err="1">
                <a:solidFill>
                  <a:schemeClr val="accent1"/>
                </a:solidFill>
                <a:latin typeface="Roboto"/>
                <a:ea typeface="Roboto"/>
                <a:cs typeface="Roboto"/>
                <a:sym typeface="Roboto"/>
              </a:rPr>
              <a:t>opresión</a:t>
            </a:r>
            <a:r>
              <a:rPr lang="en-US" sz="1800" b="0" i="0" u="none" strike="noStrike" cap="none" dirty="0">
                <a:solidFill>
                  <a:schemeClr val="accent1"/>
                </a:solidFill>
                <a:latin typeface="Roboto"/>
                <a:ea typeface="Roboto"/>
                <a:cs typeface="Roboto"/>
                <a:sym typeface="Roboto"/>
              </a:rPr>
              <a:t> </a:t>
            </a:r>
            <a:r>
              <a:rPr lang="en-US" sz="1800" b="0" i="0" u="none" strike="noStrike" cap="none" dirty="0" err="1">
                <a:solidFill>
                  <a:schemeClr val="accent1"/>
                </a:solidFill>
                <a:latin typeface="Roboto"/>
                <a:ea typeface="Roboto"/>
                <a:cs typeface="Roboto"/>
                <a:sym typeface="Roboto"/>
              </a:rPr>
              <a:t>psicológica</a:t>
            </a:r>
            <a:r>
              <a:rPr lang="en-US" sz="1800" b="0" i="0" u="none" strike="noStrike" cap="none" dirty="0">
                <a:solidFill>
                  <a:schemeClr val="accent1"/>
                </a:solidFill>
                <a:latin typeface="Roboto"/>
                <a:ea typeface="Roboto"/>
                <a:cs typeface="Roboto"/>
                <a:sym typeface="Roboto"/>
              </a:rPr>
              <a:t>;</a:t>
            </a:r>
            <a:endParaRPr dirty="0"/>
          </a:p>
          <a:p>
            <a:pPr marL="857250" marR="0" lvl="2" indent="-285750" algn="l" rtl="0">
              <a:lnSpc>
                <a:spcPct val="114000"/>
              </a:lnSpc>
              <a:spcBef>
                <a:spcPts val="1600"/>
              </a:spcBef>
              <a:spcAft>
                <a:spcPts val="0"/>
              </a:spcAft>
              <a:buClr>
                <a:schemeClr val="accent1"/>
              </a:buClr>
              <a:buSzPts val="1800"/>
              <a:buFont typeface="Courier New"/>
              <a:buChar char="o"/>
            </a:pPr>
            <a:r>
              <a:rPr lang="en-US" sz="1800" b="0" i="0" u="none" strike="noStrike" cap="none" dirty="0" err="1">
                <a:solidFill>
                  <a:schemeClr val="accent1"/>
                </a:solidFill>
                <a:latin typeface="Roboto"/>
                <a:ea typeface="Roboto"/>
                <a:cs typeface="Roboto"/>
                <a:sym typeface="Roboto"/>
              </a:rPr>
              <a:t>tenía</a:t>
            </a:r>
            <a:r>
              <a:rPr lang="en-US" sz="1800" b="0" i="0" u="none" strike="noStrike" cap="none" dirty="0">
                <a:solidFill>
                  <a:schemeClr val="accent1"/>
                </a:solidFill>
                <a:latin typeface="Roboto"/>
                <a:ea typeface="Roboto"/>
                <a:cs typeface="Roboto"/>
                <a:sym typeface="Roboto"/>
              </a:rPr>
              <a:t> </a:t>
            </a:r>
            <a:r>
              <a:rPr lang="en-US" sz="1800" b="0" i="0" u="none" strike="noStrike" cap="none" dirty="0" err="1">
                <a:solidFill>
                  <a:schemeClr val="accent1"/>
                </a:solidFill>
                <a:latin typeface="Roboto"/>
                <a:ea typeface="Roboto"/>
                <a:cs typeface="Roboto"/>
                <a:sym typeface="Roboto"/>
              </a:rPr>
              <a:t>razones</a:t>
            </a:r>
            <a:r>
              <a:rPr lang="en-US" sz="1800" b="0" i="0" u="none" strike="noStrike" cap="none" dirty="0">
                <a:solidFill>
                  <a:schemeClr val="accent1"/>
                </a:solidFill>
                <a:latin typeface="Roboto"/>
                <a:ea typeface="Roboto"/>
                <a:cs typeface="Roboto"/>
                <a:sym typeface="Roboto"/>
              </a:rPr>
              <a:t> para </a:t>
            </a:r>
            <a:r>
              <a:rPr lang="en-US" sz="1800" b="0" i="0" u="none" strike="noStrike" cap="none" dirty="0" err="1">
                <a:solidFill>
                  <a:schemeClr val="accent1"/>
                </a:solidFill>
                <a:latin typeface="Roboto"/>
                <a:ea typeface="Roboto"/>
                <a:cs typeface="Roboto"/>
                <a:sym typeface="Roboto"/>
              </a:rPr>
              <a:t>temer</a:t>
            </a:r>
            <a:r>
              <a:rPr lang="en-US" sz="1800" b="0" i="0" u="none" strike="noStrike" cap="none" dirty="0">
                <a:solidFill>
                  <a:schemeClr val="accent1"/>
                </a:solidFill>
                <a:latin typeface="Roboto"/>
                <a:ea typeface="Roboto"/>
                <a:cs typeface="Roboto"/>
                <a:sym typeface="Roboto"/>
              </a:rPr>
              <a:t> que </a:t>
            </a:r>
            <a:r>
              <a:rPr lang="en-US" sz="1800" b="0" i="0" u="none" strike="noStrike" cap="none" dirty="0" err="1">
                <a:solidFill>
                  <a:schemeClr val="accent1"/>
                </a:solidFill>
                <a:latin typeface="Roboto"/>
                <a:ea typeface="Roboto"/>
                <a:cs typeface="Roboto"/>
                <a:sym typeface="Roboto"/>
              </a:rPr>
              <a:t>si</a:t>
            </a:r>
            <a:r>
              <a:rPr lang="en-US" sz="1800" b="0" i="0" u="none" strike="noStrike" cap="none" dirty="0">
                <a:solidFill>
                  <a:schemeClr val="accent1"/>
                </a:solidFill>
                <a:latin typeface="Roboto"/>
                <a:ea typeface="Roboto"/>
                <a:cs typeface="Roboto"/>
                <a:sym typeface="Roboto"/>
              </a:rPr>
              <a:t> no se </a:t>
            </a:r>
            <a:r>
              <a:rPr lang="en-US" sz="1800" b="0" i="0" u="none" strike="noStrike" cap="none" dirty="0" err="1">
                <a:solidFill>
                  <a:schemeClr val="accent1"/>
                </a:solidFill>
                <a:latin typeface="Roboto"/>
                <a:ea typeface="Roboto"/>
                <a:cs typeface="Roboto"/>
                <a:sym typeface="Roboto"/>
              </a:rPr>
              <a:t>sometía</a:t>
            </a:r>
            <a:r>
              <a:rPr lang="en-US" sz="1800" b="0" i="0" u="none" strike="noStrike" cap="none" dirty="0">
                <a:solidFill>
                  <a:schemeClr val="accent1"/>
                </a:solidFill>
                <a:latin typeface="Roboto"/>
                <a:ea typeface="Roboto"/>
                <a:cs typeface="Roboto"/>
                <a:sym typeface="Roboto"/>
              </a:rPr>
              <a:t> a la </a:t>
            </a:r>
            <a:r>
              <a:rPr lang="en-US" sz="1800" b="0" i="0" u="none" strike="noStrike" cap="none" dirty="0" err="1">
                <a:solidFill>
                  <a:schemeClr val="accent1"/>
                </a:solidFill>
                <a:latin typeface="Roboto"/>
                <a:ea typeface="Roboto"/>
                <a:cs typeface="Roboto"/>
                <a:sym typeface="Roboto"/>
              </a:rPr>
              <a:t>agresión</a:t>
            </a:r>
            <a:r>
              <a:rPr lang="en-US" sz="1800" b="0" i="0" u="none" strike="noStrike" cap="none" dirty="0">
                <a:solidFill>
                  <a:schemeClr val="accent1"/>
                </a:solidFill>
                <a:latin typeface="Roboto"/>
                <a:ea typeface="Roboto"/>
                <a:cs typeface="Roboto"/>
                <a:sym typeface="Roboto"/>
              </a:rPr>
              <a:t>, </a:t>
            </a:r>
            <a:r>
              <a:rPr lang="en-US" sz="1800" b="0" i="0" u="none" strike="noStrike" cap="none" dirty="0" err="1">
                <a:solidFill>
                  <a:schemeClr val="accent1"/>
                </a:solidFill>
                <a:latin typeface="Roboto"/>
                <a:ea typeface="Roboto"/>
                <a:cs typeface="Roboto"/>
                <a:sym typeface="Roboto"/>
              </a:rPr>
              <a:t>otra</a:t>
            </a:r>
            <a:r>
              <a:rPr lang="en-US" sz="1800" b="0" i="0" u="none" strike="noStrike" cap="none" dirty="0">
                <a:solidFill>
                  <a:schemeClr val="accent1"/>
                </a:solidFill>
                <a:latin typeface="Roboto"/>
                <a:ea typeface="Roboto"/>
                <a:cs typeface="Roboto"/>
                <a:sym typeface="Roboto"/>
              </a:rPr>
              <a:t> persona </a:t>
            </a:r>
            <a:r>
              <a:rPr lang="en-US" sz="1800" b="0" i="0" u="none" strike="noStrike" cap="none" dirty="0" err="1">
                <a:solidFill>
                  <a:schemeClr val="accent1"/>
                </a:solidFill>
                <a:latin typeface="Roboto"/>
                <a:ea typeface="Roboto"/>
                <a:cs typeface="Roboto"/>
                <a:sym typeface="Roboto"/>
              </a:rPr>
              <a:t>sería</a:t>
            </a:r>
            <a:r>
              <a:rPr lang="en-US" sz="1800" b="0" i="0" u="none" strike="noStrike" cap="none" dirty="0">
                <a:solidFill>
                  <a:schemeClr val="accent1"/>
                </a:solidFill>
                <a:latin typeface="Roboto"/>
                <a:ea typeface="Roboto"/>
                <a:cs typeface="Roboto"/>
                <a:sym typeface="Roboto"/>
              </a:rPr>
              <a:t> </a:t>
            </a:r>
            <a:r>
              <a:rPr lang="en-US" sz="1800" b="0" i="0" u="none" strike="noStrike" cap="none" dirty="0" err="1">
                <a:solidFill>
                  <a:schemeClr val="accent1"/>
                </a:solidFill>
                <a:latin typeface="Roboto"/>
                <a:ea typeface="Roboto"/>
                <a:cs typeface="Roboto"/>
                <a:sym typeface="Roboto"/>
              </a:rPr>
              <a:t>sometida</a:t>
            </a:r>
            <a:r>
              <a:rPr lang="en-US" sz="1800" b="0" i="0" u="none" strike="noStrike" cap="none" dirty="0">
                <a:solidFill>
                  <a:schemeClr val="accent1"/>
                </a:solidFill>
                <a:latin typeface="Roboto"/>
                <a:ea typeface="Roboto"/>
                <a:cs typeface="Roboto"/>
                <a:sym typeface="Roboto"/>
              </a:rPr>
              <a:t>/</a:t>
            </a:r>
            <a:r>
              <a:rPr lang="en-US" sz="1800" b="0" i="0" u="none" strike="noStrike" cap="none" dirty="0" err="1">
                <a:solidFill>
                  <a:schemeClr val="accent1"/>
                </a:solidFill>
                <a:latin typeface="Roboto"/>
                <a:ea typeface="Roboto"/>
                <a:cs typeface="Roboto"/>
                <a:sym typeface="Roboto"/>
              </a:rPr>
              <a:t>amenazada</a:t>
            </a:r>
            <a:r>
              <a:rPr lang="en-US" sz="1800" b="0" i="0" u="none" strike="noStrike" cap="none" dirty="0">
                <a:solidFill>
                  <a:schemeClr val="accent1"/>
                </a:solidFill>
                <a:latin typeface="Roboto"/>
                <a:ea typeface="Roboto"/>
                <a:cs typeface="Roboto"/>
                <a:sym typeface="Roboto"/>
              </a:rPr>
              <a:t> con </a:t>
            </a:r>
            <a:r>
              <a:rPr lang="en-US" sz="1800" b="0" i="0" u="none" strike="noStrike" cap="none" dirty="0" err="1">
                <a:solidFill>
                  <a:schemeClr val="accent1"/>
                </a:solidFill>
                <a:latin typeface="Roboto"/>
                <a:ea typeface="Roboto"/>
                <a:cs typeface="Roboto"/>
                <a:sym typeface="Roboto"/>
              </a:rPr>
              <a:t>violencia</a:t>
            </a:r>
            <a:r>
              <a:rPr lang="en-US" sz="1800" b="0" i="0" u="none" strike="noStrike" cap="none" dirty="0">
                <a:solidFill>
                  <a:schemeClr val="accent1"/>
                </a:solidFill>
                <a:latin typeface="Roboto"/>
                <a:ea typeface="Roboto"/>
                <a:cs typeface="Roboto"/>
                <a:sym typeface="Roboto"/>
              </a:rPr>
              <a:t>, </a:t>
            </a:r>
            <a:r>
              <a:rPr lang="en-US" sz="1800" b="0" i="0" u="none" strike="noStrike" cap="none" dirty="0" err="1">
                <a:solidFill>
                  <a:schemeClr val="accent1"/>
                </a:solidFill>
                <a:latin typeface="Roboto"/>
                <a:ea typeface="Roboto"/>
                <a:cs typeface="Roboto"/>
                <a:sym typeface="Roboto"/>
              </a:rPr>
              <a:t>coacción</a:t>
            </a:r>
            <a:r>
              <a:rPr lang="en-US" sz="1800" b="0" i="0" u="none" strike="noStrike" cap="none" dirty="0">
                <a:solidFill>
                  <a:schemeClr val="accent1"/>
                </a:solidFill>
                <a:latin typeface="Roboto"/>
                <a:ea typeface="Roboto"/>
                <a:cs typeface="Roboto"/>
                <a:sym typeface="Roboto"/>
              </a:rPr>
              <a:t>, </a:t>
            </a:r>
            <a:r>
              <a:rPr lang="en-US" sz="1800" b="0" i="0" u="none" strike="noStrike" cap="none" dirty="0" err="1">
                <a:solidFill>
                  <a:schemeClr val="accent1"/>
                </a:solidFill>
                <a:latin typeface="Roboto"/>
                <a:ea typeface="Roboto"/>
                <a:cs typeface="Roboto"/>
                <a:sym typeface="Roboto"/>
              </a:rPr>
              <a:t>detención</a:t>
            </a:r>
            <a:r>
              <a:rPr lang="en-US" sz="1800" b="0" i="0" u="none" strike="noStrike" cap="none" dirty="0">
                <a:solidFill>
                  <a:schemeClr val="accent1"/>
                </a:solidFill>
                <a:latin typeface="Roboto"/>
                <a:ea typeface="Roboto"/>
                <a:cs typeface="Roboto"/>
                <a:sym typeface="Roboto"/>
              </a:rPr>
              <a:t> u </a:t>
            </a:r>
            <a:r>
              <a:rPr lang="en-US" sz="1800" b="0" i="0" u="none" strike="noStrike" cap="none" dirty="0" err="1">
                <a:solidFill>
                  <a:schemeClr val="accent1"/>
                </a:solidFill>
                <a:latin typeface="Roboto"/>
                <a:ea typeface="Roboto"/>
                <a:cs typeface="Roboto"/>
                <a:sym typeface="Roboto"/>
              </a:rPr>
              <a:t>opresión</a:t>
            </a:r>
            <a:r>
              <a:rPr lang="en-US" sz="1800" b="0" i="0" u="none" strike="noStrike" cap="none" dirty="0">
                <a:solidFill>
                  <a:schemeClr val="accent1"/>
                </a:solidFill>
                <a:latin typeface="Roboto"/>
                <a:ea typeface="Roboto"/>
                <a:cs typeface="Roboto"/>
                <a:sym typeface="Roboto"/>
              </a:rPr>
              <a:t> </a:t>
            </a:r>
            <a:r>
              <a:rPr lang="en-US" sz="1800" b="0" i="0" u="none" strike="noStrike" cap="none" dirty="0" err="1">
                <a:solidFill>
                  <a:schemeClr val="accent1"/>
                </a:solidFill>
                <a:latin typeface="Roboto"/>
                <a:ea typeface="Roboto"/>
                <a:cs typeface="Roboto"/>
                <a:sym typeface="Roboto"/>
              </a:rPr>
              <a:t>psicológica</a:t>
            </a:r>
            <a:r>
              <a:rPr lang="en-US" sz="1800" b="0" i="0" u="none" strike="noStrike" cap="none" dirty="0">
                <a:solidFill>
                  <a:schemeClr val="accent1"/>
                </a:solidFill>
                <a:latin typeface="Roboto"/>
                <a:ea typeface="Roboto"/>
                <a:cs typeface="Roboto"/>
                <a:sym typeface="Roboto"/>
              </a:rPr>
              <a:t>.</a:t>
            </a:r>
            <a:endParaRPr dirty="0"/>
          </a:p>
        </p:txBody>
      </p:sp>
      <p:sp>
        <p:nvSpPr>
          <p:cNvPr id="4" name="Rectangle 3">
            <a:extLst>
              <a:ext uri="{FF2B5EF4-FFF2-40B4-BE49-F238E27FC236}">
                <a16:creationId xmlns:a16="http://schemas.microsoft.com/office/drawing/2014/main" id="{14E6AB7B-D1BA-48A2-ABB4-0107F7A1EDEF}"/>
              </a:ext>
            </a:extLst>
          </p:cNvPr>
          <p:cNvSpPr/>
          <p:nvPr/>
        </p:nvSpPr>
        <p:spPr>
          <a:xfrm>
            <a:off x="8298948" y="4841465"/>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451"/>
        <p:cNvGrpSpPr/>
        <p:nvPr/>
      </p:nvGrpSpPr>
      <p:grpSpPr>
        <a:xfrm>
          <a:off x="0" y="0"/>
          <a:ext cx="0" cy="0"/>
          <a:chOff x="0" y="0"/>
          <a:chExt cx="0" cy="0"/>
        </a:xfrm>
      </p:grpSpPr>
      <p:sp>
        <p:nvSpPr>
          <p:cNvPr id="452" name="Google Shape;452;p63"/>
          <p:cNvSpPr txBox="1">
            <a:spLocks noGrp="1"/>
          </p:cNvSpPr>
          <p:nvPr>
            <p:ph type="title"/>
          </p:nvPr>
        </p:nvSpPr>
        <p:spPr>
          <a:xfrm>
            <a:off x="311725" y="500925"/>
            <a:ext cx="3706500" cy="2508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lt1"/>
              </a:buClr>
              <a:buSzPts val="2800"/>
              <a:buFont typeface="Merriweather"/>
              <a:buNone/>
            </a:pPr>
            <a:r>
              <a:rPr lang="en-US" sz="2800" b="0" i="0" u="none" strike="noStrike" cap="none">
                <a:solidFill>
                  <a:schemeClr val="lt1"/>
                </a:solidFill>
                <a:latin typeface="Merriweather"/>
                <a:ea typeface="Merriweather"/>
                <a:cs typeface="Merriweather"/>
                <a:sym typeface="Merriweather"/>
              </a:rPr>
              <a:t>11. Divulgación a las comunidades </a:t>
            </a:r>
            <a:endParaRPr/>
          </a:p>
        </p:txBody>
      </p:sp>
      <p:sp>
        <p:nvSpPr>
          <p:cNvPr id="453" name="Google Shape;453;p63"/>
          <p:cNvSpPr txBox="1">
            <a:spLocks noGrp="1"/>
          </p:cNvSpPr>
          <p:nvPr>
            <p:ph type="body" idx="1"/>
          </p:nvPr>
        </p:nvSpPr>
        <p:spPr>
          <a:xfrm>
            <a:off x="4561114" y="500925"/>
            <a:ext cx="4249961" cy="4098600"/>
          </a:xfrm>
          <a:prstGeom prst="rect">
            <a:avLst/>
          </a:prstGeom>
          <a:noFill/>
          <a:ln>
            <a:noFill/>
          </a:ln>
        </p:spPr>
        <p:txBody>
          <a:bodyPr spcFirstLastPara="1" wrap="square" lIns="91425" tIns="91425" rIns="91425" bIns="91425" anchor="ctr" anchorCtr="0">
            <a:noAutofit/>
          </a:bodyPr>
          <a:lstStyle/>
          <a:p>
            <a:pPr marL="0" marR="0" lvl="0" indent="0" algn="l" rtl="0">
              <a:lnSpc>
                <a:spcPct val="115000"/>
              </a:lnSpc>
              <a:spcBef>
                <a:spcPts val="0"/>
              </a:spcBef>
              <a:spcAft>
                <a:spcPts val="0"/>
              </a:spcAft>
              <a:buClr>
                <a:schemeClr val="dk2"/>
              </a:buClr>
              <a:buSzPts val="1300"/>
              <a:buFont typeface="Roboto"/>
              <a:buNone/>
            </a:pPr>
            <a:r>
              <a:rPr lang="en-US" sz="1800" b="0" i="0" u="none" strike="noStrike" cap="none" dirty="0">
                <a:solidFill>
                  <a:schemeClr val="dk2"/>
                </a:solidFill>
                <a:latin typeface="Roboto"/>
                <a:ea typeface="Roboto"/>
                <a:cs typeface="Roboto"/>
                <a:sym typeface="Roboto"/>
              </a:rPr>
              <a:t>La </a:t>
            </a:r>
            <a:r>
              <a:rPr lang="en-US" sz="1800" b="0" i="0" u="none" strike="noStrike" cap="none" dirty="0" err="1">
                <a:solidFill>
                  <a:schemeClr val="dk2"/>
                </a:solidFill>
                <a:latin typeface="Roboto"/>
                <a:ea typeface="Roboto"/>
                <a:cs typeface="Roboto"/>
                <a:sym typeface="Roboto"/>
              </a:rPr>
              <a:t>divulgación</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es</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esencial</a:t>
            </a:r>
            <a:r>
              <a:rPr lang="en-US" sz="1800" b="0" i="0" u="none" strike="noStrike" cap="none" dirty="0">
                <a:solidFill>
                  <a:schemeClr val="dk2"/>
                </a:solidFill>
                <a:latin typeface="Roboto"/>
                <a:ea typeface="Roboto"/>
                <a:cs typeface="Roboto"/>
                <a:sym typeface="Roboto"/>
              </a:rPr>
              <a:t> para:</a:t>
            </a:r>
            <a:endParaRPr dirty="0"/>
          </a:p>
          <a:p>
            <a:pPr marL="285750" marR="0" lvl="0" indent="-285750" algn="l" rtl="0">
              <a:lnSpc>
                <a:spcPct val="115000"/>
              </a:lnSpc>
              <a:spcBef>
                <a:spcPts val="1600"/>
              </a:spcBef>
              <a:spcAft>
                <a:spcPts val="0"/>
              </a:spcAft>
              <a:buClr>
                <a:schemeClr val="dk2"/>
              </a:buClr>
              <a:buSzPts val="1800"/>
              <a:buFont typeface="Roboto"/>
              <a:buChar char="●"/>
            </a:pPr>
            <a:r>
              <a:rPr lang="en-US" sz="1800" b="0" i="0" u="none" strike="noStrike" cap="none" dirty="0" err="1">
                <a:solidFill>
                  <a:schemeClr val="dk2"/>
                </a:solidFill>
                <a:latin typeface="Roboto"/>
                <a:ea typeface="Roboto"/>
                <a:cs typeface="Roboto"/>
                <a:sym typeface="Roboto"/>
              </a:rPr>
              <a:t>Manejar</a:t>
            </a:r>
            <a:r>
              <a:rPr lang="en-US" sz="1800" b="0" i="0" u="none" strike="noStrike" cap="none" dirty="0">
                <a:solidFill>
                  <a:schemeClr val="dk2"/>
                </a:solidFill>
                <a:latin typeface="Roboto"/>
                <a:ea typeface="Roboto"/>
                <a:cs typeface="Roboto"/>
                <a:sym typeface="Roboto"/>
              </a:rPr>
              <a:t> las </a:t>
            </a:r>
            <a:r>
              <a:rPr lang="en-US" sz="1800" b="0" i="0" u="none" strike="noStrike" cap="none" dirty="0" err="1">
                <a:solidFill>
                  <a:schemeClr val="dk2"/>
                </a:solidFill>
                <a:latin typeface="Roboto"/>
                <a:ea typeface="Roboto"/>
                <a:cs typeface="Roboto"/>
                <a:sym typeface="Roboto"/>
              </a:rPr>
              <a:t>expectativas</a:t>
            </a:r>
            <a:r>
              <a:rPr lang="en-US" sz="1800" b="0" i="0" u="none" strike="noStrike" cap="none" dirty="0">
                <a:solidFill>
                  <a:schemeClr val="dk2"/>
                </a:solidFill>
                <a:latin typeface="Roboto"/>
                <a:ea typeface="Roboto"/>
                <a:cs typeface="Roboto"/>
                <a:sym typeface="Roboto"/>
              </a:rPr>
              <a:t> con </a:t>
            </a:r>
            <a:r>
              <a:rPr lang="en-US" sz="1800" b="0" i="0" u="none" strike="noStrike" cap="none" dirty="0" err="1">
                <a:solidFill>
                  <a:schemeClr val="dk2"/>
                </a:solidFill>
                <a:latin typeface="Roboto"/>
                <a:ea typeface="Roboto"/>
                <a:cs typeface="Roboto"/>
                <a:sym typeface="Roboto"/>
              </a:rPr>
              <a:t>respecto</a:t>
            </a:r>
            <a:r>
              <a:rPr lang="en-US" sz="1800" b="0" i="0" u="none" strike="noStrike" cap="none" dirty="0">
                <a:solidFill>
                  <a:schemeClr val="dk2"/>
                </a:solidFill>
                <a:latin typeface="Roboto"/>
                <a:ea typeface="Roboto"/>
                <a:cs typeface="Roboto"/>
                <a:sym typeface="Roboto"/>
              </a:rPr>
              <a:t> a la </a:t>
            </a:r>
            <a:r>
              <a:rPr lang="en-US" sz="1800" b="0" i="0" u="none" strike="noStrike" cap="none" dirty="0" err="1">
                <a:solidFill>
                  <a:schemeClr val="dk2"/>
                </a:solidFill>
                <a:latin typeface="Roboto"/>
                <a:ea typeface="Roboto"/>
                <a:cs typeface="Roboto"/>
                <a:sym typeface="Roboto"/>
              </a:rPr>
              <a:t>participación</a:t>
            </a:r>
            <a:r>
              <a:rPr lang="en-US" sz="1800" b="0" i="0" u="none" strike="noStrike" cap="none" dirty="0">
                <a:solidFill>
                  <a:schemeClr val="dk2"/>
                </a:solidFill>
                <a:latin typeface="Roboto"/>
                <a:ea typeface="Roboto"/>
                <a:cs typeface="Roboto"/>
                <a:sym typeface="Roboto"/>
              </a:rPr>
              <a:t> de las </a:t>
            </a:r>
            <a:r>
              <a:rPr lang="en-US" sz="1800" b="0" i="0" u="none" strike="noStrike" cap="none" dirty="0" err="1">
                <a:solidFill>
                  <a:schemeClr val="dk2"/>
                </a:solidFill>
                <a:latin typeface="Roboto"/>
                <a:ea typeface="Roboto"/>
                <a:cs typeface="Roboto"/>
                <a:sym typeface="Roboto"/>
              </a:rPr>
              <a:t>víctimas</a:t>
            </a:r>
            <a:r>
              <a:rPr lang="en-US" sz="1800" b="0" i="0" u="none" strike="noStrike" cap="none" dirty="0">
                <a:solidFill>
                  <a:schemeClr val="dk2"/>
                </a:solidFill>
                <a:latin typeface="Roboto"/>
                <a:ea typeface="Roboto"/>
                <a:cs typeface="Roboto"/>
                <a:sym typeface="Roboto"/>
              </a:rPr>
              <a:t> y el </a:t>
            </a:r>
            <a:r>
              <a:rPr lang="en-US" sz="1800" b="0" i="0" u="none" strike="noStrike" cap="none" dirty="0" err="1">
                <a:solidFill>
                  <a:schemeClr val="dk2"/>
                </a:solidFill>
                <a:latin typeface="Roboto"/>
                <a:ea typeface="Roboto"/>
                <a:cs typeface="Roboto"/>
                <a:sym typeface="Roboto"/>
              </a:rPr>
              <a:t>proceso</a:t>
            </a:r>
            <a:r>
              <a:rPr lang="en-US" sz="1800" b="0" i="0" u="none" strike="noStrike" cap="none" dirty="0">
                <a:solidFill>
                  <a:schemeClr val="dk2"/>
                </a:solidFill>
                <a:latin typeface="Roboto"/>
                <a:ea typeface="Roboto"/>
                <a:cs typeface="Roboto"/>
                <a:sym typeface="Roboto"/>
              </a:rPr>
              <a:t> de </a:t>
            </a:r>
            <a:r>
              <a:rPr lang="en-US" sz="1800" b="0" i="0" u="none" strike="noStrike" cap="none" dirty="0" err="1">
                <a:solidFill>
                  <a:schemeClr val="dk2"/>
                </a:solidFill>
                <a:latin typeface="Roboto"/>
                <a:ea typeface="Roboto"/>
                <a:cs typeface="Roboto"/>
                <a:sym typeface="Roboto"/>
              </a:rPr>
              <a:t>justicia</a:t>
            </a:r>
            <a:r>
              <a:rPr lang="en-US" sz="1800" b="0" i="0" u="none" strike="noStrike" cap="none" dirty="0">
                <a:solidFill>
                  <a:schemeClr val="dk2"/>
                </a:solidFill>
                <a:latin typeface="Roboto"/>
                <a:ea typeface="Roboto"/>
                <a:cs typeface="Roboto"/>
                <a:sym typeface="Roboto"/>
              </a:rPr>
              <a:t> penal</a:t>
            </a:r>
            <a:endParaRPr dirty="0"/>
          </a:p>
          <a:p>
            <a:pPr marL="285750" marR="0" lvl="0" indent="-285750" algn="l" rtl="0">
              <a:lnSpc>
                <a:spcPct val="115000"/>
              </a:lnSpc>
              <a:spcBef>
                <a:spcPts val="1600"/>
              </a:spcBef>
              <a:spcAft>
                <a:spcPts val="1600"/>
              </a:spcAft>
              <a:buClr>
                <a:schemeClr val="dk2"/>
              </a:buClr>
              <a:buSzPts val="1800"/>
              <a:buFont typeface="Roboto"/>
              <a:buChar char="●"/>
            </a:pPr>
            <a:r>
              <a:rPr lang="en-US" sz="1800" b="0" i="0" u="none" strike="noStrike" cap="none" dirty="0" err="1">
                <a:solidFill>
                  <a:schemeClr val="dk2"/>
                </a:solidFill>
                <a:latin typeface="Roboto"/>
                <a:ea typeface="Roboto"/>
                <a:cs typeface="Roboto"/>
                <a:sym typeface="Roboto"/>
              </a:rPr>
              <a:t>Difundir</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los</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fallos</a:t>
            </a:r>
            <a:r>
              <a:rPr lang="en-US" sz="1800" b="0" i="0" u="none" strike="noStrike" cap="none" dirty="0">
                <a:solidFill>
                  <a:schemeClr val="dk2"/>
                </a:solidFill>
                <a:latin typeface="Roboto"/>
                <a:ea typeface="Roboto"/>
                <a:cs typeface="Roboto"/>
                <a:sym typeface="Roboto"/>
              </a:rPr>
              <a:t> y las </a:t>
            </a:r>
            <a:r>
              <a:rPr lang="en-US" sz="1800" b="0" i="0" u="none" strike="noStrike" cap="none" dirty="0" err="1">
                <a:solidFill>
                  <a:schemeClr val="dk2"/>
                </a:solidFill>
                <a:latin typeface="Roboto"/>
                <a:ea typeface="Roboto"/>
                <a:cs typeface="Roboto"/>
                <a:sym typeface="Roboto"/>
              </a:rPr>
              <a:t>constataciones</a:t>
            </a:r>
            <a:r>
              <a:rPr lang="en-US" sz="1800" b="0" i="0" u="none" strike="noStrike" cap="none" dirty="0">
                <a:solidFill>
                  <a:schemeClr val="dk2"/>
                </a:solidFill>
                <a:latin typeface="Roboto"/>
                <a:ea typeface="Roboto"/>
                <a:cs typeface="Roboto"/>
                <a:sym typeface="Roboto"/>
              </a:rPr>
              <a:t> de </a:t>
            </a:r>
            <a:r>
              <a:rPr lang="en-US" sz="1800" b="0" i="0" u="none" strike="noStrike" cap="none" dirty="0" err="1">
                <a:solidFill>
                  <a:schemeClr val="dk2"/>
                </a:solidFill>
                <a:latin typeface="Roboto"/>
                <a:ea typeface="Roboto"/>
                <a:cs typeface="Roboto"/>
                <a:sym typeface="Roboto"/>
              </a:rPr>
              <a:t>los</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tribunales</a:t>
            </a:r>
            <a:r>
              <a:rPr lang="en-US" sz="1800" b="0" i="0" u="none" strike="noStrike" cap="none" dirty="0">
                <a:solidFill>
                  <a:schemeClr val="dk2"/>
                </a:solidFill>
                <a:latin typeface="Roboto"/>
                <a:ea typeface="Roboto"/>
                <a:cs typeface="Roboto"/>
                <a:sym typeface="Roboto"/>
              </a:rPr>
              <a:t> a las </a:t>
            </a:r>
            <a:r>
              <a:rPr lang="en-US" sz="1800" b="0" i="0" u="none" strike="noStrike" cap="none" dirty="0" err="1">
                <a:solidFill>
                  <a:schemeClr val="dk2"/>
                </a:solidFill>
                <a:latin typeface="Roboto"/>
                <a:ea typeface="Roboto"/>
                <a:cs typeface="Roboto"/>
                <a:sym typeface="Roboto"/>
              </a:rPr>
              <a:t>víctimas</a:t>
            </a:r>
            <a:r>
              <a:rPr lang="en-US" sz="1800" b="0" i="0" u="none" strike="noStrike" cap="none" dirty="0">
                <a:solidFill>
                  <a:schemeClr val="dk2"/>
                </a:solidFill>
                <a:latin typeface="Roboto"/>
                <a:ea typeface="Roboto"/>
                <a:cs typeface="Roboto"/>
                <a:sym typeface="Roboto"/>
              </a:rPr>
              <a:t> y las </a:t>
            </a:r>
            <a:r>
              <a:rPr lang="en-US" sz="1800" b="0" i="0" u="none" strike="noStrike" cap="none" dirty="0" err="1">
                <a:solidFill>
                  <a:schemeClr val="dk2"/>
                </a:solidFill>
                <a:latin typeface="Roboto"/>
                <a:ea typeface="Roboto"/>
                <a:cs typeface="Roboto"/>
                <a:sym typeface="Roboto"/>
              </a:rPr>
              <a:t>comunidades</a:t>
            </a:r>
            <a:endParaRPr dirty="0"/>
          </a:p>
        </p:txBody>
      </p:sp>
      <p:sp>
        <p:nvSpPr>
          <p:cNvPr id="4" name="Rectangle 3">
            <a:extLst>
              <a:ext uri="{FF2B5EF4-FFF2-40B4-BE49-F238E27FC236}">
                <a16:creationId xmlns:a16="http://schemas.microsoft.com/office/drawing/2014/main" id="{5B52452A-9756-4CA3-BC05-56FEC08207CD}"/>
              </a:ext>
            </a:extLst>
          </p:cNvPr>
          <p:cNvSpPr/>
          <p:nvPr/>
        </p:nvSpPr>
        <p:spPr>
          <a:xfrm>
            <a:off x="8298948" y="4841465"/>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457"/>
        <p:cNvGrpSpPr/>
        <p:nvPr/>
      </p:nvGrpSpPr>
      <p:grpSpPr>
        <a:xfrm>
          <a:off x="0" y="0"/>
          <a:ext cx="0" cy="0"/>
          <a:chOff x="0" y="0"/>
          <a:chExt cx="0" cy="0"/>
        </a:xfrm>
      </p:grpSpPr>
      <p:sp>
        <p:nvSpPr>
          <p:cNvPr id="458" name="Google Shape;458;p64"/>
          <p:cNvSpPr txBox="1">
            <a:spLocks noGrp="1"/>
          </p:cNvSpPr>
          <p:nvPr>
            <p:ph type="title"/>
          </p:nvPr>
        </p:nvSpPr>
        <p:spPr>
          <a:xfrm>
            <a:off x="245175" y="56900"/>
            <a:ext cx="4261800" cy="13899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lt1"/>
              </a:buClr>
              <a:buSzPts val="2800"/>
              <a:buFont typeface="Merriweather"/>
              <a:buNone/>
            </a:pPr>
            <a:r>
              <a:rPr lang="en-US" sz="2400" b="0" i="0" u="none" strike="noStrike" cap="none">
                <a:solidFill>
                  <a:schemeClr val="lt1"/>
                </a:solidFill>
                <a:latin typeface="Merriweather"/>
                <a:ea typeface="Merriweather"/>
                <a:cs typeface="Merriweather"/>
                <a:sym typeface="Merriweather"/>
              </a:rPr>
              <a:t>Manejo de las expectativas</a:t>
            </a:r>
            <a:endParaRPr/>
          </a:p>
        </p:txBody>
      </p:sp>
      <p:sp>
        <p:nvSpPr>
          <p:cNvPr id="459" name="Google Shape;459;p64"/>
          <p:cNvSpPr txBox="1">
            <a:spLocks noGrp="1"/>
          </p:cNvSpPr>
          <p:nvPr>
            <p:ph type="body" idx="2"/>
          </p:nvPr>
        </p:nvSpPr>
        <p:spPr>
          <a:xfrm>
            <a:off x="4644674" y="299325"/>
            <a:ext cx="4432651" cy="4544850"/>
          </a:xfrm>
          <a:prstGeom prst="rect">
            <a:avLst/>
          </a:prstGeom>
          <a:noFill/>
          <a:ln>
            <a:noFill/>
          </a:ln>
        </p:spPr>
        <p:txBody>
          <a:bodyPr spcFirstLastPara="1" wrap="square" lIns="91425" tIns="91425" rIns="91425" bIns="91425" anchor="ctr" anchorCtr="0">
            <a:noAutofit/>
          </a:bodyPr>
          <a:lstStyle/>
          <a:p>
            <a:pPr marL="114300" marR="0" lvl="0" indent="0" algn="l" rtl="0">
              <a:lnSpc>
                <a:spcPct val="114000"/>
              </a:lnSpc>
              <a:spcBef>
                <a:spcPts val="0"/>
              </a:spcBef>
              <a:spcAft>
                <a:spcPts val="0"/>
              </a:spcAft>
              <a:buClr>
                <a:schemeClr val="accent2"/>
              </a:buClr>
              <a:buSzPts val="1600"/>
              <a:buFont typeface="Roboto"/>
              <a:buNone/>
            </a:pPr>
            <a:r>
              <a:rPr lang="en-US" sz="1800" b="0" i="0" u="none" strike="noStrike" cap="none" dirty="0">
                <a:solidFill>
                  <a:schemeClr val="dk2"/>
                </a:solidFill>
                <a:latin typeface="Roboto"/>
                <a:ea typeface="Roboto"/>
                <a:cs typeface="Roboto"/>
                <a:sym typeface="Roboto"/>
              </a:rPr>
              <a:t>Las </a:t>
            </a:r>
            <a:r>
              <a:rPr lang="en-US" sz="1800" b="0" i="0" u="none" strike="noStrike" cap="none" dirty="0" err="1">
                <a:solidFill>
                  <a:schemeClr val="dk2"/>
                </a:solidFill>
                <a:latin typeface="Roboto"/>
                <a:ea typeface="Roboto"/>
                <a:cs typeface="Roboto"/>
                <a:sym typeface="Roboto"/>
              </a:rPr>
              <a:t>víctimas</a:t>
            </a:r>
            <a:r>
              <a:rPr lang="en-US" sz="1800" b="0" i="0" u="none" strike="noStrike" cap="none" dirty="0">
                <a:solidFill>
                  <a:schemeClr val="dk2"/>
                </a:solidFill>
                <a:latin typeface="Roboto"/>
                <a:ea typeface="Roboto"/>
                <a:cs typeface="Roboto"/>
                <a:sym typeface="Roboto"/>
              </a:rPr>
              <a:t> y las </a:t>
            </a:r>
            <a:r>
              <a:rPr lang="en-US" sz="1800" b="0" i="0" u="none" strike="noStrike" cap="none" dirty="0" err="1">
                <a:solidFill>
                  <a:schemeClr val="dk2"/>
                </a:solidFill>
                <a:latin typeface="Roboto"/>
                <a:ea typeface="Roboto"/>
                <a:cs typeface="Roboto"/>
                <a:sym typeface="Roboto"/>
              </a:rPr>
              <a:t>comunidades</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necesitan</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entender</a:t>
            </a:r>
            <a:r>
              <a:rPr lang="en-US" sz="1800" b="0" i="0" u="none" strike="noStrike" cap="none" dirty="0">
                <a:solidFill>
                  <a:schemeClr val="dk2"/>
                </a:solidFill>
                <a:latin typeface="Roboto"/>
                <a:ea typeface="Roboto"/>
                <a:cs typeface="Roboto"/>
                <a:sym typeface="Roboto"/>
              </a:rPr>
              <a:t>:</a:t>
            </a:r>
            <a:endParaRPr dirty="0"/>
          </a:p>
          <a:p>
            <a:pPr marL="400050" marR="0" lvl="0" indent="-285750" algn="l" rtl="0">
              <a:lnSpc>
                <a:spcPct val="114000"/>
              </a:lnSpc>
              <a:spcBef>
                <a:spcPts val="1600"/>
              </a:spcBef>
              <a:spcAft>
                <a:spcPts val="0"/>
              </a:spcAft>
              <a:buClr>
                <a:schemeClr val="dk2"/>
              </a:buClr>
              <a:buSzPts val="1600"/>
              <a:buFont typeface="Roboto"/>
              <a:buChar char="●"/>
            </a:pPr>
            <a:r>
              <a:rPr lang="en-US" sz="1800" b="0" i="0" u="none" strike="noStrike" cap="none" dirty="0">
                <a:solidFill>
                  <a:schemeClr val="dk2"/>
                </a:solidFill>
                <a:latin typeface="Roboto"/>
                <a:ea typeface="Roboto"/>
                <a:cs typeface="Roboto"/>
                <a:sym typeface="Roboto"/>
              </a:rPr>
              <a:t>las </a:t>
            </a:r>
            <a:r>
              <a:rPr lang="en-US" sz="1800" b="0" i="0" u="none" strike="noStrike" cap="none" dirty="0" err="1">
                <a:solidFill>
                  <a:schemeClr val="dk2"/>
                </a:solidFill>
                <a:latin typeface="Roboto"/>
                <a:ea typeface="Roboto"/>
                <a:cs typeface="Roboto"/>
                <a:sym typeface="Roboto"/>
              </a:rPr>
              <a:t>estrategias</a:t>
            </a:r>
            <a:r>
              <a:rPr lang="en-US" sz="1800" b="0" i="0" u="none" strike="noStrike" cap="none" dirty="0">
                <a:solidFill>
                  <a:schemeClr val="dk2"/>
                </a:solidFill>
                <a:latin typeface="Roboto"/>
                <a:ea typeface="Roboto"/>
                <a:cs typeface="Roboto"/>
                <a:sym typeface="Roboto"/>
              </a:rPr>
              <a:t> de la </a:t>
            </a:r>
            <a:r>
              <a:rPr lang="en-US" sz="1800" b="0" i="0" u="none" strike="noStrike" cap="none" dirty="0" err="1">
                <a:solidFill>
                  <a:schemeClr val="dk2"/>
                </a:solidFill>
                <a:latin typeface="Roboto"/>
                <a:ea typeface="Roboto"/>
                <a:cs typeface="Roboto"/>
                <a:sym typeface="Roboto"/>
              </a:rPr>
              <a:t>fiscalía</a:t>
            </a:r>
            <a:r>
              <a:rPr lang="en-US" sz="1800" b="0" i="0" u="none" strike="noStrike" cap="none" dirty="0">
                <a:solidFill>
                  <a:schemeClr val="dk2"/>
                </a:solidFill>
                <a:latin typeface="Roboto"/>
                <a:ea typeface="Roboto"/>
                <a:cs typeface="Roboto"/>
                <a:sym typeface="Roboto"/>
              </a:rPr>
              <a:t>;</a:t>
            </a:r>
            <a:endParaRPr dirty="0"/>
          </a:p>
          <a:p>
            <a:pPr marL="400050" marR="0" lvl="0" indent="-285750" algn="l" rtl="0">
              <a:lnSpc>
                <a:spcPct val="114000"/>
              </a:lnSpc>
              <a:spcBef>
                <a:spcPts val="1600"/>
              </a:spcBef>
              <a:spcAft>
                <a:spcPts val="0"/>
              </a:spcAft>
              <a:buClr>
                <a:schemeClr val="dk2"/>
              </a:buClr>
              <a:buSzPts val="1600"/>
              <a:buFont typeface="Roboto"/>
              <a:buChar char="●"/>
            </a:pPr>
            <a:r>
              <a:rPr lang="en-US" sz="1800" b="0" i="0" u="none" strike="noStrike" cap="none" dirty="0" err="1">
                <a:solidFill>
                  <a:schemeClr val="dk2"/>
                </a:solidFill>
                <a:latin typeface="Roboto"/>
                <a:ea typeface="Roboto"/>
                <a:cs typeface="Roboto"/>
                <a:sym typeface="Roboto"/>
              </a:rPr>
              <a:t>calendarios</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realistas</a:t>
            </a:r>
            <a:r>
              <a:rPr lang="en-US" sz="1800" b="0" i="0" u="none" strike="noStrike" cap="none" dirty="0">
                <a:solidFill>
                  <a:schemeClr val="dk2"/>
                </a:solidFill>
                <a:latin typeface="Roboto"/>
                <a:ea typeface="Roboto"/>
                <a:cs typeface="Roboto"/>
                <a:sym typeface="Roboto"/>
              </a:rPr>
              <a:t>;</a:t>
            </a:r>
            <a:endParaRPr dirty="0"/>
          </a:p>
          <a:p>
            <a:pPr marL="400050" marR="0" lvl="0" indent="-285750" algn="l" rtl="0">
              <a:lnSpc>
                <a:spcPct val="114000"/>
              </a:lnSpc>
              <a:spcBef>
                <a:spcPts val="1600"/>
              </a:spcBef>
              <a:spcAft>
                <a:spcPts val="0"/>
              </a:spcAft>
              <a:buClr>
                <a:schemeClr val="dk2"/>
              </a:buClr>
              <a:buSzPts val="1600"/>
              <a:buFont typeface="Roboto"/>
              <a:buChar char="●"/>
            </a:pPr>
            <a:r>
              <a:rPr lang="en-US" sz="1800" b="0" i="0" u="none" strike="noStrike" cap="none" dirty="0" err="1">
                <a:solidFill>
                  <a:schemeClr val="dk2"/>
                </a:solidFill>
                <a:latin typeface="Roboto"/>
                <a:ea typeface="Roboto"/>
                <a:cs typeface="Roboto"/>
                <a:sym typeface="Roboto"/>
              </a:rPr>
              <a:t>resultados</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realistas</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como</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veredictos</a:t>
            </a:r>
            <a:r>
              <a:rPr lang="en-US" sz="1800" b="0" i="0" u="none" strike="noStrike" cap="none" dirty="0">
                <a:solidFill>
                  <a:schemeClr val="dk2"/>
                </a:solidFill>
                <a:latin typeface="Roboto"/>
                <a:ea typeface="Roboto"/>
                <a:cs typeface="Roboto"/>
                <a:sym typeface="Roboto"/>
              </a:rPr>
              <a:t> y/o </a:t>
            </a:r>
            <a:r>
              <a:rPr lang="en-US" sz="1800" b="0" i="0" u="none" strike="noStrike" cap="none" dirty="0" err="1">
                <a:solidFill>
                  <a:schemeClr val="dk2"/>
                </a:solidFill>
                <a:latin typeface="Roboto"/>
                <a:ea typeface="Roboto"/>
                <a:cs typeface="Roboto"/>
                <a:sym typeface="Roboto"/>
              </a:rPr>
              <a:t>sentencias</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decepcionantes</a:t>
            </a:r>
            <a:r>
              <a:rPr lang="en-US" sz="1800" b="0" i="0" u="none" strike="noStrike" cap="none" dirty="0">
                <a:solidFill>
                  <a:schemeClr val="dk2"/>
                </a:solidFill>
                <a:latin typeface="Roboto"/>
                <a:ea typeface="Roboto"/>
                <a:cs typeface="Roboto"/>
                <a:sym typeface="Roboto"/>
              </a:rPr>
              <a:t>);</a:t>
            </a:r>
            <a:endParaRPr dirty="0"/>
          </a:p>
          <a:p>
            <a:pPr marL="400050" marR="0" lvl="0" indent="-285750" algn="l" rtl="0">
              <a:lnSpc>
                <a:spcPct val="114000"/>
              </a:lnSpc>
              <a:spcBef>
                <a:spcPts val="1600"/>
              </a:spcBef>
              <a:spcAft>
                <a:spcPts val="1600"/>
              </a:spcAft>
              <a:buClr>
                <a:schemeClr val="dk2"/>
              </a:buClr>
              <a:buSzPts val="1600"/>
              <a:buFont typeface="Roboto"/>
              <a:buChar char="●"/>
            </a:pPr>
            <a:r>
              <a:rPr lang="en-US" sz="1800" b="0" i="0" u="none" strike="noStrike" cap="none" dirty="0">
                <a:solidFill>
                  <a:schemeClr val="dk2"/>
                </a:solidFill>
                <a:latin typeface="Roboto"/>
                <a:ea typeface="Roboto"/>
                <a:cs typeface="Roboto"/>
                <a:sym typeface="Roboto"/>
              </a:rPr>
              <a:t>la </a:t>
            </a:r>
            <a:r>
              <a:rPr lang="en-US" sz="1800" b="0" i="0" u="none" strike="noStrike" cap="none" dirty="0" err="1">
                <a:solidFill>
                  <a:schemeClr val="dk2"/>
                </a:solidFill>
                <a:latin typeface="Roboto"/>
                <a:ea typeface="Roboto"/>
                <a:cs typeface="Roboto"/>
                <a:sym typeface="Roboto"/>
              </a:rPr>
              <a:t>posibilidad</a:t>
            </a:r>
            <a:r>
              <a:rPr lang="en-US" sz="1800" b="0" i="0" u="none" strike="noStrike" cap="none" dirty="0">
                <a:solidFill>
                  <a:schemeClr val="dk2"/>
                </a:solidFill>
                <a:latin typeface="Roboto"/>
                <a:ea typeface="Roboto"/>
                <a:cs typeface="Roboto"/>
                <a:sym typeface="Roboto"/>
              </a:rPr>
              <a:t> de </a:t>
            </a:r>
            <a:r>
              <a:rPr lang="en-US" sz="1800" b="0" i="0" u="none" strike="noStrike" cap="none" dirty="0" err="1">
                <a:solidFill>
                  <a:schemeClr val="dk2"/>
                </a:solidFill>
                <a:latin typeface="Roboto"/>
                <a:ea typeface="Roboto"/>
                <a:cs typeface="Roboto"/>
                <a:sym typeface="Roboto"/>
              </a:rPr>
              <a:t>una</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nueva</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traumatización</a:t>
            </a:r>
            <a:r>
              <a:rPr lang="en-US" sz="1800" b="0" i="0" u="none" strike="noStrike" cap="none" dirty="0">
                <a:solidFill>
                  <a:schemeClr val="dk2"/>
                </a:solidFill>
                <a:latin typeface="Roboto"/>
                <a:ea typeface="Roboto"/>
                <a:cs typeface="Roboto"/>
                <a:sym typeface="Roboto"/>
              </a:rPr>
              <a:t> y </a:t>
            </a:r>
            <a:r>
              <a:rPr lang="en-US" sz="1800" b="0" i="0" u="none" strike="noStrike" cap="none" dirty="0" err="1">
                <a:solidFill>
                  <a:schemeClr val="dk2"/>
                </a:solidFill>
                <a:latin typeface="Roboto"/>
                <a:ea typeface="Roboto"/>
                <a:cs typeface="Roboto"/>
                <a:sym typeface="Roboto"/>
              </a:rPr>
              <a:t>formas</a:t>
            </a:r>
            <a:r>
              <a:rPr lang="en-US" sz="1800" b="0" i="0" u="none" strike="noStrike" cap="none" dirty="0">
                <a:solidFill>
                  <a:schemeClr val="dk2"/>
                </a:solidFill>
                <a:latin typeface="Roboto"/>
                <a:ea typeface="Roboto"/>
                <a:cs typeface="Roboto"/>
                <a:sym typeface="Roboto"/>
              </a:rPr>
              <a:t> de </a:t>
            </a:r>
            <a:r>
              <a:rPr lang="en-US" sz="1800" b="0" i="0" u="none" strike="noStrike" cap="none" dirty="0" err="1">
                <a:solidFill>
                  <a:schemeClr val="dk2"/>
                </a:solidFill>
                <a:latin typeface="Roboto"/>
                <a:ea typeface="Roboto"/>
                <a:cs typeface="Roboto"/>
                <a:sym typeface="Roboto"/>
              </a:rPr>
              <a:t>apoyo</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disponibles</a:t>
            </a:r>
            <a:r>
              <a:rPr lang="en-US" sz="1800" b="0" i="0" u="none" strike="noStrike" cap="none" dirty="0">
                <a:solidFill>
                  <a:schemeClr val="dk2"/>
                </a:solidFill>
                <a:latin typeface="Roboto"/>
                <a:ea typeface="Roboto"/>
                <a:cs typeface="Roboto"/>
                <a:sym typeface="Roboto"/>
              </a:rPr>
              <a:t> para </a:t>
            </a:r>
            <a:r>
              <a:rPr lang="en-US" sz="1800" b="0" i="0" u="none" strike="noStrike" cap="none" dirty="0" err="1">
                <a:solidFill>
                  <a:schemeClr val="dk2"/>
                </a:solidFill>
                <a:latin typeface="Roboto"/>
                <a:ea typeface="Roboto"/>
                <a:cs typeface="Roboto"/>
                <a:sym typeface="Roboto"/>
              </a:rPr>
              <a:t>ellos</a:t>
            </a:r>
            <a:r>
              <a:rPr lang="en-US" sz="1800" b="0" i="0" u="none" strike="noStrike" cap="none" dirty="0">
                <a:solidFill>
                  <a:schemeClr val="dk2"/>
                </a:solidFill>
                <a:latin typeface="Roboto"/>
                <a:ea typeface="Roboto"/>
                <a:cs typeface="Roboto"/>
                <a:sym typeface="Roboto"/>
              </a:rPr>
              <a:t>.</a:t>
            </a:r>
            <a:endParaRPr dirty="0"/>
          </a:p>
        </p:txBody>
      </p:sp>
      <p:sp>
        <p:nvSpPr>
          <p:cNvPr id="4" name="Rectangle 3">
            <a:extLst>
              <a:ext uri="{FF2B5EF4-FFF2-40B4-BE49-F238E27FC236}">
                <a16:creationId xmlns:a16="http://schemas.microsoft.com/office/drawing/2014/main" id="{2AB66EB8-A345-4C25-90C3-EE2192E357D9}"/>
              </a:ext>
            </a:extLst>
          </p:cNvPr>
          <p:cNvSpPr/>
          <p:nvPr/>
        </p:nvSpPr>
        <p:spPr>
          <a:xfrm>
            <a:off x="8298948" y="4841465"/>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463"/>
        <p:cNvGrpSpPr/>
        <p:nvPr/>
      </p:nvGrpSpPr>
      <p:grpSpPr>
        <a:xfrm>
          <a:off x="0" y="0"/>
          <a:ext cx="0" cy="0"/>
          <a:chOff x="0" y="0"/>
          <a:chExt cx="0" cy="0"/>
        </a:xfrm>
      </p:grpSpPr>
      <p:sp>
        <p:nvSpPr>
          <p:cNvPr id="464" name="Google Shape;464;p65"/>
          <p:cNvSpPr txBox="1"/>
          <p:nvPr/>
        </p:nvSpPr>
        <p:spPr>
          <a:xfrm>
            <a:off x="212950" y="100900"/>
            <a:ext cx="4892450" cy="565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US" sz="3600" b="0" i="1" u="none" strike="noStrike" cap="none">
                <a:solidFill>
                  <a:schemeClr val="accent1"/>
                </a:solidFill>
                <a:latin typeface="Merriweather"/>
                <a:ea typeface="Merriweather"/>
                <a:cs typeface="Merriweather"/>
                <a:sym typeface="Merriweather"/>
              </a:rPr>
              <a:t>Vine a testificar</a:t>
            </a:r>
            <a:endParaRPr/>
          </a:p>
        </p:txBody>
      </p:sp>
      <p:pic>
        <p:nvPicPr>
          <p:cNvPr id="2" name="Foca-Apple ProRes 422">
            <a:hlinkClick r:id="" action="ppaction://media"/>
            <a:extLst>
              <a:ext uri="{FF2B5EF4-FFF2-40B4-BE49-F238E27FC236}">
                <a16:creationId xmlns:a16="http://schemas.microsoft.com/office/drawing/2014/main" id="{55B164F3-556E-45E9-8EBF-D97DC218D3F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99570" y="743214"/>
            <a:ext cx="5133739" cy="433159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468"/>
        <p:cNvGrpSpPr/>
        <p:nvPr/>
      </p:nvGrpSpPr>
      <p:grpSpPr>
        <a:xfrm>
          <a:off x="0" y="0"/>
          <a:ext cx="0" cy="0"/>
          <a:chOff x="0" y="0"/>
          <a:chExt cx="0" cy="0"/>
        </a:xfrm>
      </p:grpSpPr>
      <p:sp>
        <p:nvSpPr>
          <p:cNvPr id="469" name="Google Shape;469;p66"/>
          <p:cNvSpPr txBox="1"/>
          <p:nvPr/>
        </p:nvSpPr>
        <p:spPr>
          <a:xfrm>
            <a:off x="212948" y="100900"/>
            <a:ext cx="7873777" cy="565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US" sz="3600" b="0" i="0" u="none" strike="noStrike" cap="none">
                <a:solidFill>
                  <a:schemeClr val="accent1"/>
                </a:solidFill>
                <a:latin typeface="Merriweather"/>
                <a:ea typeface="Merriweather"/>
                <a:cs typeface="Merriweather"/>
                <a:sym typeface="Merriweather"/>
              </a:rPr>
              <a:t>República Democrática del Congo</a:t>
            </a:r>
            <a:endParaRPr/>
          </a:p>
        </p:txBody>
      </p:sp>
      <p:pic>
        <p:nvPicPr>
          <p:cNvPr id="3" name="Picture 2">
            <a:extLst>
              <a:ext uri="{FF2B5EF4-FFF2-40B4-BE49-F238E27FC236}">
                <a16:creationId xmlns:a16="http://schemas.microsoft.com/office/drawing/2014/main" id="{0999E404-81BD-4C2D-A1FB-6AB24298815F}"/>
              </a:ext>
            </a:extLst>
          </p:cNvPr>
          <p:cNvPicPr>
            <a:picLocks noChangeAspect="1"/>
          </p:cNvPicPr>
          <p:nvPr/>
        </p:nvPicPr>
        <p:blipFill>
          <a:blip r:embed="rId3"/>
          <a:stretch>
            <a:fillRect/>
          </a:stretch>
        </p:blipFill>
        <p:spPr>
          <a:xfrm>
            <a:off x="970844" y="777377"/>
            <a:ext cx="6549840" cy="4366123"/>
          </a:xfrm>
          <a:prstGeom prst="rect">
            <a:avLst/>
          </a:prstGeom>
        </p:spPr>
      </p:pic>
      <p:sp>
        <p:nvSpPr>
          <p:cNvPr id="5" name="Rectangle 4">
            <a:extLst>
              <a:ext uri="{FF2B5EF4-FFF2-40B4-BE49-F238E27FC236}">
                <a16:creationId xmlns:a16="http://schemas.microsoft.com/office/drawing/2014/main" id="{224F0B80-A864-41AD-8AF9-A89DF9B35566}"/>
              </a:ext>
            </a:extLst>
          </p:cNvPr>
          <p:cNvSpPr/>
          <p:nvPr/>
        </p:nvSpPr>
        <p:spPr>
          <a:xfrm>
            <a:off x="8298948" y="4841465"/>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473"/>
        <p:cNvGrpSpPr/>
        <p:nvPr/>
      </p:nvGrpSpPr>
      <p:grpSpPr>
        <a:xfrm>
          <a:off x="0" y="0"/>
          <a:ext cx="0" cy="0"/>
          <a:chOff x="0" y="0"/>
          <a:chExt cx="0" cy="0"/>
        </a:xfrm>
      </p:grpSpPr>
      <p:sp>
        <p:nvSpPr>
          <p:cNvPr id="474" name="Google Shape;474;p67"/>
          <p:cNvSpPr txBox="1">
            <a:spLocks noGrp="1"/>
          </p:cNvSpPr>
          <p:nvPr>
            <p:ph type="title"/>
          </p:nvPr>
        </p:nvSpPr>
        <p:spPr>
          <a:xfrm>
            <a:off x="245175" y="56900"/>
            <a:ext cx="4261800" cy="13899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lt1"/>
              </a:buClr>
              <a:buSzPts val="2800"/>
              <a:buFont typeface="Merriweather"/>
              <a:buNone/>
            </a:pPr>
            <a:r>
              <a:rPr lang="en-US" sz="2400" b="0" i="0" u="none" strike="noStrike" cap="none">
                <a:solidFill>
                  <a:schemeClr val="lt1"/>
                </a:solidFill>
                <a:latin typeface="Merriweather"/>
                <a:ea typeface="Merriweather"/>
                <a:cs typeface="Merriweather"/>
                <a:sym typeface="Merriweather"/>
              </a:rPr>
              <a:t>Divulgación de los hallazgos</a:t>
            </a:r>
            <a:endParaRPr/>
          </a:p>
        </p:txBody>
      </p:sp>
      <p:sp>
        <p:nvSpPr>
          <p:cNvPr id="475" name="Google Shape;475;p67"/>
          <p:cNvSpPr txBox="1">
            <a:spLocks noGrp="1"/>
          </p:cNvSpPr>
          <p:nvPr>
            <p:ph type="body" idx="2"/>
          </p:nvPr>
        </p:nvSpPr>
        <p:spPr>
          <a:xfrm>
            <a:off x="4644674" y="299325"/>
            <a:ext cx="4432651" cy="4544850"/>
          </a:xfrm>
          <a:prstGeom prst="rect">
            <a:avLst/>
          </a:prstGeom>
          <a:noFill/>
          <a:ln>
            <a:noFill/>
          </a:ln>
        </p:spPr>
        <p:txBody>
          <a:bodyPr spcFirstLastPara="1" wrap="square" lIns="91425" tIns="91425" rIns="91425" bIns="91425" anchor="ctr" anchorCtr="0">
            <a:noAutofit/>
          </a:bodyPr>
          <a:lstStyle/>
          <a:p>
            <a:pPr marL="114300" marR="0" lvl="0" indent="0" algn="l" rtl="0">
              <a:lnSpc>
                <a:spcPct val="114000"/>
              </a:lnSpc>
              <a:spcBef>
                <a:spcPts val="0"/>
              </a:spcBef>
              <a:spcAft>
                <a:spcPts val="0"/>
              </a:spcAft>
              <a:buClr>
                <a:schemeClr val="accent2"/>
              </a:buClr>
              <a:buSzPts val="1600"/>
              <a:buFont typeface="Roboto"/>
              <a:buNone/>
            </a:pPr>
            <a:r>
              <a:rPr lang="en-US" sz="1800" b="0" i="0" u="none" strike="noStrike" cap="none" dirty="0">
                <a:solidFill>
                  <a:schemeClr val="dk2"/>
                </a:solidFill>
                <a:latin typeface="Roboto"/>
                <a:ea typeface="Roboto"/>
                <a:cs typeface="Roboto"/>
                <a:sym typeface="Roboto"/>
              </a:rPr>
              <a:t>Los </a:t>
            </a:r>
            <a:r>
              <a:rPr lang="en-US" sz="1800" b="0" i="0" u="none" strike="noStrike" cap="none" dirty="0" err="1">
                <a:solidFill>
                  <a:schemeClr val="dk2"/>
                </a:solidFill>
                <a:latin typeface="Roboto"/>
                <a:ea typeface="Roboto"/>
                <a:cs typeface="Roboto"/>
                <a:sym typeface="Roboto"/>
              </a:rPr>
              <a:t>juicios</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deben</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ser</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accesibles</a:t>
            </a:r>
            <a:r>
              <a:rPr lang="en-US" sz="1800" b="0" i="0" u="none" strike="noStrike" cap="none" dirty="0">
                <a:solidFill>
                  <a:schemeClr val="dk2"/>
                </a:solidFill>
                <a:latin typeface="Roboto"/>
                <a:ea typeface="Roboto"/>
                <a:cs typeface="Roboto"/>
                <a:sym typeface="Roboto"/>
              </a:rPr>
              <a:t> para las </a:t>
            </a:r>
            <a:r>
              <a:rPr lang="en-US" sz="1800" b="0" i="0" u="none" strike="noStrike" cap="none" dirty="0" err="1">
                <a:solidFill>
                  <a:schemeClr val="dk2"/>
                </a:solidFill>
                <a:latin typeface="Roboto"/>
                <a:ea typeface="Roboto"/>
                <a:cs typeface="Roboto"/>
                <a:sym typeface="Roboto"/>
              </a:rPr>
              <a:t>víctimas</a:t>
            </a:r>
            <a:r>
              <a:rPr lang="en-US" sz="1800" b="0" i="0" u="none" strike="noStrike" cap="none" dirty="0">
                <a:solidFill>
                  <a:schemeClr val="dk2"/>
                </a:solidFill>
                <a:latin typeface="Roboto"/>
                <a:ea typeface="Roboto"/>
                <a:cs typeface="Roboto"/>
                <a:sym typeface="Roboto"/>
              </a:rPr>
              <a:t> y las </a:t>
            </a:r>
            <a:r>
              <a:rPr lang="en-US" sz="1800" b="0" i="0" u="none" strike="noStrike" cap="none" dirty="0" err="1">
                <a:solidFill>
                  <a:schemeClr val="dk2"/>
                </a:solidFill>
                <a:latin typeface="Roboto"/>
                <a:ea typeface="Roboto"/>
                <a:cs typeface="Roboto"/>
                <a:sym typeface="Roboto"/>
              </a:rPr>
              <a:t>comunidades</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afectadas</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incluso</a:t>
            </a:r>
            <a:r>
              <a:rPr lang="en-US" sz="1800" b="0" i="0" u="none" strike="noStrike" cap="none" dirty="0">
                <a:solidFill>
                  <a:schemeClr val="dk2"/>
                </a:solidFill>
                <a:latin typeface="Roboto"/>
                <a:ea typeface="Roboto"/>
                <a:cs typeface="Roboto"/>
                <a:sym typeface="Roboto"/>
              </a:rPr>
              <a:t> a </a:t>
            </a:r>
            <a:r>
              <a:rPr lang="en-US" sz="1800" b="0" i="0" u="none" strike="noStrike" cap="none" dirty="0" err="1">
                <a:solidFill>
                  <a:schemeClr val="dk2"/>
                </a:solidFill>
                <a:latin typeface="Roboto"/>
                <a:ea typeface="Roboto"/>
                <a:cs typeface="Roboto"/>
                <a:sym typeface="Roboto"/>
              </a:rPr>
              <a:t>través</a:t>
            </a:r>
            <a:r>
              <a:rPr lang="en-US" sz="1800" b="0" i="0" u="none" strike="noStrike" cap="none" dirty="0">
                <a:solidFill>
                  <a:schemeClr val="dk2"/>
                </a:solidFill>
                <a:latin typeface="Roboto"/>
                <a:ea typeface="Roboto"/>
                <a:cs typeface="Roboto"/>
                <a:sym typeface="Roboto"/>
              </a:rPr>
              <a:t> de:</a:t>
            </a:r>
            <a:endParaRPr dirty="0"/>
          </a:p>
          <a:p>
            <a:pPr marL="400050" marR="0" lvl="0" indent="-285750" algn="l" rtl="0">
              <a:lnSpc>
                <a:spcPct val="114000"/>
              </a:lnSpc>
              <a:spcBef>
                <a:spcPts val="1600"/>
              </a:spcBef>
              <a:spcAft>
                <a:spcPts val="0"/>
              </a:spcAft>
              <a:buClr>
                <a:schemeClr val="dk2"/>
              </a:buClr>
              <a:buSzPts val="1600"/>
              <a:buFont typeface="Roboto"/>
              <a:buChar char="●"/>
            </a:pPr>
            <a:r>
              <a:rPr lang="en-US" sz="1800" dirty="0" err="1"/>
              <a:t>D</a:t>
            </a:r>
            <a:r>
              <a:rPr lang="en-US" sz="1800" i="0" u="none" strike="noStrike" cap="none" dirty="0" err="1">
                <a:solidFill>
                  <a:schemeClr val="dk2"/>
                </a:solidFill>
                <a:latin typeface="Roboto"/>
                <a:ea typeface="Roboto"/>
                <a:cs typeface="Roboto"/>
                <a:sym typeface="Roboto"/>
              </a:rPr>
              <a:t>ivulgación</a:t>
            </a:r>
            <a:r>
              <a:rPr lang="en-US" sz="1800" i="0" u="none" strike="noStrike" cap="none" dirty="0">
                <a:solidFill>
                  <a:schemeClr val="dk2"/>
                </a:solidFill>
                <a:latin typeface="Roboto"/>
                <a:ea typeface="Roboto"/>
                <a:cs typeface="Roboto"/>
                <a:sym typeface="Roboto"/>
              </a:rPr>
              <a:t> material (con </a:t>
            </a:r>
            <a:r>
              <a:rPr lang="en-US" sz="1800" i="0" u="none" strike="noStrike" cap="none" dirty="0" err="1">
                <a:solidFill>
                  <a:schemeClr val="dk2"/>
                </a:solidFill>
                <a:latin typeface="Roboto"/>
                <a:ea typeface="Roboto"/>
                <a:cs typeface="Roboto"/>
                <a:sym typeface="Roboto"/>
              </a:rPr>
              <a:t>traducción</a:t>
            </a:r>
            <a:r>
              <a:rPr lang="en-US" sz="1800" i="0" u="none" strike="noStrike" cap="none" dirty="0">
                <a:solidFill>
                  <a:schemeClr val="dk2"/>
                </a:solidFill>
                <a:latin typeface="Roboto"/>
                <a:ea typeface="Roboto"/>
                <a:cs typeface="Roboto"/>
                <a:sym typeface="Roboto"/>
              </a:rPr>
              <a:t>) del </a:t>
            </a:r>
            <a:r>
              <a:rPr lang="en-US" sz="1800" i="0" u="none" strike="noStrike" cap="none" dirty="0" err="1">
                <a:solidFill>
                  <a:schemeClr val="dk2"/>
                </a:solidFill>
                <a:latin typeface="Roboto"/>
                <a:ea typeface="Roboto"/>
                <a:cs typeface="Roboto"/>
                <a:sym typeface="Roboto"/>
              </a:rPr>
              <a:t>fallo</a:t>
            </a:r>
            <a:r>
              <a:rPr lang="en-US" sz="1800" i="0" u="none" strike="noStrike" cap="none" dirty="0">
                <a:solidFill>
                  <a:schemeClr val="dk2"/>
                </a:solidFill>
                <a:latin typeface="Roboto"/>
                <a:ea typeface="Roboto"/>
                <a:cs typeface="Roboto"/>
                <a:sym typeface="Roboto"/>
              </a:rPr>
              <a:t> </a:t>
            </a:r>
            <a:r>
              <a:rPr lang="en-US" sz="1800" i="0" u="none" strike="noStrike" cap="none" dirty="0" err="1">
                <a:solidFill>
                  <a:schemeClr val="dk2"/>
                </a:solidFill>
                <a:latin typeface="Roboto"/>
                <a:ea typeface="Roboto"/>
                <a:cs typeface="Roboto"/>
                <a:sym typeface="Roboto"/>
              </a:rPr>
              <a:t>completo</a:t>
            </a:r>
            <a:r>
              <a:rPr lang="en-US" sz="1800" i="0" u="none" strike="noStrike" cap="none" dirty="0">
                <a:solidFill>
                  <a:schemeClr val="dk2"/>
                </a:solidFill>
                <a:latin typeface="Roboto"/>
                <a:ea typeface="Roboto"/>
                <a:cs typeface="Roboto"/>
                <a:sym typeface="Roboto"/>
              </a:rPr>
              <a:t> y las </a:t>
            </a:r>
            <a:r>
              <a:rPr lang="en-US" sz="1800" i="0" u="none" strike="noStrike" cap="none" dirty="0" err="1">
                <a:solidFill>
                  <a:schemeClr val="dk2"/>
                </a:solidFill>
                <a:latin typeface="Roboto"/>
                <a:ea typeface="Roboto"/>
                <a:cs typeface="Roboto"/>
                <a:sym typeface="Roboto"/>
              </a:rPr>
              <a:t>decisiones</a:t>
            </a:r>
            <a:r>
              <a:rPr lang="en-US" sz="1800" i="0" u="none" strike="noStrike" cap="none" dirty="0">
                <a:solidFill>
                  <a:schemeClr val="dk2"/>
                </a:solidFill>
                <a:latin typeface="Roboto"/>
                <a:ea typeface="Roboto"/>
                <a:cs typeface="Roboto"/>
                <a:sym typeface="Roboto"/>
              </a:rPr>
              <a:t> </a:t>
            </a:r>
            <a:r>
              <a:rPr lang="en-US" sz="1800" i="0" u="none" strike="noStrike" cap="none" dirty="0" err="1">
                <a:solidFill>
                  <a:schemeClr val="dk2"/>
                </a:solidFill>
                <a:latin typeface="Roboto"/>
                <a:ea typeface="Roboto"/>
                <a:cs typeface="Roboto"/>
                <a:sym typeface="Roboto"/>
              </a:rPr>
              <a:t>dictadas</a:t>
            </a:r>
            <a:r>
              <a:rPr lang="en-US" sz="1800" i="0" u="none" strike="noStrike" cap="none" dirty="0">
                <a:solidFill>
                  <a:schemeClr val="dk2"/>
                </a:solidFill>
                <a:latin typeface="Roboto"/>
                <a:ea typeface="Roboto"/>
                <a:cs typeface="Roboto"/>
                <a:sym typeface="Roboto"/>
              </a:rPr>
              <a:t> </a:t>
            </a:r>
            <a:r>
              <a:rPr lang="en-US" sz="1800" i="0" u="none" strike="noStrike" cap="none" dirty="0" err="1">
                <a:solidFill>
                  <a:schemeClr val="dk2"/>
                </a:solidFill>
                <a:latin typeface="Roboto"/>
                <a:ea typeface="Roboto"/>
                <a:cs typeface="Roboto"/>
                <a:sym typeface="Roboto"/>
              </a:rPr>
              <a:t>en</a:t>
            </a:r>
            <a:r>
              <a:rPr lang="en-US" sz="1800" i="0" u="none" strike="noStrike" cap="none" dirty="0">
                <a:solidFill>
                  <a:schemeClr val="dk2"/>
                </a:solidFill>
                <a:latin typeface="Roboto"/>
                <a:ea typeface="Roboto"/>
                <a:cs typeface="Roboto"/>
                <a:sym typeface="Roboto"/>
              </a:rPr>
              <a:t> </a:t>
            </a:r>
            <a:r>
              <a:rPr lang="en-US" sz="1800" i="0" u="none" strike="noStrike" cap="none" dirty="0" err="1">
                <a:solidFill>
                  <a:schemeClr val="dk2"/>
                </a:solidFill>
                <a:latin typeface="Roboto"/>
                <a:ea typeface="Roboto"/>
                <a:cs typeface="Roboto"/>
                <a:sym typeface="Roboto"/>
              </a:rPr>
              <a:t>segunda</a:t>
            </a:r>
            <a:r>
              <a:rPr lang="en-US" sz="1800" i="0" u="none" strike="noStrike" cap="none" dirty="0">
                <a:solidFill>
                  <a:schemeClr val="dk2"/>
                </a:solidFill>
                <a:latin typeface="Roboto"/>
                <a:ea typeface="Roboto"/>
                <a:cs typeface="Roboto"/>
                <a:sym typeface="Roboto"/>
              </a:rPr>
              <a:t> </a:t>
            </a:r>
            <a:r>
              <a:rPr lang="en-US" sz="1800" i="0" u="none" strike="noStrike" cap="none" dirty="0" err="1">
                <a:solidFill>
                  <a:schemeClr val="dk2"/>
                </a:solidFill>
                <a:latin typeface="Roboto"/>
                <a:ea typeface="Roboto"/>
                <a:cs typeface="Roboto"/>
                <a:sym typeface="Roboto"/>
              </a:rPr>
              <a:t>instancia</a:t>
            </a:r>
            <a:r>
              <a:rPr lang="en-US" sz="1800" i="0" u="none" strike="noStrike" cap="none" dirty="0">
                <a:solidFill>
                  <a:schemeClr val="dk2"/>
                </a:solidFill>
                <a:latin typeface="Roboto"/>
                <a:ea typeface="Roboto"/>
                <a:cs typeface="Roboto"/>
                <a:sym typeface="Roboto"/>
              </a:rPr>
              <a:t>;</a:t>
            </a:r>
            <a:endParaRPr dirty="0"/>
          </a:p>
          <a:p>
            <a:pPr marL="400050" marR="0" lvl="0" indent="-285750" algn="l" rtl="0">
              <a:lnSpc>
                <a:spcPct val="114000"/>
              </a:lnSpc>
              <a:spcBef>
                <a:spcPts val="1600"/>
              </a:spcBef>
              <a:spcAft>
                <a:spcPts val="1600"/>
              </a:spcAft>
              <a:buClr>
                <a:schemeClr val="dk2"/>
              </a:buClr>
              <a:buSzPts val="1600"/>
              <a:buFont typeface="Roboto"/>
              <a:buChar char="●"/>
            </a:pPr>
            <a:r>
              <a:rPr lang="en-US" sz="1800" dirty="0" err="1"/>
              <a:t>D</a:t>
            </a:r>
            <a:r>
              <a:rPr lang="en-US" sz="1800" i="0" u="none" strike="noStrike" cap="none" dirty="0" err="1">
                <a:solidFill>
                  <a:schemeClr val="dk2"/>
                </a:solidFill>
                <a:latin typeface="Roboto"/>
                <a:ea typeface="Roboto"/>
                <a:cs typeface="Roboto"/>
                <a:sym typeface="Roboto"/>
              </a:rPr>
              <a:t>ivulgación</a:t>
            </a:r>
            <a:r>
              <a:rPr lang="en-US" sz="1800" i="0" u="none" strike="noStrike" cap="none" dirty="0">
                <a:solidFill>
                  <a:schemeClr val="dk2"/>
                </a:solidFill>
                <a:latin typeface="Roboto"/>
                <a:ea typeface="Roboto"/>
                <a:cs typeface="Roboto"/>
                <a:sym typeface="Roboto"/>
              </a:rPr>
              <a:t> de </a:t>
            </a:r>
            <a:r>
              <a:rPr lang="en-US" sz="1800" i="0" u="none" strike="noStrike" cap="none" dirty="0" err="1">
                <a:solidFill>
                  <a:schemeClr val="dk2"/>
                </a:solidFill>
                <a:latin typeface="Roboto"/>
                <a:ea typeface="Roboto"/>
                <a:cs typeface="Roboto"/>
                <a:sym typeface="Roboto"/>
              </a:rPr>
              <a:t>partes</a:t>
            </a:r>
            <a:r>
              <a:rPr lang="en-US" sz="1800" i="0" u="none" strike="noStrike" cap="none" dirty="0">
                <a:solidFill>
                  <a:schemeClr val="dk2"/>
                </a:solidFill>
                <a:latin typeface="Roboto"/>
                <a:ea typeface="Roboto"/>
                <a:cs typeface="Roboto"/>
                <a:sym typeface="Roboto"/>
              </a:rPr>
              <a:t> clave a </a:t>
            </a:r>
            <a:r>
              <a:rPr lang="en-US" sz="1800" i="0" u="none" strike="noStrike" cap="none" dirty="0" err="1">
                <a:solidFill>
                  <a:schemeClr val="dk2"/>
                </a:solidFill>
                <a:latin typeface="Roboto"/>
                <a:ea typeface="Roboto"/>
                <a:cs typeface="Roboto"/>
                <a:sym typeface="Roboto"/>
              </a:rPr>
              <a:t>través</a:t>
            </a:r>
            <a:r>
              <a:rPr lang="en-US" sz="1800" i="0" u="none" strike="noStrike" cap="none" dirty="0">
                <a:solidFill>
                  <a:schemeClr val="dk2"/>
                </a:solidFill>
                <a:latin typeface="Roboto"/>
                <a:ea typeface="Roboto"/>
                <a:cs typeface="Roboto"/>
                <a:sym typeface="Roboto"/>
              </a:rPr>
              <a:t> de </a:t>
            </a:r>
            <a:r>
              <a:rPr lang="en-US" sz="1800" i="0" u="none" strike="noStrike" cap="none" dirty="0" err="1">
                <a:solidFill>
                  <a:schemeClr val="dk2"/>
                </a:solidFill>
                <a:latin typeface="Roboto"/>
                <a:ea typeface="Roboto"/>
                <a:cs typeface="Roboto"/>
                <a:sym typeface="Roboto"/>
              </a:rPr>
              <a:t>otros</a:t>
            </a:r>
            <a:r>
              <a:rPr lang="en-US" sz="1800" i="0" u="none" strike="noStrike" cap="none" dirty="0">
                <a:solidFill>
                  <a:schemeClr val="dk2"/>
                </a:solidFill>
                <a:latin typeface="Roboto"/>
                <a:ea typeface="Roboto"/>
                <a:cs typeface="Roboto"/>
                <a:sym typeface="Roboto"/>
              </a:rPr>
              <a:t> </a:t>
            </a:r>
            <a:r>
              <a:rPr lang="en-US" sz="1800" i="0" u="none" strike="noStrike" cap="none" dirty="0" err="1">
                <a:solidFill>
                  <a:schemeClr val="dk2"/>
                </a:solidFill>
                <a:latin typeface="Roboto"/>
                <a:ea typeface="Roboto"/>
                <a:cs typeface="Roboto"/>
                <a:sym typeface="Roboto"/>
              </a:rPr>
              <a:t>medios</a:t>
            </a:r>
            <a:r>
              <a:rPr lang="en-US" sz="1800" i="0" u="none" strike="noStrike" cap="none" dirty="0">
                <a:solidFill>
                  <a:schemeClr val="dk2"/>
                </a:solidFill>
                <a:latin typeface="Roboto"/>
                <a:ea typeface="Roboto"/>
                <a:cs typeface="Roboto"/>
                <a:sym typeface="Roboto"/>
              </a:rPr>
              <a:t> </a:t>
            </a:r>
            <a:r>
              <a:rPr lang="en-US" sz="1800" i="0" u="none" strike="noStrike" cap="none" dirty="0" err="1">
                <a:solidFill>
                  <a:schemeClr val="dk2"/>
                </a:solidFill>
                <a:latin typeface="Roboto"/>
                <a:ea typeface="Roboto"/>
                <a:cs typeface="Roboto"/>
                <a:sym typeface="Roboto"/>
              </a:rPr>
              <a:t>accesibles</a:t>
            </a:r>
            <a:r>
              <a:rPr lang="en-US" sz="1800" i="0" u="none" strike="noStrike" cap="none" dirty="0">
                <a:solidFill>
                  <a:schemeClr val="dk2"/>
                </a:solidFill>
                <a:latin typeface="Roboto"/>
                <a:ea typeface="Roboto"/>
                <a:cs typeface="Roboto"/>
                <a:sym typeface="Roboto"/>
              </a:rPr>
              <a:t>, </a:t>
            </a:r>
            <a:r>
              <a:rPr lang="en-US" sz="1800" i="0" u="none" strike="noStrike" cap="none" dirty="0" err="1">
                <a:solidFill>
                  <a:schemeClr val="dk2"/>
                </a:solidFill>
                <a:latin typeface="Roboto"/>
                <a:ea typeface="Roboto"/>
                <a:cs typeface="Roboto"/>
                <a:sym typeface="Roboto"/>
              </a:rPr>
              <a:t>como</a:t>
            </a:r>
            <a:r>
              <a:rPr lang="en-US" sz="1800" i="0" u="none" strike="noStrike" cap="none" dirty="0">
                <a:solidFill>
                  <a:schemeClr val="dk2"/>
                </a:solidFill>
                <a:latin typeface="Roboto"/>
                <a:ea typeface="Roboto"/>
                <a:cs typeface="Roboto"/>
                <a:sym typeface="Roboto"/>
              </a:rPr>
              <a:t> la radio.</a:t>
            </a:r>
            <a:endParaRPr dirty="0"/>
          </a:p>
        </p:txBody>
      </p:sp>
      <p:pic>
        <p:nvPicPr>
          <p:cNvPr id="476" name="Google Shape;476;p67"/>
          <p:cNvPicPr preferRelativeResize="0"/>
          <p:nvPr/>
        </p:nvPicPr>
        <p:blipFill rotWithShape="1">
          <a:blip r:embed="rId3">
            <a:alphaModFix/>
          </a:blip>
          <a:srcRect/>
          <a:stretch/>
        </p:blipFill>
        <p:spPr>
          <a:xfrm>
            <a:off x="-3572" y="1446800"/>
            <a:ext cx="4575572" cy="3050381"/>
          </a:xfrm>
          <a:prstGeom prst="rect">
            <a:avLst/>
          </a:prstGeom>
          <a:noFill/>
          <a:ln>
            <a:noFill/>
          </a:ln>
        </p:spPr>
      </p:pic>
      <p:sp>
        <p:nvSpPr>
          <p:cNvPr id="5" name="Rectangle 4">
            <a:extLst>
              <a:ext uri="{FF2B5EF4-FFF2-40B4-BE49-F238E27FC236}">
                <a16:creationId xmlns:a16="http://schemas.microsoft.com/office/drawing/2014/main" id="{AAE39F8E-3994-4341-B889-D1BFDCD2FF7D}"/>
              </a:ext>
            </a:extLst>
          </p:cNvPr>
          <p:cNvSpPr/>
          <p:nvPr/>
        </p:nvSpPr>
        <p:spPr>
          <a:xfrm>
            <a:off x="8298948" y="4841465"/>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480"/>
        <p:cNvGrpSpPr/>
        <p:nvPr/>
      </p:nvGrpSpPr>
      <p:grpSpPr>
        <a:xfrm>
          <a:off x="0" y="0"/>
          <a:ext cx="0" cy="0"/>
          <a:chOff x="0" y="0"/>
          <a:chExt cx="0" cy="0"/>
        </a:xfrm>
      </p:grpSpPr>
      <p:sp>
        <p:nvSpPr>
          <p:cNvPr id="481" name="Google Shape;481;p68"/>
          <p:cNvSpPr txBox="1">
            <a:spLocks noGrp="1"/>
          </p:cNvSpPr>
          <p:nvPr>
            <p:ph type="body" idx="1"/>
          </p:nvPr>
        </p:nvSpPr>
        <p:spPr>
          <a:xfrm>
            <a:off x="4495797" y="522450"/>
            <a:ext cx="4470401" cy="4098600"/>
          </a:xfrm>
          <a:prstGeom prst="rect">
            <a:avLst/>
          </a:prstGeom>
          <a:noFill/>
          <a:ln>
            <a:noFill/>
          </a:ln>
        </p:spPr>
        <p:txBody>
          <a:bodyPr spcFirstLastPara="1" wrap="square" lIns="91425" tIns="91425" rIns="91425" bIns="91425" anchor="ctr" anchorCtr="0">
            <a:noAutofit/>
          </a:bodyPr>
          <a:lstStyle/>
          <a:p>
            <a:pPr marL="146050" marR="0" lvl="0" indent="0" algn="l" rtl="0">
              <a:lnSpc>
                <a:spcPct val="115000"/>
              </a:lnSpc>
              <a:spcBef>
                <a:spcPts val="0"/>
              </a:spcBef>
              <a:spcAft>
                <a:spcPts val="0"/>
              </a:spcAft>
              <a:buClr>
                <a:schemeClr val="dk2"/>
              </a:buClr>
              <a:buSzPts val="1300"/>
              <a:buFont typeface="Roboto"/>
              <a:buNone/>
            </a:pPr>
            <a:r>
              <a:rPr lang="en-US" sz="1800" b="0" i="0" u="none" strike="noStrike" cap="none" dirty="0">
                <a:solidFill>
                  <a:schemeClr val="dk2"/>
                </a:solidFill>
                <a:latin typeface="Roboto"/>
                <a:ea typeface="Roboto"/>
                <a:cs typeface="Roboto"/>
                <a:sym typeface="Roboto"/>
              </a:rPr>
              <a:t>Los </a:t>
            </a:r>
            <a:r>
              <a:rPr lang="en-US" sz="1800" b="0" i="0" u="none" strike="noStrike" cap="none" dirty="0" err="1">
                <a:solidFill>
                  <a:schemeClr val="dk2"/>
                </a:solidFill>
                <a:latin typeface="Roboto"/>
                <a:ea typeface="Roboto"/>
                <a:cs typeface="Roboto"/>
                <a:sym typeface="Roboto"/>
              </a:rPr>
              <a:t>enjuiciamientos</a:t>
            </a:r>
            <a:r>
              <a:rPr lang="en-US" sz="1800" b="0" i="0" u="none" strike="noStrike" cap="none" dirty="0">
                <a:solidFill>
                  <a:schemeClr val="dk2"/>
                </a:solidFill>
                <a:latin typeface="Roboto"/>
                <a:ea typeface="Roboto"/>
                <a:cs typeface="Roboto"/>
                <a:sym typeface="Roboto"/>
              </a:rPr>
              <a:t> son </a:t>
            </a:r>
            <a:r>
              <a:rPr lang="en-US" sz="1800" b="0" i="1" u="none" strike="noStrike" cap="none" dirty="0" err="1">
                <a:solidFill>
                  <a:schemeClr val="dk2"/>
                </a:solidFill>
                <a:latin typeface="Roboto"/>
                <a:ea typeface="Roboto"/>
                <a:cs typeface="Roboto"/>
                <a:sym typeface="Roboto"/>
              </a:rPr>
              <a:t>necesarios</a:t>
            </a:r>
            <a:r>
              <a:rPr lang="en-US" sz="1800" b="0" i="1" u="none" strike="noStrike" cap="none" dirty="0">
                <a:solidFill>
                  <a:schemeClr val="dk2"/>
                </a:solidFill>
                <a:latin typeface="Roboto"/>
                <a:ea typeface="Roboto"/>
                <a:cs typeface="Roboto"/>
                <a:sym typeface="Roboto"/>
              </a:rPr>
              <a:t> </a:t>
            </a:r>
            <a:r>
              <a:rPr lang="en-US" sz="1800" b="0" i="1" u="none" strike="noStrike" cap="none" dirty="0" err="1">
                <a:solidFill>
                  <a:schemeClr val="dk2"/>
                </a:solidFill>
                <a:latin typeface="Roboto"/>
                <a:ea typeface="Roboto"/>
                <a:cs typeface="Roboto"/>
                <a:sym typeface="Roboto"/>
              </a:rPr>
              <a:t>pero</a:t>
            </a:r>
            <a:r>
              <a:rPr lang="en-US" sz="1800" b="0" i="1" u="none" strike="noStrike" cap="none" dirty="0">
                <a:solidFill>
                  <a:schemeClr val="dk2"/>
                </a:solidFill>
                <a:latin typeface="Roboto"/>
                <a:ea typeface="Roboto"/>
                <a:cs typeface="Roboto"/>
                <a:sym typeface="Roboto"/>
              </a:rPr>
              <a:t> no </a:t>
            </a:r>
            <a:r>
              <a:rPr lang="en-US" sz="1800" b="0" i="1" u="none" strike="noStrike" cap="none" dirty="0" err="1">
                <a:solidFill>
                  <a:schemeClr val="dk2"/>
                </a:solidFill>
                <a:latin typeface="Roboto"/>
                <a:ea typeface="Roboto"/>
                <a:cs typeface="Roboto"/>
                <a:sym typeface="Roboto"/>
              </a:rPr>
              <a:t>suficientes</a:t>
            </a:r>
            <a:r>
              <a:rPr lang="en-US" sz="1800" b="0" i="1" u="none" strike="noStrike" cap="none" dirty="0">
                <a:solidFill>
                  <a:schemeClr val="dk2"/>
                </a:solidFill>
                <a:latin typeface="Roboto"/>
                <a:ea typeface="Roboto"/>
                <a:cs typeface="Roboto"/>
                <a:sym typeface="Roboto"/>
              </a:rPr>
              <a:t>.</a:t>
            </a:r>
            <a:endParaRPr dirty="0"/>
          </a:p>
          <a:p>
            <a:pPr marL="146050" marR="0" lvl="0" indent="0" algn="l" rtl="0">
              <a:lnSpc>
                <a:spcPct val="115000"/>
              </a:lnSpc>
              <a:spcBef>
                <a:spcPts val="1600"/>
              </a:spcBef>
              <a:spcAft>
                <a:spcPts val="0"/>
              </a:spcAft>
              <a:buClr>
                <a:schemeClr val="dk2"/>
              </a:buClr>
              <a:buSzPts val="1300"/>
              <a:buFont typeface="Roboto"/>
              <a:buNone/>
            </a:pPr>
            <a:r>
              <a:rPr lang="en-US" sz="1800" b="0" i="0" u="none" strike="noStrike" cap="none" dirty="0">
                <a:solidFill>
                  <a:schemeClr val="dk2"/>
                </a:solidFill>
                <a:latin typeface="Roboto"/>
                <a:ea typeface="Roboto"/>
                <a:cs typeface="Roboto"/>
                <a:sym typeface="Roboto"/>
              </a:rPr>
              <a:t>Los </a:t>
            </a:r>
            <a:r>
              <a:rPr lang="en-US" sz="1800" b="0" i="0" u="none" strike="noStrike" cap="none" dirty="0" err="1">
                <a:solidFill>
                  <a:schemeClr val="dk2"/>
                </a:solidFill>
                <a:latin typeface="Roboto"/>
                <a:ea typeface="Roboto"/>
                <a:cs typeface="Roboto"/>
                <a:sym typeface="Roboto"/>
              </a:rPr>
              <a:t>enjuiciamientos</a:t>
            </a:r>
            <a:r>
              <a:rPr lang="en-US" sz="1800" b="0" i="0" u="none" strike="noStrike" cap="none" dirty="0">
                <a:solidFill>
                  <a:schemeClr val="dk2"/>
                </a:solidFill>
                <a:latin typeface="Roboto"/>
                <a:ea typeface="Roboto"/>
                <a:cs typeface="Roboto"/>
                <a:sym typeface="Roboto"/>
              </a:rPr>
              <a:t> no </a:t>
            </a:r>
            <a:r>
              <a:rPr lang="en-US" sz="1800" b="0" i="0" u="none" strike="noStrike" cap="none" dirty="0" err="1">
                <a:solidFill>
                  <a:schemeClr val="dk2"/>
                </a:solidFill>
                <a:latin typeface="Roboto"/>
                <a:ea typeface="Roboto"/>
                <a:cs typeface="Roboto"/>
                <a:sym typeface="Roboto"/>
              </a:rPr>
              <a:t>consideran</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muchos</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patrones</a:t>
            </a:r>
            <a:r>
              <a:rPr lang="en-US" sz="1800" b="0" i="0" u="none" strike="noStrike" cap="none" dirty="0">
                <a:solidFill>
                  <a:schemeClr val="dk2"/>
                </a:solidFill>
                <a:latin typeface="Roboto"/>
                <a:ea typeface="Roboto"/>
                <a:cs typeface="Roboto"/>
                <a:sym typeface="Roboto"/>
              </a:rPr>
              <a:t> de </a:t>
            </a:r>
            <a:r>
              <a:rPr lang="en-US" sz="1800" b="0" i="0" u="none" strike="noStrike" cap="none" dirty="0" err="1">
                <a:solidFill>
                  <a:schemeClr val="dk2"/>
                </a:solidFill>
                <a:latin typeface="Roboto"/>
                <a:ea typeface="Roboto"/>
                <a:cs typeface="Roboto"/>
                <a:sym typeface="Roboto"/>
              </a:rPr>
              <a:t>género</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ni</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estructuras</a:t>
            </a:r>
            <a:r>
              <a:rPr lang="en-US" sz="1800" b="0" i="0" u="none" strike="noStrike" cap="none" dirty="0">
                <a:solidFill>
                  <a:schemeClr val="dk2"/>
                </a:solidFill>
                <a:latin typeface="Roboto"/>
                <a:ea typeface="Roboto"/>
                <a:cs typeface="Roboto"/>
                <a:sym typeface="Roboto"/>
              </a:rPr>
              <a:t> de </a:t>
            </a:r>
            <a:r>
              <a:rPr lang="en-US" sz="1800" b="0" i="0" u="none" strike="noStrike" cap="none" dirty="0" err="1">
                <a:solidFill>
                  <a:schemeClr val="dk2"/>
                </a:solidFill>
                <a:latin typeface="Roboto"/>
                <a:ea typeface="Roboto"/>
                <a:cs typeface="Roboto"/>
                <a:sym typeface="Roboto"/>
              </a:rPr>
              <a:t>abusos</a:t>
            </a:r>
            <a:r>
              <a:rPr lang="en-US" sz="1800" b="0" i="0" u="none" strike="noStrike" cap="none" dirty="0">
                <a:solidFill>
                  <a:schemeClr val="dk2"/>
                </a:solidFill>
                <a:latin typeface="Roboto"/>
                <a:ea typeface="Roboto"/>
                <a:cs typeface="Roboto"/>
                <a:sym typeface="Roboto"/>
              </a:rPr>
              <a:t> contra </a:t>
            </a:r>
            <a:r>
              <a:rPr lang="en-US" sz="1800" b="0" i="0" u="none" strike="noStrike" cap="none" dirty="0" err="1">
                <a:solidFill>
                  <a:schemeClr val="dk2"/>
                </a:solidFill>
                <a:latin typeface="Roboto"/>
                <a:ea typeface="Roboto"/>
                <a:cs typeface="Roboto"/>
                <a:sym typeface="Roboto"/>
              </a:rPr>
              <a:t>los</a:t>
            </a:r>
            <a:r>
              <a:rPr lang="en-US" sz="1800" b="0" i="0" u="none" strike="noStrike" cap="none" dirty="0">
                <a:solidFill>
                  <a:schemeClr val="dk2"/>
                </a:solidFill>
                <a:latin typeface="Roboto"/>
                <a:ea typeface="Roboto"/>
                <a:cs typeface="Roboto"/>
                <a:sym typeface="Roboto"/>
              </a:rPr>
              <a:t> derechos </a:t>
            </a:r>
            <a:r>
              <a:rPr lang="en-US" sz="1800" b="0" i="0" u="none" strike="noStrike" cap="none" dirty="0" err="1">
                <a:solidFill>
                  <a:schemeClr val="dk2"/>
                </a:solidFill>
                <a:latin typeface="Roboto"/>
                <a:ea typeface="Roboto"/>
                <a:cs typeface="Roboto"/>
                <a:sym typeface="Roboto"/>
              </a:rPr>
              <a:t>humanos</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más</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allá</a:t>
            </a:r>
            <a:r>
              <a:rPr lang="en-US" sz="1800" b="0" i="0" u="none" strike="noStrike" cap="none" dirty="0">
                <a:solidFill>
                  <a:schemeClr val="dk2"/>
                </a:solidFill>
                <a:latin typeface="Roboto"/>
                <a:ea typeface="Roboto"/>
                <a:cs typeface="Roboto"/>
                <a:sym typeface="Roboto"/>
              </a:rPr>
              <a:t> de la </a:t>
            </a:r>
            <a:r>
              <a:rPr lang="en-US" sz="1800" b="0" i="0" u="none" strike="noStrike" cap="none" dirty="0" err="1">
                <a:solidFill>
                  <a:schemeClr val="dk2"/>
                </a:solidFill>
                <a:latin typeface="Roboto"/>
                <a:ea typeface="Roboto"/>
                <a:cs typeface="Roboto"/>
                <a:sym typeface="Roboto"/>
              </a:rPr>
              <a:t>violencia</a:t>
            </a:r>
            <a:r>
              <a:rPr lang="en-US" sz="1800" b="0" i="0" u="none" strike="noStrike" cap="none" dirty="0">
                <a:solidFill>
                  <a:schemeClr val="dk2"/>
                </a:solidFill>
                <a:latin typeface="Roboto"/>
                <a:ea typeface="Roboto"/>
                <a:cs typeface="Roboto"/>
                <a:sym typeface="Roboto"/>
              </a:rPr>
              <a:t> sexual y de </a:t>
            </a:r>
            <a:r>
              <a:rPr lang="en-US" sz="1800" b="0" i="0" u="none" strike="noStrike" cap="none" dirty="0" err="1">
                <a:solidFill>
                  <a:schemeClr val="dk2"/>
                </a:solidFill>
                <a:latin typeface="Roboto"/>
                <a:ea typeface="Roboto"/>
                <a:cs typeface="Roboto"/>
                <a:sym typeface="Roboto"/>
              </a:rPr>
              <a:t>género</a:t>
            </a:r>
            <a:r>
              <a:rPr lang="en-US" sz="1800" b="0" i="0" u="none" strike="noStrike" cap="none" dirty="0">
                <a:solidFill>
                  <a:schemeClr val="dk2"/>
                </a:solidFill>
                <a:latin typeface="Roboto"/>
                <a:ea typeface="Roboto"/>
                <a:cs typeface="Roboto"/>
                <a:sym typeface="Roboto"/>
              </a:rPr>
              <a:t>.</a:t>
            </a:r>
            <a:endParaRPr dirty="0"/>
          </a:p>
          <a:p>
            <a:pPr marL="146050" marR="0" lvl="0" indent="0" algn="l" rtl="0">
              <a:lnSpc>
                <a:spcPct val="115000"/>
              </a:lnSpc>
              <a:spcBef>
                <a:spcPts val="1600"/>
              </a:spcBef>
              <a:spcAft>
                <a:spcPts val="1600"/>
              </a:spcAft>
              <a:buClr>
                <a:schemeClr val="dk2"/>
              </a:buClr>
              <a:buSzPts val="1300"/>
              <a:buFont typeface="Roboto"/>
              <a:buNone/>
            </a:pPr>
            <a:r>
              <a:rPr lang="en-US" sz="1800" b="0" i="0" u="none" strike="noStrike" cap="none" dirty="0" err="1">
                <a:solidFill>
                  <a:schemeClr val="dk2"/>
                </a:solidFill>
                <a:latin typeface="Roboto"/>
                <a:ea typeface="Roboto"/>
                <a:cs typeface="Roboto"/>
                <a:sym typeface="Roboto"/>
              </a:rPr>
              <a:t>Cuando</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los</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enjuiciamientos</a:t>
            </a:r>
            <a:r>
              <a:rPr lang="en-US" sz="1800" b="0" i="0" u="none" strike="noStrike" cap="none" dirty="0">
                <a:solidFill>
                  <a:schemeClr val="dk2"/>
                </a:solidFill>
                <a:latin typeface="Roboto"/>
                <a:ea typeface="Roboto"/>
                <a:cs typeface="Roboto"/>
                <a:sym typeface="Roboto"/>
              </a:rPr>
              <a:t> no </a:t>
            </a:r>
            <a:r>
              <a:rPr lang="en-US" sz="1800" b="0" i="0" u="none" strike="noStrike" cap="none" dirty="0" err="1">
                <a:solidFill>
                  <a:schemeClr val="dk2"/>
                </a:solidFill>
                <a:latin typeface="Roboto"/>
                <a:ea typeface="Roboto"/>
                <a:cs typeface="Roboto"/>
                <a:sym typeface="Roboto"/>
              </a:rPr>
              <a:t>hacen</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rendir</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cuentas</a:t>
            </a:r>
            <a:r>
              <a:rPr lang="en-US" sz="1800" b="0" i="0" u="none" strike="noStrike" cap="none" dirty="0">
                <a:solidFill>
                  <a:schemeClr val="dk2"/>
                </a:solidFill>
                <a:latin typeface="Roboto"/>
                <a:ea typeface="Roboto"/>
                <a:cs typeface="Roboto"/>
                <a:sym typeface="Roboto"/>
              </a:rPr>
              <a:t> a </a:t>
            </a:r>
            <a:r>
              <a:rPr lang="en-US" sz="1800" b="0" i="0" u="none" strike="noStrike" cap="none" dirty="0" err="1">
                <a:solidFill>
                  <a:schemeClr val="dk2"/>
                </a:solidFill>
                <a:latin typeface="Roboto"/>
                <a:ea typeface="Roboto"/>
                <a:cs typeface="Roboto"/>
                <a:sym typeface="Roboto"/>
              </a:rPr>
              <a:t>los</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perpetradores</a:t>
            </a:r>
            <a:r>
              <a:rPr lang="en-US" sz="1800" b="0" i="0" u="none" strike="noStrike" cap="none" dirty="0">
                <a:solidFill>
                  <a:schemeClr val="dk2"/>
                </a:solidFill>
                <a:latin typeface="Roboto"/>
                <a:ea typeface="Roboto"/>
                <a:cs typeface="Roboto"/>
                <a:sym typeface="Roboto"/>
              </a:rPr>
              <a:t> de </a:t>
            </a:r>
            <a:r>
              <a:rPr lang="en-US" sz="1800" b="0" i="0" u="none" strike="noStrike" cap="none" dirty="0" err="1">
                <a:solidFill>
                  <a:schemeClr val="dk2"/>
                </a:solidFill>
                <a:latin typeface="Roboto"/>
                <a:ea typeface="Roboto"/>
                <a:cs typeface="Roboto"/>
                <a:sym typeface="Roboto"/>
              </a:rPr>
              <a:t>violencia</a:t>
            </a:r>
            <a:r>
              <a:rPr lang="en-US" sz="1800" b="0" i="0" u="none" strike="noStrike" cap="none" dirty="0">
                <a:solidFill>
                  <a:schemeClr val="dk2"/>
                </a:solidFill>
                <a:latin typeface="Roboto"/>
                <a:ea typeface="Roboto"/>
                <a:cs typeface="Roboto"/>
                <a:sym typeface="Roboto"/>
              </a:rPr>
              <a:t> sexual y de </a:t>
            </a:r>
            <a:r>
              <a:rPr lang="en-US" sz="1800" b="0" i="0" u="none" strike="noStrike" cap="none" dirty="0" err="1">
                <a:solidFill>
                  <a:schemeClr val="dk2"/>
                </a:solidFill>
                <a:latin typeface="Roboto"/>
                <a:ea typeface="Roboto"/>
                <a:cs typeface="Roboto"/>
                <a:sym typeface="Roboto"/>
              </a:rPr>
              <a:t>género</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afianzan</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precedentes</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problemáticos</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sobre</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qué</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actos</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merecen</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justicia</a:t>
            </a:r>
            <a:r>
              <a:rPr lang="en-US" sz="1800" b="0" i="0" u="none" strike="noStrike" cap="none" dirty="0">
                <a:solidFill>
                  <a:schemeClr val="dk2"/>
                </a:solidFill>
                <a:latin typeface="Roboto"/>
                <a:ea typeface="Roboto"/>
                <a:cs typeface="Roboto"/>
                <a:sym typeface="Roboto"/>
              </a:rPr>
              <a:t>. </a:t>
            </a:r>
            <a:endParaRPr dirty="0"/>
          </a:p>
        </p:txBody>
      </p:sp>
      <p:sp>
        <p:nvSpPr>
          <p:cNvPr id="482" name="Google Shape;482;p68"/>
          <p:cNvSpPr txBox="1">
            <a:spLocks noGrp="1"/>
          </p:cNvSpPr>
          <p:nvPr>
            <p:ph type="title"/>
          </p:nvPr>
        </p:nvSpPr>
        <p:spPr>
          <a:xfrm>
            <a:off x="311725" y="500925"/>
            <a:ext cx="3127500" cy="2742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lt1"/>
              </a:buClr>
              <a:buSzPts val="2800"/>
              <a:buFont typeface="Merriweather"/>
              <a:buNone/>
            </a:pPr>
            <a:r>
              <a:rPr lang="en-US" sz="2800" b="0" i="0" u="none" strike="noStrike" cap="none">
                <a:solidFill>
                  <a:schemeClr val="lt1"/>
                </a:solidFill>
                <a:latin typeface="Merriweather"/>
                <a:ea typeface="Merriweather"/>
                <a:cs typeface="Merriweather"/>
                <a:sym typeface="Merriweather"/>
              </a:rPr>
              <a:t>12. Re</a:t>
            </a:r>
            <a:endParaRPr/>
          </a:p>
          <a:p>
            <a:pPr marL="0" marR="0" lvl="0" indent="0" algn="l" rtl="0">
              <a:lnSpc>
                <a:spcPct val="100000"/>
              </a:lnSpc>
              <a:spcBef>
                <a:spcPts val="0"/>
              </a:spcBef>
              <a:spcAft>
                <a:spcPts val="0"/>
              </a:spcAft>
              <a:buClr>
                <a:schemeClr val="lt1"/>
              </a:buClr>
              <a:buSzPts val="2800"/>
              <a:buFont typeface="Merriweather"/>
              <a:buNone/>
            </a:pPr>
            <a:r>
              <a:rPr lang="en-US" sz="2800" b="0" i="0" u="none" strike="noStrike" cap="none">
                <a:solidFill>
                  <a:schemeClr val="lt1"/>
                </a:solidFill>
                <a:latin typeface="Merriweather"/>
                <a:ea typeface="Merriweather"/>
                <a:cs typeface="Merriweather"/>
                <a:sym typeface="Merriweather"/>
              </a:rPr>
              <a:t>conceptualizar el género dentro y más allá de la justicia penal </a:t>
            </a:r>
            <a:endParaRPr/>
          </a:p>
        </p:txBody>
      </p:sp>
      <p:sp>
        <p:nvSpPr>
          <p:cNvPr id="4" name="Rectangle 3">
            <a:extLst>
              <a:ext uri="{FF2B5EF4-FFF2-40B4-BE49-F238E27FC236}">
                <a16:creationId xmlns:a16="http://schemas.microsoft.com/office/drawing/2014/main" id="{24A464E9-44A6-43F4-B456-0E4ECD239841}"/>
              </a:ext>
            </a:extLst>
          </p:cNvPr>
          <p:cNvSpPr/>
          <p:nvPr/>
        </p:nvSpPr>
        <p:spPr>
          <a:xfrm>
            <a:off x="8298948" y="4841465"/>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sp>
        <p:nvSpPr>
          <p:cNvPr id="487" name="Google Shape;487;p69"/>
          <p:cNvSpPr txBox="1">
            <a:spLocks noGrp="1"/>
          </p:cNvSpPr>
          <p:nvPr>
            <p:ph type="title"/>
          </p:nvPr>
        </p:nvSpPr>
        <p:spPr>
          <a:xfrm>
            <a:off x="245175" y="56900"/>
            <a:ext cx="4261800" cy="13899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lt1"/>
              </a:buClr>
              <a:buSzPts val="2800"/>
              <a:buFont typeface="Merriweather"/>
              <a:buNone/>
            </a:pPr>
            <a:r>
              <a:rPr lang="en-US" sz="2400" b="0" i="0" u="none" strike="noStrike" cap="none">
                <a:solidFill>
                  <a:schemeClr val="lt1"/>
                </a:solidFill>
                <a:latin typeface="Merriweather"/>
                <a:ea typeface="Merriweather"/>
                <a:cs typeface="Merriweather"/>
                <a:sym typeface="Merriweather"/>
              </a:rPr>
              <a:t>Para el futuro...</a:t>
            </a:r>
            <a:endParaRPr/>
          </a:p>
        </p:txBody>
      </p:sp>
      <p:sp>
        <p:nvSpPr>
          <p:cNvPr id="488" name="Google Shape;488;p69"/>
          <p:cNvSpPr txBox="1">
            <a:spLocks noGrp="1"/>
          </p:cNvSpPr>
          <p:nvPr>
            <p:ph type="body" idx="2"/>
          </p:nvPr>
        </p:nvSpPr>
        <p:spPr>
          <a:xfrm>
            <a:off x="4644674" y="299325"/>
            <a:ext cx="4432651" cy="4544850"/>
          </a:xfrm>
          <a:prstGeom prst="rect">
            <a:avLst/>
          </a:prstGeom>
          <a:noFill/>
          <a:ln>
            <a:noFill/>
          </a:ln>
        </p:spPr>
        <p:txBody>
          <a:bodyPr spcFirstLastPara="1" wrap="square" lIns="91425" tIns="91425" rIns="91425" bIns="91425" anchor="ctr" anchorCtr="0">
            <a:noAutofit/>
          </a:bodyPr>
          <a:lstStyle/>
          <a:p>
            <a:pPr marL="114300" marR="0" lvl="0" indent="0" algn="l" rtl="0">
              <a:lnSpc>
                <a:spcPct val="114000"/>
              </a:lnSpc>
              <a:spcBef>
                <a:spcPts val="0"/>
              </a:spcBef>
              <a:spcAft>
                <a:spcPts val="0"/>
              </a:spcAft>
              <a:buClr>
                <a:schemeClr val="dk2"/>
              </a:buClr>
              <a:buSzPts val="1600"/>
              <a:buFont typeface="Roboto"/>
              <a:buNone/>
            </a:pPr>
            <a:r>
              <a:rPr lang="en-US" sz="1800" b="0" i="0" u="none" strike="noStrike" cap="none" dirty="0">
                <a:solidFill>
                  <a:schemeClr val="dk2"/>
                </a:solidFill>
                <a:latin typeface="Roboto"/>
                <a:ea typeface="Roboto"/>
                <a:cs typeface="Roboto"/>
                <a:sym typeface="Roboto"/>
              </a:rPr>
              <a:t>Los </a:t>
            </a:r>
            <a:r>
              <a:rPr lang="en-US" sz="1800" b="0" i="0" u="none" strike="noStrike" cap="none" dirty="0" err="1">
                <a:solidFill>
                  <a:schemeClr val="dk2"/>
                </a:solidFill>
                <a:latin typeface="Roboto"/>
                <a:ea typeface="Roboto"/>
                <a:cs typeface="Roboto"/>
                <a:sym typeface="Roboto"/>
              </a:rPr>
              <a:t>enjuiciamientos</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deberían</a:t>
            </a:r>
            <a:r>
              <a:rPr lang="en-US" sz="1800" b="0" i="0" u="none" strike="noStrike" cap="none" dirty="0">
                <a:solidFill>
                  <a:schemeClr val="dk2"/>
                </a:solidFill>
                <a:latin typeface="Roboto"/>
                <a:ea typeface="Roboto"/>
                <a:cs typeface="Roboto"/>
                <a:sym typeface="Roboto"/>
              </a:rPr>
              <a:t>:</a:t>
            </a:r>
            <a:endParaRPr dirty="0"/>
          </a:p>
          <a:p>
            <a:pPr marL="400050" marR="0" lvl="0" indent="-285750" algn="l" rtl="0">
              <a:lnSpc>
                <a:spcPct val="114000"/>
              </a:lnSpc>
              <a:spcBef>
                <a:spcPts val="1600"/>
              </a:spcBef>
              <a:spcAft>
                <a:spcPts val="0"/>
              </a:spcAft>
              <a:buClr>
                <a:schemeClr val="dk2"/>
              </a:buClr>
              <a:buSzPts val="1600"/>
              <a:buFont typeface="Roboto"/>
              <a:buChar char="●"/>
            </a:pPr>
            <a:r>
              <a:rPr lang="en-US" sz="1800" dirty="0" err="1"/>
              <a:t>R</a:t>
            </a:r>
            <a:r>
              <a:rPr lang="en-US" sz="1800" b="0" i="0" u="none" strike="noStrike" cap="none" dirty="0" err="1">
                <a:solidFill>
                  <a:schemeClr val="dk2"/>
                </a:solidFill>
                <a:latin typeface="Roboto"/>
                <a:ea typeface="Roboto"/>
                <a:cs typeface="Roboto"/>
                <a:sym typeface="Roboto"/>
              </a:rPr>
              <a:t>esaltar</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patrones</a:t>
            </a:r>
            <a:r>
              <a:rPr lang="en-US" sz="1800" b="0" i="0" u="none" strike="noStrike" cap="none" dirty="0">
                <a:solidFill>
                  <a:schemeClr val="dk2"/>
                </a:solidFill>
                <a:latin typeface="Roboto"/>
                <a:ea typeface="Roboto"/>
                <a:cs typeface="Roboto"/>
                <a:sym typeface="Roboto"/>
              </a:rPr>
              <a:t> de </a:t>
            </a:r>
            <a:r>
              <a:rPr lang="en-US" sz="1800" b="0" i="0" u="none" strike="noStrike" cap="none" dirty="0" err="1">
                <a:solidFill>
                  <a:schemeClr val="dk2"/>
                </a:solidFill>
                <a:latin typeface="Roboto"/>
                <a:ea typeface="Roboto"/>
                <a:cs typeface="Roboto"/>
                <a:sym typeface="Roboto"/>
              </a:rPr>
              <a:t>género</a:t>
            </a:r>
            <a:r>
              <a:rPr lang="en-US" sz="1800" b="0" i="0" u="none" strike="noStrike" cap="none" dirty="0">
                <a:solidFill>
                  <a:schemeClr val="dk2"/>
                </a:solidFill>
                <a:latin typeface="Roboto"/>
                <a:ea typeface="Roboto"/>
                <a:cs typeface="Roboto"/>
                <a:sym typeface="Roboto"/>
              </a:rPr>
              <a:t> de </a:t>
            </a:r>
            <a:r>
              <a:rPr lang="en-US" sz="1800" b="0" i="0" u="none" strike="noStrike" cap="none" dirty="0" err="1">
                <a:solidFill>
                  <a:schemeClr val="dk2"/>
                </a:solidFill>
                <a:latin typeface="Roboto"/>
                <a:ea typeface="Roboto"/>
                <a:cs typeface="Roboto"/>
                <a:sym typeface="Roboto"/>
              </a:rPr>
              <a:t>abusos</a:t>
            </a:r>
            <a:endParaRPr dirty="0"/>
          </a:p>
          <a:p>
            <a:pPr marL="400050" marR="0" lvl="0" indent="-285750" algn="l" rtl="0">
              <a:lnSpc>
                <a:spcPct val="114000"/>
              </a:lnSpc>
              <a:spcBef>
                <a:spcPts val="1600"/>
              </a:spcBef>
              <a:spcAft>
                <a:spcPts val="0"/>
              </a:spcAft>
              <a:buClr>
                <a:schemeClr val="dk2"/>
              </a:buClr>
              <a:buSzPts val="1600"/>
              <a:buFont typeface="Roboto"/>
              <a:buChar char="●"/>
            </a:pPr>
            <a:r>
              <a:rPr lang="en-US" sz="1800" dirty="0" err="1"/>
              <a:t>I</a:t>
            </a:r>
            <a:r>
              <a:rPr lang="en-US" sz="1800" b="0" i="0" u="none" strike="noStrike" cap="none" dirty="0" err="1">
                <a:solidFill>
                  <a:schemeClr val="dk2"/>
                </a:solidFill>
                <a:latin typeface="Roboto"/>
                <a:ea typeface="Roboto"/>
                <a:cs typeface="Roboto"/>
                <a:sym typeface="Roboto"/>
              </a:rPr>
              <a:t>niciar</a:t>
            </a:r>
            <a:r>
              <a:rPr lang="en-US" sz="1800" b="0" i="0" u="none" strike="noStrike" cap="none" dirty="0">
                <a:solidFill>
                  <a:schemeClr val="dk2"/>
                </a:solidFill>
                <a:latin typeface="Roboto"/>
                <a:ea typeface="Roboto"/>
                <a:cs typeface="Roboto"/>
                <a:sym typeface="Roboto"/>
              </a:rPr>
              <a:t> un </a:t>
            </a:r>
            <a:r>
              <a:rPr lang="en-US" sz="1800" b="0" i="0" u="none" strike="noStrike" cap="none" dirty="0" err="1">
                <a:solidFill>
                  <a:schemeClr val="dk2"/>
                </a:solidFill>
                <a:latin typeface="Roboto"/>
                <a:ea typeface="Roboto"/>
                <a:cs typeface="Roboto"/>
                <a:sym typeface="Roboto"/>
              </a:rPr>
              <a:t>diálogo</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nacional</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sobre</a:t>
            </a:r>
            <a:r>
              <a:rPr lang="en-US" sz="1800" b="0" i="0" u="none" strike="noStrike" cap="none" dirty="0">
                <a:solidFill>
                  <a:schemeClr val="dk2"/>
                </a:solidFill>
                <a:latin typeface="Roboto"/>
                <a:ea typeface="Roboto"/>
                <a:cs typeface="Roboto"/>
                <a:sym typeface="Roboto"/>
              </a:rPr>
              <a:t> las </a:t>
            </a:r>
            <a:r>
              <a:rPr lang="en-US" sz="1800" b="0" i="0" u="none" strike="noStrike" cap="none" dirty="0" err="1">
                <a:solidFill>
                  <a:schemeClr val="dk2"/>
                </a:solidFill>
                <a:latin typeface="Roboto"/>
                <a:ea typeface="Roboto"/>
                <a:cs typeface="Roboto"/>
                <a:sym typeface="Roboto"/>
              </a:rPr>
              <a:t>condiciones</a:t>
            </a:r>
            <a:r>
              <a:rPr lang="en-US" sz="1800" b="0" i="0" u="none" strike="noStrike" cap="none" dirty="0">
                <a:solidFill>
                  <a:schemeClr val="dk2"/>
                </a:solidFill>
                <a:latin typeface="Roboto"/>
                <a:ea typeface="Roboto"/>
                <a:cs typeface="Roboto"/>
                <a:sym typeface="Roboto"/>
              </a:rPr>
              <a:t> que </a:t>
            </a:r>
            <a:r>
              <a:rPr lang="en-US" sz="1800" b="0" i="0" u="none" strike="noStrike" cap="none" dirty="0" err="1">
                <a:solidFill>
                  <a:schemeClr val="dk2"/>
                </a:solidFill>
                <a:latin typeface="Roboto"/>
                <a:ea typeface="Roboto"/>
                <a:cs typeface="Roboto"/>
                <a:sym typeface="Roboto"/>
              </a:rPr>
              <a:t>facilitan</a:t>
            </a:r>
            <a:r>
              <a:rPr lang="en-US" sz="1800" b="0" i="0" u="none" strike="noStrike" cap="none" dirty="0">
                <a:solidFill>
                  <a:schemeClr val="dk2"/>
                </a:solidFill>
                <a:latin typeface="Roboto"/>
                <a:ea typeface="Roboto"/>
                <a:cs typeface="Roboto"/>
                <a:sym typeface="Roboto"/>
              </a:rPr>
              <a:t> las </a:t>
            </a:r>
            <a:r>
              <a:rPr lang="en-US" sz="1800" b="0" i="0" u="none" strike="noStrike" cap="none" dirty="0" err="1">
                <a:solidFill>
                  <a:schemeClr val="dk2"/>
                </a:solidFill>
                <a:latin typeface="Roboto"/>
                <a:ea typeface="Roboto"/>
                <a:cs typeface="Roboto"/>
                <a:sym typeface="Roboto"/>
              </a:rPr>
              <a:t>violaciones</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sexuales</a:t>
            </a:r>
            <a:r>
              <a:rPr lang="en-US" sz="1800" b="0" i="0" u="none" strike="noStrike" cap="none" dirty="0">
                <a:solidFill>
                  <a:schemeClr val="dk2"/>
                </a:solidFill>
                <a:latin typeface="Roboto"/>
                <a:ea typeface="Roboto"/>
                <a:cs typeface="Roboto"/>
                <a:sym typeface="Roboto"/>
              </a:rPr>
              <a:t> y </a:t>
            </a:r>
            <a:r>
              <a:rPr lang="en-US" sz="1800" b="0" i="0" u="none" strike="noStrike" cap="none" dirty="0" err="1">
                <a:solidFill>
                  <a:schemeClr val="dk2"/>
                </a:solidFill>
                <a:latin typeface="Roboto"/>
                <a:ea typeface="Roboto"/>
                <a:cs typeface="Roboto"/>
                <a:sym typeface="Roboto"/>
              </a:rPr>
              <a:t>por</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motivos</a:t>
            </a:r>
            <a:r>
              <a:rPr lang="en-US" sz="1800" b="0" i="0" u="none" strike="noStrike" cap="none" dirty="0">
                <a:solidFill>
                  <a:schemeClr val="dk2"/>
                </a:solidFill>
                <a:latin typeface="Roboto"/>
                <a:ea typeface="Roboto"/>
                <a:cs typeface="Roboto"/>
                <a:sym typeface="Roboto"/>
              </a:rPr>
              <a:t> de </a:t>
            </a:r>
            <a:r>
              <a:rPr lang="en-US" sz="1800" b="0" i="0" u="none" strike="noStrike" cap="none" dirty="0" err="1">
                <a:solidFill>
                  <a:schemeClr val="dk2"/>
                </a:solidFill>
                <a:latin typeface="Roboto"/>
                <a:ea typeface="Roboto"/>
                <a:cs typeface="Roboto"/>
                <a:sym typeface="Roboto"/>
              </a:rPr>
              <a:t>género</a:t>
            </a:r>
            <a:endParaRPr dirty="0"/>
          </a:p>
          <a:p>
            <a:pPr marL="400050" marR="0" lvl="0" indent="-285750" algn="l" rtl="0">
              <a:lnSpc>
                <a:spcPct val="114000"/>
              </a:lnSpc>
              <a:spcBef>
                <a:spcPts val="1600"/>
              </a:spcBef>
              <a:spcAft>
                <a:spcPts val="0"/>
              </a:spcAft>
              <a:buClr>
                <a:schemeClr val="dk2"/>
              </a:buClr>
              <a:buSzPts val="1600"/>
              <a:buFont typeface="Roboto"/>
              <a:buChar char="●"/>
            </a:pPr>
            <a:r>
              <a:rPr lang="en-US" sz="1800" b="0" i="0" u="none" strike="noStrike" cap="none" dirty="0" err="1">
                <a:solidFill>
                  <a:schemeClr val="dk2"/>
                </a:solidFill>
                <a:latin typeface="Roboto"/>
                <a:ea typeface="Roboto"/>
                <a:cs typeface="Roboto"/>
                <a:sym typeface="Roboto"/>
              </a:rPr>
              <a:t>Promover</a:t>
            </a:r>
            <a:r>
              <a:rPr lang="en-US" sz="1800" b="0" i="0" u="none" strike="noStrike" cap="none" dirty="0">
                <a:solidFill>
                  <a:schemeClr val="dk2"/>
                </a:solidFill>
                <a:latin typeface="Roboto"/>
                <a:ea typeface="Roboto"/>
                <a:cs typeface="Roboto"/>
                <a:sym typeface="Roboto"/>
              </a:rPr>
              <a:t> la </a:t>
            </a:r>
            <a:r>
              <a:rPr lang="en-US" sz="1800" b="0" i="0" u="none" strike="noStrike" cap="none" dirty="0" err="1">
                <a:solidFill>
                  <a:schemeClr val="dk2"/>
                </a:solidFill>
                <a:latin typeface="Roboto"/>
                <a:ea typeface="Roboto"/>
                <a:cs typeface="Roboto"/>
                <a:sym typeface="Roboto"/>
              </a:rPr>
              <a:t>reforma</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institucional</a:t>
            </a:r>
            <a:endParaRPr dirty="0"/>
          </a:p>
          <a:p>
            <a:pPr marL="400050" marR="0" lvl="0" indent="-285750" algn="l" rtl="0">
              <a:lnSpc>
                <a:spcPct val="114000"/>
              </a:lnSpc>
              <a:spcBef>
                <a:spcPts val="1600"/>
              </a:spcBef>
              <a:spcAft>
                <a:spcPts val="1600"/>
              </a:spcAft>
              <a:buClr>
                <a:schemeClr val="dk2"/>
              </a:buClr>
              <a:buSzPts val="1600"/>
              <a:buFont typeface="Roboto"/>
              <a:buChar char="●"/>
            </a:pPr>
            <a:r>
              <a:rPr lang="en-US" sz="1800" dirty="0" err="1"/>
              <a:t>A</a:t>
            </a:r>
            <a:r>
              <a:rPr lang="en-US" sz="1800" b="0" i="0" u="none" strike="noStrike" cap="none" dirty="0" err="1">
                <a:solidFill>
                  <a:schemeClr val="dk2"/>
                </a:solidFill>
                <a:latin typeface="Roboto"/>
                <a:ea typeface="Roboto"/>
                <a:cs typeface="Roboto"/>
                <a:sym typeface="Roboto"/>
              </a:rPr>
              <a:t>umentar</a:t>
            </a:r>
            <a:r>
              <a:rPr lang="en-US" sz="1800" b="0" i="0" u="none" strike="noStrike" cap="none" dirty="0">
                <a:solidFill>
                  <a:schemeClr val="dk2"/>
                </a:solidFill>
                <a:latin typeface="Roboto"/>
                <a:ea typeface="Roboto"/>
                <a:cs typeface="Roboto"/>
                <a:sym typeface="Roboto"/>
              </a:rPr>
              <a:t> el </a:t>
            </a:r>
            <a:r>
              <a:rPr lang="en-US" sz="1800" b="0" i="0" u="none" strike="noStrike" cap="none" dirty="0" err="1">
                <a:solidFill>
                  <a:schemeClr val="dk2"/>
                </a:solidFill>
                <a:latin typeface="Roboto"/>
                <a:ea typeface="Roboto"/>
                <a:cs typeface="Roboto"/>
                <a:sym typeface="Roboto"/>
              </a:rPr>
              <a:t>apoyo</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político</a:t>
            </a:r>
            <a:r>
              <a:rPr lang="en-US" sz="1800" b="0" i="0" u="none" strike="noStrike" cap="none" dirty="0">
                <a:solidFill>
                  <a:schemeClr val="dk2"/>
                </a:solidFill>
                <a:latin typeface="Roboto"/>
                <a:ea typeface="Roboto"/>
                <a:cs typeface="Roboto"/>
                <a:sym typeface="Roboto"/>
              </a:rPr>
              <a:t> para el </a:t>
            </a:r>
            <a:r>
              <a:rPr lang="en-US" sz="1800" b="0" i="0" u="none" strike="noStrike" cap="none" dirty="0" err="1">
                <a:solidFill>
                  <a:schemeClr val="dk2"/>
                </a:solidFill>
                <a:latin typeface="Roboto"/>
                <a:ea typeface="Roboto"/>
                <a:cs typeface="Roboto"/>
                <a:sym typeface="Roboto"/>
              </a:rPr>
              <a:t>acceso</a:t>
            </a:r>
            <a:r>
              <a:rPr lang="en-US" sz="1800" b="0" i="0" u="none" strike="noStrike" cap="none" dirty="0">
                <a:solidFill>
                  <a:schemeClr val="dk2"/>
                </a:solidFill>
                <a:latin typeface="Roboto"/>
                <a:ea typeface="Roboto"/>
                <a:cs typeface="Roboto"/>
                <a:sym typeface="Roboto"/>
              </a:rPr>
              <a:t> de las </a:t>
            </a:r>
            <a:r>
              <a:rPr lang="en-US" sz="1800" b="0" i="0" u="none" strike="noStrike" cap="none" dirty="0" err="1">
                <a:solidFill>
                  <a:schemeClr val="dk2"/>
                </a:solidFill>
                <a:latin typeface="Roboto"/>
                <a:ea typeface="Roboto"/>
                <a:cs typeface="Roboto"/>
                <a:sym typeface="Roboto"/>
              </a:rPr>
              <a:t>mujeres</a:t>
            </a:r>
            <a:r>
              <a:rPr lang="en-US" sz="1800" b="0" i="0" u="none" strike="noStrike" cap="none" dirty="0">
                <a:solidFill>
                  <a:schemeClr val="dk2"/>
                </a:solidFill>
                <a:latin typeface="Roboto"/>
                <a:ea typeface="Roboto"/>
                <a:cs typeface="Roboto"/>
                <a:sym typeface="Roboto"/>
              </a:rPr>
              <a:t> a la </a:t>
            </a:r>
            <a:r>
              <a:rPr lang="en-US" sz="1800" b="0" i="0" u="none" strike="noStrike" cap="none" dirty="0" err="1">
                <a:solidFill>
                  <a:schemeClr val="dk2"/>
                </a:solidFill>
                <a:latin typeface="Roboto"/>
                <a:ea typeface="Roboto"/>
                <a:cs typeface="Roboto"/>
                <a:sym typeface="Roboto"/>
              </a:rPr>
              <a:t>justicia</a:t>
            </a:r>
            <a:endParaRPr dirty="0"/>
          </a:p>
        </p:txBody>
      </p:sp>
      <p:pic>
        <p:nvPicPr>
          <p:cNvPr id="489" name="Google Shape;489;p69"/>
          <p:cNvPicPr preferRelativeResize="0"/>
          <p:nvPr/>
        </p:nvPicPr>
        <p:blipFill rotWithShape="1">
          <a:blip r:embed="rId3">
            <a:alphaModFix/>
          </a:blip>
          <a:srcRect/>
          <a:stretch/>
        </p:blipFill>
        <p:spPr>
          <a:xfrm>
            <a:off x="-13080" y="1250660"/>
            <a:ext cx="4585079" cy="3053327"/>
          </a:xfrm>
          <a:prstGeom prst="rect">
            <a:avLst/>
          </a:prstGeom>
          <a:noFill/>
          <a:ln>
            <a:noFill/>
          </a:ln>
        </p:spPr>
      </p:pic>
      <p:sp>
        <p:nvSpPr>
          <p:cNvPr id="5" name="Rectangle 4">
            <a:extLst>
              <a:ext uri="{FF2B5EF4-FFF2-40B4-BE49-F238E27FC236}">
                <a16:creationId xmlns:a16="http://schemas.microsoft.com/office/drawing/2014/main" id="{766853A3-9258-492E-9368-45A8F0CAB3BE}"/>
              </a:ext>
            </a:extLst>
          </p:cNvPr>
          <p:cNvSpPr/>
          <p:nvPr/>
        </p:nvSpPr>
        <p:spPr>
          <a:xfrm>
            <a:off x="8298948" y="4841465"/>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7"/>
          <p:cNvSpPr txBox="1">
            <a:spLocks noGrp="1"/>
          </p:cNvSpPr>
          <p:nvPr>
            <p:ph type="title"/>
          </p:nvPr>
        </p:nvSpPr>
        <p:spPr>
          <a:xfrm>
            <a:off x="245175" y="56900"/>
            <a:ext cx="4261800" cy="13899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lt1"/>
              </a:buClr>
              <a:buSzPts val="2800"/>
              <a:buFont typeface="Merriweather"/>
              <a:buNone/>
            </a:pPr>
            <a:r>
              <a:rPr lang="en-US" sz="2400" b="0" i="0" u="none" strike="noStrike" cap="none">
                <a:solidFill>
                  <a:schemeClr val="lt1"/>
                </a:solidFill>
                <a:latin typeface="Merriweather"/>
                <a:ea typeface="Merriweather"/>
                <a:cs typeface="Merriweather"/>
                <a:sym typeface="Merriweather"/>
              </a:rPr>
              <a:t>Necesidad de contar con un enfoque proactivo sobre género</a:t>
            </a:r>
            <a:endParaRPr/>
          </a:p>
        </p:txBody>
      </p:sp>
      <p:sp>
        <p:nvSpPr>
          <p:cNvPr id="89" name="Google Shape;89;p17"/>
          <p:cNvSpPr txBox="1">
            <a:spLocks noGrp="1"/>
          </p:cNvSpPr>
          <p:nvPr>
            <p:ph type="body" idx="2"/>
          </p:nvPr>
        </p:nvSpPr>
        <p:spPr>
          <a:xfrm>
            <a:off x="4644675" y="500925"/>
            <a:ext cx="4166400" cy="4098600"/>
          </a:xfrm>
          <a:prstGeom prst="rect">
            <a:avLst/>
          </a:prstGeom>
          <a:noFill/>
          <a:ln>
            <a:noFill/>
          </a:ln>
        </p:spPr>
        <p:txBody>
          <a:bodyPr spcFirstLastPara="1" wrap="square" lIns="91425" tIns="91425" rIns="91425" bIns="91425" anchor="ctr" anchorCtr="0">
            <a:noAutofit/>
          </a:bodyPr>
          <a:lstStyle/>
          <a:p>
            <a:pPr marL="0" marR="0" lvl="0" indent="0" algn="l" rtl="0">
              <a:lnSpc>
                <a:spcPct val="114000"/>
              </a:lnSpc>
              <a:spcBef>
                <a:spcPts val="0"/>
              </a:spcBef>
              <a:spcAft>
                <a:spcPts val="0"/>
              </a:spcAft>
              <a:buClr>
                <a:schemeClr val="accent2"/>
              </a:buClr>
              <a:buSzPts val="1600"/>
              <a:buFont typeface="Roboto"/>
              <a:buNone/>
            </a:pPr>
            <a:r>
              <a:rPr lang="en-US" sz="1600" b="0" i="0" u="none" strike="noStrike" cap="none">
                <a:solidFill>
                  <a:schemeClr val="dk2"/>
                </a:solidFill>
                <a:latin typeface="Roboto"/>
                <a:ea typeface="Roboto"/>
                <a:cs typeface="Roboto"/>
                <a:sym typeface="Roboto"/>
              </a:rPr>
              <a:t>Un enfoque proactivo y que tenga en cuenta el tema de género implica:</a:t>
            </a:r>
            <a:endParaRPr/>
          </a:p>
          <a:p>
            <a:pPr marL="285750" marR="0" lvl="0" indent="-285750" algn="l" rtl="0">
              <a:lnSpc>
                <a:spcPct val="114000"/>
              </a:lnSpc>
              <a:spcBef>
                <a:spcPts val="1600"/>
              </a:spcBef>
              <a:spcAft>
                <a:spcPts val="0"/>
              </a:spcAft>
              <a:buClr>
                <a:schemeClr val="dk2"/>
              </a:buClr>
              <a:buSzPts val="1600"/>
              <a:buFont typeface="Roboto"/>
              <a:buChar char="●"/>
            </a:pPr>
            <a:r>
              <a:rPr lang="en-US" sz="1600" b="0" i="0" u="none" strike="noStrike" cap="none">
                <a:solidFill>
                  <a:schemeClr val="dk2"/>
                </a:solidFill>
                <a:latin typeface="Roboto"/>
                <a:ea typeface="Roboto"/>
                <a:cs typeface="Roboto"/>
                <a:sym typeface="Roboto"/>
              </a:rPr>
              <a:t>centrarse en el género en términos de cómo se llevan a cabo las investigaciones y se formulan los cargos;</a:t>
            </a:r>
            <a:endParaRPr/>
          </a:p>
          <a:p>
            <a:pPr marL="285750" marR="0" lvl="0" indent="-285750" algn="l" rtl="0">
              <a:lnSpc>
                <a:spcPct val="114000"/>
              </a:lnSpc>
              <a:spcBef>
                <a:spcPts val="1600"/>
              </a:spcBef>
              <a:spcAft>
                <a:spcPts val="0"/>
              </a:spcAft>
              <a:buClr>
                <a:schemeClr val="dk2"/>
              </a:buClr>
              <a:buSzPts val="1600"/>
              <a:buFont typeface="Roboto"/>
              <a:buChar char="●"/>
            </a:pPr>
            <a:r>
              <a:rPr lang="en-US" sz="1600" b="0" i="0" u="none" strike="noStrike" cap="none">
                <a:solidFill>
                  <a:schemeClr val="dk2"/>
                </a:solidFill>
                <a:latin typeface="Roboto"/>
                <a:ea typeface="Roboto"/>
                <a:cs typeface="Roboto"/>
                <a:sym typeface="Roboto"/>
              </a:rPr>
              <a:t>centrarse tanto en los actos individuales de violencia sexual y basada en género como en las condiciones sistémicas que permiten tales abusos;</a:t>
            </a:r>
            <a:endParaRPr/>
          </a:p>
          <a:p>
            <a:pPr marL="285750" marR="0" lvl="0" indent="-285750" algn="l" rtl="0">
              <a:lnSpc>
                <a:spcPct val="114000"/>
              </a:lnSpc>
              <a:spcBef>
                <a:spcPts val="1600"/>
              </a:spcBef>
              <a:spcAft>
                <a:spcPts val="1600"/>
              </a:spcAft>
              <a:buClr>
                <a:schemeClr val="dk2"/>
              </a:buClr>
              <a:buSzPts val="1600"/>
              <a:buFont typeface="Roboto"/>
              <a:buChar char="●"/>
            </a:pPr>
            <a:r>
              <a:rPr lang="en-US" sz="1600" b="0" i="0" u="none" strike="noStrike" cap="none">
                <a:solidFill>
                  <a:schemeClr val="dk2"/>
                </a:solidFill>
                <a:latin typeface="Roboto"/>
                <a:ea typeface="Roboto"/>
                <a:cs typeface="Roboto"/>
                <a:sym typeface="Roboto"/>
              </a:rPr>
              <a:t>garantizar la igualdad de acceso a la justicia, incluso para las mujeres víctimas y todas las víctimas de violencia sexual y basada en género.</a:t>
            </a:r>
            <a:endParaRPr/>
          </a:p>
        </p:txBody>
      </p:sp>
      <p:pic>
        <p:nvPicPr>
          <p:cNvPr id="90" name="Google Shape;90;p17"/>
          <p:cNvPicPr preferRelativeResize="0"/>
          <p:nvPr/>
        </p:nvPicPr>
        <p:blipFill rotWithShape="1">
          <a:blip r:embed="rId3">
            <a:alphaModFix/>
          </a:blip>
          <a:srcRect/>
          <a:stretch/>
        </p:blipFill>
        <p:spPr>
          <a:xfrm>
            <a:off x="0" y="1431911"/>
            <a:ext cx="4572000" cy="3047257"/>
          </a:xfrm>
          <a:prstGeom prst="rect">
            <a:avLst/>
          </a:prstGeom>
          <a:noFill/>
          <a:ln>
            <a:noFill/>
          </a:ln>
        </p:spPr>
      </p:pic>
      <p:sp>
        <p:nvSpPr>
          <p:cNvPr id="5" name="Rectangle 4">
            <a:extLst>
              <a:ext uri="{FF2B5EF4-FFF2-40B4-BE49-F238E27FC236}">
                <a16:creationId xmlns:a16="http://schemas.microsoft.com/office/drawing/2014/main" id="{86AC7286-829D-450C-80D8-C14FDEF55F56}"/>
              </a:ext>
            </a:extLst>
          </p:cNvPr>
          <p:cNvSpPr/>
          <p:nvPr/>
        </p:nvSpPr>
        <p:spPr>
          <a:xfrm>
            <a:off x="8298948" y="4841465"/>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18"/>
          <p:cNvSpPr txBox="1">
            <a:spLocks noGrp="1"/>
          </p:cNvSpPr>
          <p:nvPr>
            <p:ph type="title"/>
          </p:nvPr>
        </p:nvSpPr>
        <p:spPr>
          <a:xfrm>
            <a:off x="245175" y="56900"/>
            <a:ext cx="4261800" cy="13899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lt1"/>
              </a:buClr>
              <a:buSzPts val="2800"/>
              <a:buFont typeface="Merriweather"/>
              <a:buNone/>
            </a:pPr>
            <a:r>
              <a:rPr lang="en-US" sz="2400" b="0" i="0" u="none" strike="noStrike" cap="none">
                <a:solidFill>
                  <a:schemeClr val="lt1"/>
                </a:solidFill>
                <a:latin typeface="Merriweather"/>
                <a:ea typeface="Merriweather"/>
                <a:cs typeface="Merriweather"/>
                <a:sym typeface="Merriweather"/>
              </a:rPr>
              <a:t>Promover la justicia de género</a:t>
            </a:r>
            <a:endParaRPr/>
          </a:p>
        </p:txBody>
      </p:sp>
      <p:sp>
        <p:nvSpPr>
          <p:cNvPr id="96" name="Google Shape;96;p18"/>
          <p:cNvSpPr txBox="1">
            <a:spLocks noGrp="1"/>
          </p:cNvSpPr>
          <p:nvPr>
            <p:ph type="body" idx="2"/>
          </p:nvPr>
        </p:nvSpPr>
        <p:spPr>
          <a:xfrm>
            <a:off x="4644675" y="622112"/>
            <a:ext cx="4166400" cy="4098600"/>
          </a:xfrm>
          <a:prstGeom prst="rect">
            <a:avLst/>
          </a:prstGeom>
          <a:noFill/>
          <a:ln>
            <a:noFill/>
          </a:ln>
        </p:spPr>
        <p:txBody>
          <a:bodyPr spcFirstLastPara="1" wrap="square" lIns="91425" tIns="91425" rIns="91425" bIns="91425" anchor="ctr" anchorCtr="0">
            <a:noAutofit/>
          </a:bodyPr>
          <a:lstStyle/>
          <a:p>
            <a:pPr marL="114300" marR="0" lvl="0" indent="0" algn="l" rtl="0">
              <a:lnSpc>
                <a:spcPct val="114000"/>
              </a:lnSpc>
              <a:spcBef>
                <a:spcPts val="0"/>
              </a:spcBef>
              <a:spcAft>
                <a:spcPts val="0"/>
              </a:spcAft>
              <a:buClr>
                <a:schemeClr val="accent2"/>
              </a:buClr>
              <a:buSzPts val="1600"/>
              <a:buFont typeface="Roboto"/>
              <a:buNone/>
            </a:pPr>
            <a:r>
              <a:rPr lang="en-US" sz="1500" b="0" i="0" u="none" strike="noStrike" cap="none">
                <a:solidFill>
                  <a:schemeClr val="dk2"/>
                </a:solidFill>
                <a:latin typeface="Roboto"/>
                <a:ea typeface="Roboto"/>
                <a:cs typeface="Roboto"/>
                <a:sym typeface="Roboto"/>
              </a:rPr>
              <a:t>A largo plazo, los enjuiciamientos por violencia sexual y basada en género pueden: </a:t>
            </a:r>
            <a:endParaRPr/>
          </a:p>
          <a:p>
            <a:pPr marL="400050" marR="0" lvl="0" indent="-285750" algn="l" rtl="0">
              <a:lnSpc>
                <a:spcPct val="114000"/>
              </a:lnSpc>
              <a:spcBef>
                <a:spcPts val="1600"/>
              </a:spcBef>
              <a:spcAft>
                <a:spcPts val="0"/>
              </a:spcAft>
              <a:buClr>
                <a:schemeClr val="dk2"/>
              </a:buClr>
              <a:buSzPts val="1500"/>
              <a:buFont typeface="Roboto"/>
              <a:buChar char="●"/>
            </a:pPr>
            <a:r>
              <a:rPr lang="en-US" sz="1500" b="0" i="0" u="none" strike="noStrike" cap="none">
                <a:solidFill>
                  <a:schemeClr val="dk2"/>
                </a:solidFill>
                <a:latin typeface="Roboto"/>
                <a:ea typeface="Roboto"/>
                <a:cs typeface="Roboto"/>
                <a:sym typeface="Roboto"/>
              </a:rPr>
              <a:t>establecer a las mujeres como protagonistas más poderosas con derechos efectivos;</a:t>
            </a:r>
            <a:endParaRPr/>
          </a:p>
          <a:p>
            <a:pPr marL="400050" marR="0" lvl="0" indent="-285750" algn="l" rtl="0">
              <a:lnSpc>
                <a:spcPct val="114000"/>
              </a:lnSpc>
              <a:spcBef>
                <a:spcPts val="1600"/>
              </a:spcBef>
              <a:spcAft>
                <a:spcPts val="0"/>
              </a:spcAft>
              <a:buClr>
                <a:schemeClr val="dk2"/>
              </a:buClr>
              <a:buSzPts val="1500"/>
              <a:buFont typeface="Roboto"/>
              <a:buChar char="●"/>
            </a:pPr>
            <a:r>
              <a:rPr lang="en-US" sz="1500" b="0" i="0" u="none" strike="noStrike" cap="none">
                <a:solidFill>
                  <a:schemeClr val="dk2"/>
                </a:solidFill>
                <a:latin typeface="Roboto"/>
                <a:ea typeface="Roboto"/>
                <a:cs typeface="Roboto"/>
                <a:sym typeface="Roboto"/>
              </a:rPr>
              <a:t>resaltar la necesidad de mejorar el acceso de las mujeres a la justicia; </a:t>
            </a:r>
            <a:endParaRPr/>
          </a:p>
          <a:p>
            <a:pPr marL="400050" marR="0" lvl="0" indent="-285750" algn="l" rtl="0">
              <a:lnSpc>
                <a:spcPct val="114000"/>
              </a:lnSpc>
              <a:spcBef>
                <a:spcPts val="1600"/>
              </a:spcBef>
              <a:spcAft>
                <a:spcPts val="0"/>
              </a:spcAft>
              <a:buClr>
                <a:schemeClr val="dk2"/>
              </a:buClr>
              <a:buSzPts val="1500"/>
              <a:buFont typeface="Roboto"/>
              <a:buChar char="●"/>
            </a:pPr>
            <a:r>
              <a:rPr lang="en-US" sz="1500" b="0" i="0" u="none" strike="noStrike" cap="none">
                <a:solidFill>
                  <a:schemeClr val="dk2"/>
                </a:solidFill>
                <a:latin typeface="Roboto"/>
                <a:ea typeface="Roboto"/>
                <a:cs typeface="Roboto"/>
                <a:sym typeface="Roboto"/>
              </a:rPr>
              <a:t>establecer un precedente legal para la reforma de los códigos penales nacionales, incluida la violencia sexual y basada en género en tiempos de paz;</a:t>
            </a:r>
            <a:endParaRPr/>
          </a:p>
          <a:p>
            <a:pPr marL="400050" marR="0" lvl="0" indent="-285750" algn="l" rtl="0">
              <a:lnSpc>
                <a:spcPct val="114000"/>
              </a:lnSpc>
              <a:spcBef>
                <a:spcPts val="1600"/>
              </a:spcBef>
              <a:spcAft>
                <a:spcPts val="0"/>
              </a:spcAft>
              <a:buClr>
                <a:schemeClr val="dk2"/>
              </a:buClr>
              <a:buSzPts val="1500"/>
              <a:buFont typeface="Roboto"/>
              <a:buChar char="●"/>
            </a:pPr>
            <a:r>
              <a:rPr lang="en-US" sz="1500" b="0" i="0" u="none" strike="noStrike" cap="none">
                <a:solidFill>
                  <a:schemeClr val="dk2"/>
                </a:solidFill>
                <a:latin typeface="Roboto"/>
                <a:ea typeface="Roboto"/>
                <a:cs typeface="Roboto"/>
                <a:sym typeface="Roboto"/>
              </a:rPr>
              <a:t>contribuir a terminar con ciclos de impunidad;</a:t>
            </a:r>
            <a:endParaRPr/>
          </a:p>
          <a:p>
            <a:pPr marL="400050" marR="0" lvl="0" indent="-285750" algn="l" rtl="0">
              <a:lnSpc>
                <a:spcPct val="114000"/>
              </a:lnSpc>
              <a:spcBef>
                <a:spcPts val="1600"/>
              </a:spcBef>
              <a:spcAft>
                <a:spcPts val="1600"/>
              </a:spcAft>
              <a:buClr>
                <a:schemeClr val="dk2"/>
              </a:buClr>
              <a:buSzPts val="1500"/>
              <a:buFont typeface="Roboto"/>
              <a:buChar char="●"/>
            </a:pPr>
            <a:r>
              <a:rPr lang="en-US" sz="1500" b="0" i="0" u="none" strike="noStrike" cap="none">
                <a:solidFill>
                  <a:schemeClr val="dk2"/>
                </a:solidFill>
                <a:latin typeface="Roboto"/>
                <a:ea typeface="Roboto"/>
                <a:cs typeface="Roboto"/>
                <a:sym typeface="Roboto"/>
              </a:rPr>
              <a:t>enviar una advertencia a los perpetradores de que serán castigados.</a:t>
            </a:r>
            <a:endParaRPr/>
          </a:p>
        </p:txBody>
      </p:sp>
      <p:pic>
        <p:nvPicPr>
          <p:cNvPr id="97" name="Google Shape;97;p18"/>
          <p:cNvPicPr preferRelativeResize="0"/>
          <p:nvPr/>
        </p:nvPicPr>
        <p:blipFill rotWithShape="1">
          <a:blip r:embed="rId3">
            <a:alphaModFix/>
          </a:blip>
          <a:srcRect/>
          <a:stretch/>
        </p:blipFill>
        <p:spPr>
          <a:xfrm>
            <a:off x="0" y="1431909"/>
            <a:ext cx="4572000" cy="30480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p19"/>
          <p:cNvSpPr txBox="1">
            <a:spLocks noGrp="1"/>
          </p:cNvSpPr>
          <p:nvPr>
            <p:ph type="title"/>
          </p:nvPr>
        </p:nvSpPr>
        <p:spPr>
          <a:xfrm>
            <a:off x="311725" y="500925"/>
            <a:ext cx="3706500" cy="328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lt1"/>
              </a:buClr>
              <a:buSzPts val="2800"/>
              <a:buFont typeface="Merriweather"/>
              <a:buNone/>
            </a:pPr>
            <a:r>
              <a:rPr lang="en-US" sz="2800" b="0" i="0" u="none" strike="noStrike" cap="none">
                <a:solidFill>
                  <a:schemeClr val="lt1"/>
                </a:solidFill>
                <a:latin typeface="Merriweather"/>
                <a:ea typeface="Merriweather"/>
                <a:cs typeface="Merriweather"/>
                <a:sym typeface="Merriweather"/>
              </a:rPr>
              <a:t>3. Enjuiciamiento por violencia sexual y basada en género en virtud del derecho internacional</a:t>
            </a:r>
            <a:endParaRPr/>
          </a:p>
        </p:txBody>
      </p:sp>
      <p:sp>
        <p:nvSpPr>
          <p:cNvPr id="103" name="Google Shape;103;p19"/>
          <p:cNvSpPr txBox="1">
            <a:spLocks noGrp="1"/>
          </p:cNvSpPr>
          <p:nvPr>
            <p:ph type="body" idx="1"/>
          </p:nvPr>
        </p:nvSpPr>
        <p:spPr>
          <a:xfrm>
            <a:off x="4644675" y="622112"/>
            <a:ext cx="4166400" cy="4098600"/>
          </a:xfrm>
          <a:prstGeom prst="rect">
            <a:avLst/>
          </a:prstGeom>
          <a:noFill/>
          <a:ln>
            <a:noFill/>
          </a:ln>
        </p:spPr>
        <p:txBody>
          <a:bodyPr spcFirstLastPara="1" wrap="square" lIns="91425" tIns="91425" rIns="91425" bIns="91425" anchor="ctr" anchorCtr="0">
            <a:noAutofit/>
          </a:bodyPr>
          <a:lstStyle/>
          <a:p>
            <a:pPr marL="0" marR="0" lvl="0" indent="0" algn="l" rtl="0">
              <a:lnSpc>
                <a:spcPct val="115000"/>
              </a:lnSpc>
              <a:spcBef>
                <a:spcPts val="0"/>
              </a:spcBef>
              <a:spcAft>
                <a:spcPts val="0"/>
              </a:spcAft>
              <a:buClr>
                <a:schemeClr val="dk2"/>
              </a:buClr>
              <a:buSzPts val="1300"/>
              <a:buFont typeface="Roboto"/>
              <a:buNone/>
            </a:pPr>
            <a:r>
              <a:rPr lang="en-US" sz="1800" b="1" i="0" strike="noStrike" cap="none" dirty="0">
                <a:solidFill>
                  <a:schemeClr val="dk2"/>
                </a:solidFill>
                <a:latin typeface="Roboto"/>
                <a:ea typeface="Roboto"/>
                <a:cs typeface="Roboto"/>
                <a:sym typeface="Roboto"/>
              </a:rPr>
              <a:t>La </a:t>
            </a:r>
            <a:r>
              <a:rPr lang="en-US" sz="1800" b="1" i="0" strike="noStrike" cap="none" dirty="0" err="1">
                <a:solidFill>
                  <a:schemeClr val="dk2"/>
                </a:solidFill>
                <a:latin typeface="Roboto"/>
                <a:ea typeface="Roboto"/>
                <a:cs typeface="Roboto"/>
                <a:sym typeface="Roboto"/>
              </a:rPr>
              <a:t>violencia</a:t>
            </a:r>
            <a:r>
              <a:rPr lang="en-US" sz="1800" b="1" i="0" strike="noStrike" cap="none" dirty="0">
                <a:solidFill>
                  <a:schemeClr val="dk2"/>
                </a:solidFill>
                <a:latin typeface="Roboto"/>
                <a:ea typeface="Roboto"/>
                <a:cs typeface="Roboto"/>
                <a:sym typeface="Roboto"/>
              </a:rPr>
              <a:t> sexual y </a:t>
            </a:r>
            <a:r>
              <a:rPr lang="en-US" sz="1800" b="1" i="0" strike="noStrike" cap="none" dirty="0" err="1">
                <a:solidFill>
                  <a:schemeClr val="dk2"/>
                </a:solidFill>
                <a:latin typeface="Roboto"/>
                <a:ea typeface="Roboto"/>
                <a:cs typeface="Roboto"/>
                <a:sym typeface="Roboto"/>
              </a:rPr>
              <a:t>basada</a:t>
            </a:r>
            <a:r>
              <a:rPr lang="en-US" sz="1800" b="1" i="0" strike="noStrike" cap="none" dirty="0">
                <a:solidFill>
                  <a:schemeClr val="dk2"/>
                </a:solidFill>
                <a:latin typeface="Roboto"/>
                <a:ea typeface="Roboto"/>
                <a:cs typeface="Roboto"/>
                <a:sym typeface="Roboto"/>
              </a:rPr>
              <a:t> </a:t>
            </a:r>
            <a:r>
              <a:rPr lang="en-US" sz="1800" b="1" i="0" strike="noStrike" cap="none" dirty="0" err="1">
                <a:solidFill>
                  <a:schemeClr val="dk2"/>
                </a:solidFill>
                <a:latin typeface="Roboto"/>
                <a:ea typeface="Roboto"/>
                <a:cs typeface="Roboto"/>
                <a:sym typeface="Roboto"/>
              </a:rPr>
              <a:t>en</a:t>
            </a:r>
            <a:r>
              <a:rPr lang="en-US" sz="1800" b="1" i="0" strike="noStrike" cap="none" dirty="0">
                <a:solidFill>
                  <a:schemeClr val="dk2"/>
                </a:solidFill>
                <a:latin typeface="Roboto"/>
                <a:ea typeface="Roboto"/>
                <a:cs typeface="Roboto"/>
                <a:sym typeface="Roboto"/>
              </a:rPr>
              <a:t> </a:t>
            </a:r>
            <a:r>
              <a:rPr lang="en-US" sz="1800" b="1" i="0" strike="noStrike" cap="none" dirty="0" err="1">
                <a:solidFill>
                  <a:schemeClr val="dk2"/>
                </a:solidFill>
                <a:latin typeface="Roboto"/>
                <a:ea typeface="Roboto"/>
                <a:cs typeface="Roboto"/>
                <a:sym typeface="Roboto"/>
              </a:rPr>
              <a:t>género</a:t>
            </a:r>
            <a:r>
              <a:rPr lang="en-US" sz="1800" b="1" i="0" strike="noStrike" cap="none" dirty="0">
                <a:solidFill>
                  <a:schemeClr val="dk2"/>
                </a:solidFill>
                <a:latin typeface="Roboto"/>
                <a:ea typeface="Roboto"/>
                <a:cs typeface="Roboto"/>
                <a:sym typeface="Roboto"/>
              </a:rPr>
              <a:t> </a:t>
            </a:r>
            <a:r>
              <a:rPr lang="en-US" sz="1800" b="1" i="0" strike="noStrike" cap="none" dirty="0" err="1">
                <a:solidFill>
                  <a:schemeClr val="dk2"/>
                </a:solidFill>
                <a:latin typeface="Roboto"/>
                <a:ea typeface="Roboto"/>
                <a:cs typeface="Roboto"/>
                <a:sym typeface="Roboto"/>
              </a:rPr>
              <a:t>como</a:t>
            </a:r>
            <a:r>
              <a:rPr lang="en-US" sz="1800" b="1" i="0" strike="noStrike" cap="none" dirty="0">
                <a:solidFill>
                  <a:schemeClr val="dk2"/>
                </a:solidFill>
                <a:latin typeface="Roboto"/>
                <a:ea typeface="Roboto"/>
                <a:cs typeface="Roboto"/>
                <a:sym typeface="Roboto"/>
              </a:rPr>
              <a:t> </a:t>
            </a:r>
            <a:r>
              <a:rPr lang="en-US" sz="1800" b="1" i="0" strike="noStrike" cap="none" dirty="0" err="1">
                <a:solidFill>
                  <a:schemeClr val="dk2"/>
                </a:solidFill>
                <a:latin typeface="Roboto"/>
                <a:ea typeface="Roboto"/>
                <a:cs typeface="Roboto"/>
                <a:sym typeface="Roboto"/>
              </a:rPr>
              <a:t>delito</a:t>
            </a:r>
            <a:r>
              <a:rPr lang="en-US" sz="1800" b="1" i="0" strike="noStrike" cap="none" dirty="0">
                <a:solidFill>
                  <a:schemeClr val="dk2"/>
                </a:solidFill>
                <a:latin typeface="Roboto"/>
                <a:ea typeface="Roboto"/>
                <a:cs typeface="Roboto"/>
                <a:sym typeface="Roboto"/>
              </a:rPr>
              <a:t> </a:t>
            </a:r>
            <a:r>
              <a:rPr lang="en-US" sz="1800" b="1" i="0" strike="noStrike" cap="none" dirty="0" err="1">
                <a:solidFill>
                  <a:schemeClr val="dk2"/>
                </a:solidFill>
                <a:latin typeface="Roboto"/>
                <a:ea typeface="Roboto"/>
                <a:cs typeface="Roboto"/>
                <a:sym typeface="Roboto"/>
              </a:rPr>
              <a:t>internacional</a:t>
            </a:r>
            <a:endParaRPr b="1" dirty="0"/>
          </a:p>
          <a:p>
            <a:pPr marL="0" marR="0" lvl="0" indent="0" algn="l" rtl="0">
              <a:lnSpc>
                <a:spcPct val="115000"/>
              </a:lnSpc>
              <a:spcBef>
                <a:spcPts val="1600"/>
              </a:spcBef>
              <a:spcAft>
                <a:spcPts val="0"/>
              </a:spcAft>
              <a:buClr>
                <a:schemeClr val="dk2"/>
              </a:buClr>
              <a:buSzPts val="1300"/>
              <a:buFont typeface="Roboto"/>
              <a:buNone/>
            </a:pPr>
            <a:r>
              <a:rPr lang="en-US" sz="1800" b="0" i="0" u="none" strike="noStrike" cap="none" dirty="0">
                <a:solidFill>
                  <a:schemeClr val="dk2"/>
                </a:solidFill>
                <a:latin typeface="Roboto"/>
                <a:ea typeface="Roboto"/>
                <a:cs typeface="Roboto"/>
                <a:sym typeface="Roboto"/>
              </a:rPr>
              <a:t>Los </a:t>
            </a:r>
            <a:r>
              <a:rPr lang="en-US" sz="1800" b="0" i="0" u="none" strike="noStrike" cap="none" dirty="0" err="1">
                <a:solidFill>
                  <a:schemeClr val="dk2"/>
                </a:solidFill>
                <a:latin typeface="Roboto"/>
                <a:ea typeface="Roboto"/>
                <a:cs typeface="Roboto"/>
                <a:sym typeface="Roboto"/>
              </a:rPr>
              <a:t>actos</a:t>
            </a:r>
            <a:r>
              <a:rPr lang="en-US" sz="1800" b="0" i="0" u="none" strike="noStrike" cap="none" dirty="0">
                <a:solidFill>
                  <a:schemeClr val="dk2"/>
                </a:solidFill>
                <a:latin typeface="Roboto"/>
                <a:ea typeface="Roboto"/>
                <a:cs typeface="Roboto"/>
                <a:sym typeface="Roboto"/>
              </a:rPr>
              <a:t> de </a:t>
            </a:r>
            <a:r>
              <a:rPr lang="en-US" sz="1800" b="0" i="0" u="none" strike="noStrike" cap="none" dirty="0" err="1">
                <a:solidFill>
                  <a:schemeClr val="dk2"/>
                </a:solidFill>
                <a:latin typeface="Roboto"/>
                <a:ea typeface="Roboto"/>
                <a:cs typeface="Roboto"/>
                <a:sym typeface="Roboto"/>
              </a:rPr>
              <a:t>este</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tipo</a:t>
            </a:r>
            <a:r>
              <a:rPr lang="en-US" sz="1800" b="0" i="0" u="none" strike="noStrike" cap="none" dirty="0">
                <a:solidFill>
                  <a:schemeClr val="dk2"/>
                </a:solidFill>
                <a:latin typeface="Roboto"/>
                <a:ea typeface="Roboto"/>
                <a:cs typeface="Roboto"/>
                <a:sym typeface="Roboto"/>
              </a:rPr>
              <a:t> de </a:t>
            </a:r>
            <a:r>
              <a:rPr lang="en-US" sz="1800" b="0" i="0" u="none" strike="noStrike" cap="none" dirty="0" err="1">
                <a:solidFill>
                  <a:schemeClr val="dk2"/>
                </a:solidFill>
                <a:latin typeface="Roboto"/>
                <a:ea typeface="Roboto"/>
                <a:cs typeface="Roboto"/>
                <a:sym typeface="Roboto"/>
              </a:rPr>
              <a:t>violencia</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pueden</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ser</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procesados</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como</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crímenes</a:t>
            </a:r>
            <a:r>
              <a:rPr lang="en-US" sz="1800" b="0" i="0" u="none" strike="noStrike" cap="none" dirty="0">
                <a:solidFill>
                  <a:schemeClr val="dk2"/>
                </a:solidFill>
                <a:latin typeface="Roboto"/>
                <a:ea typeface="Roboto"/>
                <a:cs typeface="Roboto"/>
                <a:sym typeface="Roboto"/>
              </a:rPr>
              <a:t> de </a:t>
            </a:r>
            <a:r>
              <a:rPr lang="en-US" sz="1800" b="0" i="0" u="none" strike="noStrike" cap="none" dirty="0" err="1">
                <a:solidFill>
                  <a:schemeClr val="dk2"/>
                </a:solidFill>
                <a:latin typeface="Roboto"/>
                <a:ea typeface="Roboto"/>
                <a:cs typeface="Roboto"/>
                <a:sym typeface="Roboto"/>
              </a:rPr>
              <a:t>guerra</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crímenes</a:t>
            </a:r>
            <a:r>
              <a:rPr lang="en-US" sz="1800" b="0" i="0" u="none" strike="noStrike" cap="none" dirty="0">
                <a:solidFill>
                  <a:schemeClr val="dk2"/>
                </a:solidFill>
                <a:latin typeface="Roboto"/>
                <a:ea typeface="Roboto"/>
                <a:cs typeface="Roboto"/>
                <a:sym typeface="Roboto"/>
              </a:rPr>
              <a:t> de </a:t>
            </a:r>
            <a:r>
              <a:rPr lang="en-US" sz="1800" b="0" i="0" u="none" strike="noStrike" cap="none" dirty="0" err="1">
                <a:solidFill>
                  <a:schemeClr val="dk2"/>
                </a:solidFill>
                <a:latin typeface="Roboto"/>
                <a:ea typeface="Roboto"/>
                <a:cs typeface="Roboto"/>
                <a:sym typeface="Roboto"/>
              </a:rPr>
              <a:t>lesa</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humanidad</a:t>
            </a:r>
            <a:r>
              <a:rPr lang="en-US" sz="1800" b="0" i="0" u="none" strike="noStrike" cap="none" dirty="0">
                <a:solidFill>
                  <a:schemeClr val="dk2"/>
                </a:solidFill>
                <a:latin typeface="Roboto"/>
                <a:ea typeface="Roboto"/>
                <a:cs typeface="Roboto"/>
                <a:sym typeface="Roboto"/>
              </a:rPr>
              <a:t> o </a:t>
            </a:r>
            <a:r>
              <a:rPr lang="en-US" sz="1800" b="0" i="0" u="none" strike="noStrike" cap="none" dirty="0" err="1">
                <a:solidFill>
                  <a:schemeClr val="dk2"/>
                </a:solidFill>
                <a:latin typeface="Roboto"/>
                <a:ea typeface="Roboto"/>
                <a:cs typeface="Roboto"/>
                <a:sym typeface="Roboto"/>
              </a:rPr>
              <a:t>genocidio</a:t>
            </a:r>
            <a:r>
              <a:rPr lang="en-US" sz="1800" b="0" i="0" u="none" strike="noStrike" cap="none" dirty="0">
                <a:solidFill>
                  <a:schemeClr val="dk2"/>
                </a:solidFill>
                <a:latin typeface="Roboto"/>
                <a:ea typeface="Roboto"/>
                <a:cs typeface="Roboto"/>
                <a:sym typeface="Roboto"/>
              </a:rPr>
              <a:t>.</a:t>
            </a:r>
            <a:endParaRPr dirty="0"/>
          </a:p>
          <a:p>
            <a:pPr marL="0" marR="0" lvl="0" indent="0" algn="l" rtl="0">
              <a:lnSpc>
                <a:spcPct val="115000"/>
              </a:lnSpc>
              <a:spcBef>
                <a:spcPts val="1600"/>
              </a:spcBef>
              <a:spcAft>
                <a:spcPts val="0"/>
              </a:spcAft>
              <a:buClr>
                <a:schemeClr val="dk2"/>
              </a:buClr>
              <a:buSzPts val="1300"/>
              <a:buFont typeface="Roboto"/>
              <a:buNone/>
            </a:pPr>
            <a:endParaRPr sz="600" b="0" i="0" u="sng" strike="noStrike" cap="none" dirty="0">
              <a:solidFill>
                <a:schemeClr val="dk2"/>
              </a:solidFill>
              <a:latin typeface="Roboto"/>
              <a:ea typeface="Roboto"/>
              <a:cs typeface="Roboto"/>
              <a:sym typeface="Roboto"/>
            </a:endParaRPr>
          </a:p>
          <a:p>
            <a:pPr marL="0" marR="0" lvl="0" indent="0" algn="l" rtl="0">
              <a:lnSpc>
                <a:spcPct val="115000"/>
              </a:lnSpc>
              <a:spcBef>
                <a:spcPts val="1600"/>
              </a:spcBef>
              <a:spcAft>
                <a:spcPts val="0"/>
              </a:spcAft>
              <a:buClr>
                <a:schemeClr val="dk2"/>
              </a:buClr>
              <a:buSzPts val="1300"/>
              <a:buFont typeface="Roboto"/>
              <a:buNone/>
            </a:pPr>
            <a:r>
              <a:rPr lang="en-US" sz="1800" b="1" i="0" strike="noStrike" cap="none" dirty="0" err="1">
                <a:solidFill>
                  <a:schemeClr val="dk2"/>
                </a:solidFill>
                <a:latin typeface="Roboto"/>
                <a:ea typeface="Roboto"/>
                <a:cs typeface="Roboto"/>
                <a:sym typeface="Roboto"/>
              </a:rPr>
              <a:t>Modos</a:t>
            </a:r>
            <a:r>
              <a:rPr lang="en-US" sz="1800" b="1" i="0" strike="noStrike" cap="none" dirty="0">
                <a:solidFill>
                  <a:schemeClr val="dk2"/>
                </a:solidFill>
                <a:latin typeface="Roboto"/>
                <a:ea typeface="Roboto"/>
                <a:cs typeface="Roboto"/>
                <a:sym typeface="Roboto"/>
              </a:rPr>
              <a:t> de </a:t>
            </a:r>
            <a:r>
              <a:rPr lang="en-US" sz="1800" b="1" i="0" strike="noStrike" cap="none" dirty="0" err="1">
                <a:solidFill>
                  <a:schemeClr val="dk2"/>
                </a:solidFill>
                <a:latin typeface="Roboto"/>
                <a:ea typeface="Roboto"/>
                <a:cs typeface="Roboto"/>
                <a:sym typeface="Roboto"/>
              </a:rPr>
              <a:t>responsabilidad</a:t>
            </a:r>
            <a:r>
              <a:rPr lang="en-US" sz="1800" b="1" i="0" strike="noStrike" cap="none" dirty="0">
                <a:solidFill>
                  <a:schemeClr val="dk2"/>
                </a:solidFill>
                <a:latin typeface="Roboto"/>
                <a:ea typeface="Roboto"/>
                <a:cs typeface="Roboto"/>
                <a:sym typeface="Roboto"/>
              </a:rPr>
              <a:t> </a:t>
            </a:r>
            <a:r>
              <a:rPr lang="en-US" sz="1800" b="1" i="0" strike="noStrike" cap="none" dirty="0" err="1">
                <a:solidFill>
                  <a:schemeClr val="dk2"/>
                </a:solidFill>
                <a:latin typeface="Roboto"/>
                <a:ea typeface="Roboto"/>
                <a:cs typeface="Roboto"/>
                <a:sym typeface="Roboto"/>
              </a:rPr>
              <a:t>por</a:t>
            </a:r>
            <a:r>
              <a:rPr lang="en-US" sz="1800" b="1" i="0" strike="noStrike" cap="none" dirty="0">
                <a:solidFill>
                  <a:schemeClr val="dk2"/>
                </a:solidFill>
                <a:latin typeface="Roboto"/>
                <a:ea typeface="Roboto"/>
                <a:cs typeface="Roboto"/>
                <a:sym typeface="Roboto"/>
              </a:rPr>
              <a:t> </a:t>
            </a:r>
            <a:r>
              <a:rPr lang="en-US" sz="1800" b="1" i="0" strike="noStrike" cap="none" dirty="0" err="1">
                <a:solidFill>
                  <a:schemeClr val="dk2"/>
                </a:solidFill>
                <a:latin typeface="Roboto"/>
                <a:ea typeface="Roboto"/>
                <a:cs typeface="Roboto"/>
                <a:sym typeface="Roboto"/>
              </a:rPr>
              <a:t>crímenes</a:t>
            </a:r>
            <a:r>
              <a:rPr lang="en-US" sz="1800" b="1" i="0" strike="noStrike" cap="none" dirty="0">
                <a:solidFill>
                  <a:schemeClr val="dk2"/>
                </a:solidFill>
                <a:latin typeface="Roboto"/>
                <a:ea typeface="Roboto"/>
                <a:cs typeface="Roboto"/>
                <a:sym typeface="Roboto"/>
              </a:rPr>
              <a:t> </a:t>
            </a:r>
            <a:r>
              <a:rPr lang="en-US" sz="1800" b="1" i="0" strike="noStrike" cap="none" dirty="0" err="1">
                <a:solidFill>
                  <a:schemeClr val="dk2"/>
                </a:solidFill>
                <a:latin typeface="Roboto"/>
                <a:ea typeface="Roboto"/>
                <a:cs typeface="Roboto"/>
                <a:sym typeface="Roboto"/>
              </a:rPr>
              <a:t>internacionales</a:t>
            </a:r>
            <a:r>
              <a:rPr lang="en-US" sz="1800" b="1" i="0" strike="noStrike" cap="none" dirty="0">
                <a:solidFill>
                  <a:schemeClr val="dk2"/>
                </a:solidFill>
                <a:latin typeface="Roboto"/>
                <a:ea typeface="Roboto"/>
                <a:cs typeface="Roboto"/>
                <a:sym typeface="Roboto"/>
              </a:rPr>
              <a:t> </a:t>
            </a:r>
            <a:endParaRPr b="1" dirty="0"/>
          </a:p>
          <a:p>
            <a:pPr marL="0" marR="0" lvl="0" indent="0" algn="l" rtl="0">
              <a:lnSpc>
                <a:spcPct val="115000"/>
              </a:lnSpc>
              <a:spcBef>
                <a:spcPts val="1600"/>
              </a:spcBef>
              <a:spcAft>
                <a:spcPts val="1600"/>
              </a:spcAft>
              <a:buClr>
                <a:schemeClr val="dk2"/>
              </a:buClr>
              <a:buSzPts val="1300"/>
              <a:buFont typeface="Roboto"/>
              <a:buNone/>
            </a:pPr>
            <a:r>
              <a:rPr lang="en-US" sz="1800" b="0" i="0" u="none" strike="noStrike" cap="none" dirty="0">
                <a:solidFill>
                  <a:schemeClr val="dk2"/>
                </a:solidFill>
                <a:latin typeface="Roboto"/>
                <a:ea typeface="Roboto"/>
                <a:cs typeface="Roboto"/>
                <a:sym typeface="Roboto"/>
              </a:rPr>
              <a:t>Hay dos </a:t>
            </a:r>
            <a:r>
              <a:rPr lang="en-US" sz="1800" b="0" i="0" u="none" strike="noStrike" cap="none" dirty="0" err="1">
                <a:solidFill>
                  <a:schemeClr val="dk2"/>
                </a:solidFill>
                <a:latin typeface="Roboto"/>
                <a:ea typeface="Roboto"/>
                <a:cs typeface="Roboto"/>
                <a:sym typeface="Roboto"/>
              </a:rPr>
              <a:t>modos</a:t>
            </a:r>
            <a:r>
              <a:rPr lang="en-US" sz="1800" b="0" i="0" u="none" strike="noStrike" cap="none" dirty="0">
                <a:solidFill>
                  <a:schemeClr val="dk2"/>
                </a:solidFill>
                <a:latin typeface="Roboto"/>
                <a:ea typeface="Roboto"/>
                <a:cs typeface="Roboto"/>
                <a:sym typeface="Roboto"/>
              </a:rPr>
              <a:t> de </a:t>
            </a:r>
            <a:r>
              <a:rPr lang="en-US" sz="1800" b="0" i="0" u="none" strike="noStrike" cap="none" dirty="0" err="1">
                <a:solidFill>
                  <a:schemeClr val="dk2"/>
                </a:solidFill>
                <a:latin typeface="Roboto"/>
                <a:ea typeface="Roboto"/>
                <a:cs typeface="Roboto"/>
                <a:sym typeface="Roboto"/>
              </a:rPr>
              <a:t>responsabilidad</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por</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crímenes</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internacionales</a:t>
            </a:r>
            <a:r>
              <a:rPr lang="en-US" sz="1800" b="0" i="0" u="none" strike="noStrike" cap="none" dirty="0">
                <a:solidFill>
                  <a:schemeClr val="dk2"/>
                </a:solidFill>
                <a:latin typeface="Roboto"/>
                <a:ea typeface="Roboto"/>
                <a:cs typeface="Roboto"/>
                <a:sym typeface="Roboto"/>
              </a:rPr>
              <a:t>: </a:t>
            </a:r>
            <a:r>
              <a:rPr lang="en-US" sz="1800" b="1" i="0" u="none" strike="noStrike" cap="none" dirty="0" err="1">
                <a:solidFill>
                  <a:schemeClr val="dk2"/>
                </a:solidFill>
                <a:latin typeface="Roboto"/>
                <a:ea typeface="Roboto"/>
                <a:cs typeface="Roboto"/>
                <a:sym typeface="Roboto"/>
              </a:rPr>
              <a:t>responsabilidad</a:t>
            </a:r>
            <a:r>
              <a:rPr lang="en-US" sz="1800" b="1" i="0" u="none" strike="noStrike" cap="none" dirty="0">
                <a:solidFill>
                  <a:schemeClr val="dk2"/>
                </a:solidFill>
                <a:latin typeface="Roboto"/>
                <a:ea typeface="Roboto"/>
                <a:cs typeface="Roboto"/>
                <a:sym typeface="Roboto"/>
              </a:rPr>
              <a:t> </a:t>
            </a:r>
            <a:r>
              <a:rPr lang="en-US" sz="1800" b="1" i="0" u="none" strike="noStrike" cap="none" dirty="0" err="1">
                <a:solidFill>
                  <a:schemeClr val="dk2"/>
                </a:solidFill>
                <a:latin typeface="Roboto"/>
                <a:ea typeface="Roboto"/>
                <a:cs typeface="Roboto"/>
                <a:sym typeface="Roboto"/>
              </a:rPr>
              <a:t>directa</a:t>
            </a:r>
            <a:r>
              <a:rPr lang="en-US" sz="1800" b="0" i="0" u="none" strike="noStrike" cap="none" dirty="0">
                <a:solidFill>
                  <a:schemeClr val="dk2"/>
                </a:solidFill>
                <a:latin typeface="Roboto"/>
                <a:ea typeface="Roboto"/>
                <a:cs typeface="Roboto"/>
                <a:sym typeface="Roboto"/>
              </a:rPr>
              <a:t> y </a:t>
            </a:r>
            <a:r>
              <a:rPr lang="en-US" sz="1800" b="1" i="0" u="none" strike="noStrike" cap="none" dirty="0" err="1">
                <a:solidFill>
                  <a:schemeClr val="dk2"/>
                </a:solidFill>
                <a:latin typeface="Roboto"/>
                <a:ea typeface="Roboto"/>
                <a:cs typeface="Roboto"/>
                <a:sym typeface="Roboto"/>
              </a:rPr>
              <a:t>responsabilidad</a:t>
            </a:r>
            <a:r>
              <a:rPr lang="en-US" sz="1800" b="1" i="0" u="none" strike="noStrike" cap="none" dirty="0">
                <a:solidFill>
                  <a:schemeClr val="dk2"/>
                </a:solidFill>
                <a:latin typeface="Roboto"/>
                <a:ea typeface="Roboto"/>
                <a:cs typeface="Roboto"/>
                <a:sym typeface="Roboto"/>
              </a:rPr>
              <a:t> de </a:t>
            </a:r>
            <a:r>
              <a:rPr lang="en-US" sz="1800" b="1" i="0" u="none" strike="noStrike" cap="none" dirty="0" err="1">
                <a:solidFill>
                  <a:schemeClr val="dk2"/>
                </a:solidFill>
                <a:latin typeface="Roboto"/>
                <a:ea typeface="Roboto"/>
                <a:cs typeface="Roboto"/>
                <a:sym typeface="Roboto"/>
              </a:rPr>
              <a:t>mando</a:t>
            </a:r>
            <a:r>
              <a:rPr lang="en-US" sz="1800" b="1" i="0" u="none" strike="noStrike" cap="none" dirty="0">
                <a:solidFill>
                  <a:schemeClr val="dk2"/>
                </a:solidFill>
                <a:latin typeface="Roboto"/>
                <a:ea typeface="Roboto"/>
                <a:cs typeface="Roboto"/>
                <a:sym typeface="Roboto"/>
              </a:rPr>
              <a:t> o superior</a:t>
            </a:r>
            <a:r>
              <a:rPr lang="en-US" sz="1800" b="0" i="0" u="none" strike="noStrike" cap="none" dirty="0">
                <a:solidFill>
                  <a:schemeClr val="dk2"/>
                </a:solidFill>
                <a:latin typeface="Roboto"/>
                <a:ea typeface="Roboto"/>
                <a:cs typeface="Roboto"/>
                <a:sym typeface="Roboto"/>
              </a:rPr>
              <a:t>.</a:t>
            </a:r>
            <a:endParaRPr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p20"/>
          <p:cNvSpPr/>
          <p:nvPr/>
        </p:nvSpPr>
        <p:spPr>
          <a:xfrm>
            <a:off x="2273301" y="-9526"/>
            <a:ext cx="6870700" cy="5153026"/>
          </a:xfrm>
          <a:prstGeom prst="rect">
            <a:avLst/>
          </a:prstGeom>
          <a:blipFill rotWithShape="1">
            <a:blip r:embed="rId3">
              <a:alphaModFix amt="25000"/>
            </a:blip>
            <a:stretch>
              <a:fillRect/>
            </a:stretch>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09" name="Google Shape;109;p20"/>
          <p:cNvSpPr txBox="1"/>
          <p:nvPr/>
        </p:nvSpPr>
        <p:spPr>
          <a:xfrm>
            <a:off x="487650" y="3158975"/>
            <a:ext cx="8168700" cy="16092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2400"/>
              <a:buFont typeface="Arial"/>
              <a:buNone/>
            </a:pPr>
            <a:endParaRPr sz="2400" b="0" i="0" u="none" strike="noStrike" cap="none">
              <a:solidFill>
                <a:schemeClr val="accent1"/>
              </a:solidFill>
              <a:latin typeface="Merriweather"/>
              <a:ea typeface="Merriweather"/>
              <a:cs typeface="Merriweather"/>
              <a:sym typeface="Merriweather"/>
            </a:endParaRPr>
          </a:p>
        </p:txBody>
      </p:sp>
      <p:sp>
        <p:nvSpPr>
          <p:cNvPr id="110" name="Google Shape;110;p20"/>
          <p:cNvSpPr txBox="1"/>
          <p:nvPr/>
        </p:nvSpPr>
        <p:spPr>
          <a:xfrm>
            <a:off x="355600" y="522450"/>
            <a:ext cx="8455475" cy="4098600"/>
          </a:xfrm>
          <a:prstGeom prst="rect">
            <a:avLst/>
          </a:prstGeom>
          <a:noFill/>
          <a:ln>
            <a:noFill/>
          </a:ln>
        </p:spPr>
        <p:txBody>
          <a:bodyPr spcFirstLastPara="1" wrap="square" lIns="91425" tIns="91425" rIns="91425" bIns="91425" anchor="ctr" anchorCtr="0">
            <a:noAutofit/>
          </a:bodyPr>
          <a:lstStyle/>
          <a:p>
            <a:pPr marL="0" marR="0" lvl="0" indent="0" algn="l" rtl="0">
              <a:lnSpc>
                <a:spcPct val="114000"/>
              </a:lnSpc>
              <a:spcBef>
                <a:spcPts val="0"/>
              </a:spcBef>
              <a:spcAft>
                <a:spcPts val="0"/>
              </a:spcAft>
              <a:buNone/>
            </a:pPr>
            <a:r>
              <a:rPr lang="en-US" sz="1800" b="0" i="0" u="none" strike="noStrike" cap="none" dirty="0">
                <a:solidFill>
                  <a:schemeClr val="accent1"/>
                </a:solidFill>
                <a:latin typeface="Merriweather"/>
                <a:ea typeface="Merriweather"/>
                <a:cs typeface="Merriweather"/>
                <a:sym typeface="Merriweather"/>
              </a:rPr>
              <a:t>Un </a:t>
            </a:r>
            <a:r>
              <a:rPr lang="en-US" sz="1800" b="0" i="0" u="none" strike="noStrike" cap="none" dirty="0" err="1">
                <a:solidFill>
                  <a:schemeClr val="accent1"/>
                </a:solidFill>
                <a:latin typeface="Merriweather"/>
                <a:ea typeface="Merriweather"/>
                <a:cs typeface="Merriweather"/>
                <a:sym typeface="Merriweather"/>
              </a:rPr>
              <a:t>comandante</a:t>
            </a:r>
            <a:r>
              <a:rPr lang="en-US" sz="1800" b="0" i="0" u="none" strike="noStrike" cap="none" dirty="0">
                <a:solidFill>
                  <a:schemeClr val="accent1"/>
                </a:solidFill>
                <a:latin typeface="Merriweather"/>
                <a:ea typeface="Merriweather"/>
                <a:cs typeface="Merriweather"/>
                <a:sym typeface="Merriweather"/>
              </a:rPr>
              <a:t> o superior </a:t>
            </a:r>
            <a:r>
              <a:rPr lang="en-US" sz="1800" b="0" i="0" u="none" strike="noStrike" cap="none" dirty="0" err="1">
                <a:solidFill>
                  <a:schemeClr val="accent1"/>
                </a:solidFill>
                <a:latin typeface="Merriweather"/>
                <a:ea typeface="Merriweather"/>
                <a:cs typeface="Merriweather"/>
                <a:sym typeface="Merriweather"/>
              </a:rPr>
              <a:t>puede</a:t>
            </a:r>
            <a:r>
              <a:rPr lang="en-US" sz="1800" b="0" i="0" u="none" strike="noStrike" cap="none" dirty="0">
                <a:solidFill>
                  <a:schemeClr val="accent1"/>
                </a:solidFill>
                <a:latin typeface="Merriweather"/>
                <a:ea typeface="Merriweather"/>
                <a:cs typeface="Merriweather"/>
                <a:sym typeface="Merriweather"/>
              </a:rPr>
              <a:t> </a:t>
            </a:r>
            <a:r>
              <a:rPr lang="en-US" sz="1800" b="0" i="0" u="none" strike="noStrike" cap="none" dirty="0" err="1">
                <a:solidFill>
                  <a:schemeClr val="accent1"/>
                </a:solidFill>
                <a:latin typeface="Merriweather"/>
                <a:ea typeface="Merriweather"/>
                <a:cs typeface="Merriweather"/>
                <a:sym typeface="Merriweather"/>
              </a:rPr>
              <a:t>ser</a:t>
            </a:r>
            <a:r>
              <a:rPr lang="en-US" sz="1800" b="0" i="0" u="none" strike="noStrike" cap="none" dirty="0">
                <a:solidFill>
                  <a:schemeClr val="accent1"/>
                </a:solidFill>
                <a:latin typeface="Merriweather"/>
                <a:ea typeface="Merriweather"/>
                <a:cs typeface="Merriweather"/>
                <a:sym typeface="Merriweather"/>
              </a:rPr>
              <a:t> </a:t>
            </a:r>
            <a:r>
              <a:rPr lang="en-US" sz="1800" b="0" i="0" u="none" strike="noStrike" cap="none" dirty="0" err="1">
                <a:solidFill>
                  <a:schemeClr val="accent1"/>
                </a:solidFill>
                <a:latin typeface="Merriweather"/>
                <a:ea typeface="Merriweather"/>
                <a:cs typeface="Merriweather"/>
                <a:sym typeface="Merriweather"/>
              </a:rPr>
              <a:t>responsable</a:t>
            </a:r>
            <a:r>
              <a:rPr lang="en-US" sz="1800" b="0" i="0" u="none" strike="noStrike" cap="none" dirty="0">
                <a:solidFill>
                  <a:schemeClr val="accent1"/>
                </a:solidFill>
                <a:latin typeface="Merriweather"/>
                <a:ea typeface="Merriweather"/>
                <a:cs typeface="Merriweather"/>
                <a:sym typeface="Merriweather"/>
              </a:rPr>
              <a:t> </a:t>
            </a:r>
            <a:r>
              <a:rPr lang="en-US" sz="1800" b="0" i="0" u="none" strike="noStrike" cap="none" dirty="0" err="1">
                <a:solidFill>
                  <a:schemeClr val="accent1"/>
                </a:solidFill>
                <a:latin typeface="Merriweather"/>
                <a:ea typeface="Merriweather"/>
                <a:cs typeface="Merriweather"/>
                <a:sym typeface="Merriweather"/>
              </a:rPr>
              <a:t>por</a:t>
            </a:r>
            <a:r>
              <a:rPr lang="en-US" sz="1800" b="0" i="0" u="none" strike="noStrike" cap="none" dirty="0">
                <a:solidFill>
                  <a:schemeClr val="accent1"/>
                </a:solidFill>
                <a:latin typeface="Merriweather"/>
                <a:ea typeface="Merriweather"/>
                <a:cs typeface="Merriweather"/>
                <a:sym typeface="Merriweather"/>
              </a:rPr>
              <a:t> </a:t>
            </a:r>
            <a:r>
              <a:rPr lang="en-US" sz="1800" b="0" i="0" u="none" strike="noStrike" cap="none" dirty="0" err="1">
                <a:solidFill>
                  <a:schemeClr val="accent1"/>
                </a:solidFill>
                <a:latin typeface="Merriweather"/>
                <a:ea typeface="Merriweather"/>
                <a:cs typeface="Merriweather"/>
                <a:sym typeface="Merriweather"/>
              </a:rPr>
              <a:t>los</a:t>
            </a:r>
            <a:r>
              <a:rPr lang="en-US" sz="1800" b="0" i="0" u="none" strike="noStrike" cap="none" dirty="0">
                <a:solidFill>
                  <a:schemeClr val="accent1"/>
                </a:solidFill>
                <a:latin typeface="Merriweather"/>
                <a:ea typeface="Merriweather"/>
                <a:cs typeface="Merriweather"/>
                <a:sym typeface="Merriweather"/>
              </a:rPr>
              <a:t> </a:t>
            </a:r>
            <a:r>
              <a:rPr lang="en-US" sz="1800" b="0" i="0" u="none" strike="noStrike" cap="none" dirty="0" err="1">
                <a:solidFill>
                  <a:schemeClr val="accent1"/>
                </a:solidFill>
                <a:latin typeface="Merriweather"/>
                <a:ea typeface="Merriweather"/>
                <a:cs typeface="Merriweather"/>
                <a:sym typeface="Merriweather"/>
              </a:rPr>
              <a:t>delitos</a:t>
            </a:r>
            <a:r>
              <a:rPr lang="en-US" sz="1800" b="0" i="0" u="none" strike="noStrike" cap="none" dirty="0">
                <a:solidFill>
                  <a:schemeClr val="accent1"/>
                </a:solidFill>
                <a:latin typeface="Merriweather"/>
                <a:ea typeface="Merriweather"/>
                <a:cs typeface="Merriweather"/>
                <a:sym typeface="Merriweather"/>
              </a:rPr>
              <a:t> que </a:t>
            </a:r>
            <a:r>
              <a:rPr lang="en-US" sz="1800" b="0" i="0" u="none" strike="noStrike" cap="none" dirty="0" err="1">
                <a:solidFill>
                  <a:schemeClr val="accent1"/>
                </a:solidFill>
                <a:latin typeface="Merriweather"/>
                <a:ea typeface="Merriweather"/>
                <a:cs typeface="Merriweather"/>
                <a:sym typeface="Merriweather"/>
              </a:rPr>
              <a:t>cometen</a:t>
            </a:r>
            <a:r>
              <a:rPr lang="en-US" sz="1800" b="0" i="0" u="none" strike="noStrike" cap="none" dirty="0">
                <a:solidFill>
                  <a:schemeClr val="accent1"/>
                </a:solidFill>
                <a:latin typeface="Merriweather"/>
                <a:ea typeface="Merriweather"/>
                <a:cs typeface="Merriweather"/>
                <a:sym typeface="Merriweather"/>
              </a:rPr>
              <a:t> </a:t>
            </a:r>
            <a:r>
              <a:rPr lang="en-US" sz="1800" b="0" i="0" u="none" strike="noStrike" cap="none" dirty="0" err="1">
                <a:solidFill>
                  <a:schemeClr val="accent1"/>
                </a:solidFill>
                <a:latin typeface="Merriweather"/>
                <a:ea typeface="Merriweather"/>
                <a:cs typeface="Merriweather"/>
                <a:sym typeface="Merriweather"/>
              </a:rPr>
              <a:t>sus</a:t>
            </a:r>
            <a:r>
              <a:rPr lang="en-US" sz="1800" b="0" i="0" u="none" strike="noStrike" cap="none" dirty="0">
                <a:solidFill>
                  <a:schemeClr val="accent1"/>
                </a:solidFill>
                <a:latin typeface="Merriweather"/>
                <a:ea typeface="Merriweather"/>
                <a:cs typeface="Merriweather"/>
                <a:sym typeface="Merriweather"/>
              </a:rPr>
              <a:t> </a:t>
            </a:r>
            <a:r>
              <a:rPr lang="en-US" sz="1800" b="0" i="0" u="none" strike="noStrike" cap="none" dirty="0" err="1">
                <a:solidFill>
                  <a:schemeClr val="accent1"/>
                </a:solidFill>
                <a:latin typeface="Merriweather"/>
                <a:ea typeface="Merriweather"/>
                <a:cs typeface="Merriweather"/>
                <a:sym typeface="Merriweather"/>
              </a:rPr>
              <a:t>subordinados</a:t>
            </a:r>
            <a:r>
              <a:rPr lang="en-US" sz="1800" b="0" i="0" u="none" strike="noStrike" cap="none" dirty="0">
                <a:solidFill>
                  <a:schemeClr val="accent1"/>
                </a:solidFill>
                <a:latin typeface="Merriweather"/>
                <a:ea typeface="Merriweather"/>
                <a:cs typeface="Merriweather"/>
                <a:sym typeface="Merriweather"/>
              </a:rPr>
              <a:t> a </a:t>
            </a:r>
            <a:r>
              <a:rPr lang="en-US" sz="1800" b="0" i="0" u="none" strike="noStrike" cap="none" dirty="0" err="1">
                <a:solidFill>
                  <a:schemeClr val="accent1"/>
                </a:solidFill>
                <a:latin typeface="Merriweather"/>
                <a:ea typeface="Merriweather"/>
                <a:cs typeface="Merriweather"/>
                <a:sym typeface="Merriweather"/>
              </a:rPr>
              <a:t>través</a:t>
            </a:r>
            <a:r>
              <a:rPr lang="en-US" sz="1800" b="0" i="0" u="none" strike="noStrike" cap="none" dirty="0">
                <a:solidFill>
                  <a:schemeClr val="accent1"/>
                </a:solidFill>
                <a:latin typeface="Merriweather"/>
                <a:ea typeface="Merriweather"/>
                <a:cs typeface="Merriweather"/>
                <a:sym typeface="Merriweather"/>
              </a:rPr>
              <a:t> de </a:t>
            </a:r>
            <a:r>
              <a:rPr lang="en-US" sz="1800" i="0" u="none" strike="noStrike" cap="none" dirty="0" err="1">
                <a:solidFill>
                  <a:schemeClr val="accent1"/>
                </a:solidFill>
                <a:latin typeface="Merriweather"/>
                <a:ea typeface="Merriweather"/>
                <a:cs typeface="Merriweather"/>
                <a:sym typeface="Merriweather"/>
              </a:rPr>
              <a:t>responsabilidad</a:t>
            </a:r>
            <a:r>
              <a:rPr lang="en-US" sz="1800" i="0" u="none" strike="noStrike" cap="none" dirty="0">
                <a:solidFill>
                  <a:schemeClr val="accent1"/>
                </a:solidFill>
                <a:latin typeface="Merriweather"/>
                <a:ea typeface="Merriweather"/>
                <a:cs typeface="Merriweather"/>
                <a:sym typeface="Merriweather"/>
              </a:rPr>
              <a:t> de </a:t>
            </a:r>
            <a:r>
              <a:rPr lang="en-US" sz="1800" i="0" u="none" strike="noStrike" cap="none" dirty="0" err="1">
                <a:solidFill>
                  <a:schemeClr val="accent1"/>
                </a:solidFill>
                <a:latin typeface="Merriweather"/>
                <a:ea typeface="Merriweather"/>
                <a:cs typeface="Merriweather"/>
                <a:sym typeface="Merriweather"/>
              </a:rPr>
              <a:t>mando</a:t>
            </a:r>
            <a:r>
              <a:rPr lang="en-US" sz="1800" i="0" u="none" strike="noStrike" cap="none" dirty="0">
                <a:solidFill>
                  <a:schemeClr val="accent1"/>
                </a:solidFill>
                <a:latin typeface="Merriweather"/>
                <a:ea typeface="Merriweather"/>
                <a:cs typeface="Merriweather"/>
                <a:sym typeface="Merriweather"/>
              </a:rPr>
              <a:t> o superior </a:t>
            </a:r>
            <a:r>
              <a:rPr lang="en-US" sz="1800" i="0" u="none" strike="noStrike" cap="none" dirty="0" err="1">
                <a:solidFill>
                  <a:schemeClr val="accent1"/>
                </a:solidFill>
                <a:latin typeface="Merriweather"/>
                <a:ea typeface="Merriweather"/>
                <a:cs typeface="Merriweather"/>
                <a:sym typeface="Merriweather"/>
              </a:rPr>
              <a:t>si</a:t>
            </a:r>
            <a:r>
              <a:rPr lang="en-US" sz="1800" i="0" u="none" strike="noStrike" cap="none" dirty="0">
                <a:solidFill>
                  <a:schemeClr val="accent1"/>
                </a:solidFill>
                <a:latin typeface="Merriweather"/>
                <a:ea typeface="Merriweather"/>
                <a:cs typeface="Merriweather"/>
                <a:sym typeface="Merriweather"/>
              </a:rPr>
              <a:t>: </a:t>
            </a:r>
            <a:endParaRPr dirty="0"/>
          </a:p>
          <a:p>
            <a:pPr marL="285750" marR="0" lvl="0" indent="-285750" algn="l" rtl="0">
              <a:lnSpc>
                <a:spcPct val="114000"/>
              </a:lnSpc>
              <a:spcBef>
                <a:spcPts val="1600"/>
              </a:spcBef>
              <a:spcAft>
                <a:spcPts val="0"/>
              </a:spcAft>
              <a:buClr>
                <a:schemeClr val="accent1"/>
              </a:buClr>
              <a:buSzPts val="1800"/>
              <a:buFont typeface="Arial"/>
              <a:buChar char="●"/>
            </a:pPr>
            <a:r>
              <a:rPr lang="en-US" sz="1800" b="0" i="0" u="none" strike="noStrike" cap="none" dirty="0" err="1">
                <a:solidFill>
                  <a:schemeClr val="accent1"/>
                </a:solidFill>
                <a:latin typeface="Merriweather"/>
                <a:ea typeface="Merriweather"/>
                <a:cs typeface="Merriweather"/>
                <a:sym typeface="Merriweather"/>
              </a:rPr>
              <a:t>tenía</a:t>
            </a:r>
            <a:r>
              <a:rPr lang="en-US" sz="1800" b="0" i="0" u="none" strike="noStrike" cap="none" dirty="0">
                <a:solidFill>
                  <a:schemeClr val="accent1"/>
                </a:solidFill>
                <a:latin typeface="Merriweather"/>
                <a:ea typeface="Merriweather"/>
                <a:cs typeface="Merriweather"/>
                <a:sym typeface="Merriweather"/>
              </a:rPr>
              <a:t> el </a:t>
            </a:r>
            <a:r>
              <a:rPr lang="en-US" sz="1800" b="0" i="0" u="none" strike="noStrike" cap="none" dirty="0" err="1">
                <a:solidFill>
                  <a:schemeClr val="accent1"/>
                </a:solidFill>
                <a:latin typeface="Merriweather"/>
                <a:ea typeface="Merriweather"/>
                <a:cs typeface="Merriweather"/>
                <a:sym typeface="Merriweather"/>
              </a:rPr>
              <a:t>mando</a:t>
            </a:r>
            <a:r>
              <a:rPr lang="en-US" sz="1800" b="0" i="0" u="none" strike="noStrike" cap="none" dirty="0">
                <a:solidFill>
                  <a:schemeClr val="accent1"/>
                </a:solidFill>
                <a:latin typeface="Merriweather"/>
                <a:ea typeface="Merriweather"/>
                <a:cs typeface="Merriweather"/>
                <a:sym typeface="Merriweather"/>
              </a:rPr>
              <a:t> y control </a:t>
            </a:r>
            <a:r>
              <a:rPr lang="en-US" sz="1800" b="0" i="0" u="none" strike="noStrike" cap="none" dirty="0" err="1">
                <a:solidFill>
                  <a:schemeClr val="accent1"/>
                </a:solidFill>
                <a:latin typeface="Merriweather"/>
                <a:ea typeface="Merriweather"/>
                <a:cs typeface="Merriweather"/>
                <a:sym typeface="Merriweather"/>
              </a:rPr>
              <a:t>efectivos</a:t>
            </a:r>
            <a:r>
              <a:rPr lang="en-US" sz="1800" b="0" i="0" u="none" strike="noStrike" cap="none" dirty="0">
                <a:solidFill>
                  <a:schemeClr val="accent1"/>
                </a:solidFill>
                <a:latin typeface="Merriweather"/>
                <a:ea typeface="Merriweather"/>
                <a:cs typeface="Merriweather"/>
                <a:sym typeface="Merriweather"/>
              </a:rPr>
              <a:t> </a:t>
            </a:r>
            <a:r>
              <a:rPr lang="en-US" sz="1800" b="0" i="0" u="none" strike="noStrike" cap="none" dirty="0" err="1">
                <a:solidFill>
                  <a:schemeClr val="accent1"/>
                </a:solidFill>
                <a:latin typeface="Merriweather"/>
                <a:ea typeface="Merriweather"/>
                <a:cs typeface="Merriweather"/>
                <a:sym typeface="Merriweather"/>
              </a:rPr>
              <a:t>sobre</a:t>
            </a:r>
            <a:r>
              <a:rPr lang="en-US" sz="1800" b="0" i="0" u="none" strike="noStrike" cap="none" dirty="0">
                <a:solidFill>
                  <a:schemeClr val="accent1"/>
                </a:solidFill>
                <a:latin typeface="Merriweather"/>
                <a:ea typeface="Merriweather"/>
                <a:cs typeface="Merriweather"/>
                <a:sym typeface="Merriweather"/>
              </a:rPr>
              <a:t> </a:t>
            </a:r>
            <a:r>
              <a:rPr lang="en-US" sz="1800" b="0" i="0" u="none" strike="noStrike" cap="none" dirty="0" err="1">
                <a:solidFill>
                  <a:schemeClr val="accent1"/>
                </a:solidFill>
                <a:latin typeface="Merriweather"/>
                <a:ea typeface="Merriweather"/>
                <a:cs typeface="Merriweather"/>
                <a:sym typeface="Merriweather"/>
              </a:rPr>
              <a:t>sus</a:t>
            </a:r>
            <a:r>
              <a:rPr lang="en-US" sz="1800" b="0" i="0" u="none" strike="noStrike" cap="none" dirty="0">
                <a:solidFill>
                  <a:schemeClr val="accent1"/>
                </a:solidFill>
                <a:latin typeface="Merriweather"/>
                <a:ea typeface="Merriweather"/>
                <a:cs typeface="Merriweather"/>
                <a:sym typeface="Merriweather"/>
              </a:rPr>
              <a:t> </a:t>
            </a:r>
            <a:r>
              <a:rPr lang="en-US" sz="1800" b="0" i="0" u="none" strike="noStrike" cap="none" dirty="0" err="1">
                <a:solidFill>
                  <a:schemeClr val="accent1"/>
                </a:solidFill>
                <a:latin typeface="Merriweather"/>
                <a:ea typeface="Merriweather"/>
                <a:cs typeface="Merriweather"/>
                <a:sym typeface="Merriweather"/>
              </a:rPr>
              <a:t>subordinados</a:t>
            </a:r>
            <a:r>
              <a:rPr lang="en-US" sz="1800" b="0" i="0" u="none" strike="noStrike" cap="none" dirty="0">
                <a:solidFill>
                  <a:schemeClr val="accent1"/>
                </a:solidFill>
                <a:latin typeface="Merriweather"/>
                <a:ea typeface="Merriweather"/>
                <a:cs typeface="Merriweather"/>
                <a:sym typeface="Merriweather"/>
              </a:rPr>
              <a:t>;</a:t>
            </a:r>
            <a:endParaRPr dirty="0"/>
          </a:p>
          <a:p>
            <a:pPr marL="285750" marR="0" lvl="0" indent="-285750" algn="l" rtl="0">
              <a:lnSpc>
                <a:spcPct val="114000"/>
              </a:lnSpc>
              <a:spcBef>
                <a:spcPts val="1600"/>
              </a:spcBef>
              <a:spcAft>
                <a:spcPts val="0"/>
              </a:spcAft>
              <a:buClr>
                <a:schemeClr val="accent1"/>
              </a:buClr>
              <a:buSzPts val="1800"/>
              <a:buFont typeface="Arial"/>
              <a:buChar char="●"/>
            </a:pPr>
            <a:r>
              <a:rPr lang="en-US" sz="1800" b="0" i="0" u="none" strike="noStrike" cap="none" dirty="0" err="1">
                <a:solidFill>
                  <a:schemeClr val="accent1"/>
                </a:solidFill>
                <a:latin typeface="Merriweather"/>
                <a:ea typeface="Merriweather"/>
                <a:cs typeface="Merriweather"/>
                <a:sym typeface="Merriweather"/>
              </a:rPr>
              <a:t>sabía</a:t>
            </a:r>
            <a:r>
              <a:rPr lang="en-US" sz="1800" b="0" i="0" u="none" strike="noStrike" cap="none" dirty="0">
                <a:solidFill>
                  <a:schemeClr val="accent1"/>
                </a:solidFill>
                <a:latin typeface="Merriweather"/>
                <a:ea typeface="Merriweather"/>
                <a:cs typeface="Merriweather"/>
                <a:sym typeface="Merriweather"/>
              </a:rPr>
              <a:t> o </a:t>
            </a:r>
            <a:r>
              <a:rPr lang="en-US" sz="1800" b="0" i="0" u="none" strike="noStrike" cap="none" dirty="0" err="1">
                <a:solidFill>
                  <a:schemeClr val="accent1"/>
                </a:solidFill>
                <a:latin typeface="Merriweather"/>
                <a:ea typeface="Merriweather"/>
                <a:cs typeface="Merriweather"/>
                <a:sym typeface="Merriweather"/>
              </a:rPr>
              <a:t>debería</a:t>
            </a:r>
            <a:r>
              <a:rPr lang="en-US" sz="1800" b="0" i="0" u="none" strike="noStrike" cap="none" dirty="0">
                <a:solidFill>
                  <a:schemeClr val="accent1"/>
                </a:solidFill>
                <a:latin typeface="Merriweather"/>
                <a:ea typeface="Merriweather"/>
                <a:cs typeface="Merriweather"/>
                <a:sym typeface="Merriweather"/>
              </a:rPr>
              <a:t> </a:t>
            </a:r>
            <a:r>
              <a:rPr lang="en-US" sz="1800" b="0" i="0" u="none" strike="noStrike" cap="none" dirty="0" err="1">
                <a:solidFill>
                  <a:schemeClr val="accent1"/>
                </a:solidFill>
                <a:latin typeface="Merriweather"/>
                <a:ea typeface="Merriweather"/>
                <a:cs typeface="Merriweather"/>
                <a:sym typeface="Merriweather"/>
              </a:rPr>
              <a:t>haber</a:t>
            </a:r>
            <a:r>
              <a:rPr lang="en-US" sz="1800" b="0" i="0" u="none" strike="noStrike" cap="none" dirty="0">
                <a:solidFill>
                  <a:schemeClr val="accent1"/>
                </a:solidFill>
                <a:latin typeface="Merriweather"/>
                <a:ea typeface="Merriweather"/>
                <a:cs typeface="Merriweather"/>
                <a:sym typeface="Merriweather"/>
              </a:rPr>
              <a:t> </a:t>
            </a:r>
            <a:r>
              <a:rPr lang="en-US" sz="1800" b="0" i="0" u="none" strike="noStrike" cap="none" dirty="0" err="1">
                <a:solidFill>
                  <a:schemeClr val="accent1"/>
                </a:solidFill>
                <a:latin typeface="Merriweather"/>
                <a:ea typeface="Merriweather"/>
                <a:cs typeface="Merriweather"/>
                <a:sym typeface="Merriweather"/>
              </a:rPr>
              <a:t>sabido</a:t>
            </a:r>
            <a:r>
              <a:rPr lang="en-US" sz="1800" b="0" i="0" u="none" strike="noStrike" cap="none" dirty="0">
                <a:solidFill>
                  <a:schemeClr val="accent1"/>
                </a:solidFill>
                <a:latin typeface="Merriweather"/>
                <a:ea typeface="Merriweather"/>
                <a:cs typeface="Merriweather"/>
                <a:sym typeface="Merriweather"/>
              </a:rPr>
              <a:t> que </a:t>
            </a:r>
            <a:r>
              <a:rPr lang="en-US" sz="1800" b="0" i="0" u="none" strike="noStrike" cap="none" dirty="0" err="1">
                <a:solidFill>
                  <a:schemeClr val="accent1"/>
                </a:solidFill>
                <a:latin typeface="Merriweather"/>
                <a:ea typeface="Merriweather"/>
                <a:cs typeface="Merriweather"/>
                <a:sym typeface="Merriweather"/>
              </a:rPr>
              <a:t>sus</a:t>
            </a:r>
            <a:r>
              <a:rPr lang="en-US" sz="1800" b="0" i="0" u="none" strike="noStrike" cap="none" dirty="0">
                <a:solidFill>
                  <a:schemeClr val="accent1"/>
                </a:solidFill>
                <a:latin typeface="Merriweather"/>
                <a:ea typeface="Merriweather"/>
                <a:cs typeface="Merriweather"/>
                <a:sym typeface="Merriweather"/>
              </a:rPr>
              <a:t> </a:t>
            </a:r>
            <a:r>
              <a:rPr lang="en-US" sz="1800" b="0" i="0" u="none" strike="noStrike" cap="none" dirty="0" err="1">
                <a:solidFill>
                  <a:schemeClr val="accent1"/>
                </a:solidFill>
                <a:latin typeface="Merriweather"/>
                <a:ea typeface="Merriweather"/>
                <a:cs typeface="Merriweather"/>
                <a:sym typeface="Merriweather"/>
              </a:rPr>
              <a:t>subordinados</a:t>
            </a:r>
            <a:r>
              <a:rPr lang="en-US" sz="1800" b="0" i="0" u="none" strike="noStrike" cap="none" dirty="0">
                <a:solidFill>
                  <a:schemeClr val="accent1"/>
                </a:solidFill>
                <a:latin typeface="Merriweather"/>
                <a:ea typeface="Merriweather"/>
                <a:cs typeface="Merriweather"/>
                <a:sym typeface="Merriweather"/>
              </a:rPr>
              <a:t> </a:t>
            </a:r>
            <a:r>
              <a:rPr lang="en-US" sz="1800" b="0" i="0" u="none" strike="noStrike" cap="none" dirty="0" err="1">
                <a:solidFill>
                  <a:schemeClr val="accent1"/>
                </a:solidFill>
                <a:latin typeface="Merriweather"/>
                <a:ea typeface="Merriweather"/>
                <a:cs typeface="Merriweather"/>
                <a:sym typeface="Merriweather"/>
              </a:rPr>
              <a:t>estaban</a:t>
            </a:r>
            <a:r>
              <a:rPr lang="en-US" sz="1800" b="0" i="0" u="none" strike="noStrike" cap="none" dirty="0">
                <a:solidFill>
                  <a:schemeClr val="accent1"/>
                </a:solidFill>
                <a:latin typeface="Merriweather"/>
                <a:ea typeface="Merriweather"/>
                <a:cs typeface="Merriweather"/>
                <a:sym typeface="Merriweather"/>
              </a:rPr>
              <a:t> </a:t>
            </a:r>
            <a:r>
              <a:rPr lang="en-US" sz="1800" b="0" i="0" u="none" strike="noStrike" cap="none" dirty="0" err="1">
                <a:solidFill>
                  <a:schemeClr val="accent1"/>
                </a:solidFill>
                <a:latin typeface="Merriweather"/>
                <a:ea typeface="Merriweather"/>
                <a:cs typeface="Merriweather"/>
                <a:sym typeface="Merriweather"/>
              </a:rPr>
              <a:t>cometiendo</a:t>
            </a:r>
            <a:r>
              <a:rPr lang="en-US" sz="1800" b="0" i="0" u="none" strike="noStrike" cap="none" dirty="0">
                <a:solidFill>
                  <a:schemeClr val="accent1"/>
                </a:solidFill>
                <a:latin typeface="Merriweather"/>
                <a:ea typeface="Merriweather"/>
                <a:cs typeface="Merriweather"/>
                <a:sym typeface="Merriweather"/>
              </a:rPr>
              <a:t> o a </a:t>
            </a:r>
            <a:r>
              <a:rPr lang="en-US" sz="1800" b="0" i="0" u="none" strike="noStrike" cap="none" dirty="0" err="1">
                <a:solidFill>
                  <a:schemeClr val="accent1"/>
                </a:solidFill>
                <a:latin typeface="Merriweather"/>
                <a:ea typeface="Merriweather"/>
                <a:cs typeface="Merriweather"/>
                <a:sym typeface="Merriweather"/>
              </a:rPr>
              <a:t>punto</a:t>
            </a:r>
            <a:r>
              <a:rPr lang="en-US" sz="1800" b="0" i="0" u="none" strike="noStrike" cap="none" dirty="0">
                <a:solidFill>
                  <a:schemeClr val="accent1"/>
                </a:solidFill>
                <a:latin typeface="Merriweather"/>
                <a:ea typeface="Merriweather"/>
                <a:cs typeface="Merriweather"/>
                <a:sym typeface="Merriweather"/>
              </a:rPr>
              <a:t> de </a:t>
            </a:r>
            <a:r>
              <a:rPr lang="en-US" sz="1800" b="0" i="0" u="none" strike="noStrike" cap="none" dirty="0" err="1">
                <a:solidFill>
                  <a:schemeClr val="accent1"/>
                </a:solidFill>
                <a:latin typeface="Merriweather"/>
                <a:ea typeface="Merriweather"/>
                <a:cs typeface="Merriweather"/>
                <a:sym typeface="Merriweather"/>
              </a:rPr>
              <a:t>cometer</a:t>
            </a:r>
            <a:r>
              <a:rPr lang="en-US" sz="1800" b="0" i="0" u="none" strike="noStrike" cap="none" dirty="0">
                <a:solidFill>
                  <a:schemeClr val="accent1"/>
                </a:solidFill>
                <a:latin typeface="Merriweather"/>
                <a:ea typeface="Merriweather"/>
                <a:cs typeface="Merriweather"/>
                <a:sym typeface="Merriweather"/>
              </a:rPr>
              <a:t> </a:t>
            </a:r>
            <a:r>
              <a:rPr lang="en-US" sz="1800" b="0" i="0" u="none" strike="noStrike" cap="none" dirty="0" err="1">
                <a:solidFill>
                  <a:schemeClr val="accent1"/>
                </a:solidFill>
                <a:latin typeface="Merriweather"/>
                <a:ea typeface="Merriweather"/>
                <a:cs typeface="Merriweather"/>
                <a:sym typeface="Merriweather"/>
              </a:rPr>
              <a:t>delitos</a:t>
            </a:r>
            <a:r>
              <a:rPr lang="en-US" sz="1800" b="0" i="0" u="none" strike="noStrike" cap="none" dirty="0">
                <a:solidFill>
                  <a:schemeClr val="accent1"/>
                </a:solidFill>
                <a:latin typeface="Merriweather"/>
                <a:ea typeface="Merriweather"/>
                <a:cs typeface="Merriweather"/>
                <a:sym typeface="Merriweather"/>
              </a:rPr>
              <a:t>;</a:t>
            </a:r>
            <a:endParaRPr dirty="0"/>
          </a:p>
          <a:p>
            <a:pPr marL="285750" marR="0" lvl="0" indent="-285750" algn="l" rtl="0">
              <a:lnSpc>
                <a:spcPct val="114000"/>
              </a:lnSpc>
              <a:spcBef>
                <a:spcPts val="1600"/>
              </a:spcBef>
              <a:spcAft>
                <a:spcPts val="0"/>
              </a:spcAft>
              <a:buClr>
                <a:schemeClr val="accent1"/>
              </a:buClr>
              <a:buSzPts val="1800"/>
              <a:buFont typeface="Arial"/>
              <a:buChar char="●"/>
            </a:pPr>
            <a:r>
              <a:rPr lang="en-US" sz="1800" b="0" i="0" u="none" strike="noStrike" cap="none" dirty="0">
                <a:solidFill>
                  <a:schemeClr val="accent1"/>
                </a:solidFill>
                <a:latin typeface="Merriweather"/>
                <a:ea typeface="Merriweather"/>
                <a:cs typeface="Merriweather"/>
                <a:sym typeface="Merriweather"/>
              </a:rPr>
              <a:t>no </a:t>
            </a:r>
            <a:r>
              <a:rPr lang="en-US" sz="1800" b="0" i="0" u="none" strike="noStrike" cap="none" dirty="0" err="1">
                <a:solidFill>
                  <a:schemeClr val="accent1"/>
                </a:solidFill>
                <a:latin typeface="Merriweather"/>
                <a:ea typeface="Merriweather"/>
                <a:cs typeface="Merriweather"/>
                <a:sym typeface="Merriweather"/>
              </a:rPr>
              <a:t>tomó</a:t>
            </a:r>
            <a:r>
              <a:rPr lang="en-US" sz="1800" b="0" i="0" u="none" strike="noStrike" cap="none" dirty="0">
                <a:solidFill>
                  <a:schemeClr val="accent1"/>
                </a:solidFill>
                <a:latin typeface="Merriweather"/>
                <a:ea typeface="Merriweather"/>
                <a:cs typeface="Merriweather"/>
                <a:sym typeface="Merriweather"/>
              </a:rPr>
              <a:t> </a:t>
            </a:r>
            <a:r>
              <a:rPr lang="en-US" sz="1800" b="0" i="0" u="none" strike="noStrike" cap="none" dirty="0" err="1">
                <a:solidFill>
                  <a:schemeClr val="accent1"/>
                </a:solidFill>
                <a:latin typeface="Merriweather"/>
                <a:ea typeface="Merriweather"/>
                <a:cs typeface="Merriweather"/>
                <a:sym typeface="Merriweather"/>
              </a:rPr>
              <a:t>todas</a:t>
            </a:r>
            <a:r>
              <a:rPr lang="en-US" sz="1800" b="0" i="0" u="none" strike="noStrike" cap="none" dirty="0">
                <a:solidFill>
                  <a:schemeClr val="accent1"/>
                </a:solidFill>
                <a:latin typeface="Merriweather"/>
                <a:ea typeface="Merriweather"/>
                <a:cs typeface="Merriweather"/>
                <a:sym typeface="Merriweather"/>
              </a:rPr>
              <a:t> las </a:t>
            </a:r>
            <a:r>
              <a:rPr lang="en-US" sz="1800" b="0" i="0" u="none" strike="noStrike" cap="none" dirty="0" err="1">
                <a:solidFill>
                  <a:schemeClr val="accent1"/>
                </a:solidFill>
                <a:latin typeface="Merriweather"/>
                <a:ea typeface="Merriweather"/>
                <a:cs typeface="Merriweather"/>
                <a:sym typeface="Merriweather"/>
              </a:rPr>
              <a:t>medidas</a:t>
            </a:r>
            <a:r>
              <a:rPr lang="en-US" sz="1800" b="0" i="0" u="none" strike="noStrike" cap="none" dirty="0">
                <a:solidFill>
                  <a:schemeClr val="accent1"/>
                </a:solidFill>
                <a:latin typeface="Merriweather"/>
                <a:ea typeface="Merriweather"/>
                <a:cs typeface="Merriweather"/>
                <a:sym typeface="Merriweather"/>
              </a:rPr>
              <a:t> </a:t>
            </a:r>
            <a:r>
              <a:rPr lang="en-US" sz="1800" b="0" i="0" u="none" strike="noStrike" cap="none" dirty="0" err="1">
                <a:solidFill>
                  <a:schemeClr val="accent1"/>
                </a:solidFill>
                <a:latin typeface="Merriweather"/>
                <a:ea typeface="Merriweather"/>
                <a:cs typeface="Merriweather"/>
                <a:sym typeface="Merriweather"/>
              </a:rPr>
              <a:t>necesarias</a:t>
            </a:r>
            <a:r>
              <a:rPr lang="en-US" sz="1800" b="0" i="0" u="none" strike="noStrike" cap="none" dirty="0">
                <a:solidFill>
                  <a:schemeClr val="accent1"/>
                </a:solidFill>
                <a:latin typeface="Merriweather"/>
                <a:ea typeface="Merriweather"/>
                <a:cs typeface="Merriweather"/>
                <a:sym typeface="Merriweather"/>
              </a:rPr>
              <a:t> para </a:t>
            </a:r>
            <a:r>
              <a:rPr lang="en-US" sz="1800" b="0" i="0" u="none" strike="noStrike" cap="none" dirty="0" err="1">
                <a:solidFill>
                  <a:schemeClr val="accent1"/>
                </a:solidFill>
                <a:latin typeface="Merriweather"/>
                <a:ea typeface="Merriweather"/>
                <a:cs typeface="Merriweather"/>
                <a:sym typeface="Merriweather"/>
              </a:rPr>
              <a:t>prevenir</a:t>
            </a:r>
            <a:r>
              <a:rPr lang="en-US" sz="1800" b="0" i="0" u="none" strike="noStrike" cap="none" dirty="0">
                <a:solidFill>
                  <a:schemeClr val="accent1"/>
                </a:solidFill>
                <a:latin typeface="Merriweather"/>
                <a:ea typeface="Merriweather"/>
                <a:cs typeface="Merriweather"/>
                <a:sym typeface="Merriweather"/>
              </a:rPr>
              <a:t> o </a:t>
            </a:r>
            <a:r>
              <a:rPr lang="en-US" sz="1800" b="0" i="0" u="none" strike="noStrike" cap="none" dirty="0" err="1">
                <a:solidFill>
                  <a:schemeClr val="accent1"/>
                </a:solidFill>
                <a:latin typeface="Merriweather"/>
                <a:ea typeface="Merriweather"/>
                <a:cs typeface="Merriweather"/>
                <a:sym typeface="Merriweather"/>
              </a:rPr>
              <a:t>reprimir</a:t>
            </a:r>
            <a:r>
              <a:rPr lang="en-US" sz="1800" b="0" i="0" u="none" strike="noStrike" cap="none" dirty="0">
                <a:solidFill>
                  <a:schemeClr val="accent1"/>
                </a:solidFill>
                <a:latin typeface="Merriweather"/>
                <a:ea typeface="Merriweather"/>
                <a:cs typeface="Merriweather"/>
                <a:sym typeface="Merriweather"/>
              </a:rPr>
              <a:t> </a:t>
            </a:r>
            <a:r>
              <a:rPr lang="en-US" sz="1800" b="0" i="0" u="none" strike="noStrike" cap="none" dirty="0" err="1">
                <a:solidFill>
                  <a:schemeClr val="accent1"/>
                </a:solidFill>
                <a:latin typeface="Merriweather"/>
                <a:ea typeface="Merriweather"/>
                <a:cs typeface="Merriweather"/>
                <a:sym typeface="Merriweather"/>
              </a:rPr>
              <a:t>los</a:t>
            </a:r>
            <a:r>
              <a:rPr lang="en-US" sz="1800" b="0" i="0" u="none" strike="noStrike" cap="none" dirty="0">
                <a:solidFill>
                  <a:schemeClr val="accent1"/>
                </a:solidFill>
                <a:latin typeface="Merriweather"/>
                <a:ea typeface="Merriweather"/>
                <a:cs typeface="Merriweather"/>
                <a:sym typeface="Merriweather"/>
              </a:rPr>
              <a:t> </a:t>
            </a:r>
            <a:r>
              <a:rPr lang="en-US" sz="1800" b="0" i="0" u="none" strike="noStrike" cap="none" dirty="0" err="1">
                <a:solidFill>
                  <a:schemeClr val="accent1"/>
                </a:solidFill>
                <a:latin typeface="Merriweather"/>
                <a:ea typeface="Merriweather"/>
                <a:cs typeface="Merriweather"/>
                <a:sym typeface="Merriweather"/>
              </a:rPr>
              <a:t>delitos</a:t>
            </a:r>
            <a:r>
              <a:rPr lang="en-US" sz="1800" b="0" i="0" u="none" strike="noStrike" cap="none" dirty="0">
                <a:solidFill>
                  <a:schemeClr val="accent1"/>
                </a:solidFill>
                <a:latin typeface="Merriweather"/>
                <a:ea typeface="Merriweather"/>
                <a:cs typeface="Merriweather"/>
                <a:sym typeface="Merriweather"/>
              </a:rPr>
              <a:t> o para </a:t>
            </a:r>
            <a:r>
              <a:rPr lang="en-US" sz="1800" b="0" i="0" u="none" strike="noStrike" cap="none" dirty="0" err="1">
                <a:solidFill>
                  <a:schemeClr val="accent1"/>
                </a:solidFill>
                <a:latin typeface="Merriweather"/>
                <a:ea typeface="Merriweather"/>
                <a:cs typeface="Merriweather"/>
                <a:sym typeface="Merriweather"/>
              </a:rPr>
              <a:t>investigar</a:t>
            </a:r>
            <a:r>
              <a:rPr lang="en-US" sz="1800" b="0" i="0" u="none" strike="noStrike" cap="none" dirty="0">
                <a:solidFill>
                  <a:schemeClr val="accent1"/>
                </a:solidFill>
                <a:latin typeface="Merriweather"/>
                <a:ea typeface="Merriweather"/>
                <a:cs typeface="Merriweather"/>
                <a:sym typeface="Merriweather"/>
              </a:rPr>
              <a:t> y </a:t>
            </a:r>
            <a:r>
              <a:rPr lang="en-US" sz="1800" b="0" i="0" u="none" strike="noStrike" cap="none" dirty="0" err="1">
                <a:solidFill>
                  <a:schemeClr val="accent1"/>
                </a:solidFill>
                <a:latin typeface="Merriweather"/>
                <a:ea typeface="Merriweather"/>
                <a:cs typeface="Merriweather"/>
                <a:sym typeface="Merriweather"/>
              </a:rPr>
              <a:t>enjuiciar</a:t>
            </a:r>
            <a:r>
              <a:rPr lang="en-US" sz="1800" b="0" i="0" u="none" strike="noStrike" cap="none" dirty="0">
                <a:solidFill>
                  <a:schemeClr val="accent1"/>
                </a:solidFill>
                <a:latin typeface="Merriweather"/>
                <a:ea typeface="Merriweather"/>
                <a:cs typeface="Merriweather"/>
                <a:sym typeface="Merriweather"/>
              </a:rPr>
              <a:t> a </a:t>
            </a:r>
            <a:r>
              <a:rPr lang="en-US" sz="1800" b="0" i="0" u="none" strike="noStrike" cap="none" dirty="0" err="1">
                <a:solidFill>
                  <a:schemeClr val="accent1"/>
                </a:solidFill>
                <a:latin typeface="Merriweather"/>
                <a:ea typeface="Merriweather"/>
                <a:cs typeface="Merriweather"/>
                <a:sym typeface="Merriweather"/>
              </a:rPr>
              <a:t>los</a:t>
            </a:r>
            <a:r>
              <a:rPr lang="en-US" sz="1800" b="0" i="0" u="none" strike="noStrike" cap="none" dirty="0">
                <a:solidFill>
                  <a:schemeClr val="accent1"/>
                </a:solidFill>
                <a:latin typeface="Merriweather"/>
                <a:ea typeface="Merriweather"/>
                <a:cs typeface="Merriweather"/>
                <a:sym typeface="Merriweather"/>
              </a:rPr>
              <a:t> </a:t>
            </a:r>
            <a:r>
              <a:rPr lang="en-US" sz="1800" b="0" i="0" u="none" strike="noStrike" cap="none" dirty="0" err="1">
                <a:solidFill>
                  <a:schemeClr val="accent1"/>
                </a:solidFill>
                <a:latin typeface="Merriweather"/>
                <a:ea typeface="Merriweather"/>
                <a:cs typeface="Merriweather"/>
                <a:sym typeface="Merriweather"/>
              </a:rPr>
              <a:t>subordinados</a:t>
            </a:r>
            <a:r>
              <a:rPr lang="en-US" sz="1800" b="0" i="0" u="none" strike="noStrike" cap="none" dirty="0">
                <a:solidFill>
                  <a:schemeClr val="accent1"/>
                </a:solidFill>
                <a:latin typeface="Merriweather"/>
                <a:ea typeface="Merriweather"/>
                <a:cs typeface="Merriweather"/>
                <a:sym typeface="Merriweather"/>
              </a:rPr>
              <a:t> </a:t>
            </a:r>
            <a:r>
              <a:rPr lang="en-US" sz="1800" b="0" i="0" u="none" strike="noStrike" cap="none" dirty="0" err="1">
                <a:solidFill>
                  <a:schemeClr val="accent1"/>
                </a:solidFill>
                <a:latin typeface="Merriweather"/>
                <a:ea typeface="Merriweather"/>
                <a:cs typeface="Merriweather"/>
                <a:sym typeface="Merriweather"/>
              </a:rPr>
              <a:t>directamente</a:t>
            </a:r>
            <a:r>
              <a:rPr lang="en-US" sz="1800" b="0" i="0" u="none" strike="noStrike" cap="none" dirty="0">
                <a:solidFill>
                  <a:schemeClr val="accent1"/>
                </a:solidFill>
                <a:latin typeface="Merriweather"/>
                <a:ea typeface="Merriweather"/>
                <a:cs typeface="Merriweather"/>
                <a:sym typeface="Merriweather"/>
              </a:rPr>
              <a:t> </a:t>
            </a:r>
            <a:r>
              <a:rPr lang="en-US" sz="1800" b="0" i="0" u="none" strike="noStrike" cap="none" dirty="0" err="1">
                <a:solidFill>
                  <a:schemeClr val="accent1"/>
                </a:solidFill>
                <a:latin typeface="Merriweather"/>
                <a:ea typeface="Merriweather"/>
                <a:cs typeface="Merriweather"/>
                <a:sym typeface="Merriweather"/>
              </a:rPr>
              <a:t>responsables</a:t>
            </a:r>
            <a:r>
              <a:rPr lang="en-US" sz="1800" b="0" i="0" u="none" strike="noStrike" cap="none" dirty="0">
                <a:solidFill>
                  <a:schemeClr val="accent1"/>
                </a:solidFill>
                <a:latin typeface="Merriweather"/>
                <a:ea typeface="Merriweather"/>
                <a:cs typeface="Merriweather"/>
                <a:sym typeface="Merriweather"/>
              </a:rPr>
              <a:t>; </a:t>
            </a:r>
            <a:r>
              <a:rPr lang="en-US" sz="1800" b="1" i="1" u="none" strike="noStrike" cap="none" dirty="0">
                <a:solidFill>
                  <a:schemeClr val="accent1"/>
                </a:solidFill>
                <a:latin typeface="Merriweather"/>
                <a:ea typeface="Merriweather"/>
                <a:cs typeface="Merriweather"/>
                <a:sym typeface="Merriweather"/>
              </a:rPr>
              <a:t>y</a:t>
            </a:r>
            <a:endParaRPr b="1" i="1" dirty="0"/>
          </a:p>
          <a:p>
            <a:pPr marL="285750" marR="0" lvl="0" indent="-285750" algn="l" rtl="0">
              <a:lnSpc>
                <a:spcPct val="114000"/>
              </a:lnSpc>
              <a:spcBef>
                <a:spcPts val="1600"/>
              </a:spcBef>
              <a:spcAft>
                <a:spcPts val="1600"/>
              </a:spcAft>
              <a:buClr>
                <a:schemeClr val="accent1"/>
              </a:buClr>
              <a:buSzPts val="1800"/>
              <a:buFont typeface="Arial"/>
              <a:buChar char="●"/>
            </a:pPr>
            <a:r>
              <a:rPr lang="en-US" sz="1800" b="0" i="0" u="none" strike="noStrike" cap="none" dirty="0">
                <a:solidFill>
                  <a:schemeClr val="accent1"/>
                </a:solidFill>
                <a:latin typeface="Merriweather"/>
                <a:ea typeface="Merriweather"/>
                <a:cs typeface="Merriweather"/>
                <a:sym typeface="Merriweather"/>
              </a:rPr>
              <a:t>el </a:t>
            </a:r>
            <a:r>
              <a:rPr lang="en-US" sz="1800" b="0" i="0" u="none" strike="noStrike" cap="none" dirty="0" err="1">
                <a:solidFill>
                  <a:schemeClr val="accent1"/>
                </a:solidFill>
                <a:latin typeface="Merriweather"/>
                <a:ea typeface="Merriweather"/>
                <a:cs typeface="Merriweather"/>
                <a:sym typeface="Merriweather"/>
              </a:rPr>
              <a:t>hecho</a:t>
            </a:r>
            <a:r>
              <a:rPr lang="en-US" sz="1800" b="0" i="0" u="none" strike="noStrike" cap="none" dirty="0">
                <a:solidFill>
                  <a:schemeClr val="accent1"/>
                </a:solidFill>
                <a:latin typeface="Merriweather"/>
                <a:ea typeface="Merriweather"/>
                <a:cs typeface="Merriweather"/>
                <a:sym typeface="Merriweather"/>
              </a:rPr>
              <a:t> de no </a:t>
            </a:r>
            <a:r>
              <a:rPr lang="en-US" sz="1800" b="0" i="0" u="none" strike="noStrike" cap="none" dirty="0" err="1">
                <a:solidFill>
                  <a:schemeClr val="accent1"/>
                </a:solidFill>
                <a:latin typeface="Merriweather"/>
                <a:ea typeface="Merriweather"/>
                <a:cs typeface="Merriweather"/>
                <a:sym typeface="Merriweather"/>
              </a:rPr>
              <a:t>ejercer</a:t>
            </a:r>
            <a:r>
              <a:rPr lang="en-US" sz="1800" b="0" i="0" u="none" strike="noStrike" cap="none" dirty="0">
                <a:solidFill>
                  <a:schemeClr val="accent1"/>
                </a:solidFill>
                <a:latin typeface="Merriweather"/>
                <a:ea typeface="Merriweather"/>
                <a:cs typeface="Merriweather"/>
                <a:sym typeface="Merriweather"/>
              </a:rPr>
              <a:t> un control </a:t>
            </a:r>
            <a:r>
              <a:rPr lang="en-US" sz="1800" b="0" i="0" u="none" strike="noStrike" cap="none" dirty="0" err="1">
                <a:solidFill>
                  <a:schemeClr val="accent1"/>
                </a:solidFill>
                <a:latin typeface="Merriweather"/>
                <a:ea typeface="Merriweather"/>
                <a:cs typeface="Merriweather"/>
                <a:sym typeface="Merriweather"/>
              </a:rPr>
              <a:t>adecuado</a:t>
            </a:r>
            <a:r>
              <a:rPr lang="en-US" sz="1800" b="0" i="0" u="none" strike="noStrike" cap="none" dirty="0">
                <a:solidFill>
                  <a:schemeClr val="accent1"/>
                </a:solidFill>
                <a:latin typeface="Merriweather"/>
                <a:ea typeface="Merriweather"/>
                <a:cs typeface="Merriweather"/>
                <a:sym typeface="Merriweather"/>
              </a:rPr>
              <a:t> </a:t>
            </a:r>
            <a:r>
              <a:rPr lang="en-US" sz="1800" b="0" i="0" u="none" strike="noStrike" cap="none" dirty="0" err="1">
                <a:solidFill>
                  <a:schemeClr val="accent1"/>
                </a:solidFill>
                <a:latin typeface="Merriweather"/>
                <a:ea typeface="Merriweather"/>
                <a:cs typeface="Merriweather"/>
                <a:sym typeface="Merriweather"/>
              </a:rPr>
              <a:t>sobre</a:t>
            </a:r>
            <a:r>
              <a:rPr lang="en-US" sz="1800" b="0" i="0" u="none" strike="noStrike" cap="none" dirty="0">
                <a:solidFill>
                  <a:schemeClr val="accent1"/>
                </a:solidFill>
                <a:latin typeface="Merriweather"/>
                <a:ea typeface="Merriweather"/>
                <a:cs typeface="Merriweather"/>
                <a:sym typeface="Merriweather"/>
              </a:rPr>
              <a:t> </a:t>
            </a:r>
            <a:r>
              <a:rPr lang="en-US" sz="1800" b="0" i="0" u="none" strike="noStrike" cap="none" dirty="0" err="1">
                <a:solidFill>
                  <a:schemeClr val="accent1"/>
                </a:solidFill>
                <a:latin typeface="Merriweather"/>
                <a:ea typeface="Merriweather"/>
                <a:cs typeface="Merriweather"/>
                <a:sym typeface="Merriweather"/>
              </a:rPr>
              <a:t>los</a:t>
            </a:r>
            <a:r>
              <a:rPr lang="en-US" sz="1800" b="0" i="0" u="none" strike="noStrike" cap="none" dirty="0">
                <a:solidFill>
                  <a:schemeClr val="accent1"/>
                </a:solidFill>
                <a:latin typeface="Merriweather"/>
                <a:ea typeface="Merriweather"/>
                <a:cs typeface="Merriweather"/>
                <a:sym typeface="Merriweather"/>
              </a:rPr>
              <a:t> </a:t>
            </a:r>
            <a:r>
              <a:rPr lang="en-US" sz="1800" b="0" i="0" u="none" strike="noStrike" cap="none" dirty="0" err="1">
                <a:solidFill>
                  <a:schemeClr val="accent1"/>
                </a:solidFill>
                <a:latin typeface="Merriweather"/>
                <a:ea typeface="Merriweather"/>
                <a:cs typeface="Merriweather"/>
                <a:sym typeface="Merriweather"/>
              </a:rPr>
              <a:t>subordinados</a:t>
            </a:r>
            <a:r>
              <a:rPr lang="en-US" sz="1800" b="0" i="0" u="none" strike="noStrike" cap="none" dirty="0">
                <a:solidFill>
                  <a:schemeClr val="accent1"/>
                </a:solidFill>
                <a:latin typeface="Merriweather"/>
                <a:ea typeface="Merriweather"/>
                <a:cs typeface="Merriweather"/>
                <a:sym typeface="Merriweather"/>
              </a:rPr>
              <a:t> </a:t>
            </a:r>
            <a:r>
              <a:rPr lang="en-US" sz="1800" b="0" i="0" u="none" strike="noStrike" cap="none" dirty="0" err="1">
                <a:solidFill>
                  <a:schemeClr val="accent1"/>
                </a:solidFill>
                <a:latin typeface="Merriweather"/>
                <a:ea typeface="Merriweather"/>
                <a:cs typeface="Merriweather"/>
                <a:sym typeface="Merriweather"/>
              </a:rPr>
              <a:t>derivó</a:t>
            </a:r>
            <a:r>
              <a:rPr lang="en-US" sz="1800" b="0" i="0" u="none" strike="noStrike" cap="none" dirty="0">
                <a:solidFill>
                  <a:schemeClr val="accent1"/>
                </a:solidFill>
                <a:latin typeface="Merriweather"/>
                <a:ea typeface="Merriweather"/>
                <a:cs typeface="Merriweather"/>
                <a:sym typeface="Merriweather"/>
              </a:rPr>
              <a:t> </a:t>
            </a:r>
            <a:r>
              <a:rPr lang="en-US" sz="1800" b="0" i="0" u="none" strike="noStrike" cap="none" dirty="0" err="1">
                <a:solidFill>
                  <a:schemeClr val="accent1"/>
                </a:solidFill>
                <a:latin typeface="Merriweather"/>
                <a:ea typeface="Merriweather"/>
                <a:cs typeface="Merriweather"/>
                <a:sym typeface="Merriweather"/>
              </a:rPr>
              <a:t>en</a:t>
            </a:r>
            <a:r>
              <a:rPr lang="en-US" sz="1800" b="0" i="0" u="none" strike="noStrike" cap="none" dirty="0">
                <a:solidFill>
                  <a:schemeClr val="accent1"/>
                </a:solidFill>
                <a:latin typeface="Merriweather"/>
                <a:ea typeface="Merriweather"/>
                <a:cs typeface="Merriweather"/>
                <a:sym typeface="Merriweather"/>
              </a:rPr>
              <a:t> que se </a:t>
            </a:r>
            <a:r>
              <a:rPr lang="en-US" sz="1800" b="0" i="0" u="none" strike="noStrike" cap="none" dirty="0" err="1">
                <a:solidFill>
                  <a:schemeClr val="accent1"/>
                </a:solidFill>
                <a:latin typeface="Merriweather"/>
                <a:ea typeface="Merriweather"/>
                <a:cs typeface="Merriweather"/>
                <a:sym typeface="Merriweather"/>
              </a:rPr>
              <a:t>cometieran</a:t>
            </a:r>
            <a:r>
              <a:rPr lang="en-US" sz="1800" b="0" i="0" u="none" strike="noStrike" cap="none" dirty="0">
                <a:solidFill>
                  <a:schemeClr val="accent1"/>
                </a:solidFill>
                <a:latin typeface="Merriweather"/>
                <a:ea typeface="Merriweather"/>
                <a:cs typeface="Merriweather"/>
                <a:sym typeface="Merriweather"/>
              </a:rPr>
              <a:t> </a:t>
            </a:r>
            <a:r>
              <a:rPr lang="en-US" sz="1800" b="0" i="0" u="none" strike="noStrike" cap="none" dirty="0" err="1">
                <a:solidFill>
                  <a:schemeClr val="accent1"/>
                </a:solidFill>
                <a:latin typeface="Merriweather"/>
                <a:ea typeface="Merriweather"/>
                <a:cs typeface="Merriweather"/>
                <a:sym typeface="Merriweather"/>
              </a:rPr>
              <a:t>los</a:t>
            </a:r>
            <a:r>
              <a:rPr lang="en-US" sz="1800" b="0" i="0" u="none" strike="noStrike" cap="none" dirty="0">
                <a:solidFill>
                  <a:schemeClr val="accent1"/>
                </a:solidFill>
                <a:latin typeface="Merriweather"/>
                <a:ea typeface="Merriweather"/>
                <a:cs typeface="Merriweather"/>
                <a:sym typeface="Merriweather"/>
              </a:rPr>
              <a:t> </a:t>
            </a:r>
            <a:r>
              <a:rPr lang="en-US" sz="1800" b="0" i="0" u="none" strike="noStrike" cap="none" dirty="0" err="1">
                <a:solidFill>
                  <a:schemeClr val="accent1"/>
                </a:solidFill>
                <a:latin typeface="Merriweather"/>
                <a:ea typeface="Merriweather"/>
                <a:cs typeface="Merriweather"/>
                <a:sym typeface="Merriweather"/>
              </a:rPr>
              <a:t>delitos</a:t>
            </a:r>
            <a:r>
              <a:rPr lang="en-US" sz="1800" b="0" i="0" u="none" strike="noStrike" cap="none" dirty="0">
                <a:solidFill>
                  <a:schemeClr val="accent1"/>
                </a:solidFill>
                <a:latin typeface="Merriweather"/>
                <a:ea typeface="Merriweather"/>
                <a:cs typeface="Merriweather"/>
                <a:sym typeface="Merriweather"/>
              </a:rPr>
              <a:t>.</a:t>
            </a:r>
            <a:endParaRPr dirty="0"/>
          </a:p>
        </p:txBody>
      </p:sp>
      <p:sp>
        <p:nvSpPr>
          <p:cNvPr id="5" name="Rectangle 4">
            <a:extLst>
              <a:ext uri="{FF2B5EF4-FFF2-40B4-BE49-F238E27FC236}">
                <a16:creationId xmlns:a16="http://schemas.microsoft.com/office/drawing/2014/main" id="{166DB1A3-5A13-4027-BF71-48FD001711B1}"/>
              </a:ext>
            </a:extLst>
          </p:cNvPr>
          <p:cNvSpPr/>
          <p:nvPr/>
        </p:nvSpPr>
        <p:spPr>
          <a:xfrm>
            <a:off x="8298948" y="4841465"/>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theme/theme1.xml><?xml version="1.0" encoding="utf-8"?>
<a:theme xmlns:a="http://schemas.openxmlformats.org/drawingml/2006/main" name="Paradigm">
  <a:themeElements>
    <a:clrScheme name="Paradigm">
      <a:dk1>
        <a:srgbClr val="31394D"/>
      </a:dk1>
      <a:lt1>
        <a:srgbClr val="FFFFFF"/>
      </a:lt1>
      <a:dk2>
        <a:srgbClr val="666666"/>
      </a:dk2>
      <a:lt2>
        <a:srgbClr val="626B73"/>
      </a:lt2>
      <a:accent1>
        <a:srgbClr val="002F4A"/>
      </a:accent1>
      <a:accent2>
        <a:srgbClr val="D9C4B1"/>
      </a:accent2>
      <a:accent3>
        <a:srgbClr val="EDE3DA"/>
      </a:accent3>
      <a:accent4>
        <a:srgbClr val="B85741"/>
      </a:accent4>
      <a:accent5>
        <a:srgbClr val="009384"/>
      </a:accent5>
      <a:accent6>
        <a:srgbClr val="D0F6FF"/>
      </a:accent6>
      <a:hlink>
        <a:srgbClr val="009384"/>
      </a:hlink>
      <a:folHlink>
        <a:srgbClr val="00938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303</TotalTime>
  <Words>4426</Words>
  <Application>Microsoft Office PowerPoint</Application>
  <PresentationFormat>On-screen Show (16:9)</PresentationFormat>
  <Paragraphs>363</Paragraphs>
  <Slides>58</Slides>
  <Notes>58</Notes>
  <HiddenSlides>0</HiddenSlides>
  <MMClips>2</MMClips>
  <ScaleCrop>false</ScaleCrop>
  <HeadingPairs>
    <vt:vector size="4" baseType="variant">
      <vt:variant>
        <vt:lpstr>Theme</vt:lpstr>
      </vt:variant>
      <vt:variant>
        <vt:i4>1</vt:i4>
      </vt:variant>
      <vt:variant>
        <vt:lpstr>Slide Titles</vt:lpstr>
      </vt:variant>
      <vt:variant>
        <vt:i4>58</vt:i4>
      </vt:variant>
    </vt:vector>
  </HeadingPairs>
  <TitlesOfParts>
    <vt:vector size="59" baseType="lpstr">
      <vt:lpstr>Paradigm</vt:lpstr>
      <vt:lpstr>GÉNERO Y JUSTICIA TRANSICIONAL:  LA JUSTICIA PENAL</vt:lpstr>
      <vt:lpstr>Introducción</vt:lpstr>
      <vt:lpstr>¿Qué es la violencia sexual y por motivos de género?</vt:lpstr>
      <vt:lpstr>Ejemplos de violencia sexual y por motivos de género</vt:lpstr>
      <vt:lpstr>2. Importancia de los enjuiciamientos </vt:lpstr>
      <vt:lpstr>Necesidad de contar con un enfoque proactivo sobre género</vt:lpstr>
      <vt:lpstr>Promover la justicia de género</vt:lpstr>
      <vt:lpstr>3. Enjuiciamiento por violencia sexual y basada en género en virtud del derecho internacional</vt:lpstr>
      <vt:lpstr>PowerPoint Presentation</vt:lpstr>
      <vt:lpstr>4. Mecanismos para lograr la rendición de cuentas por la violencia sexual y basada en género en contextos de transición </vt:lpstr>
      <vt:lpstr>Complementariedad</vt:lpstr>
      <vt:lpstr>PowerPoint Presentation</vt:lpstr>
      <vt:lpstr>Ejemplos de mecanismos internacionales</vt:lpstr>
      <vt:lpstr>Ejemplos de mecanismos regionales</vt:lpstr>
      <vt:lpstr>PowerPoint Presentation</vt:lpstr>
      <vt:lpstr>Ventajas de los enjuiciamientos nacionales</vt:lpstr>
      <vt:lpstr>PowerPoint Presentation</vt:lpstr>
      <vt:lpstr>Desventajas de los enjuiciamientos nacionales</vt:lpstr>
      <vt:lpstr>PowerPoint Presentation</vt:lpstr>
      <vt:lpstr>Los tribunales híbridos o mixtos combinan elementos nacionales e internacionales para adaptarse mejor al contexto en el que operan.</vt:lpstr>
      <vt:lpstr>Ventajas de los enjuiciamientos mixtos</vt:lpstr>
      <vt:lpstr>Desventajas de los enjuiciamientos mixtos</vt:lpstr>
      <vt:lpstr>Ejemplos de mecanismos mixtos</vt:lpstr>
      <vt:lpstr>PowerPoint Presentation</vt:lpstr>
      <vt:lpstr>5. Evolución del enjuiciamiento por violencia sexual y basada en género </vt:lpstr>
      <vt:lpstr>PowerPoint Presentation</vt:lpstr>
      <vt:lpstr>“Es difícil concebir una circunstancia en la que la violación, cometida por un funcionario público o a instigación suya o con su consentimiento o beneplácito, pueda ocurrir con un propósito que no implique, de alguna manera, castigo, coerción, discriminación o intimidación.”       – Delalic et al. (TPIY, 16 de Nov. de 1998) </vt:lpstr>
      <vt:lpstr>PowerPoint Presentation</vt:lpstr>
      <vt:lpstr>6. El Estatuto de Roma y la CPI</vt:lpstr>
      <vt:lpstr>La violación, la esclavitud sexual, la prostitución forzada, el embarazo forzado, la esterilización forzada o cualquier violencia sexual de gravedad comparable pueden constituir:      </vt:lpstr>
      <vt:lpstr>PowerPoint Presentation</vt:lpstr>
      <vt:lpstr>7. Establecer prioridades </vt:lpstr>
      <vt:lpstr>Identificar actos de daño y patrones de violaciones</vt:lpstr>
      <vt:lpstr>PowerPoint Presentation</vt:lpstr>
      <vt:lpstr>La importancia de consultar grupos de mujeres y otros actores clave</vt:lpstr>
      <vt:lpstr>PowerPoint Presentation</vt:lpstr>
      <vt:lpstr>8. El prejuicio como desafío para procesar la violencia sexual y basada en género </vt:lpstr>
      <vt:lpstr>9. Importancia de la dotación de personal</vt:lpstr>
      <vt:lpstr>PowerPoint Presentation</vt:lpstr>
      <vt:lpstr>10. Consideraciones procesales </vt:lpstr>
      <vt:lpstr>Investigaciones y toma de declaraciones</vt:lpstr>
      <vt:lpstr>PowerPoint Presentation</vt:lpstr>
      <vt:lpstr>No hacer daño</vt:lpstr>
      <vt:lpstr>PowerPoint Presentation</vt:lpstr>
      <vt:lpstr>PowerPoint Presentation</vt:lpstr>
      <vt:lpstr>Apoyo a víctimas y testigos</vt:lpstr>
      <vt:lpstr>PowerPoint Presentation</vt:lpstr>
      <vt:lpstr>PowerPoint Presentation</vt:lpstr>
      <vt:lpstr>PowerPoint Presentation</vt:lpstr>
      <vt:lpstr>Consideraciones probatorias</vt:lpstr>
      <vt:lpstr>PowerPoint Presentation</vt:lpstr>
      <vt:lpstr>11. Divulgación a las comunidades </vt:lpstr>
      <vt:lpstr>Manejo de las expectativas</vt:lpstr>
      <vt:lpstr>PowerPoint Presentation</vt:lpstr>
      <vt:lpstr>PowerPoint Presentation</vt:lpstr>
      <vt:lpstr>Divulgación de los hallazgos</vt:lpstr>
      <vt:lpstr>12. Re conceptualizar el género dentro y más allá de la justicia penal </vt:lpstr>
      <vt:lpstr>Para el futuro...</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GÉNERO Y JUSTICIA TRANSICIONAL:  LA JUSTICIA PENAL: </dc:title>
  <cp:lastModifiedBy>Sibley Hawkins</cp:lastModifiedBy>
  <cp:revision>26</cp:revision>
  <dcterms:modified xsi:type="dcterms:W3CDTF">2022-08-24T13:09:47Z</dcterms:modified>
</cp:coreProperties>
</file>