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2" r:id="rId48"/>
    <p:sldId id="303" r:id="rId49"/>
    <p:sldId id="304" r:id="rId50"/>
  </p:sldIdLst>
  <p:sldSz cx="9144000" cy="5143500" type="screen16x9"/>
  <p:notesSz cx="6858000" cy="9144000"/>
  <p:embeddedFontLst>
    <p:embeddedFont>
      <p:font typeface="Roboto"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Merriweather"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58" autoAdjust="0"/>
  </p:normalViewPr>
  <p:slideViewPr>
    <p:cSldViewPr snapToGrid="0">
      <p:cViewPr varScale="1">
        <p:scale>
          <a:sx n="94" d="100"/>
          <a:sy n="94" d="100"/>
        </p:scale>
        <p:origin x="93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o.wikipedia.org/wiki/%EC%82%AC%EC%9A%A9%EC%9E%90:Pudmak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nstagram.com/driverwrites/?hl=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lamy.com/search/imageresults.aspx?pseudoid=%7b7F18DA17-1D93-4049-B65B-89E7AC6A2ED6%7d&amp;name=Germany+Images+David+Crossland&amp;st=11&amp;mode=0&amp;comp=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Esta presentación fue elaborada como parte de la serie, “Género y justicia transicional: Una serie de capacitación,” por el Centro Internacional para la Justicia Transicional (ICTJ). Los módulos se elaboraron con el apoyo financiero de la Unión Europea. Su contenido es responsabilidad exclusiva del ICTJ y no refleja necesariamente las opiniones de ONU Mujeres ni de la Unión Europea. </a:t>
            </a:r>
            <a:r>
              <a:rPr lang="es-ES" sz="1100" b="0" i="0" u="none" strike="noStrike" cap="none">
                <a:solidFill>
                  <a:srgbClr val="000000"/>
                </a:solidFill>
                <a:effectLst/>
                <a:latin typeface="Arial"/>
                <a:ea typeface="Arial"/>
                <a:cs typeface="Arial"/>
                <a:sym typeface="Arial"/>
              </a:rPr>
              <a:t>Octubre de 2018.</a:t>
            </a:r>
            <a:endParaRPr lang="es-ES"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100" b="0" i="0" u="none" strike="noStrike" cap="none" dirty="0">
                <a:solidFill>
                  <a:srgbClr val="000000"/>
                </a:solidFill>
                <a:latin typeface="Arial"/>
                <a:ea typeface="Arial"/>
                <a:cs typeface="Arial"/>
                <a:sym typeface="Arial"/>
              </a:rPr>
              <a:t>Foto: El Memorial de Rhodes en Sudáfrica rinde homenaje a Cecil John Rhodes, un acaudalado político y hombre de negocios. (</a:t>
            </a:r>
            <a:r>
              <a:rPr lang="es-ES" sz="1100" b="0" i="0" u="none" strike="noStrike" cap="none" dirty="0" err="1">
                <a:solidFill>
                  <a:srgbClr val="000000"/>
                </a:solidFill>
                <a:latin typeface="Arial"/>
                <a:ea typeface="Arial"/>
                <a:cs typeface="Arial"/>
                <a:sym typeface="Arial"/>
              </a:rPr>
              <a:t>Pixabay</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jeanvdmeulen</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a:solidFill>
                  <a:srgbClr val="000000"/>
                </a:solidFill>
                <a:latin typeface="Arial"/>
                <a:ea typeface="Arial"/>
                <a:cs typeface="Arial"/>
                <a:sym typeface="Arial"/>
              </a:rPr>
              <a:t>Foto: Monumento de Zalongo en Grecia diseñado por George Zongolopoulos (IHA.com)</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Foto: Monumento </a:t>
            </a:r>
            <a:r>
              <a:rPr lang="es-ES" sz="1100" b="0" i="1" u="none" strike="noStrike" cap="none" dirty="0">
                <a:solidFill>
                  <a:srgbClr val="000000"/>
                </a:solidFill>
                <a:latin typeface="Arial"/>
                <a:ea typeface="Arial"/>
                <a:cs typeface="Arial"/>
                <a:sym typeface="Arial"/>
              </a:rPr>
              <a:t>Las mujeres son personas </a:t>
            </a:r>
            <a:r>
              <a:rPr lang="es-ES" sz="1100" b="0" i="0" u="none" strike="noStrike" cap="none" dirty="0">
                <a:solidFill>
                  <a:srgbClr val="000000"/>
                </a:solidFill>
                <a:latin typeface="Arial"/>
                <a:ea typeface="Arial"/>
                <a:cs typeface="Arial"/>
                <a:sym typeface="Arial"/>
              </a:rPr>
              <a:t>en Ottawa, Canadá (© Todos los derechos reservados. "¡Las mujeres son personas!" Reproducido con la autorización del Ministro de Patrimonio Canadiense, 2018)</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Memorial a las víctimas de </a:t>
            </a:r>
            <a:r>
              <a:rPr lang="es-ES" sz="1100" b="0" i="0" u="none" strike="noStrike" cap="none" dirty="0" err="1">
                <a:solidFill>
                  <a:srgbClr val="000000"/>
                </a:solidFill>
                <a:latin typeface="Arial"/>
                <a:ea typeface="Arial"/>
                <a:cs typeface="Arial"/>
                <a:sym typeface="Arial"/>
              </a:rPr>
              <a:t>Chihuio</a:t>
            </a:r>
            <a:r>
              <a:rPr lang="es-ES" sz="1100" b="0" i="0" u="none" strike="noStrike" cap="none" dirty="0">
                <a:solidFill>
                  <a:srgbClr val="000000"/>
                </a:solidFill>
                <a:latin typeface="Arial"/>
                <a:ea typeface="Arial"/>
                <a:cs typeface="Arial"/>
                <a:sym typeface="Arial"/>
              </a:rPr>
              <a:t>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/Museo de la Memoria y los Derechos Humanos)</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a:solidFill>
                  <a:srgbClr val="000000"/>
                </a:solidFill>
                <a:latin typeface="Arial"/>
                <a:ea typeface="Arial"/>
                <a:cs typeface="Arial"/>
                <a:sym typeface="Arial"/>
              </a:rPr>
              <a:t>Imágenes: Un largo mural en San Juan Comalapa, Guatemala, sobre la violencia de los años ochenta (José Mata/fotografía de José Mata) </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Imágenes (de izquierda a derecha): El Museo del Genocidio </a:t>
            </a:r>
            <a:r>
              <a:rPr lang="es-ES" sz="1100" b="0" i="0" u="none" strike="noStrike" cap="none" dirty="0" err="1">
                <a:solidFill>
                  <a:srgbClr val="000000"/>
                </a:solidFill>
                <a:latin typeface="Arial"/>
                <a:ea typeface="Arial"/>
                <a:cs typeface="Arial"/>
                <a:sym typeface="Arial"/>
              </a:rPr>
              <a:t>Tuol</a:t>
            </a:r>
            <a:r>
              <a:rPr lang="es-ES" sz="1100" b="0" i="0" u="none" strike="noStrike" cap="none" dirty="0">
                <a:solidFill>
                  <a:srgbClr val="000000"/>
                </a:solidFill>
                <a:latin typeface="Arial"/>
                <a:ea typeface="Arial"/>
                <a:cs typeface="Arial"/>
                <a:sym typeface="Arial"/>
              </a:rPr>
              <a:t> </a:t>
            </a:r>
            <a:r>
              <a:rPr lang="es-ES" sz="1100" b="0" i="0" u="none" strike="noStrike" cap="none" dirty="0" err="1">
                <a:solidFill>
                  <a:srgbClr val="000000"/>
                </a:solidFill>
                <a:latin typeface="Arial"/>
                <a:ea typeface="Arial"/>
                <a:cs typeface="Arial"/>
                <a:sym typeface="Arial"/>
              </a:rPr>
              <a:t>Sleng</a:t>
            </a:r>
            <a:r>
              <a:rPr lang="es-ES" sz="1100" b="0" i="0" u="none" strike="noStrike" cap="none" dirty="0">
                <a:solidFill>
                  <a:srgbClr val="000000"/>
                </a:solidFill>
                <a:latin typeface="Arial"/>
                <a:ea typeface="Arial"/>
                <a:cs typeface="Arial"/>
                <a:sym typeface="Arial"/>
              </a:rPr>
              <a:t> en Camboya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 alguien colocó una rosa sobre las imágenes fotográficas de dos mujeres en el Museo del Genocidio de </a:t>
            </a:r>
            <a:r>
              <a:rPr lang="es-ES" sz="1100" b="0" i="0" u="none" strike="noStrike" cap="none" dirty="0" err="1">
                <a:solidFill>
                  <a:srgbClr val="000000"/>
                </a:solidFill>
                <a:latin typeface="Arial"/>
                <a:ea typeface="Arial"/>
                <a:cs typeface="Arial"/>
                <a:sym typeface="Arial"/>
              </a:rPr>
              <a:t>Tuol</a:t>
            </a:r>
            <a:r>
              <a:rPr lang="es-ES" sz="1100" b="0" i="0" u="none" strike="noStrike" cap="none" dirty="0">
                <a:solidFill>
                  <a:srgbClr val="000000"/>
                </a:solidFill>
                <a:latin typeface="Arial"/>
                <a:ea typeface="Arial"/>
                <a:cs typeface="Arial"/>
                <a:sym typeface="Arial"/>
              </a:rPr>
              <a:t> </a:t>
            </a:r>
            <a:r>
              <a:rPr lang="es-ES" sz="1100" b="0" i="0" u="none" strike="noStrike" cap="none" dirty="0" err="1">
                <a:solidFill>
                  <a:srgbClr val="000000"/>
                </a:solidFill>
                <a:latin typeface="Arial"/>
                <a:ea typeface="Arial"/>
                <a:cs typeface="Arial"/>
                <a:sym typeface="Arial"/>
              </a:rPr>
              <a:t>Sleng</a:t>
            </a:r>
            <a:r>
              <a:rPr lang="es-ES" sz="1100" b="0" i="0" u="none" strike="noStrike" cap="none" dirty="0">
                <a:solidFill>
                  <a:srgbClr val="000000"/>
                </a:solidFill>
                <a:latin typeface="Arial"/>
                <a:ea typeface="Arial"/>
                <a:cs typeface="Arial"/>
                <a:sym typeface="Arial"/>
              </a:rPr>
              <a:t> (Flickr/</a:t>
            </a:r>
            <a:r>
              <a:rPr lang="en-US" dirty="0"/>
              <a:t>Catherine Murray</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Imágenes (de izquierda a derecha): La estatua de la paz en Corea del Sur (Wikipedia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YunHo</a:t>
            </a:r>
            <a:r>
              <a:rPr lang="es-ES" sz="1100" b="0" i="0" u="none" strike="noStrike" cap="none" dirty="0">
                <a:solidFill>
                  <a:srgbClr val="000000"/>
                </a:solidFill>
                <a:latin typeface="Arial"/>
                <a:ea typeface="Arial"/>
                <a:cs typeface="Arial"/>
                <a:sym typeface="Arial"/>
              </a:rPr>
              <a:t> Lee); mujeres protestan por el tema de las </a:t>
            </a:r>
            <a:r>
              <a:rPr lang="es-ES" sz="1100" b="0" i="1" u="none" strike="noStrike" cap="none" dirty="0">
                <a:solidFill>
                  <a:srgbClr val="000000"/>
                </a:solidFill>
                <a:latin typeface="Arial"/>
                <a:ea typeface="Arial"/>
                <a:cs typeface="Arial"/>
                <a:sym typeface="Arial"/>
              </a:rPr>
              <a:t>mujeres de solaz</a:t>
            </a:r>
            <a:r>
              <a:rPr lang="es-ES" sz="1100" b="0" i="0" u="none" strike="noStrike" cap="none" dirty="0">
                <a:solidFill>
                  <a:srgbClr val="000000"/>
                </a:solidFill>
                <a:latin typeface="Arial"/>
                <a:ea typeface="Arial"/>
                <a:cs typeface="Arial"/>
                <a:sym typeface="Arial"/>
              </a:rPr>
              <a:t> en la Estatua de la paz en Corea del Sur en 2012 (Wikimedia coreano/</a:t>
            </a:r>
            <a:r>
              <a:rPr lang="es-ES" sz="1100" b="0" i="0" u="sng" strike="noStrike" cap="none" dirty="0" err="1">
                <a:solidFill>
                  <a:schemeClr val="hlink"/>
                </a:solidFill>
                <a:latin typeface="Arial"/>
                <a:ea typeface="Arial"/>
                <a:cs typeface="Arial"/>
                <a:sym typeface="Arial"/>
                <a:hlinkClick r:id="rId3"/>
              </a:rPr>
              <a:t>Pudmaker</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Ocho cruces rosadas conmemoran el lugar donde se encontraron los cadáveres de ocho mujeres asesinadas en Ciudad Juárez, México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Iose</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Mural en Ciudad Juárez titulado “Luchando hasta que las encontremos.” (Instagram/Alice Driver </a:t>
            </a:r>
            <a:r>
              <a:rPr lang="es-ES" sz="1100" b="0" i="0" u="sng" strike="noStrike" cap="none" dirty="0">
                <a:solidFill>
                  <a:schemeClr val="hlink"/>
                </a:solidFill>
                <a:latin typeface="Arial"/>
                <a:ea typeface="Arial"/>
                <a:cs typeface="Arial"/>
                <a:sym typeface="Arial"/>
                <a:hlinkClick r:id="rId3"/>
              </a:rPr>
              <a:t>@</a:t>
            </a:r>
            <a:r>
              <a:rPr lang="es-ES" sz="1100" b="0" i="0" u="sng" strike="noStrike" cap="none" dirty="0" err="1">
                <a:solidFill>
                  <a:schemeClr val="hlink"/>
                </a:solidFill>
                <a:latin typeface="Arial"/>
                <a:ea typeface="Arial"/>
                <a:cs typeface="Arial"/>
                <a:sym typeface="Arial"/>
                <a:hlinkClick r:id="rId3"/>
              </a:rPr>
              <a:t>driverwrites</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Memorial a los homosexuales perseguidos bajo el régimen nacionalsocialista en Alemania. (</a:t>
            </a:r>
            <a:r>
              <a:rPr lang="es-ES" sz="1100" b="0" i="0" u="none" strike="noStrike" cap="none" dirty="0" err="1">
                <a:solidFill>
                  <a:srgbClr val="000000"/>
                </a:solidFill>
                <a:latin typeface="Arial"/>
                <a:ea typeface="Arial"/>
                <a:cs typeface="Arial"/>
                <a:sym typeface="Arial"/>
              </a:rPr>
              <a:t>WIkipedia</a:t>
            </a:r>
            <a:r>
              <a:rPr lang="es-ES" sz="1100" b="0" i="0" u="none" strike="noStrike" cap="none" dirty="0">
                <a:solidFill>
                  <a:srgbClr val="000000"/>
                </a:solidFill>
                <a:latin typeface="Arial"/>
                <a:ea typeface="Arial"/>
                <a:cs typeface="Arial"/>
                <a:sym typeface="Arial"/>
              </a:rPr>
              <a:t>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/Times)</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Imágenes: Exposición titulada El triángulo rosado en Estados Unidos. (Wikipedia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/Reinhard Dietrich</a:t>
            </a:r>
            <a:r>
              <a:rPr lang="es-ES" sz="1100" b="1" i="0" u="none" strike="noStrike" cap="none" dirty="0">
                <a:solidFill>
                  <a:srgbClr val="000000"/>
                </a:solidFill>
                <a:latin typeface="Arial"/>
                <a:ea typeface="Arial"/>
                <a:cs typeface="Arial"/>
                <a:sym typeface="Arial"/>
              </a:rPr>
              <a:t>).</a:t>
            </a:r>
            <a:endParaRPr sz="1100" b="1"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Imágenes (de izquierda a derecha): estatua de Ana Frank en </a:t>
            </a:r>
            <a:r>
              <a:rPr lang="es-ES" sz="1100" b="0" i="0" u="none" strike="noStrike" cap="none" dirty="0" err="1">
                <a:solidFill>
                  <a:srgbClr val="000000"/>
                </a:solidFill>
                <a:latin typeface="Arial"/>
                <a:ea typeface="Arial"/>
                <a:cs typeface="Arial"/>
                <a:sym typeface="Arial"/>
              </a:rPr>
              <a:t>Merwedeplein</a:t>
            </a:r>
            <a:r>
              <a:rPr lang="es-ES" sz="1100" b="0" i="0" u="none" strike="noStrike" cap="none" dirty="0">
                <a:solidFill>
                  <a:srgbClr val="000000"/>
                </a:solidFill>
                <a:latin typeface="Arial"/>
                <a:ea typeface="Arial"/>
                <a:cs typeface="Arial"/>
                <a:sym typeface="Arial"/>
              </a:rPr>
              <a:t>, Ámsterdam (Christian </a:t>
            </a:r>
            <a:r>
              <a:rPr lang="es-ES" sz="1100" b="0" i="0" u="none" strike="noStrike" cap="none" dirty="0" err="1">
                <a:solidFill>
                  <a:srgbClr val="000000"/>
                </a:solidFill>
                <a:latin typeface="Arial"/>
                <a:ea typeface="Arial"/>
                <a:cs typeface="Arial"/>
                <a:sym typeface="Arial"/>
              </a:rPr>
              <a:t>Michelides</a:t>
            </a:r>
            <a:r>
              <a:rPr lang="es-ES" sz="1100" b="0" i="0" u="none" strike="noStrike" cap="none" dirty="0">
                <a:solidFill>
                  <a:srgbClr val="000000"/>
                </a:solidFill>
                <a:latin typeface="Arial"/>
                <a:ea typeface="Arial"/>
                <a:cs typeface="Arial"/>
                <a:sym typeface="Arial"/>
              </a:rPr>
              <a:t>); Tumba memorial de Anne y Margot Frank en Bergen </a:t>
            </a:r>
            <a:r>
              <a:rPr lang="es-ES" sz="1100" b="0" i="0" u="none" strike="noStrike" cap="none" dirty="0" err="1">
                <a:solidFill>
                  <a:srgbClr val="000000"/>
                </a:solidFill>
                <a:latin typeface="Arial"/>
                <a:ea typeface="Arial"/>
                <a:cs typeface="Arial"/>
                <a:sym typeface="Arial"/>
              </a:rPr>
              <a:t>Belsen</a:t>
            </a:r>
            <a:r>
              <a:rPr lang="es-ES" sz="1100" b="0" i="0" u="none" strike="noStrike" cap="none" dirty="0">
                <a:solidFill>
                  <a:srgbClr val="000000"/>
                </a:solidFill>
                <a:latin typeface="Arial"/>
                <a:ea typeface="Arial"/>
                <a:cs typeface="Arial"/>
                <a:sym typeface="Arial"/>
              </a:rPr>
              <a:t>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/J. </a:t>
            </a:r>
            <a:r>
              <a:rPr lang="es-ES" sz="1100" b="0" i="0" u="none" strike="noStrike" cap="none" dirty="0" err="1">
                <a:solidFill>
                  <a:srgbClr val="000000"/>
                </a:solidFill>
                <a:latin typeface="Arial"/>
                <a:ea typeface="Arial"/>
                <a:cs typeface="Arial"/>
                <a:sym typeface="Arial"/>
              </a:rPr>
              <a:t>Tajchert</a:t>
            </a:r>
            <a:r>
              <a:rPr lang="es-ES" sz="1100" b="0" i="0" u="none" strike="noStrike" cap="none" dirty="0">
                <a:solidFill>
                  <a:srgbClr val="000000"/>
                </a:solidFill>
                <a:latin typeface="Arial"/>
                <a:ea typeface="Arial"/>
                <a:cs typeface="Arial"/>
                <a:sym typeface="Arial"/>
              </a:rPr>
              <a:t>/); Museo de Ana Frank en Ámsterdam (Flickr/</a:t>
            </a:r>
            <a:r>
              <a:rPr lang="es-ES" sz="1100" b="0" i="0" u="none" strike="noStrike" cap="none" dirty="0" err="1">
                <a:solidFill>
                  <a:srgbClr val="000000"/>
                </a:solidFill>
                <a:latin typeface="Arial"/>
                <a:ea typeface="Arial"/>
                <a:cs typeface="Arial"/>
                <a:sym typeface="Arial"/>
              </a:rPr>
              <a:t>InSapphoWeTrust</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Imágenes (de izquierda a derecha): Monumento nacional a las mujeres en Bloemfontein, Sudáfrica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Hendrik</a:t>
            </a:r>
            <a:r>
              <a:rPr lang="es-ES" sz="1100" b="0" i="0" u="none" strike="noStrike" cap="none" dirty="0">
                <a:solidFill>
                  <a:srgbClr val="000000"/>
                </a:solidFill>
                <a:latin typeface="Arial"/>
                <a:ea typeface="Arial"/>
                <a:cs typeface="Arial"/>
                <a:sym typeface="Arial"/>
              </a:rPr>
              <a:t> van </a:t>
            </a:r>
            <a:r>
              <a:rPr lang="es-ES" sz="1100" b="0" i="0" u="none" strike="noStrike" cap="none" dirty="0" err="1">
                <a:solidFill>
                  <a:srgbClr val="000000"/>
                </a:solidFill>
                <a:latin typeface="Arial"/>
                <a:ea typeface="Arial"/>
                <a:cs typeface="Arial"/>
                <a:sym typeface="Arial"/>
              </a:rPr>
              <a:t>der</a:t>
            </a:r>
            <a:r>
              <a:rPr lang="es-ES" sz="1100" b="0" i="0" u="none" strike="noStrike" cap="none" dirty="0">
                <a:solidFill>
                  <a:srgbClr val="000000"/>
                </a:solidFill>
                <a:latin typeface="Arial"/>
                <a:ea typeface="Arial"/>
                <a:cs typeface="Arial"/>
                <a:sym typeface="Arial"/>
              </a:rPr>
              <a:t> </a:t>
            </a:r>
            <a:r>
              <a:rPr lang="es-ES" sz="1100" b="0" i="0" u="none" strike="noStrike" cap="none" dirty="0" err="1">
                <a:solidFill>
                  <a:srgbClr val="000000"/>
                </a:solidFill>
                <a:latin typeface="Arial"/>
                <a:ea typeface="Arial"/>
                <a:cs typeface="Arial"/>
                <a:sym typeface="Arial"/>
              </a:rPr>
              <a:t>Berg</a:t>
            </a:r>
            <a:r>
              <a:rPr lang="es-ES" sz="1100" b="0" i="0" u="none" strike="noStrike" cap="none" dirty="0">
                <a:solidFill>
                  <a:srgbClr val="000000"/>
                </a:solidFill>
                <a:latin typeface="Arial"/>
                <a:ea typeface="Arial"/>
                <a:cs typeface="Arial"/>
                <a:sym typeface="Arial"/>
              </a:rPr>
              <a:t>); vista de cerca del Monumento nacional a las mujeres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Hendrik</a:t>
            </a:r>
            <a:r>
              <a:rPr lang="es-ES" sz="1100" b="0" i="0" u="none" strike="noStrike" cap="none" dirty="0">
                <a:solidFill>
                  <a:srgbClr val="000000"/>
                </a:solidFill>
                <a:latin typeface="Arial"/>
                <a:ea typeface="Arial"/>
                <a:cs typeface="Arial"/>
                <a:sym typeface="Arial"/>
              </a:rPr>
              <a:t> van </a:t>
            </a:r>
            <a:r>
              <a:rPr lang="es-ES" sz="1100" b="0" i="0" u="none" strike="noStrike" cap="none" dirty="0" err="1">
                <a:solidFill>
                  <a:srgbClr val="000000"/>
                </a:solidFill>
                <a:latin typeface="Arial"/>
                <a:ea typeface="Arial"/>
                <a:cs typeface="Arial"/>
                <a:sym typeface="Arial"/>
              </a:rPr>
              <a:t>der</a:t>
            </a:r>
            <a:r>
              <a:rPr lang="es-ES" sz="1100" b="0" i="0" u="none" strike="noStrike" cap="none" dirty="0">
                <a:solidFill>
                  <a:srgbClr val="000000"/>
                </a:solidFill>
                <a:latin typeface="Arial"/>
                <a:ea typeface="Arial"/>
                <a:cs typeface="Arial"/>
                <a:sym typeface="Arial"/>
              </a:rPr>
              <a:t> </a:t>
            </a:r>
            <a:r>
              <a:rPr lang="es-ES" sz="1100" b="0" i="0" u="none" strike="noStrike" cap="none" dirty="0" err="1">
                <a:solidFill>
                  <a:srgbClr val="000000"/>
                </a:solidFill>
                <a:latin typeface="Arial"/>
                <a:ea typeface="Arial"/>
                <a:cs typeface="Arial"/>
                <a:sym typeface="Arial"/>
              </a:rPr>
              <a:t>Berg</a:t>
            </a:r>
            <a:r>
              <a:rPr lang="es-ES" sz="1100" b="0" i="0" u="none" strike="noStrike" cap="none" dirty="0">
                <a:solidFill>
                  <a:srgbClr val="000000"/>
                </a:solidFill>
                <a:latin typeface="Arial"/>
                <a:ea typeface="Arial"/>
                <a:cs typeface="Arial"/>
                <a:sym typeface="Arial"/>
              </a:rPr>
              <a:t>); Estatua </a:t>
            </a:r>
            <a:r>
              <a:rPr lang="es-ES" sz="1100" b="0" i="0" u="none" strike="noStrike" cap="none" dirty="0" err="1">
                <a:solidFill>
                  <a:srgbClr val="000000"/>
                </a:solidFill>
                <a:latin typeface="Arial"/>
                <a:ea typeface="Arial"/>
                <a:cs typeface="Arial"/>
                <a:sym typeface="Arial"/>
              </a:rPr>
              <a:t>Afskeid</a:t>
            </a:r>
            <a:r>
              <a:rPr lang="es-ES" sz="1100" b="0" i="0" u="none" strike="noStrike" cap="none" dirty="0">
                <a:solidFill>
                  <a:srgbClr val="000000"/>
                </a:solidFill>
                <a:latin typeface="Arial"/>
                <a:ea typeface="Arial"/>
                <a:cs typeface="Arial"/>
                <a:sym typeface="Arial"/>
              </a:rPr>
              <a:t> en la entrada del Monumento nacional a las mujeres en Sudáfrica (Wikimedia </a:t>
            </a:r>
            <a:r>
              <a:rPr lang="es-ES" sz="1100" b="0" i="0" u="none" strike="noStrike" cap="none" dirty="0" err="1">
                <a:solidFill>
                  <a:srgbClr val="000000"/>
                </a:solidFill>
                <a:latin typeface="Arial"/>
                <a:ea typeface="Arial"/>
                <a:cs typeface="Arial"/>
                <a:sym typeface="Arial"/>
              </a:rPr>
              <a:t>CommonsCarlviloria</a:t>
            </a:r>
            <a:r>
              <a:rPr lang="es-ES"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latin typeface="Arial"/>
                <a:ea typeface="Arial"/>
                <a:cs typeface="Arial"/>
                <a:sym typeface="Arial"/>
              </a:rPr>
              <a:t>Imagen: Estatua del </a:t>
            </a:r>
            <a:r>
              <a:rPr lang="es-ES" sz="1100" b="0" i="1" u="none" strike="noStrike" cap="none" dirty="0">
                <a:solidFill>
                  <a:srgbClr val="000000"/>
                </a:solidFill>
                <a:latin typeface="Arial"/>
                <a:ea typeface="Arial"/>
                <a:cs typeface="Arial"/>
                <a:sym typeface="Arial"/>
              </a:rPr>
              <a:t>Grupo de la madre </a:t>
            </a:r>
            <a:r>
              <a:rPr lang="es-ES" sz="1100" b="0" i="0" u="none" strike="noStrike" cap="none" dirty="0">
                <a:solidFill>
                  <a:srgbClr val="000000"/>
                </a:solidFill>
                <a:latin typeface="Arial"/>
                <a:ea typeface="Arial"/>
                <a:cs typeface="Arial"/>
                <a:sym typeface="Arial"/>
              </a:rPr>
              <a:t>camino al campo de concentración de </a:t>
            </a:r>
            <a:r>
              <a:rPr lang="es-ES" sz="1100" b="0" i="0" u="none" strike="noStrike" cap="none" dirty="0" err="1">
                <a:solidFill>
                  <a:srgbClr val="000000"/>
                </a:solidFill>
                <a:latin typeface="Arial"/>
                <a:ea typeface="Arial"/>
                <a:cs typeface="Arial"/>
                <a:sym typeface="Arial"/>
              </a:rPr>
              <a:t>Ravensbruck</a:t>
            </a:r>
            <a:r>
              <a:rPr lang="es-ES" sz="1100" b="0" i="0" u="none" strike="noStrike" cap="none" dirty="0">
                <a:solidFill>
                  <a:srgbClr val="000000"/>
                </a:solidFill>
                <a:latin typeface="Arial"/>
                <a:ea typeface="Arial"/>
                <a:cs typeface="Arial"/>
                <a:sym typeface="Arial"/>
              </a:rPr>
              <a:t> en Alemania (</a:t>
            </a:r>
            <a:r>
              <a:rPr lang="en-US" dirty="0"/>
              <a:t>(</a:t>
            </a:r>
            <a:r>
              <a:rPr lang="en-US" dirty="0" err="1"/>
              <a:t>Bundesarchiv</a:t>
            </a:r>
            <a:r>
              <a:rPr lang="en-US" dirty="0"/>
              <a:t>/Peter Heinz </a:t>
            </a:r>
            <a:r>
              <a:rPr lang="en-US" dirty="0" err="1"/>
              <a:t>Junge</a:t>
            </a:r>
            <a:r>
              <a:rPr lang="en-US" dirty="0"/>
              <a:t>)</a:t>
            </a: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Un memorial a las mujeres víctimas que fueron internadas en el campo de mujeres de </a:t>
            </a:r>
            <a:r>
              <a:rPr lang="es-ES" sz="1100" b="0" i="0" u="none" strike="noStrike" cap="none" dirty="0" err="1">
                <a:solidFill>
                  <a:srgbClr val="000000"/>
                </a:solidFill>
                <a:latin typeface="Arial"/>
                <a:ea typeface="Arial"/>
                <a:cs typeface="Arial"/>
                <a:sym typeface="Arial"/>
              </a:rPr>
              <a:t>Ravensbrück</a:t>
            </a:r>
            <a:r>
              <a:rPr lang="es-ES" sz="1100" b="0" i="0" u="none" strike="noStrike" cap="none" dirty="0">
                <a:solidFill>
                  <a:srgbClr val="000000"/>
                </a:solidFill>
                <a:latin typeface="Arial"/>
                <a:ea typeface="Arial"/>
                <a:cs typeface="Arial"/>
                <a:sym typeface="Arial"/>
              </a:rPr>
              <a:t> en la Alemania Nazi. (</a:t>
            </a:r>
            <a:r>
              <a:rPr lang="es-ES" sz="1100" b="0" i="0" u="sng" strike="noStrike" cap="none" dirty="0" err="1">
                <a:solidFill>
                  <a:schemeClr val="hlink"/>
                </a:solidFill>
                <a:latin typeface="Arial"/>
                <a:ea typeface="Arial"/>
                <a:cs typeface="Arial"/>
                <a:sym typeface="Arial"/>
                <a:hlinkClick r:id="rId3"/>
              </a:rPr>
              <a:t>Germany</a:t>
            </a:r>
            <a:r>
              <a:rPr lang="es-ES" sz="1100" b="0" i="0" u="sng" strike="noStrike" cap="none" dirty="0">
                <a:solidFill>
                  <a:schemeClr val="hlink"/>
                </a:solidFill>
                <a:latin typeface="Arial"/>
                <a:ea typeface="Arial"/>
                <a:cs typeface="Arial"/>
                <a:sym typeface="Arial"/>
                <a:hlinkClick r:id="rId3"/>
              </a:rPr>
              <a:t> </a:t>
            </a:r>
            <a:r>
              <a:rPr lang="es-ES" sz="1100" b="0" i="0" u="sng" strike="noStrike" cap="none" dirty="0" err="1">
                <a:solidFill>
                  <a:schemeClr val="hlink"/>
                </a:solidFill>
                <a:latin typeface="Arial"/>
                <a:ea typeface="Arial"/>
                <a:cs typeface="Arial"/>
                <a:sym typeface="Arial"/>
                <a:hlinkClick r:id="rId3"/>
              </a:rPr>
              <a:t>Images</a:t>
            </a:r>
            <a:r>
              <a:rPr lang="es-ES" sz="1100" b="0" i="0" u="sng" strike="noStrike" cap="none" dirty="0">
                <a:solidFill>
                  <a:schemeClr val="hlink"/>
                </a:solidFill>
                <a:latin typeface="Arial"/>
                <a:ea typeface="Arial"/>
                <a:cs typeface="Arial"/>
                <a:sym typeface="Arial"/>
                <a:hlinkClick r:id="rId3"/>
              </a:rPr>
              <a:t> David </a:t>
            </a:r>
            <a:r>
              <a:rPr lang="es-ES" sz="1100" b="0" i="0" u="sng" strike="noStrike" cap="none" dirty="0" err="1">
                <a:solidFill>
                  <a:schemeClr val="hlink"/>
                </a:solidFill>
                <a:latin typeface="Arial"/>
                <a:ea typeface="Arial"/>
                <a:cs typeface="Arial"/>
                <a:sym typeface="Arial"/>
                <a:hlinkClick r:id="rId3"/>
              </a:rPr>
              <a:t>Crossland</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Alamy</a:t>
            </a:r>
            <a:r>
              <a:rPr lang="es-ES" sz="1100" b="0" i="0" u="none" strike="noStrike" cap="none" dirty="0">
                <a:solidFill>
                  <a:srgbClr val="000000"/>
                </a:solidFill>
                <a:latin typeface="Arial"/>
                <a:ea typeface="Arial"/>
                <a:cs typeface="Arial"/>
                <a:sym typeface="Arial"/>
              </a:rPr>
              <a:t> Stock </a:t>
            </a:r>
            <a:r>
              <a:rPr lang="es-ES" sz="1100" b="0" i="0" u="none" strike="noStrike" cap="none" dirty="0" err="1">
                <a:solidFill>
                  <a:srgbClr val="000000"/>
                </a:solidFill>
                <a:latin typeface="Arial"/>
                <a:ea typeface="Arial"/>
                <a:cs typeface="Arial"/>
                <a:sym typeface="Arial"/>
              </a:rPr>
              <a:t>Photo</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Monumento de </a:t>
            </a:r>
            <a:r>
              <a:rPr lang="es-ES" sz="1100" b="0" i="0" u="none" strike="noStrike" cap="none" dirty="0" err="1">
                <a:solidFill>
                  <a:srgbClr val="000000"/>
                </a:solidFill>
                <a:latin typeface="Arial"/>
                <a:ea typeface="Arial"/>
                <a:cs typeface="Arial"/>
                <a:sym typeface="Arial"/>
              </a:rPr>
              <a:t>Rosenstrasse</a:t>
            </a:r>
            <a:r>
              <a:rPr lang="es-ES" sz="1100" b="0" i="0" u="none" strike="noStrike" cap="none" dirty="0">
                <a:solidFill>
                  <a:srgbClr val="000000"/>
                </a:solidFill>
                <a:latin typeface="Arial"/>
                <a:ea typeface="Arial"/>
                <a:cs typeface="Arial"/>
                <a:sym typeface="Arial"/>
              </a:rPr>
              <a:t> en Berlín, Alemania. (De izquierda a derecha: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/Manfred </a:t>
            </a:r>
            <a:r>
              <a:rPr lang="es-ES" sz="1100" b="0" i="0" u="none" strike="noStrike" cap="none" dirty="0" err="1">
                <a:solidFill>
                  <a:srgbClr val="000000"/>
                </a:solidFill>
                <a:latin typeface="Arial"/>
                <a:ea typeface="Arial"/>
                <a:cs typeface="Arial"/>
                <a:sym typeface="Arial"/>
              </a:rPr>
              <a:t>Brückels</a:t>
            </a:r>
            <a:r>
              <a:rPr lang="es-ES" sz="1100" b="0" i="0" u="none" strike="noStrike" cap="none" dirty="0">
                <a:solidFill>
                  <a:srgbClr val="000000"/>
                </a:solidFill>
                <a:latin typeface="Arial"/>
                <a:ea typeface="Arial"/>
                <a:cs typeface="Arial"/>
                <a:sym typeface="Arial"/>
              </a:rPr>
              <a:t>;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Avishai</a:t>
            </a:r>
            <a:r>
              <a:rPr lang="es-ES" sz="1100" b="0" i="0" u="none" strike="noStrike" cap="none" dirty="0">
                <a:solidFill>
                  <a:srgbClr val="000000"/>
                </a:solidFill>
                <a:latin typeface="Arial"/>
                <a:ea typeface="Arial"/>
                <a:cs typeface="Arial"/>
                <a:sym typeface="Arial"/>
              </a:rPr>
              <a:t> </a:t>
            </a:r>
            <a:r>
              <a:rPr lang="es-ES" sz="1100" b="0" i="0" u="none" strike="noStrike" cap="none" dirty="0" err="1">
                <a:solidFill>
                  <a:srgbClr val="000000"/>
                </a:solidFill>
                <a:latin typeface="Arial"/>
                <a:ea typeface="Arial"/>
                <a:cs typeface="Arial"/>
                <a:sym typeface="Arial"/>
              </a:rPr>
              <a:t>Teicher</a:t>
            </a:r>
            <a:r>
              <a:rPr lang="es-ES" sz="1100" b="0" i="0" u="none" strike="noStrike" cap="none" dirty="0">
                <a:solidFill>
                  <a:srgbClr val="000000"/>
                </a:solidFill>
                <a:latin typeface="Arial"/>
                <a:ea typeface="Arial"/>
                <a:cs typeface="Arial"/>
                <a:sym typeface="Arial"/>
              </a:rPr>
              <a:t> (Avi1111))</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Diseñado por Wilma Cruise, Golpea a la mujer, golpea la roca recuerda a las mujeres que protestaron por las </a:t>
            </a:r>
            <a:r>
              <a:rPr lang="es-ES" sz="1100" b="0" i="1" u="none" strike="noStrike" cap="none" dirty="0">
                <a:solidFill>
                  <a:srgbClr val="000000"/>
                </a:solidFill>
                <a:latin typeface="Arial"/>
                <a:ea typeface="Arial"/>
                <a:cs typeface="Arial"/>
                <a:sym typeface="Arial"/>
              </a:rPr>
              <a:t>leyes de pases</a:t>
            </a:r>
            <a:r>
              <a:rPr lang="es-ES" sz="1100" b="0" i="0" u="none" strike="noStrike" cap="none" dirty="0">
                <a:solidFill>
                  <a:srgbClr val="000000"/>
                </a:solidFill>
                <a:latin typeface="Arial"/>
                <a:ea typeface="Arial"/>
                <a:cs typeface="Arial"/>
                <a:sym typeface="Arial"/>
              </a:rPr>
              <a:t> en Sudáfrica (Adam J. Cruise).</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Las mujeres marchan en 1956 contra las leyes de pases, que les exigirían llevar pases. (Flickr/K. Kendall)</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Monumento Nacional a las Mujeres de la Segunda Guerra Mundial en Reino Unido. (Wikipedia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Eluveitie</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Parque por la paz en Villa Grimaldi en Santiago, Chile (de izquierda a derecha: Flickr/</a:t>
            </a:r>
            <a:r>
              <a:rPr lang="es-ES" sz="1100" b="0" i="0" u="none" strike="noStrike" cap="none" dirty="0" err="1">
                <a:solidFill>
                  <a:srgbClr val="000000"/>
                </a:solidFill>
                <a:latin typeface="Arial"/>
                <a:ea typeface="Arial"/>
                <a:cs typeface="Arial"/>
                <a:sym typeface="Arial"/>
              </a:rPr>
              <a:t>Razi</a:t>
            </a:r>
            <a:r>
              <a:rPr lang="es-ES" sz="1100" b="0" i="0" u="none" strike="noStrike" cap="none" dirty="0">
                <a:solidFill>
                  <a:srgbClr val="000000"/>
                </a:solidFill>
                <a:latin typeface="Arial"/>
                <a:ea typeface="Arial"/>
                <a:cs typeface="Arial"/>
                <a:sym typeface="Arial"/>
              </a:rPr>
              <a:t> Sol (</a:t>
            </a:r>
            <a:r>
              <a:rPr lang="es-ES" sz="1100" b="0" i="0" u="none" strike="noStrike" cap="none" dirty="0" err="1">
                <a:solidFill>
                  <a:schemeClr val="hlink"/>
                </a:solidFill>
                <a:latin typeface="Arial"/>
                <a:ea typeface="Arial"/>
                <a:cs typeface="Arial"/>
                <a:sym typeface="Arial"/>
              </a:rPr>
              <a:t>Marysol</a:t>
            </a:r>
            <a:r>
              <a:rPr lang="es-ES" sz="1100" b="0" i="0" u="none" strike="noStrike" cap="none" dirty="0">
                <a:solidFill>
                  <a:schemeClr val="hlink"/>
                </a:solidFill>
                <a:latin typeface="Arial"/>
                <a:ea typeface="Arial"/>
                <a:cs typeface="Arial"/>
                <a:sym typeface="Arial"/>
              </a:rPr>
              <a:t>*); </a:t>
            </a:r>
            <a:r>
              <a:rPr lang="es-ES" sz="1100" b="0" i="0" u="none" strike="noStrike" cap="none" dirty="0">
                <a:solidFill>
                  <a:srgbClr val="000000"/>
                </a:solidFill>
                <a:latin typeface="Arial"/>
                <a:ea typeface="Arial"/>
                <a:cs typeface="Arial"/>
                <a:sym typeface="Arial"/>
              </a:rPr>
              <a:t>Flickr/David Berkowitz; Flickr/David Berkowitz)</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Jardín de las rosas dentro del Parque por la paz en Santiago, Chile. (Wikipedia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/Arturo Rinaldi Villegas)</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Escotilla 8 en el estadio nacional de Chile conmemora la memoria de miles de presos chilenos que fueron detenidos y torturados aquí. (Flickr/Gonzalo Orellana Hidalgo)</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Imágenes: </a:t>
            </a:r>
            <a:r>
              <a:rPr lang="es-ES" sz="1100" b="0" i="1" u="none" strike="noStrike" cap="none" dirty="0">
                <a:solidFill>
                  <a:srgbClr val="000000"/>
                </a:solidFill>
                <a:latin typeface="Arial"/>
                <a:ea typeface="Arial"/>
                <a:cs typeface="Arial"/>
                <a:sym typeface="Arial"/>
              </a:rPr>
              <a:t>El ojo que llora </a:t>
            </a:r>
            <a:r>
              <a:rPr lang="es-ES" sz="1100" b="0" i="0" u="none" strike="noStrike" cap="none" dirty="0">
                <a:solidFill>
                  <a:srgbClr val="000000"/>
                </a:solidFill>
                <a:latin typeface="Arial"/>
                <a:ea typeface="Arial"/>
                <a:cs typeface="Arial"/>
                <a:sym typeface="Arial"/>
              </a:rPr>
              <a:t>conmemora a las víctimas del conflicto armado interno en Perú; el agua representa las lágrimas de la Madre Tierra en nombre de sus hijos.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t>
            </a:r>
            <a:r>
              <a:rPr lang="es-ES" sz="1100" b="0" i="0" u="none" strike="noStrike" cap="none" dirty="0" err="1">
                <a:solidFill>
                  <a:srgbClr val="000000"/>
                </a:solidFill>
                <a:latin typeface="Arial"/>
                <a:ea typeface="Arial"/>
                <a:cs typeface="Arial"/>
                <a:sym typeface="Arial"/>
              </a:rPr>
              <a:t>Lapalabranecesaria</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Imágenes: En Nairobi, Kenia, el Monumento Mau fue construido por un Gobierno extranjero a partir de un asentamiento sin precedentes.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/U249601)</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Imágenes: El Monumento a la memoria y la verdad en El Salvador fue encargado por la Comisión de la Verdad y la Reconciliación del país. (de izquierda a derecha: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/AnaLi197;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/Jorge Montenegro)</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El Centro memorial de Srebrenica-</a:t>
            </a:r>
            <a:r>
              <a:rPr lang="es-ES" sz="1100" b="0" i="0" u="none" strike="noStrike" cap="none" dirty="0" err="1">
                <a:solidFill>
                  <a:srgbClr val="000000"/>
                </a:solidFill>
                <a:latin typeface="Arial"/>
                <a:ea typeface="Arial"/>
                <a:cs typeface="Arial"/>
                <a:sym typeface="Arial"/>
              </a:rPr>
              <a:t>Potocari</a:t>
            </a:r>
            <a:r>
              <a:rPr lang="es-ES" sz="1100" b="0" i="0" u="none" strike="noStrike" cap="none" dirty="0">
                <a:solidFill>
                  <a:srgbClr val="000000"/>
                </a:solidFill>
                <a:latin typeface="Arial"/>
                <a:ea typeface="Arial"/>
                <a:cs typeface="Arial"/>
                <a:sym typeface="Arial"/>
              </a:rPr>
              <a:t> y el cementerio en Bosnia-Herzegovina, Srebrenica. (Ambas fotos de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/Michael </a:t>
            </a:r>
            <a:r>
              <a:rPr lang="es-ES" sz="1100" b="0" i="0" u="none" strike="noStrike" cap="none" dirty="0" err="1">
                <a:solidFill>
                  <a:srgbClr val="000000"/>
                </a:solidFill>
                <a:latin typeface="Arial"/>
                <a:ea typeface="Arial"/>
                <a:cs typeface="Arial"/>
                <a:sym typeface="Arial"/>
              </a:rPr>
              <a:t>Büker</a:t>
            </a:r>
            <a:r>
              <a:rPr lang="es-E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Estatua dedicada a las mujeres víctimas en </a:t>
            </a:r>
            <a:r>
              <a:rPr lang="es-ES" sz="1100" b="0" i="0" u="none" strike="noStrike" cap="none" dirty="0" err="1">
                <a:solidFill>
                  <a:srgbClr val="000000"/>
                </a:solidFill>
                <a:latin typeface="Arial"/>
                <a:ea typeface="Arial"/>
                <a:cs typeface="Arial"/>
                <a:sym typeface="Arial"/>
              </a:rPr>
              <a:t>Shabunda</a:t>
            </a:r>
            <a:r>
              <a:rPr lang="es-ES" sz="1100" b="0" i="0" u="none" strike="noStrike" cap="none" dirty="0">
                <a:solidFill>
                  <a:srgbClr val="000000"/>
                </a:solidFill>
                <a:latin typeface="Arial"/>
                <a:ea typeface="Arial"/>
                <a:cs typeface="Arial"/>
                <a:sym typeface="Arial"/>
              </a:rPr>
              <a:t>, Kivu del Sur, República Democrática del Congo. (ACNUDH)</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0" i="0" u="none" strike="noStrike" cap="none" dirty="0">
                <a:solidFill>
                  <a:srgbClr val="000000"/>
                </a:solidFill>
                <a:latin typeface="Arial"/>
                <a:ea typeface="Arial"/>
                <a:cs typeface="Arial"/>
                <a:sym typeface="Arial"/>
              </a:rPr>
              <a:t>Imagen: El Monumento Mujeres en la Memoria en Santiago, Chile (Wikimedia </a:t>
            </a:r>
            <a:r>
              <a:rPr lang="es-ES" sz="1100" b="0" i="0" u="none" strike="noStrike" cap="none" dirty="0" err="1">
                <a:solidFill>
                  <a:srgbClr val="000000"/>
                </a:solidFill>
                <a:latin typeface="Arial"/>
                <a:ea typeface="Arial"/>
                <a:cs typeface="Arial"/>
                <a:sym typeface="Arial"/>
              </a:rPr>
              <a:t>Commons</a:t>
            </a:r>
            <a:r>
              <a:rPr lang="es-ES" sz="1100" b="0" i="0" u="none" strike="noStrike" cap="none" dirty="0">
                <a:solidFill>
                  <a:srgbClr val="000000"/>
                </a:solidFill>
                <a:latin typeface="Arial"/>
                <a:ea typeface="Arial"/>
                <a:cs typeface="Arial"/>
                <a:sym typeface="Arial"/>
              </a:rPr>
              <a:t>/Museo de la Memoria y los Derechos Humanos) </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12" name="Google Shape;12;p2"/>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64"/>
        <p:cNvGrpSpPr/>
        <p:nvPr/>
      </p:nvGrpSpPr>
      <p:grpSpPr>
        <a:xfrm>
          <a:off x="0" y="0"/>
          <a:ext cx="0" cy="0"/>
          <a:chOff x="0" y="0"/>
          <a:chExt cx="0" cy="0"/>
        </a:xfrm>
      </p:grpSpPr>
      <p:sp>
        <p:nvSpPr>
          <p:cNvPr id="65" name="Google Shape;65;p14"/>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6" name="Google Shape;66;p14"/>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67" name="Google Shape;67;p14"/>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68" name="Google Shape;6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71" name="Google Shape;7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72"/>
        <p:cNvGrpSpPr/>
        <p:nvPr/>
      </p:nvGrpSpPr>
      <p:grpSpPr>
        <a:xfrm>
          <a:off x="0" y="0"/>
          <a:ext cx="0" cy="0"/>
          <a:chOff x="0" y="0"/>
          <a:chExt cx="0" cy="0"/>
        </a:xfrm>
      </p:grpSpPr>
      <p:sp>
        <p:nvSpPr>
          <p:cNvPr id="73" name="Google Shape;73;p16"/>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74" name="Google Shape;74;p16"/>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75" name="Google Shape;75;p16"/>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a:p>
        </p:txBody>
      </p:sp>
      <p:sp>
        <p:nvSpPr>
          <p:cNvPr id="76" name="Google Shape;7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17"/>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7"/>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80" name="Google Shape;80;p17"/>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81" name="Google Shape;81;p17"/>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82" name="Google Shape;82;p17"/>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3" name="Google Shape;8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87" name="Google Shape;87;p18"/>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8" name="Google Shape;88;p18"/>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9" name="Google Shape;8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1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9"/>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93" name="Google Shape;93;p19"/>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94" name="Google Shape;94;p19"/>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95" name="Google Shape;9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2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0"/>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99" name="Google Shape;9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0"/>
        <p:cNvGrpSpPr/>
        <p:nvPr/>
      </p:nvGrpSpPr>
      <p:grpSpPr>
        <a:xfrm>
          <a:off x="0" y="0"/>
          <a:ext cx="0" cy="0"/>
          <a:chOff x="0" y="0"/>
          <a:chExt cx="0" cy="0"/>
        </a:xfrm>
      </p:grpSpPr>
      <p:sp>
        <p:nvSpPr>
          <p:cNvPr id="101" name="Google Shape;101;p21"/>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1"/>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03" name="Google Shape;103;p21"/>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104" name="Google Shape;10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7" name="Google Shape;17;p3"/>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8" name="Google Shape;18;p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9" name="Google Shape;19;p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2"/>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108" name="Google Shape;10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111" name="Google Shape;111;p23"/>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5"/>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7" name="Google Shape;27;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
        <p:cNvGrpSpPr/>
        <p:nvPr/>
      </p:nvGrpSpPr>
      <p:grpSpPr>
        <a:xfrm>
          <a:off x="0" y="0"/>
          <a:ext cx="0" cy="0"/>
          <a:chOff x="0" y="0"/>
          <a:chExt cx="0" cy="0"/>
        </a:xfrm>
      </p:grpSpPr>
      <p:sp>
        <p:nvSpPr>
          <p:cNvPr id="29" name="Google Shape;29;p6"/>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6"/>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1" name="Google Shape;31;p6"/>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32" name="Google Shape;32;p6"/>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7" name="Google Shape;37;p7"/>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8" name="Google Shape;38;p7"/>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9" name="Google Shape;3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40"/>
        <p:cNvGrpSpPr/>
        <p:nvPr/>
      </p:nvGrpSpPr>
      <p:grpSpPr>
        <a:xfrm>
          <a:off x="0" y="0"/>
          <a:ext cx="0" cy="0"/>
          <a:chOff x="0" y="0"/>
          <a:chExt cx="0" cy="0"/>
        </a:xfrm>
      </p:grpSpPr>
      <p:sp>
        <p:nvSpPr>
          <p:cNvPr id="41" name="Google Shape;41;p8"/>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42" name="Google Shape;42;p8"/>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43" name="Google Shape;43;p8"/>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8" name="Google Shape;48;p9"/>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0"/>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62" name="Google Shape;6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63" name="Google Shape;6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ctrTitle"/>
          </p:nvPr>
        </p:nvSpPr>
        <p:spPr>
          <a:xfrm>
            <a:off x="311700" y="881557"/>
            <a:ext cx="85206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s-ES" sz="3600" b="1" i="0" u="none" strike="noStrike" cap="none" dirty="0">
                <a:solidFill>
                  <a:schemeClr val="accent1"/>
                </a:solidFill>
                <a:latin typeface="Calibri"/>
                <a:ea typeface="Calibri"/>
                <a:cs typeface="Calibri"/>
                <a:sym typeface="Calibri"/>
              </a:rPr>
              <a:t>GÉNERO Y JUSTICIA TRANSICIONAL: MEMORIALIZACIÓN </a:t>
            </a:r>
            <a:endParaRPr sz="3600" b="1" i="0" u="none" strike="noStrike" cap="none" dirty="0">
              <a:solidFill>
                <a:schemeClr val="accen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C25B810-F774-4CED-B066-D34684C10B11}"/>
              </a:ext>
            </a:extLst>
          </p:cNvPr>
          <p:cNvPicPr>
            <a:picLocks noChangeAspect="1"/>
          </p:cNvPicPr>
          <p:nvPr/>
        </p:nvPicPr>
        <p:blipFill>
          <a:blip r:embed="rId3"/>
          <a:stretch>
            <a:fillRect/>
          </a:stretch>
        </p:blipFill>
        <p:spPr>
          <a:xfrm>
            <a:off x="311700" y="177741"/>
            <a:ext cx="1150883" cy="449275"/>
          </a:xfrm>
          <a:prstGeom prst="rect">
            <a:avLst/>
          </a:prstGeom>
        </p:spPr>
      </p:pic>
      <p:pic>
        <p:nvPicPr>
          <p:cNvPr id="4" name="Picture 3">
            <a:extLst>
              <a:ext uri="{FF2B5EF4-FFF2-40B4-BE49-F238E27FC236}">
                <a16:creationId xmlns:a16="http://schemas.microsoft.com/office/drawing/2014/main" id="{27C7A20B-0871-4E26-AA46-BB93B78BA7FF}"/>
              </a:ext>
            </a:extLst>
          </p:cNvPr>
          <p:cNvPicPr>
            <a:picLocks noChangeAspect="1"/>
          </p:cNvPicPr>
          <p:nvPr/>
        </p:nvPicPr>
        <p:blipFill>
          <a:blip r:embed="rId4"/>
          <a:stretch>
            <a:fillRect/>
          </a:stretch>
        </p:blipFill>
        <p:spPr>
          <a:xfrm>
            <a:off x="3238790" y="157058"/>
            <a:ext cx="685510" cy="457200"/>
          </a:xfrm>
          <a:prstGeom prst="rect">
            <a:avLst/>
          </a:prstGeom>
        </p:spPr>
      </p:pic>
      <p:pic>
        <p:nvPicPr>
          <p:cNvPr id="5" name="Picture 4">
            <a:extLst>
              <a:ext uri="{FF2B5EF4-FFF2-40B4-BE49-F238E27FC236}">
                <a16:creationId xmlns:a16="http://schemas.microsoft.com/office/drawing/2014/main" id="{8437FB27-6945-4952-BF34-6E0D2D4952C8}"/>
              </a:ext>
            </a:extLst>
          </p:cNvPr>
          <p:cNvPicPr>
            <a:picLocks noChangeAspect="1"/>
          </p:cNvPicPr>
          <p:nvPr/>
        </p:nvPicPr>
        <p:blipFill>
          <a:blip r:embed="rId5"/>
          <a:stretch>
            <a:fillRect/>
          </a:stretch>
        </p:blipFill>
        <p:spPr>
          <a:xfrm>
            <a:off x="1801857" y="200009"/>
            <a:ext cx="1031688" cy="404739"/>
          </a:xfrm>
          <a:prstGeom prst="rect">
            <a:avLst/>
          </a:prstGeom>
        </p:spPr>
      </p:pic>
      <p:sp>
        <p:nvSpPr>
          <p:cNvPr id="6" name="TextBox 5">
            <a:extLst>
              <a:ext uri="{FF2B5EF4-FFF2-40B4-BE49-F238E27FC236}">
                <a16:creationId xmlns:a16="http://schemas.microsoft.com/office/drawing/2014/main" id="{334A4740-FCEF-4871-95AD-092790A18955}"/>
              </a:ext>
            </a:extLst>
          </p:cNvPr>
          <p:cNvSpPr txBox="1"/>
          <p:nvPr/>
        </p:nvSpPr>
        <p:spPr>
          <a:xfrm>
            <a:off x="3996445" y="175030"/>
            <a:ext cx="847725" cy="461665"/>
          </a:xfrm>
          <a:prstGeom prst="rect">
            <a:avLst/>
          </a:prstGeom>
          <a:noFill/>
        </p:spPr>
        <p:txBody>
          <a:bodyPr wrap="square" rtlCol="0">
            <a:spAutoFit/>
          </a:bodyPr>
          <a:lstStyle/>
          <a:p>
            <a:r>
              <a:rPr lang="en-US" sz="800" dirty="0" err="1">
                <a:solidFill>
                  <a:srgbClr val="003399"/>
                </a:solidFill>
                <a:latin typeface="+mj-lt"/>
                <a:sym typeface="Merriweather"/>
              </a:rPr>
              <a:t>Financiado</a:t>
            </a:r>
            <a:r>
              <a:rPr lang="en-US" sz="800" dirty="0">
                <a:solidFill>
                  <a:srgbClr val="003399"/>
                </a:solidFill>
                <a:latin typeface="+mj-lt"/>
                <a:sym typeface="Merriweather"/>
              </a:rPr>
              <a:t> </a:t>
            </a:r>
            <a:r>
              <a:rPr lang="en-US" sz="800" dirty="0" err="1">
                <a:solidFill>
                  <a:srgbClr val="003399"/>
                </a:solidFill>
                <a:latin typeface="+mj-lt"/>
                <a:sym typeface="Merriweather"/>
              </a:rPr>
              <a:t>por</a:t>
            </a:r>
            <a:r>
              <a:rPr lang="en-US" sz="800" dirty="0">
                <a:solidFill>
                  <a:srgbClr val="003399"/>
                </a:solidFill>
                <a:latin typeface="+mj-lt"/>
                <a:sym typeface="Merriweather"/>
              </a:rPr>
              <a:t> la </a:t>
            </a:r>
            <a:r>
              <a:rPr lang="es-CO" sz="800" dirty="0">
                <a:solidFill>
                  <a:srgbClr val="003399"/>
                </a:solidFill>
                <a:latin typeface="+mj-lt"/>
              </a:rPr>
              <a:t>Unión Europea</a:t>
            </a:r>
            <a:endParaRPr lang="en-US" sz="8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120475" y="593700"/>
            <a:ext cx="2373000" cy="1694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s-ES" sz="2800" b="0" i="0" u="none" strike="noStrike" cap="none">
                <a:solidFill>
                  <a:schemeClr val="accent1"/>
                </a:solidFill>
                <a:latin typeface="Merriweather"/>
                <a:ea typeface="Merriweather"/>
                <a:cs typeface="Merriweather"/>
                <a:sym typeface="Merriweather"/>
              </a:rPr>
              <a:t>Sudáfrica:</a:t>
            </a:r>
            <a:endParaRPr/>
          </a:p>
          <a:p>
            <a:pPr marL="0" marR="0" lvl="0" indent="0" algn="l" rtl="0">
              <a:lnSpc>
                <a:spcPct val="100000"/>
              </a:lnSpc>
              <a:spcBef>
                <a:spcPts val="0"/>
              </a:spcBef>
              <a:spcAft>
                <a:spcPts val="0"/>
              </a:spcAft>
              <a:buClr>
                <a:schemeClr val="accent1"/>
              </a:buClr>
              <a:buSzPts val="3600"/>
              <a:buFont typeface="Merriweather"/>
              <a:buNone/>
            </a:pPr>
            <a:r>
              <a:rPr lang="es-ES" sz="2800" b="0" i="0" u="none" strike="noStrike" cap="none">
                <a:solidFill>
                  <a:schemeClr val="accent1"/>
                </a:solidFill>
                <a:latin typeface="Merriweather"/>
                <a:ea typeface="Merriweather"/>
                <a:cs typeface="Merriweather"/>
                <a:sym typeface="Merriweather"/>
              </a:rPr>
              <a:t>Memorial de Rhodes</a:t>
            </a:r>
            <a:endParaRPr sz="2800" b="0" i="0" u="none" strike="noStrike" cap="none">
              <a:solidFill>
                <a:schemeClr val="accent1"/>
              </a:solidFill>
              <a:latin typeface="Merriweather"/>
              <a:ea typeface="Merriweather"/>
              <a:cs typeface="Merriweather"/>
              <a:sym typeface="Merriweather"/>
            </a:endParaRPr>
          </a:p>
        </p:txBody>
      </p:sp>
      <p:pic>
        <p:nvPicPr>
          <p:cNvPr id="171" name="Google Shape;171;p34"/>
          <p:cNvPicPr preferRelativeResize="0"/>
          <p:nvPr/>
        </p:nvPicPr>
        <p:blipFill rotWithShape="1">
          <a:blip r:embed="rId3">
            <a:alphaModFix/>
          </a:blip>
          <a:srcRect/>
          <a:stretch/>
        </p:blipFill>
        <p:spPr>
          <a:xfrm>
            <a:off x="2176900" y="360050"/>
            <a:ext cx="6967099" cy="44233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Grecia:</a:t>
            </a:r>
            <a:endParaRPr sz="28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Las mujeres de Kassope/ Monumento de Zalongo</a:t>
            </a:r>
            <a:endParaRPr sz="2800" b="0" i="0" u="none" strike="noStrike" cap="none">
              <a:solidFill>
                <a:schemeClr val="lt1"/>
              </a:solidFill>
              <a:latin typeface="Merriweather"/>
              <a:ea typeface="Merriweather"/>
              <a:cs typeface="Merriweather"/>
              <a:sym typeface="Merriweather"/>
            </a:endParaRPr>
          </a:p>
        </p:txBody>
      </p:sp>
      <p:pic>
        <p:nvPicPr>
          <p:cNvPr id="177" name="Google Shape;177;p35"/>
          <p:cNvPicPr preferRelativeResize="0"/>
          <p:nvPr/>
        </p:nvPicPr>
        <p:blipFill rotWithShape="1">
          <a:blip r:embed="rId3">
            <a:alphaModFix/>
          </a:blip>
          <a:srcRect b="13577"/>
          <a:stretch/>
        </p:blipFill>
        <p:spPr>
          <a:xfrm>
            <a:off x="4400750" y="786625"/>
            <a:ext cx="4608200" cy="2987001"/>
          </a:xfrm>
          <a:prstGeom prst="rect">
            <a:avLst/>
          </a:prstGeom>
          <a:noFill/>
          <a:ln>
            <a:noFill/>
          </a:ln>
        </p:spPr>
      </p:pic>
      <p:sp>
        <p:nvSpPr>
          <p:cNvPr id="4" name="Rectangle 3">
            <a:extLst>
              <a:ext uri="{FF2B5EF4-FFF2-40B4-BE49-F238E27FC236}">
                <a16:creationId xmlns:a16="http://schemas.microsoft.com/office/drawing/2014/main" id="{3F4F37F9-4D4E-4197-B270-5FAA7C060DC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68925" y="325975"/>
            <a:ext cx="3882900" cy="156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1" u="none" strike="noStrike" cap="none" dirty="0">
                <a:solidFill>
                  <a:schemeClr val="accent1"/>
                </a:solidFill>
                <a:latin typeface="Merriweather"/>
                <a:ea typeface="Merriweather"/>
                <a:cs typeface="Merriweather"/>
                <a:sym typeface="Merriweather"/>
              </a:rPr>
              <a:t>¡Las mujeres son personas! </a:t>
            </a:r>
            <a:endParaRPr sz="3600" b="0" i="1" u="none" strike="noStrike" cap="none" dirty="0">
              <a:solidFill>
                <a:schemeClr val="accent1"/>
              </a:solidFill>
              <a:latin typeface="Merriweather"/>
              <a:ea typeface="Merriweather"/>
              <a:cs typeface="Merriweather"/>
              <a:sym typeface="Merriweather"/>
            </a:endParaRPr>
          </a:p>
        </p:txBody>
      </p:sp>
      <p:pic>
        <p:nvPicPr>
          <p:cNvPr id="183" name="Google Shape;183;p36"/>
          <p:cNvPicPr preferRelativeResize="0"/>
          <p:nvPr/>
        </p:nvPicPr>
        <p:blipFill rotWithShape="1">
          <a:blip r:embed="rId3">
            <a:alphaModFix/>
          </a:blip>
          <a:srcRect/>
          <a:stretch/>
        </p:blipFill>
        <p:spPr>
          <a:xfrm>
            <a:off x="3640426" y="1532876"/>
            <a:ext cx="5503574" cy="3481024"/>
          </a:xfrm>
          <a:prstGeom prst="rect">
            <a:avLst/>
          </a:prstGeom>
          <a:noFill/>
          <a:ln>
            <a:noFill/>
          </a:ln>
        </p:spPr>
      </p:pic>
      <p:sp>
        <p:nvSpPr>
          <p:cNvPr id="4" name="Rectangle 3">
            <a:extLst>
              <a:ext uri="{FF2B5EF4-FFF2-40B4-BE49-F238E27FC236}">
                <a16:creationId xmlns:a16="http://schemas.microsoft.com/office/drawing/2014/main" id="{435C50FE-0B2E-4937-B1BF-B4E0799A066F}"/>
              </a:ext>
            </a:extLst>
          </p:cNvPr>
          <p:cNvSpPr/>
          <p:nvPr/>
        </p:nvSpPr>
        <p:spPr>
          <a:xfrm>
            <a:off x="68925" y="481752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7"/>
          <p:cNvSpPr txBox="1">
            <a:spLocks noGrp="1"/>
          </p:cNvSpPr>
          <p:nvPr>
            <p:ph type="title"/>
          </p:nvPr>
        </p:nvSpPr>
        <p:spPr>
          <a:xfrm>
            <a:off x="6042425" y="798600"/>
            <a:ext cx="3044100"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Memorial a las víctimas de Chihuio </a:t>
            </a:r>
            <a:endParaRPr sz="3600" b="0" i="0" u="none" strike="noStrike" cap="none">
              <a:solidFill>
                <a:schemeClr val="accent1"/>
              </a:solidFill>
              <a:latin typeface="Merriweather"/>
              <a:ea typeface="Merriweather"/>
              <a:cs typeface="Merriweather"/>
              <a:sym typeface="Merriweather"/>
            </a:endParaRPr>
          </a:p>
        </p:txBody>
      </p:sp>
      <p:pic>
        <p:nvPicPr>
          <p:cNvPr id="189" name="Google Shape;189;p37"/>
          <p:cNvPicPr preferRelativeResize="0"/>
          <p:nvPr/>
        </p:nvPicPr>
        <p:blipFill rotWithShape="1">
          <a:blip r:embed="rId3">
            <a:alphaModFix/>
          </a:blip>
          <a:srcRect l="2678" r="2686"/>
          <a:stretch/>
        </p:blipFill>
        <p:spPr>
          <a:xfrm>
            <a:off x="311675" y="561150"/>
            <a:ext cx="5730749" cy="4021200"/>
          </a:xfrm>
          <a:prstGeom prst="rect">
            <a:avLst/>
          </a:prstGeom>
          <a:noFill/>
          <a:ln>
            <a:noFill/>
          </a:ln>
        </p:spPr>
      </p:pic>
      <p:sp>
        <p:nvSpPr>
          <p:cNvPr id="4" name="Rectangle 3">
            <a:extLst>
              <a:ext uri="{FF2B5EF4-FFF2-40B4-BE49-F238E27FC236}">
                <a16:creationId xmlns:a16="http://schemas.microsoft.com/office/drawing/2014/main" id="{8719ED39-D5F6-4F18-A68B-3DC185842EF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39500" y="798600"/>
            <a:ext cx="2755500"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Mural de San Juan Comalapa sobre la violencia de los años ochenta </a:t>
            </a:r>
            <a:endParaRPr sz="3600" b="0" i="0" u="none" strike="noStrike" cap="none">
              <a:solidFill>
                <a:schemeClr val="accent1"/>
              </a:solidFill>
              <a:latin typeface="Merriweather"/>
              <a:ea typeface="Merriweather"/>
              <a:cs typeface="Merriweather"/>
              <a:sym typeface="Merriweather"/>
            </a:endParaRPr>
          </a:p>
        </p:txBody>
      </p:sp>
      <p:pic>
        <p:nvPicPr>
          <p:cNvPr id="195" name="Google Shape;195;p38"/>
          <p:cNvPicPr preferRelativeResize="0"/>
          <p:nvPr/>
        </p:nvPicPr>
        <p:blipFill rotWithShape="1">
          <a:blip r:embed="rId3">
            <a:alphaModFix/>
          </a:blip>
          <a:srcRect/>
          <a:stretch/>
        </p:blipFill>
        <p:spPr>
          <a:xfrm>
            <a:off x="2669875" y="427725"/>
            <a:ext cx="3237080" cy="2144024"/>
          </a:xfrm>
          <a:prstGeom prst="rect">
            <a:avLst/>
          </a:prstGeom>
          <a:noFill/>
          <a:ln>
            <a:noFill/>
          </a:ln>
        </p:spPr>
      </p:pic>
      <p:pic>
        <p:nvPicPr>
          <p:cNvPr id="196" name="Google Shape;196;p38"/>
          <p:cNvPicPr preferRelativeResize="0"/>
          <p:nvPr/>
        </p:nvPicPr>
        <p:blipFill rotWithShape="1">
          <a:blip r:embed="rId4">
            <a:alphaModFix/>
          </a:blip>
          <a:srcRect/>
          <a:stretch/>
        </p:blipFill>
        <p:spPr>
          <a:xfrm>
            <a:off x="5906938" y="427725"/>
            <a:ext cx="3237031" cy="2144024"/>
          </a:xfrm>
          <a:prstGeom prst="rect">
            <a:avLst/>
          </a:prstGeom>
          <a:noFill/>
          <a:ln>
            <a:noFill/>
          </a:ln>
        </p:spPr>
      </p:pic>
      <p:pic>
        <p:nvPicPr>
          <p:cNvPr id="197" name="Google Shape;197;p38"/>
          <p:cNvPicPr preferRelativeResize="0"/>
          <p:nvPr/>
        </p:nvPicPr>
        <p:blipFill rotWithShape="1">
          <a:blip r:embed="rId5">
            <a:alphaModFix/>
          </a:blip>
          <a:srcRect/>
          <a:stretch/>
        </p:blipFill>
        <p:spPr>
          <a:xfrm>
            <a:off x="4129525" y="2571750"/>
            <a:ext cx="3670202" cy="2430897"/>
          </a:xfrm>
          <a:prstGeom prst="rect">
            <a:avLst/>
          </a:prstGeom>
          <a:noFill/>
          <a:ln>
            <a:noFill/>
          </a:ln>
        </p:spPr>
      </p:pic>
      <p:sp>
        <p:nvSpPr>
          <p:cNvPr id="6" name="Rectangle 5">
            <a:extLst>
              <a:ext uri="{FF2B5EF4-FFF2-40B4-BE49-F238E27FC236}">
                <a16:creationId xmlns:a16="http://schemas.microsoft.com/office/drawing/2014/main" id="{18457E87-4514-434A-9FC7-C557B8C7268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4883500" y="308975"/>
            <a:ext cx="4007700" cy="1921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000" b="0" i="0" u="none" strike="noStrike" cap="none">
                <a:solidFill>
                  <a:schemeClr val="accent1"/>
                </a:solidFill>
                <a:latin typeface="Merriweather"/>
                <a:ea typeface="Merriweather"/>
                <a:cs typeface="Merriweather"/>
                <a:sym typeface="Merriweather"/>
              </a:rPr>
              <a:t>Museo del Genocidio de Tuol Sleng</a:t>
            </a:r>
            <a:endParaRPr/>
          </a:p>
        </p:txBody>
      </p:sp>
      <p:pic>
        <p:nvPicPr>
          <p:cNvPr id="203" name="Google Shape;203;p39"/>
          <p:cNvPicPr preferRelativeResize="0"/>
          <p:nvPr/>
        </p:nvPicPr>
        <p:blipFill rotWithShape="1">
          <a:blip r:embed="rId3">
            <a:alphaModFix/>
          </a:blip>
          <a:srcRect t="1616" b="1605"/>
          <a:stretch/>
        </p:blipFill>
        <p:spPr>
          <a:xfrm>
            <a:off x="76200" y="160575"/>
            <a:ext cx="4343825" cy="3239454"/>
          </a:xfrm>
          <a:prstGeom prst="rect">
            <a:avLst/>
          </a:prstGeom>
          <a:noFill/>
          <a:ln>
            <a:noFill/>
          </a:ln>
        </p:spPr>
      </p:pic>
      <p:pic>
        <p:nvPicPr>
          <p:cNvPr id="204" name="Google Shape;204;p39"/>
          <p:cNvPicPr preferRelativeResize="0"/>
          <p:nvPr/>
        </p:nvPicPr>
        <p:blipFill rotWithShape="1">
          <a:blip r:embed="rId4">
            <a:alphaModFix/>
          </a:blip>
          <a:srcRect/>
          <a:stretch/>
        </p:blipFill>
        <p:spPr>
          <a:xfrm>
            <a:off x="4572000" y="1921556"/>
            <a:ext cx="4180374" cy="31352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dirty="0">
                <a:solidFill>
                  <a:schemeClr val="lt1"/>
                </a:solidFill>
                <a:latin typeface="Merriweather"/>
                <a:ea typeface="Merriweather"/>
                <a:cs typeface="Merriweather"/>
                <a:sym typeface="Merriweather"/>
              </a:rPr>
              <a:t>5. ¿Por qué es importante la </a:t>
            </a:r>
            <a:r>
              <a:rPr lang="es-ES" sz="2800" b="0" i="0" u="none" strike="noStrike" cap="none" dirty="0" err="1">
                <a:solidFill>
                  <a:schemeClr val="lt1"/>
                </a:solidFill>
                <a:latin typeface="Merriweather"/>
                <a:ea typeface="Merriweather"/>
                <a:cs typeface="Merriweather"/>
                <a:sym typeface="Merriweather"/>
              </a:rPr>
              <a:t>memorialización</a:t>
            </a:r>
            <a:r>
              <a:rPr lang="es-ES" sz="2800" b="0" i="0" u="none" strike="noStrike" cap="none" dirty="0">
                <a:solidFill>
                  <a:schemeClr val="lt1"/>
                </a:solidFill>
                <a:latin typeface="Merriweather"/>
                <a:ea typeface="Merriweather"/>
                <a:cs typeface="Merriweather"/>
                <a:sym typeface="Merriweather"/>
              </a:rPr>
              <a:t> para las mujeres?  </a:t>
            </a:r>
            <a:endParaRPr sz="2800" b="0" i="0" u="none" strike="noStrike" cap="none" dirty="0">
              <a:solidFill>
                <a:schemeClr val="lt1"/>
              </a:solidFill>
              <a:latin typeface="Merriweather"/>
              <a:ea typeface="Merriweather"/>
              <a:cs typeface="Merriweather"/>
              <a:sym typeface="Merriweather"/>
            </a:endParaRPr>
          </a:p>
        </p:txBody>
      </p:sp>
      <p:sp>
        <p:nvSpPr>
          <p:cNvPr id="210" name="Google Shape;210;p40"/>
          <p:cNvSpPr txBox="1"/>
          <p:nvPr/>
        </p:nvSpPr>
        <p:spPr>
          <a:xfrm>
            <a:off x="4496075" y="159850"/>
            <a:ext cx="4544100" cy="480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s-ES" sz="1800" b="0" i="0" u="none" strike="noStrike" cap="none" dirty="0">
                <a:solidFill>
                  <a:schemeClr val="accent1"/>
                </a:solidFill>
                <a:latin typeface="Merriweather"/>
                <a:ea typeface="Merriweather"/>
                <a:cs typeface="Merriweather"/>
                <a:sym typeface="Merriweather"/>
              </a:rPr>
              <a:t>Los memoriales pueden terminar </a:t>
            </a:r>
            <a:r>
              <a:rPr lang="es-ES" sz="1800" b="1" i="0" u="none" strike="noStrike" cap="none" dirty="0">
                <a:solidFill>
                  <a:schemeClr val="accent1"/>
                </a:solidFill>
                <a:latin typeface="Merriweather"/>
                <a:ea typeface="Merriweather"/>
                <a:cs typeface="Merriweather"/>
                <a:sym typeface="Merriweather"/>
              </a:rPr>
              <a:t>reproduciendo</a:t>
            </a:r>
            <a:r>
              <a:rPr lang="es-ES" sz="1800" b="0" i="0" u="none" strike="noStrike" cap="none" dirty="0">
                <a:solidFill>
                  <a:schemeClr val="accent1"/>
                </a:solidFill>
                <a:latin typeface="Merriweather"/>
                <a:ea typeface="Merriweather"/>
                <a:cs typeface="Merriweather"/>
                <a:sym typeface="Merriweather"/>
              </a:rPr>
              <a:t> </a:t>
            </a:r>
            <a:r>
              <a:rPr lang="es-ES" sz="1800" b="1" i="0" u="none" strike="noStrike" cap="none" dirty="0">
                <a:solidFill>
                  <a:schemeClr val="accent1"/>
                </a:solidFill>
                <a:latin typeface="Merriweather"/>
                <a:ea typeface="Merriweather"/>
                <a:cs typeface="Merriweather"/>
                <a:sym typeface="Merriweather"/>
              </a:rPr>
              <a:t>narrativas de género que despolitizan el papel de las mujeres</a:t>
            </a:r>
            <a:r>
              <a:rPr lang="es-ES" sz="1800" b="0" i="0" u="none" strike="noStrike" cap="none" dirty="0">
                <a:solidFill>
                  <a:schemeClr val="accent1"/>
                </a:solidFill>
                <a:latin typeface="Merriweather"/>
                <a:ea typeface="Merriweather"/>
                <a:cs typeface="Merriweather"/>
                <a:sym typeface="Merriweather"/>
              </a:rPr>
              <a:t> durante el conflicto y cuando resisten la opresión, así como también </a:t>
            </a:r>
            <a:r>
              <a:rPr lang="es-ES" sz="1800" b="1" i="0" u="none" strike="noStrike" cap="none" dirty="0">
                <a:solidFill>
                  <a:schemeClr val="accent1"/>
                </a:solidFill>
                <a:latin typeface="Merriweather"/>
                <a:ea typeface="Merriweather"/>
                <a:cs typeface="Merriweather"/>
                <a:sym typeface="Merriweather"/>
              </a:rPr>
              <a:t>minimizando la naturaleza y la gravedad de los delitos cometidos contra ellas</a:t>
            </a:r>
            <a:r>
              <a:rPr lang="es-ES" sz="1800" b="0" i="0" u="none" strike="noStrike" cap="none" dirty="0">
                <a:solidFill>
                  <a:schemeClr val="accent1"/>
                </a:solidFill>
                <a:latin typeface="Merriweather"/>
                <a:ea typeface="Merriweather"/>
                <a:cs typeface="Merriweather"/>
                <a:sym typeface="Merriweather"/>
              </a:rPr>
              <a:t> y los daños que sufrieron.</a:t>
            </a:r>
            <a:endParaRPr sz="1800" b="0" i="0" u="none" strike="noStrike" cap="none" dirty="0">
              <a:solidFill>
                <a:schemeClr val="accent1"/>
              </a:solidFill>
              <a:latin typeface="Merriweather"/>
              <a:ea typeface="Merriweather"/>
              <a:cs typeface="Merriweather"/>
              <a:sym typeface="Merriweather"/>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accent1"/>
              </a:solidFill>
              <a:latin typeface="Merriweather"/>
              <a:ea typeface="Merriweather"/>
              <a:cs typeface="Merriweather"/>
              <a:sym typeface="Merriweather"/>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accent1"/>
              </a:solidFill>
              <a:latin typeface="Merriweather"/>
              <a:ea typeface="Merriweather"/>
              <a:cs typeface="Merriweather"/>
              <a:sym typeface="Merriweather"/>
            </a:endParaRPr>
          </a:p>
          <a:p>
            <a:pPr marL="0" marR="0" lvl="0" indent="0" algn="r" rtl="0">
              <a:lnSpc>
                <a:spcPct val="100000"/>
              </a:lnSpc>
              <a:spcBef>
                <a:spcPts val="0"/>
              </a:spcBef>
              <a:spcAft>
                <a:spcPts val="0"/>
              </a:spcAft>
              <a:buClr>
                <a:srgbClr val="000000"/>
              </a:buClr>
              <a:buSzPts val="1800"/>
              <a:buFont typeface="Arial"/>
              <a:buNone/>
            </a:pPr>
            <a:r>
              <a:rPr lang="es-ES" sz="1800" b="0" i="0" u="none" strike="noStrike" cap="none" dirty="0">
                <a:solidFill>
                  <a:schemeClr val="accent1"/>
                </a:solidFill>
                <a:latin typeface="Merriweather"/>
                <a:ea typeface="Merriweather"/>
                <a:cs typeface="Merriweather"/>
                <a:sym typeface="Merriweather"/>
              </a:rPr>
              <a:t>Si los esfuerzos de </a:t>
            </a:r>
            <a:r>
              <a:rPr lang="es-ES" sz="1800" b="0" i="0" u="none" strike="noStrike" cap="none" dirty="0" err="1">
                <a:solidFill>
                  <a:schemeClr val="accent1"/>
                </a:solidFill>
                <a:latin typeface="Merriweather"/>
                <a:ea typeface="Merriweather"/>
                <a:cs typeface="Merriweather"/>
                <a:sym typeface="Merriweather"/>
              </a:rPr>
              <a:t>memorialización</a:t>
            </a:r>
            <a:r>
              <a:rPr lang="es-ES" sz="1800" b="0" i="0" u="none" strike="noStrike" cap="none" dirty="0">
                <a:solidFill>
                  <a:schemeClr val="accent1"/>
                </a:solidFill>
                <a:latin typeface="Merriweather"/>
                <a:ea typeface="Merriweather"/>
                <a:cs typeface="Merriweather"/>
                <a:sym typeface="Merriweather"/>
              </a:rPr>
              <a:t> buscan representar a las víctimas mujeres y ser significativas para ellas, es fundamental </a:t>
            </a:r>
            <a:r>
              <a:rPr lang="es-ES" sz="1800" b="1" i="0" u="none" strike="noStrike" cap="none" dirty="0">
                <a:solidFill>
                  <a:schemeClr val="accent1"/>
                </a:solidFill>
                <a:latin typeface="Merriweather"/>
                <a:ea typeface="Merriweather"/>
                <a:cs typeface="Merriweather"/>
                <a:sym typeface="Merriweather"/>
              </a:rPr>
              <a:t>incluirlas en las decisiones sobre a quién se recordará y cómo</a:t>
            </a:r>
            <a:r>
              <a:rPr lang="es-ES" sz="1800" b="0" i="0" u="none" strike="noStrike" cap="none" dirty="0">
                <a:solidFill>
                  <a:schemeClr val="accent1"/>
                </a:solidFill>
                <a:latin typeface="Merriweather"/>
                <a:ea typeface="Merriweather"/>
                <a:cs typeface="Merriweather"/>
                <a:sym typeface="Merriweather"/>
              </a:rPr>
              <a:t>.</a:t>
            </a:r>
            <a:endParaRPr sz="1800" b="1" i="0" u="none" strike="noStrike" cap="none" dirty="0">
              <a:solidFill>
                <a:schemeClr val="accent1"/>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1"/>
          <p:cNvSpPr txBox="1">
            <a:spLocks noGrp="1"/>
          </p:cNvSpPr>
          <p:nvPr>
            <p:ph type="title"/>
          </p:nvPr>
        </p:nvSpPr>
        <p:spPr>
          <a:xfrm>
            <a:off x="321075" y="495575"/>
            <a:ext cx="8287800" cy="42684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chemeClr val="accent1"/>
              </a:buClr>
              <a:buSzPts val="3600"/>
              <a:buFont typeface="Merriweather"/>
              <a:buNone/>
            </a:pPr>
            <a:r>
              <a:rPr lang="es-ES" sz="1600" b="0" i="0" u="none" strike="noStrike" cap="none" dirty="0">
                <a:solidFill>
                  <a:schemeClr val="accent1"/>
                </a:solidFill>
                <a:latin typeface="Roboto"/>
                <a:ea typeface="Roboto"/>
                <a:cs typeface="Roboto"/>
                <a:sym typeface="Roboto"/>
              </a:rPr>
              <a:t>Cuando participan plenamente en los esfuerzos de </a:t>
            </a:r>
            <a:r>
              <a:rPr lang="es-ES" sz="1600" b="0" i="0" u="none" strike="noStrike" cap="none" dirty="0" err="1">
                <a:solidFill>
                  <a:schemeClr val="accent1"/>
                </a:solidFill>
                <a:latin typeface="Roboto"/>
                <a:ea typeface="Roboto"/>
                <a:cs typeface="Roboto"/>
                <a:sym typeface="Roboto"/>
              </a:rPr>
              <a:t>memorialización</a:t>
            </a:r>
            <a:r>
              <a:rPr lang="es-ES" sz="1600" b="0" i="0" u="none" strike="noStrike" cap="none" dirty="0">
                <a:solidFill>
                  <a:schemeClr val="accent1"/>
                </a:solidFill>
                <a:latin typeface="Roboto"/>
                <a:ea typeface="Roboto"/>
                <a:cs typeface="Roboto"/>
                <a:sym typeface="Roboto"/>
              </a:rPr>
              <a:t>, las mujeres y las niñas pueden:</a:t>
            </a:r>
            <a:endParaRPr sz="1600" b="0" i="0" u="none" strike="noStrike" cap="none" dirty="0">
              <a:solidFill>
                <a:schemeClr val="accent1"/>
              </a:solidFill>
              <a:latin typeface="Roboto"/>
              <a:ea typeface="Roboto"/>
              <a:cs typeface="Roboto"/>
              <a:sym typeface="Roboto"/>
            </a:endParaRPr>
          </a:p>
          <a:p>
            <a:pPr marL="0" marR="0" lvl="0" indent="0" algn="just" rtl="0">
              <a:lnSpc>
                <a:spcPct val="115000"/>
              </a:lnSpc>
              <a:spcBef>
                <a:spcPts val="0"/>
              </a:spcBef>
              <a:spcAft>
                <a:spcPts val="0"/>
              </a:spcAft>
              <a:buClr>
                <a:schemeClr val="accent1"/>
              </a:buClr>
              <a:buSzPts val="3600"/>
              <a:buFont typeface="Merriweather"/>
              <a:buNone/>
            </a:pP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b="0" i="0" u="none" strike="noStrike" cap="none" dirty="0">
                <a:solidFill>
                  <a:schemeClr val="accent1"/>
                </a:solidFill>
                <a:latin typeface="Roboto"/>
                <a:ea typeface="Roboto"/>
                <a:cs typeface="Roboto"/>
                <a:sym typeface="Roboto"/>
              </a:rPr>
              <a:t>ayudar a otras mujeres y sus familias a lidiar con las atrocidades cometidas en el pasado;</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b="0" i="0" u="none" strike="noStrike" cap="none" dirty="0">
                <a:solidFill>
                  <a:schemeClr val="accent1"/>
                </a:solidFill>
                <a:latin typeface="Roboto"/>
                <a:ea typeface="Roboto"/>
                <a:cs typeface="Roboto"/>
                <a:sym typeface="Roboto"/>
              </a:rPr>
              <a:t>participar en la definición de cómo se recuerda el pasado; </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b="0" i="0" u="none" strike="noStrike" cap="none" dirty="0">
                <a:solidFill>
                  <a:schemeClr val="accent1"/>
                </a:solidFill>
                <a:latin typeface="Roboto"/>
                <a:ea typeface="Roboto"/>
                <a:cs typeface="Roboto"/>
                <a:sym typeface="Roboto"/>
              </a:rPr>
              <a:t>generar conciencia sobre las violaciones de derechos humanos cometidas contra mujeres y niñas en el pasado y aquellas que persisten;</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b="0" i="0" u="none" strike="noStrike" cap="none" dirty="0">
                <a:solidFill>
                  <a:schemeClr val="accent1"/>
                </a:solidFill>
                <a:latin typeface="Roboto"/>
                <a:ea typeface="Roboto"/>
                <a:cs typeface="Roboto"/>
                <a:sym typeface="Roboto"/>
              </a:rPr>
              <a:t>alentar a la sociedad a que reconozca la naturaleza política de las vidas de las mujeres y la complejidad de los papeles que desempeñan en tiempos de transición del conflicto o el poder autoritario;</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b="0" i="0" u="none" strike="noStrike" cap="none" dirty="0">
                <a:solidFill>
                  <a:schemeClr val="accent1"/>
                </a:solidFill>
                <a:latin typeface="Roboto"/>
                <a:ea typeface="Roboto"/>
                <a:cs typeface="Roboto"/>
                <a:sym typeface="Roboto"/>
              </a:rPr>
              <a:t>proporcionar un punto de enfoque en torno al cual víctimas, familias y defensores puedan reunirse al exigir reconocimiento y reparación por las violaciones sufridas;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b="0" i="0" u="none" strike="noStrike" cap="none" dirty="0">
                <a:solidFill>
                  <a:schemeClr val="accent1"/>
                </a:solidFill>
                <a:latin typeface="Roboto"/>
                <a:ea typeface="Roboto"/>
                <a:cs typeface="Roboto"/>
                <a:sym typeface="Roboto"/>
              </a:rPr>
              <a:t>educar y fomentar el diálogo sobre la discriminación de género y las jerarquías que impiden la igualdad entre grupos, incluso para las mujeres.</a:t>
            </a:r>
            <a:endParaRPr sz="1600" b="0" i="0" u="none" strike="noStrike" cap="none" dirty="0">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chemeClr val="accent1"/>
              </a:buClr>
              <a:buSzPts val="3600"/>
              <a:buFont typeface="Merriweather"/>
              <a:buNone/>
            </a:pPr>
            <a:endParaRPr sz="2200" b="0" i="0" u="none" strike="noStrike" cap="none" dirty="0">
              <a:solidFill>
                <a:srgbClr val="000000"/>
              </a:solidFill>
              <a:latin typeface="Merriweather"/>
              <a:ea typeface="Merriweather"/>
              <a:cs typeface="Merriweather"/>
              <a:sym typeface="Merriweather"/>
            </a:endParaRPr>
          </a:p>
        </p:txBody>
      </p:sp>
      <p:sp>
        <p:nvSpPr>
          <p:cNvPr id="3" name="Rectangle 2">
            <a:extLst>
              <a:ext uri="{FF2B5EF4-FFF2-40B4-BE49-F238E27FC236}">
                <a16:creationId xmlns:a16="http://schemas.microsoft.com/office/drawing/2014/main" id="{3E2CA726-E810-42E9-96B3-9A6A8D932A5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Potencial efecto transformador</a:t>
            </a:r>
            <a:endParaRPr sz="2800" b="0" i="0" u="none" strike="noStrike" cap="none">
              <a:solidFill>
                <a:schemeClr val="lt1"/>
              </a:solidFill>
              <a:latin typeface="Merriweather"/>
              <a:ea typeface="Merriweather"/>
              <a:cs typeface="Merriweather"/>
              <a:sym typeface="Merriweather"/>
            </a:endParaRPr>
          </a:p>
        </p:txBody>
      </p:sp>
      <p:sp>
        <p:nvSpPr>
          <p:cNvPr id="221" name="Google Shape;221;p42"/>
          <p:cNvSpPr txBox="1">
            <a:spLocks noGrp="1"/>
          </p:cNvSpPr>
          <p:nvPr>
            <p:ph type="body" idx="1"/>
          </p:nvPr>
        </p:nvSpPr>
        <p:spPr>
          <a:xfrm>
            <a:off x="4665875" y="364898"/>
            <a:ext cx="4166400" cy="409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2"/>
              </a:buClr>
              <a:buSzPts val="1300"/>
              <a:buFont typeface="Roboto"/>
              <a:buNone/>
            </a:pPr>
            <a:r>
              <a:rPr lang="es-ES" sz="2000" b="0" i="0" u="none" strike="noStrike" cap="none" dirty="0">
                <a:solidFill>
                  <a:schemeClr val="accent1"/>
                </a:solidFill>
                <a:latin typeface="Merriweather"/>
                <a:ea typeface="Merriweather"/>
                <a:cs typeface="Merriweather"/>
                <a:sym typeface="Merriweather"/>
              </a:rPr>
              <a:t>Los memoriales pueden constituir un “punto de partida para que la sociedad en su conjunto valorice los derechos humanos. Los memoriales pueden aportar una nueva perspectiva a historias unilaterales o incompletas sobre el pasado... Un memorial exitoso provocará una discusión valiosa sobre violaciones sin prolongar el conflicto”.</a:t>
            </a:r>
            <a:endParaRPr sz="2000" b="0" i="0" u="none" strike="noStrike" cap="none" dirty="0">
              <a:solidFill>
                <a:schemeClr val="accent1"/>
              </a:solidFill>
              <a:latin typeface="Merriweather"/>
              <a:ea typeface="Merriweather"/>
              <a:cs typeface="Merriweather"/>
              <a:sym typeface="Merriweather"/>
            </a:endParaRPr>
          </a:p>
        </p:txBody>
      </p:sp>
      <p:sp>
        <p:nvSpPr>
          <p:cNvPr id="4" name="Rectangle 3">
            <a:extLst>
              <a:ext uri="{FF2B5EF4-FFF2-40B4-BE49-F238E27FC236}">
                <a16:creationId xmlns:a16="http://schemas.microsoft.com/office/drawing/2014/main" id="{95CC466F-369C-4CBA-AE54-63BA9EF03BE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xfrm>
            <a:off x="235193" y="2945400"/>
            <a:ext cx="3664500" cy="219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1" u="none" strike="noStrike" cap="none" dirty="0">
                <a:solidFill>
                  <a:schemeClr val="accent1"/>
                </a:solidFill>
                <a:latin typeface="Merriweather"/>
                <a:ea typeface="Merriweather"/>
                <a:cs typeface="Merriweather"/>
                <a:sym typeface="Merriweather"/>
              </a:rPr>
              <a:t>Estatua de la paz </a:t>
            </a:r>
            <a:r>
              <a:rPr lang="es-ES" sz="3600" b="0" i="0" u="none" strike="noStrike" cap="none" dirty="0">
                <a:solidFill>
                  <a:schemeClr val="accent1"/>
                </a:solidFill>
                <a:latin typeface="Merriweather"/>
                <a:ea typeface="Merriweather"/>
                <a:cs typeface="Merriweather"/>
                <a:sym typeface="Merriweather"/>
              </a:rPr>
              <a:t>(</a:t>
            </a:r>
            <a:r>
              <a:rPr lang="es-ES" sz="3600" b="0" i="1" u="none" strike="noStrike" cap="none" dirty="0" err="1">
                <a:solidFill>
                  <a:schemeClr val="accent1"/>
                </a:solidFill>
                <a:latin typeface="Merriweather"/>
                <a:ea typeface="Merriweather"/>
                <a:cs typeface="Merriweather"/>
                <a:sym typeface="Merriweather"/>
              </a:rPr>
              <a:t>Sonyeosang</a:t>
            </a:r>
            <a:r>
              <a:rPr lang="es-ES" sz="3600" b="0" i="0" u="none" strike="noStrike" cap="none" dirty="0">
                <a:solidFill>
                  <a:schemeClr val="accent1"/>
                </a:solidFill>
                <a:latin typeface="Merriweather"/>
                <a:ea typeface="Merriweather"/>
                <a:cs typeface="Merriweather"/>
                <a:sym typeface="Merriweather"/>
              </a:rPr>
              <a:t>)</a:t>
            </a:r>
            <a:endParaRPr sz="3600" b="0" i="0" u="none" strike="noStrike" cap="none" dirty="0">
              <a:solidFill>
                <a:schemeClr val="accent1"/>
              </a:solidFill>
              <a:latin typeface="Merriweather"/>
              <a:ea typeface="Merriweather"/>
              <a:cs typeface="Merriweather"/>
              <a:sym typeface="Merriweather"/>
            </a:endParaRPr>
          </a:p>
        </p:txBody>
      </p:sp>
      <p:pic>
        <p:nvPicPr>
          <p:cNvPr id="227" name="Google Shape;227;p43"/>
          <p:cNvPicPr preferRelativeResize="0"/>
          <p:nvPr/>
        </p:nvPicPr>
        <p:blipFill rotWithShape="1">
          <a:blip r:embed="rId3">
            <a:alphaModFix/>
          </a:blip>
          <a:srcRect/>
          <a:stretch/>
        </p:blipFill>
        <p:spPr>
          <a:xfrm>
            <a:off x="4874169" y="0"/>
            <a:ext cx="3857633" cy="5143500"/>
          </a:xfrm>
          <a:prstGeom prst="rect">
            <a:avLst/>
          </a:prstGeom>
          <a:noFill/>
          <a:ln>
            <a:noFill/>
          </a:ln>
        </p:spPr>
      </p:pic>
      <p:pic>
        <p:nvPicPr>
          <p:cNvPr id="228" name="Google Shape;228;p43"/>
          <p:cNvPicPr preferRelativeResize="0"/>
          <p:nvPr/>
        </p:nvPicPr>
        <p:blipFill rotWithShape="1">
          <a:blip r:embed="rId4">
            <a:alphaModFix/>
          </a:blip>
          <a:srcRect/>
          <a:stretch/>
        </p:blipFill>
        <p:spPr>
          <a:xfrm>
            <a:off x="104417" y="0"/>
            <a:ext cx="4769752" cy="31798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Merriweather"/>
              <a:buAutoNum type="arabicPeriod"/>
            </a:pPr>
            <a:r>
              <a:rPr lang="es-ES" sz="2800" b="0" i="0" u="none" strike="noStrike" cap="none">
                <a:solidFill>
                  <a:schemeClr val="lt1"/>
                </a:solidFill>
                <a:latin typeface="Merriweather"/>
                <a:ea typeface="Merriweather"/>
                <a:cs typeface="Merriweather"/>
                <a:sym typeface="Merriweather"/>
              </a:rPr>
              <a:t>Introducción</a:t>
            </a:r>
            <a:endParaRPr sz="2800" b="0" i="0" u="none" strike="noStrike" cap="none">
              <a:solidFill>
                <a:schemeClr val="lt1"/>
              </a:solidFill>
              <a:latin typeface="Merriweather"/>
              <a:ea typeface="Merriweather"/>
              <a:cs typeface="Merriweather"/>
              <a:sym typeface="Merriweather"/>
            </a:endParaRPr>
          </a:p>
        </p:txBody>
      </p:sp>
      <p:sp>
        <p:nvSpPr>
          <p:cNvPr id="125" name="Google Shape;125;p26"/>
          <p:cNvSpPr txBox="1">
            <a:spLocks noGrp="1"/>
          </p:cNvSpPr>
          <p:nvPr>
            <p:ph type="body" idx="1"/>
          </p:nvPr>
        </p:nvSpPr>
        <p:spPr>
          <a:xfrm>
            <a:off x="4664553" y="175163"/>
            <a:ext cx="4335600" cy="432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es-ES" sz="1500" b="0" i="0" u="none" strike="noStrike" cap="none">
                <a:solidFill>
                  <a:schemeClr val="accent1"/>
                </a:solidFill>
                <a:latin typeface="Roboto"/>
                <a:ea typeface="Roboto"/>
                <a:cs typeface="Roboto"/>
                <a:sym typeface="Roboto"/>
              </a:rPr>
              <a:t>Los memoriales son una forma de </a:t>
            </a:r>
            <a:r>
              <a:rPr lang="es-ES" sz="1500" b="1" i="0" u="none" strike="noStrike" cap="none">
                <a:solidFill>
                  <a:schemeClr val="accent1"/>
                </a:solidFill>
                <a:latin typeface="Roboto"/>
                <a:ea typeface="Roboto"/>
                <a:cs typeface="Roboto"/>
                <a:sym typeface="Roboto"/>
              </a:rPr>
              <a:t>conmemorar a las víctimas</a:t>
            </a:r>
            <a:r>
              <a:rPr lang="es-ES" sz="1500" b="0" i="0" u="none" strike="noStrike" cap="none">
                <a:solidFill>
                  <a:schemeClr val="accent1"/>
                </a:solidFill>
                <a:latin typeface="Roboto"/>
                <a:ea typeface="Roboto"/>
                <a:cs typeface="Roboto"/>
                <a:sym typeface="Roboto"/>
              </a:rPr>
              <a:t> y de </a:t>
            </a:r>
            <a:r>
              <a:rPr lang="es-ES" sz="1500" b="1" i="0" u="none" strike="noStrike" cap="none">
                <a:solidFill>
                  <a:schemeClr val="accent1"/>
                </a:solidFill>
                <a:latin typeface="Roboto"/>
                <a:ea typeface="Roboto"/>
                <a:cs typeface="Roboto"/>
                <a:sym typeface="Roboto"/>
              </a:rPr>
              <a:t>reflejar la complejidad</a:t>
            </a:r>
            <a:r>
              <a:rPr lang="es-ES" sz="1500" b="0" i="0" u="none" strike="noStrike" cap="none">
                <a:solidFill>
                  <a:schemeClr val="accent1"/>
                </a:solidFill>
                <a:latin typeface="Roboto"/>
                <a:ea typeface="Roboto"/>
                <a:cs typeface="Roboto"/>
                <a:sym typeface="Roboto"/>
              </a:rPr>
              <a:t> de los problemas que se derivan de la violencia generalizada y la represión estatal.</a:t>
            </a:r>
            <a:endParaRPr/>
          </a:p>
          <a:p>
            <a:pPr marL="0" marR="0" lvl="0" indent="0" algn="l" rtl="0">
              <a:lnSpc>
                <a:spcPct val="115000"/>
              </a:lnSpc>
              <a:spcBef>
                <a:spcPts val="0"/>
              </a:spcBef>
              <a:spcAft>
                <a:spcPts val="0"/>
              </a:spcAft>
              <a:buClr>
                <a:schemeClr val="dk2"/>
              </a:buClr>
              <a:buSzPts val="1300"/>
              <a:buFont typeface="Roboto"/>
              <a:buNone/>
            </a:pPr>
            <a:endParaRPr sz="1500" b="0" i="0" u="none" strike="noStrike" cap="none">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chemeClr val="dk2"/>
              </a:buClr>
              <a:buSzPts val="1300"/>
              <a:buFont typeface="Roboto"/>
              <a:buNone/>
            </a:pPr>
            <a:r>
              <a:rPr lang="es-ES" sz="1500" b="0" i="0" u="none" strike="noStrike" cap="none">
                <a:solidFill>
                  <a:schemeClr val="accent1"/>
                </a:solidFill>
                <a:latin typeface="Roboto"/>
                <a:ea typeface="Roboto"/>
                <a:cs typeface="Roboto"/>
                <a:sym typeface="Roboto"/>
              </a:rPr>
              <a:t>No existe un único enfoque o fórmula para la memorialización de las víctimas: </a:t>
            </a:r>
            <a:r>
              <a:rPr lang="es-ES" sz="1500" b="1" i="0" u="none" strike="noStrike" cap="none">
                <a:solidFill>
                  <a:schemeClr val="accent1"/>
                </a:solidFill>
                <a:latin typeface="Roboto"/>
                <a:ea typeface="Roboto"/>
                <a:cs typeface="Roboto"/>
                <a:sym typeface="Roboto"/>
              </a:rPr>
              <a:t>cada comunidad tendrá diferentes prioridades y expectativas</a:t>
            </a:r>
            <a:r>
              <a:rPr lang="es-ES" sz="1500" b="0" i="0" u="none" strike="noStrike" cap="none">
                <a:solidFill>
                  <a:schemeClr val="accent1"/>
                </a:solidFill>
                <a:latin typeface="Roboto"/>
                <a:ea typeface="Roboto"/>
                <a:cs typeface="Roboto"/>
                <a:sym typeface="Roboto"/>
              </a:rPr>
              <a:t>; también existirán diferencias dentro de las comunidades.</a:t>
            </a:r>
            <a:endParaRPr/>
          </a:p>
          <a:p>
            <a:pPr marL="0" marR="0" lvl="0" indent="0" algn="l" rtl="0">
              <a:lnSpc>
                <a:spcPct val="115000"/>
              </a:lnSpc>
              <a:spcBef>
                <a:spcPts val="0"/>
              </a:spcBef>
              <a:spcAft>
                <a:spcPts val="0"/>
              </a:spcAft>
              <a:buClr>
                <a:schemeClr val="dk2"/>
              </a:buClr>
              <a:buSzPts val="1300"/>
              <a:buFont typeface="Roboto"/>
              <a:buNone/>
            </a:pPr>
            <a:endParaRPr sz="1500" b="0" i="0" u="none" strike="noStrike" cap="none">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chemeClr val="dk2"/>
              </a:buClr>
              <a:buSzPts val="1300"/>
              <a:buFont typeface="Roboto"/>
              <a:buNone/>
            </a:pPr>
            <a:r>
              <a:rPr lang="es-ES" sz="1500" b="0" i="0" u="none" strike="noStrike" cap="none">
                <a:solidFill>
                  <a:schemeClr val="accent1"/>
                </a:solidFill>
                <a:latin typeface="Roboto"/>
                <a:ea typeface="Roboto"/>
                <a:cs typeface="Roboto"/>
                <a:sym typeface="Roboto"/>
              </a:rPr>
              <a:t>Sin embargo, los memoriales a menudo pasan por alto o </a:t>
            </a:r>
            <a:r>
              <a:rPr lang="es-ES" sz="1500" b="1" i="0" u="none" strike="noStrike" cap="none">
                <a:solidFill>
                  <a:schemeClr val="accent1"/>
                </a:solidFill>
                <a:latin typeface="Roboto"/>
                <a:ea typeface="Roboto"/>
                <a:cs typeface="Roboto"/>
                <a:sym typeface="Roboto"/>
              </a:rPr>
              <a:t>caracterizan erróneamente la complejidad de los papeles de las mujeres y las niñas: </a:t>
            </a:r>
            <a:r>
              <a:rPr lang="es-ES" sz="1500" b="1" i="1" u="none" strike="noStrike" cap="none">
                <a:solidFill>
                  <a:schemeClr val="accent1"/>
                </a:solidFill>
                <a:latin typeface="Roboto"/>
                <a:ea typeface="Roboto"/>
                <a:cs typeface="Roboto"/>
                <a:sym typeface="Roboto"/>
              </a:rPr>
              <a:t>memoria dividida</a:t>
            </a:r>
            <a:r>
              <a:rPr lang="es-ES" sz="1500" b="0" i="0" u="none" strike="noStrike" cap="none">
                <a:solidFill>
                  <a:schemeClr val="accent1"/>
                </a:solidFill>
                <a:latin typeface="Roboto"/>
                <a:ea typeface="Roboto"/>
                <a:cs typeface="Roboto"/>
                <a:sym typeface="Roboto"/>
              </a:rPr>
              <a:t> se refiere a la forma en que el “</a:t>
            </a:r>
            <a:r>
              <a:rPr lang="es-ES" sz="1500" b="1" i="0" u="none" strike="noStrike" cap="none">
                <a:solidFill>
                  <a:schemeClr val="accent1"/>
                </a:solidFill>
                <a:latin typeface="Roboto"/>
                <a:ea typeface="Roboto"/>
                <a:cs typeface="Roboto"/>
                <a:sym typeface="Roboto"/>
              </a:rPr>
              <a:t>trauma de la guerra y el genocidio es recordado de forma diferente para hombres y mujeres</a:t>
            </a:r>
            <a:r>
              <a:rPr lang="es-ES" sz="1500" b="0" i="0" u="none" strike="noStrike" cap="none">
                <a:solidFill>
                  <a:schemeClr val="accent1"/>
                </a:solidFill>
                <a:latin typeface="Roboto"/>
                <a:ea typeface="Roboto"/>
                <a:cs typeface="Roboto"/>
                <a:sym typeface="Roboto"/>
              </a:rPr>
              <a:t>”.</a:t>
            </a:r>
            <a:endParaRPr/>
          </a:p>
        </p:txBody>
      </p:sp>
      <p:sp>
        <p:nvSpPr>
          <p:cNvPr id="4" name="Rectangle 3">
            <a:extLst>
              <a:ext uri="{FF2B5EF4-FFF2-40B4-BE49-F238E27FC236}">
                <a16:creationId xmlns:a16="http://schemas.microsoft.com/office/drawing/2014/main" id="{29608751-5B49-464A-8E79-0BC3AB7205D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5"/>
          <p:cNvPicPr preferRelativeResize="0"/>
          <p:nvPr/>
        </p:nvPicPr>
        <p:blipFill rotWithShape="1">
          <a:blip r:embed="rId3">
            <a:alphaModFix/>
          </a:blip>
          <a:srcRect/>
          <a:stretch/>
        </p:blipFill>
        <p:spPr>
          <a:xfrm>
            <a:off x="1142991" y="0"/>
            <a:ext cx="6858008" cy="5143500"/>
          </a:xfrm>
          <a:prstGeom prst="rect">
            <a:avLst/>
          </a:prstGeom>
          <a:noFill/>
          <a:ln>
            <a:noFill/>
          </a:ln>
        </p:spPr>
      </p:pic>
      <p:sp>
        <p:nvSpPr>
          <p:cNvPr id="3" name="Rectangle 2">
            <a:extLst>
              <a:ext uri="{FF2B5EF4-FFF2-40B4-BE49-F238E27FC236}">
                <a16:creationId xmlns:a16="http://schemas.microsoft.com/office/drawing/2014/main" id="{18A17427-A2B9-44EF-99E2-ACB720ACCC3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4"/>
          <p:cNvSpPr txBox="1">
            <a:spLocks noGrp="1"/>
          </p:cNvSpPr>
          <p:nvPr>
            <p:ph type="title"/>
          </p:nvPr>
        </p:nvSpPr>
        <p:spPr>
          <a:xfrm>
            <a:off x="6499825" y="1084250"/>
            <a:ext cx="2727600" cy="2335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2400" b="0" i="0" u="none" strike="noStrike" cap="none">
                <a:solidFill>
                  <a:schemeClr val="accent1"/>
                </a:solidFill>
                <a:latin typeface="Merriweather"/>
                <a:ea typeface="Merriweather"/>
                <a:cs typeface="Merriweather"/>
                <a:sym typeface="Merriweather"/>
              </a:rPr>
              <a:t>Murales en honor a las mujeres desaparecidas en </a:t>
            </a:r>
            <a:endParaRPr/>
          </a:p>
          <a:p>
            <a:pPr marL="0" marR="0" lvl="0" indent="0" algn="ctr" rtl="0">
              <a:lnSpc>
                <a:spcPct val="100000"/>
              </a:lnSpc>
              <a:spcBef>
                <a:spcPts val="0"/>
              </a:spcBef>
              <a:spcAft>
                <a:spcPts val="0"/>
              </a:spcAft>
              <a:buClr>
                <a:schemeClr val="accent1"/>
              </a:buClr>
              <a:buSzPts val="3600"/>
              <a:buFont typeface="Merriweather"/>
              <a:buNone/>
            </a:pPr>
            <a:r>
              <a:rPr lang="es-ES" sz="2400" b="0" i="0" u="none" strike="noStrike" cap="none">
                <a:solidFill>
                  <a:schemeClr val="accent1"/>
                </a:solidFill>
                <a:latin typeface="Merriweather"/>
                <a:ea typeface="Merriweather"/>
                <a:cs typeface="Merriweather"/>
                <a:sym typeface="Merriweather"/>
              </a:rPr>
              <a:t>Ciudad Juárez, México</a:t>
            </a:r>
            <a:endParaRPr sz="3600" b="0" i="0" u="none" strike="noStrike" cap="none">
              <a:solidFill>
                <a:schemeClr val="accent1"/>
              </a:solidFill>
              <a:latin typeface="Merriweather"/>
              <a:ea typeface="Merriweather"/>
              <a:cs typeface="Merriweather"/>
              <a:sym typeface="Merriweather"/>
            </a:endParaRPr>
          </a:p>
        </p:txBody>
      </p:sp>
      <p:pic>
        <p:nvPicPr>
          <p:cNvPr id="234" name="Google Shape;234;p44"/>
          <p:cNvPicPr preferRelativeResize="0"/>
          <p:nvPr/>
        </p:nvPicPr>
        <p:blipFill rotWithShape="1">
          <a:blip r:embed="rId3">
            <a:alphaModFix/>
          </a:blip>
          <a:srcRect/>
          <a:stretch/>
        </p:blipFill>
        <p:spPr>
          <a:xfrm>
            <a:off x="0" y="544909"/>
            <a:ext cx="6589250" cy="4024766"/>
          </a:xfrm>
          <a:prstGeom prst="rect">
            <a:avLst/>
          </a:prstGeom>
          <a:noFill/>
          <a:ln>
            <a:noFill/>
          </a:ln>
        </p:spPr>
      </p:pic>
      <p:sp>
        <p:nvSpPr>
          <p:cNvPr id="4" name="Rectangle 3">
            <a:extLst>
              <a:ext uri="{FF2B5EF4-FFF2-40B4-BE49-F238E27FC236}">
                <a16:creationId xmlns:a16="http://schemas.microsoft.com/office/drawing/2014/main" id="{17AC50D0-A228-4EA4-8864-0E280998C00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6"/>
          <p:cNvSpPr txBox="1">
            <a:spLocks noGrp="1"/>
          </p:cNvSpPr>
          <p:nvPr>
            <p:ph type="title"/>
          </p:nvPr>
        </p:nvSpPr>
        <p:spPr>
          <a:xfrm>
            <a:off x="4572000" y="798600"/>
            <a:ext cx="4260300"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u="none" strike="noStrike" cap="none" dirty="0">
                <a:solidFill>
                  <a:schemeClr val="accent1"/>
                </a:solidFill>
                <a:latin typeface="Merriweather"/>
                <a:ea typeface="Merriweather"/>
                <a:cs typeface="Merriweather"/>
                <a:sym typeface="Merriweather"/>
              </a:rPr>
              <a:t>Memorial a los homosexuales perseguidos bajo el régimen nacionalsocialista </a:t>
            </a:r>
            <a:endParaRPr sz="3600" b="0" u="none" strike="noStrike" cap="none" dirty="0">
              <a:solidFill>
                <a:schemeClr val="accent1"/>
              </a:solidFill>
              <a:latin typeface="Merriweather"/>
              <a:ea typeface="Merriweather"/>
              <a:cs typeface="Merriweather"/>
              <a:sym typeface="Merriweather"/>
            </a:endParaRPr>
          </a:p>
        </p:txBody>
      </p:sp>
      <p:pic>
        <p:nvPicPr>
          <p:cNvPr id="245" name="Google Shape;245;p46"/>
          <p:cNvPicPr preferRelativeResize="0"/>
          <p:nvPr/>
        </p:nvPicPr>
        <p:blipFill rotWithShape="1">
          <a:blip r:embed="rId3">
            <a:alphaModFix/>
          </a:blip>
          <a:srcRect/>
          <a:stretch/>
        </p:blipFill>
        <p:spPr>
          <a:xfrm>
            <a:off x="161775" y="147775"/>
            <a:ext cx="3695850" cy="4927800"/>
          </a:xfrm>
          <a:prstGeom prst="rect">
            <a:avLst/>
          </a:prstGeom>
          <a:noFill/>
          <a:ln>
            <a:noFill/>
          </a:ln>
        </p:spPr>
      </p:pic>
      <p:sp>
        <p:nvSpPr>
          <p:cNvPr id="4" name="Rectangle 3">
            <a:extLst>
              <a:ext uri="{FF2B5EF4-FFF2-40B4-BE49-F238E27FC236}">
                <a16:creationId xmlns:a16="http://schemas.microsoft.com/office/drawing/2014/main" id="{26B9931A-37BE-4E2B-AAB8-B4B42526523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7"/>
          <p:cNvSpPr txBox="1">
            <a:spLocks noGrp="1"/>
          </p:cNvSpPr>
          <p:nvPr>
            <p:ph type="title"/>
          </p:nvPr>
        </p:nvSpPr>
        <p:spPr>
          <a:xfrm>
            <a:off x="0" y="798600"/>
            <a:ext cx="2682744"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dirty="0">
                <a:solidFill>
                  <a:schemeClr val="accent1"/>
                </a:solidFill>
                <a:latin typeface="Merriweather"/>
                <a:ea typeface="Merriweather"/>
                <a:cs typeface="Merriweather"/>
                <a:sym typeface="Merriweather"/>
              </a:rPr>
              <a:t>Triángulos rosados</a:t>
            </a:r>
            <a:endParaRPr sz="3600" b="0" i="0" u="none" strike="noStrike" cap="none" dirty="0">
              <a:solidFill>
                <a:schemeClr val="accent1"/>
              </a:solidFill>
              <a:latin typeface="Merriweather"/>
              <a:ea typeface="Merriweather"/>
              <a:cs typeface="Merriweather"/>
              <a:sym typeface="Merriweather"/>
            </a:endParaRPr>
          </a:p>
        </p:txBody>
      </p:sp>
      <p:pic>
        <p:nvPicPr>
          <p:cNvPr id="251" name="Google Shape;251;p47"/>
          <p:cNvPicPr preferRelativeResize="0"/>
          <p:nvPr/>
        </p:nvPicPr>
        <p:blipFill rotWithShape="1">
          <a:blip r:embed="rId3">
            <a:alphaModFix/>
          </a:blip>
          <a:srcRect/>
          <a:stretch/>
        </p:blipFill>
        <p:spPr>
          <a:xfrm>
            <a:off x="2781600" y="152400"/>
            <a:ext cx="6210002" cy="4657501"/>
          </a:xfrm>
          <a:prstGeom prst="rect">
            <a:avLst/>
          </a:prstGeom>
          <a:noFill/>
          <a:ln>
            <a:noFill/>
          </a:ln>
        </p:spPr>
      </p:pic>
      <p:sp>
        <p:nvSpPr>
          <p:cNvPr id="4" name="Rectangle 3">
            <a:extLst>
              <a:ext uri="{FF2B5EF4-FFF2-40B4-BE49-F238E27FC236}">
                <a16:creationId xmlns:a16="http://schemas.microsoft.com/office/drawing/2014/main" id="{5B9E64F4-DCBE-4CB7-9FBD-AFF3D7911CE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6. Memorialización de las vivencias de mujeres y niñas</a:t>
            </a:r>
            <a:endParaRPr sz="2800" b="0" i="0" u="none" strike="noStrike" cap="none">
              <a:solidFill>
                <a:schemeClr val="lt1"/>
              </a:solidFill>
              <a:latin typeface="Merriweather"/>
              <a:ea typeface="Merriweather"/>
              <a:cs typeface="Merriweather"/>
              <a:sym typeface="Merriweather"/>
            </a:endParaRPr>
          </a:p>
        </p:txBody>
      </p:sp>
      <p:sp>
        <p:nvSpPr>
          <p:cNvPr id="257" name="Google Shape;257;p48"/>
          <p:cNvSpPr txBox="1">
            <a:spLocks noGrp="1"/>
          </p:cNvSpPr>
          <p:nvPr>
            <p:ph type="body" idx="1"/>
          </p:nvPr>
        </p:nvSpPr>
        <p:spPr>
          <a:xfrm>
            <a:off x="4644675" y="500925"/>
            <a:ext cx="4166400" cy="45507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chemeClr val="dk2"/>
              </a:buClr>
              <a:buSzPts val="1300"/>
              <a:buFont typeface="Roboto"/>
              <a:buNone/>
            </a:pPr>
            <a:r>
              <a:rPr lang="es-ES" sz="1600" b="0" i="0" u="none" strike="noStrike" cap="none" dirty="0">
                <a:solidFill>
                  <a:schemeClr val="accent1"/>
                </a:solidFill>
                <a:latin typeface="Merriweather"/>
                <a:ea typeface="Merriweather"/>
                <a:cs typeface="Merriweather"/>
                <a:sym typeface="Merriweather"/>
              </a:rPr>
              <a:t>Las mujeres a menudo son retratadas como </a:t>
            </a:r>
            <a:r>
              <a:rPr lang="es-ES" sz="1600" b="1" i="0" u="none" strike="noStrike" cap="none" dirty="0">
                <a:solidFill>
                  <a:schemeClr val="accent1"/>
                </a:solidFill>
                <a:latin typeface="Merriweather"/>
                <a:ea typeface="Merriweather"/>
                <a:cs typeface="Merriweather"/>
                <a:sym typeface="Merriweather"/>
              </a:rPr>
              <a:t>víctimas pasivas e indiferentes, a pesar de haber sido protagonistas fundamentales</a:t>
            </a:r>
            <a:r>
              <a:rPr lang="es-ES" sz="1600" b="0" i="0" u="none" strike="noStrike" cap="none" dirty="0">
                <a:solidFill>
                  <a:schemeClr val="accent1"/>
                </a:solidFill>
                <a:latin typeface="Merriweather"/>
                <a:ea typeface="Merriweather"/>
                <a:cs typeface="Merriweather"/>
                <a:sym typeface="Merriweather"/>
              </a:rPr>
              <a:t> que encabezaron o ayudaron a forjar los acontecimientos. A menudo se las retrata principalmente en funciones domésticas tradicionales.</a:t>
            </a:r>
            <a:endParaRPr sz="1600" b="0" i="0" u="none" strike="noStrike" cap="none" dirty="0">
              <a:solidFill>
                <a:schemeClr val="accent1"/>
              </a:solidFill>
              <a:latin typeface="Merriweather"/>
              <a:ea typeface="Merriweather"/>
              <a:cs typeface="Merriweather"/>
              <a:sym typeface="Merriweather"/>
            </a:endParaRPr>
          </a:p>
          <a:p>
            <a:pPr marL="863600" marR="0" lvl="0" indent="0" algn="just" rtl="0">
              <a:lnSpc>
                <a:spcPct val="115000"/>
              </a:lnSpc>
              <a:spcBef>
                <a:spcPts val="0"/>
              </a:spcBef>
              <a:spcAft>
                <a:spcPts val="0"/>
              </a:spcAft>
              <a:buClr>
                <a:schemeClr val="dk2"/>
              </a:buClr>
              <a:buSzPts val="1300"/>
              <a:buFont typeface="Roboto"/>
              <a:buNone/>
            </a:pPr>
            <a:r>
              <a:rPr lang="es-ES" sz="1300" b="0" i="0" u="none" strike="noStrike" cap="none" dirty="0">
                <a:solidFill>
                  <a:schemeClr val="dk2"/>
                </a:solidFill>
                <a:latin typeface="Roboto"/>
                <a:ea typeface="Roboto"/>
                <a:cs typeface="Roboto"/>
                <a:sym typeface="Roboto"/>
              </a:rPr>
              <a:t> </a:t>
            </a:r>
            <a:endParaRPr sz="1600" b="0" i="0" u="none" strike="noStrike" cap="none" dirty="0">
              <a:solidFill>
                <a:schemeClr val="accent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2"/>
              </a:buClr>
              <a:buSzPts val="1300"/>
              <a:buFont typeface="Roboto"/>
              <a:buNone/>
            </a:pPr>
            <a:endParaRPr sz="1600" b="0" i="0" u="none" strike="noStrike" cap="none" dirty="0">
              <a:solidFill>
                <a:schemeClr val="accent1"/>
              </a:solidFill>
              <a:latin typeface="Merriweather"/>
              <a:ea typeface="Merriweather"/>
              <a:cs typeface="Merriweather"/>
              <a:sym typeface="Merriweather"/>
            </a:endParaRPr>
          </a:p>
          <a:p>
            <a:pPr marL="0" marR="0" lvl="0" indent="0" algn="r" rtl="0">
              <a:lnSpc>
                <a:spcPct val="115000"/>
              </a:lnSpc>
              <a:spcBef>
                <a:spcPts val="0"/>
              </a:spcBef>
              <a:spcAft>
                <a:spcPts val="0"/>
              </a:spcAft>
              <a:buClr>
                <a:schemeClr val="dk2"/>
              </a:buClr>
              <a:buSzPts val="1300"/>
              <a:buFont typeface="Roboto"/>
              <a:buNone/>
            </a:pPr>
            <a:r>
              <a:rPr lang="es-ES" sz="1600" b="0" i="0" u="none" strike="noStrike" cap="none" dirty="0">
                <a:solidFill>
                  <a:schemeClr val="accent1"/>
                </a:solidFill>
                <a:latin typeface="Merriweather"/>
                <a:ea typeface="Merriweather"/>
                <a:cs typeface="Merriweather"/>
                <a:sym typeface="Merriweather"/>
              </a:rPr>
              <a:t>Los proyectos de </a:t>
            </a:r>
            <a:r>
              <a:rPr lang="es-ES" sz="1600" b="0" i="0" u="none" strike="noStrike" cap="none" dirty="0" err="1">
                <a:solidFill>
                  <a:schemeClr val="accent1"/>
                </a:solidFill>
                <a:latin typeface="Merriweather"/>
                <a:ea typeface="Merriweather"/>
                <a:cs typeface="Merriweather"/>
                <a:sym typeface="Merriweather"/>
              </a:rPr>
              <a:t>memorialización</a:t>
            </a:r>
            <a:r>
              <a:rPr lang="es-ES" sz="1600" b="0" i="0" u="none" strike="noStrike" cap="none" dirty="0">
                <a:solidFill>
                  <a:schemeClr val="accent1"/>
                </a:solidFill>
                <a:latin typeface="Merriweather"/>
                <a:ea typeface="Merriweather"/>
                <a:cs typeface="Merriweather"/>
                <a:sym typeface="Merriweather"/>
              </a:rPr>
              <a:t> pueden </a:t>
            </a:r>
            <a:r>
              <a:rPr lang="es-ES" sz="1600" b="1" i="0" u="none" strike="noStrike" cap="none" dirty="0">
                <a:solidFill>
                  <a:schemeClr val="accent1"/>
                </a:solidFill>
                <a:latin typeface="Merriweather"/>
                <a:ea typeface="Merriweather"/>
                <a:cs typeface="Merriweather"/>
                <a:sym typeface="Merriweather"/>
              </a:rPr>
              <a:t>llamar la atención sobre lo que sucedió con las mujeres</a:t>
            </a:r>
            <a:r>
              <a:rPr lang="es-ES" sz="1600" b="0" i="0" u="none" strike="noStrike" cap="none" dirty="0">
                <a:solidFill>
                  <a:schemeClr val="accent1"/>
                </a:solidFill>
                <a:latin typeface="Merriweather"/>
                <a:ea typeface="Merriweather"/>
                <a:cs typeface="Merriweather"/>
                <a:sym typeface="Merriweather"/>
              </a:rPr>
              <a:t> víctimas en períodos de dictadura o conflicto, </a:t>
            </a:r>
            <a:r>
              <a:rPr lang="es-ES" sz="1600" b="1" i="0" u="none" strike="noStrike" cap="none" dirty="0">
                <a:solidFill>
                  <a:schemeClr val="accent1"/>
                </a:solidFill>
                <a:latin typeface="Merriweather"/>
                <a:ea typeface="Merriweather"/>
                <a:cs typeface="Merriweather"/>
                <a:sym typeface="Merriweather"/>
              </a:rPr>
              <a:t>así como sobre la violencia cotidiana contra las mujeres</a:t>
            </a:r>
            <a:r>
              <a:rPr lang="es-ES" sz="1600" b="0" i="0" u="none" strike="noStrike" cap="none" dirty="0">
                <a:solidFill>
                  <a:schemeClr val="accent1"/>
                </a:solidFill>
                <a:latin typeface="Merriweather"/>
                <a:ea typeface="Merriweather"/>
                <a:cs typeface="Merriweather"/>
                <a:sym typeface="Merriweather"/>
              </a:rPr>
              <a:t>.</a:t>
            </a:r>
            <a:endParaRPr sz="1300" b="0" i="0" u="none" strike="noStrike" cap="none" dirty="0">
              <a:solidFill>
                <a:schemeClr val="accent1"/>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9"/>
          <p:cNvSpPr txBox="1">
            <a:spLocks noGrp="1"/>
          </p:cNvSpPr>
          <p:nvPr>
            <p:ph type="title"/>
          </p:nvPr>
        </p:nvSpPr>
        <p:spPr>
          <a:xfrm>
            <a:off x="369000" y="3466550"/>
            <a:ext cx="8775000" cy="167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Ana Frank en los Países Bajos y Alemania </a:t>
            </a:r>
            <a:endParaRPr sz="3600" b="0" i="0" u="none" strike="noStrike" cap="none">
              <a:solidFill>
                <a:schemeClr val="accent1"/>
              </a:solidFill>
              <a:latin typeface="Merriweather"/>
              <a:ea typeface="Merriweather"/>
              <a:cs typeface="Merriweather"/>
              <a:sym typeface="Merriweather"/>
            </a:endParaRPr>
          </a:p>
        </p:txBody>
      </p:sp>
      <p:pic>
        <p:nvPicPr>
          <p:cNvPr id="263" name="Google Shape;263;p49"/>
          <p:cNvPicPr preferRelativeResize="0"/>
          <p:nvPr/>
        </p:nvPicPr>
        <p:blipFill rotWithShape="1">
          <a:blip r:embed="rId3">
            <a:alphaModFix/>
          </a:blip>
          <a:srcRect/>
          <a:stretch/>
        </p:blipFill>
        <p:spPr>
          <a:xfrm>
            <a:off x="180875" y="56300"/>
            <a:ext cx="1857248" cy="3691805"/>
          </a:xfrm>
          <a:prstGeom prst="rect">
            <a:avLst/>
          </a:prstGeom>
          <a:noFill/>
          <a:ln>
            <a:noFill/>
          </a:ln>
        </p:spPr>
      </p:pic>
      <p:pic>
        <p:nvPicPr>
          <p:cNvPr id="264" name="Google Shape;264;p49"/>
          <p:cNvPicPr preferRelativeResize="0"/>
          <p:nvPr/>
        </p:nvPicPr>
        <p:blipFill rotWithShape="1">
          <a:blip r:embed="rId4">
            <a:alphaModFix/>
          </a:blip>
          <a:srcRect/>
          <a:stretch/>
        </p:blipFill>
        <p:spPr>
          <a:xfrm>
            <a:off x="2760113" y="95180"/>
            <a:ext cx="3452420" cy="3691799"/>
          </a:xfrm>
          <a:prstGeom prst="rect">
            <a:avLst/>
          </a:prstGeom>
          <a:noFill/>
          <a:ln>
            <a:noFill/>
          </a:ln>
        </p:spPr>
      </p:pic>
      <p:pic>
        <p:nvPicPr>
          <p:cNvPr id="265" name="Google Shape;265;p49"/>
          <p:cNvPicPr preferRelativeResize="0"/>
          <p:nvPr/>
        </p:nvPicPr>
        <p:blipFill rotWithShape="1">
          <a:blip r:embed="rId5">
            <a:alphaModFix/>
          </a:blip>
          <a:srcRect/>
          <a:stretch/>
        </p:blipFill>
        <p:spPr>
          <a:xfrm>
            <a:off x="7025237" y="103680"/>
            <a:ext cx="2013174" cy="3691800"/>
          </a:xfrm>
          <a:prstGeom prst="rect">
            <a:avLst/>
          </a:prstGeom>
          <a:noFill/>
          <a:ln>
            <a:noFill/>
          </a:ln>
        </p:spPr>
      </p:pic>
      <p:sp>
        <p:nvSpPr>
          <p:cNvPr id="6" name="Rectangle 5">
            <a:extLst>
              <a:ext uri="{FF2B5EF4-FFF2-40B4-BE49-F238E27FC236}">
                <a16:creationId xmlns:a16="http://schemas.microsoft.com/office/drawing/2014/main" id="{A601FEB1-8036-4F32-96A7-BE99418F553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0"/>
          <p:cNvSpPr txBox="1">
            <a:spLocks noGrp="1"/>
          </p:cNvSpPr>
          <p:nvPr>
            <p:ph type="title"/>
          </p:nvPr>
        </p:nvSpPr>
        <p:spPr>
          <a:xfrm>
            <a:off x="357638" y="3722550"/>
            <a:ext cx="8545200" cy="126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Monumento nacional a las mujeres de Sudáfrica en Bloemfontein </a:t>
            </a:r>
            <a:endParaRPr sz="3600" b="0" i="0" u="none" strike="noStrike" cap="none">
              <a:solidFill>
                <a:schemeClr val="accent1"/>
              </a:solidFill>
              <a:latin typeface="Merriweather"/>
              <a:ea typeface="Merriweather"/>
              <a:cs typeface="Merriweather"/>
              <a:sym typeface="Merriweather"/>
            </a:endParaRPr>
          </a:p>
        </p:txBody>
      </p:sp>
      <p:pic>
        <p:nvPicPr>
          <p:cNvPr id="271" name="Google Shape;271;p50"/>
          <p:cNvPicPr preferRelativeResize="0"/>
          <p:nvPr/>
        </p:nvPicPr>
        <p:blipFill rotWithShape="1">
          <a:blip r:embed="rId3">
            <a:alphaModFix/>
          </a:blip>
          <a:srcRect/>
          <a:stretch/>
        </p:blipFill>
        <p:spPr>
          <a:xfrm>
            <a:off x="152400" y="152400"/>
            <a:ext cx="3159475" cy="2115027"/>
          </a:xfrm>
          <a:prstGeom prst="rect">
            <a:avLst/>
          </a:prstGeom>
          <a:noFill/>
          <a:ln>
            <a:noFill/>
          </a:ln>
        </p:spPr>
      </p:pic>
      <p:pic>
        <p:nvPicPr>
          <p:cNvPr id="272" name="Google Shape;272;p50"/>
          <p:cNvPicPr preferRelativeResize="0"/>
          <p:nvPr/>
        </p:nvPicPr>
        <p:blipFill rotWithShape="1">
          <a:blip r:embed="rId4">
            <a:alphaModFix/>
          </a:blip>
          <a:srcRect/>
          <a:stretch/>
        </p:blipFill>
        <p:spPr>
          <a:xfrm>
            <a:off x="3486297" y="152400"/>
            <a:ext cx="2287913" cy="3417747"/>
          </a:xfrm>
          <a:prstGeom prst="rect">
            <a:avLst/>
          </a:prstGeom>
          <a:noFill/>
          <a:ln>
            <a:noFill/>
          </a:ln>
        </p:spPr>
      </p:pic>
      <p:pic>
        <p:nvPicPr>
          <p:cNvPr id="273" name="Google Shape;273;p50"/>
          <p:cNvPicPr preferRelativeResize="0"/>
          <p:nvPr/>
        </p:nvPicPr>
        <p:blipFill rotWithShape="1">
          <a:blip r:embed="rId5">
            <a:alphaModFix/>
          </a:blip>
          <a:srcRect/>
          <a:stretch/>
        </p:blipFill>
        <p:spPr>
          <a:xfrm>
            <a:off x="5948625" y="152400"/>
            <a:ext cx="3042975" cy="2213060"/>
          </a:xfrm>
          <a:prstGeom prst="rect">
            <a:avLst/>
          </a:prstGeom>
          <a:noFill/>
          <a:ln>
            <a:noFill/>
          </a:ln>
        </p:spPr>
      </p:pic>
      <p:sp>
        <p:nvSpPr>
          <p:cNvPr id="6" name="Rectangle 5">
            <a:extLst>
              <a:ext uri="{FF2B5EF4-FFF2-40B4-BE49-F238E27FC236}">
                <a16:creationId xmlns:a16="http://schemas.microsoft.com/office/drawing/2014/main" id="{CBE319A3-D393-4DF1-BFF2-ECF68570925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1"/>
          <p:cNvSpPr txBox="1">
            <a:spLocks noGrp="1"/>
          </p:cNvSpPr>
          <p:nvPr>
            <p:ph type="title"/>
          </p:nvPr>
        </p:nvSpPr>
        <p:spPr>
          <a:xfrm>
            <a:off x="155850" y="3785350"/>
            <a:ext cx="8832300" cy="130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1" u="none" strike="noStrike" cap="none" dirty="0">
                <a:solidFill>
                  <a:schemeClr val="accent1"/>
                </a:solidFill>
                <a:latin typeface="Merriweather"/>
                <a:ea typeface="Merriweather"/>
                <a:cs typeface="Merriweather"/>
                <a:sym typeface="Merriweather"/>
              </a:rPr>
              <a:t>Grupo de la madre </a:t>
            </a:r>
            <a:r>
              <a:rPr lang="es-ES" sz="3600" b="0" i="0" u="none" strike="noStrike" cap="none" dirty="0">
                <a:solidFill>
                  <a:schemeClr val="accent1"/>
                </a:solidFill>
                <a:latin typeface="Merriweather"/>
                <a:ea typeface="Merriweather"/>
                <a:cs typeface="Merriweather"/>
                <a:sym typeface="Merriweather"/>
              </a:rPr>
              <a:t>(</a:t>
            </a:r>
            <a:r>
              <a:rPr lang="es-ES" sz="3600" b="0" i="1" u="none" strike="noStrike" cap="none" dirty="0" err="1">
                <a:solidFill>
                  <a:schemeClr val="accent1"/>
                </a:solidFill>
                <a:latin typeface="Merriweather"/>
                <a:ea typeface="Merriweather"/>
                <a:cs typeface="Merriweather"/>
                <a:sym typeface="Merriweather"/>
              </a:rPr>
              <a:t>Muttergruppe</a:t>
            </a:r>
            <a:r>
              <a:rPr lang="es-ES" sz="3600" b="0" i="0" u="none" strike="noStrike" cap="none" dirty="0">
                <a:solidFill>
                  <a:schemeClr val="accent1"/>
                </a:solidFill>
                <a:latin typeface="Merriweather"/>
                <a:ea typeface="Merriweather"/>
                <a:cs typeface="Merriweather"/>
                <a:sym typeface="Merriweather"/>
              </a:rPr>
              <a:t>) </a:t>
            </a:r>
            <a:endParaRPr sz="3600" b="0" i="0" u="none" strike="noStrike" cap="none" dirty="0">
              <a:solidFill>
                <a:schemeClr val="accent1"/>
              </a:solidFill>
              <a:latin typeface="Merriweather"/>
              <a:ea typeface="Merriweather"/>
              <a:cs typeface="Merriweather"/>
              <a:sym typeface="Merriweather"/>
            </a:endParaRPr>
          </a:p>
        </p:txBody>
      </p:sp>
      <p:pic>
        <p:nvPicPr>
          <p:cNvPr id="279" name="Google Shape;279;p51"/>
          <p:cNvPicPr preferRelativeResize="0"/>
          <p:nvPr/>
        </p:nvPicPr>
        <p:blipFill rotWithShape="1">
          <a:blip r:embed="rId3">
            <a:alphaModFix/>
          </a:blip>
          <a:srcRect t="1642" r="3455"/>
          <a:stretch/>
        </p:blipFill>
        <p:spPr>
          <a:xfrm>
            <a:off x="966750" y="122400"/>
            <a:ext cx="2872100" cy="3897625"/>
          </a:xfrm>
          <a:prstGeom prst="rect">
            <a:avLst/>
          </a:prstGeom>
          <a:noFill/>
          <a:ln>
            <a:noFill/>
          </a:ln>
        </p:spPr>
      </p:pic>
      <p:pic>
        <p:nvPicPr>
          <p:cNvPr id="280" name="Google Shape;280;p51"/>
          <p:cNvPicPr preferRelativeResize="0"/>
          <p:nvPr/>
        </p:nvPicPr>
        <p:blipFill rotWithShape="1">
          <a:blip r:embed="rId4">
            <a:alphaModFix/>
          </a:blip>
          <a:srcRect/>
          <a:stretch/>
        </p:blipFill>
        <p:spPr>
          <a:xfrm>
            <a:off x="4655250" y="122400"/>
            <a:ext cx="3137700" cy="3897624"/>
          </a:xfrm>
          <a:prstGeom prst="rect">
            <a:avLst/>
          </a:prstGeom>
          <a:noFill/>
          <a:ln>
            <a:noFill/>
          </a:ln>
        </p:spPr>
      </p:pic>
      <p:sp>
        <p:nvSpPr>
          <p:cNvPr id="5" name="Rectangle 4">
            <a:extLst>
              <a:ext uri="{FF2B5EF4-FFF2-40B4-BE49-F238E27FC236}">
                <a16:creationId xmlns:a16="http://schemas.microsoft.com/office/drawing/2014/main" id="{C4D12C4C-E6A2-4E7F-8D67-EE1C1280621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2"/>
          <p:cNvSpPr txBox="1">
            <a:spLocks noGrp="1"/>
          </p:cNvSpPr>
          <p:nvPr>
            <p:ph type="title"/>
          </p:nvPr>
        </p:nvSpPr>
        <p:spPr>
          <a:xfrm>
            <a:off x="287600" y="305150"/>
            <a:ext cx="8081100" cy="121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1" u="none" strike="noStrike" cap="none" dirty="0">
                <a:solidFill>
                  <a:schemeClr val="accent1"/>
                </a:solidFill>
                <a:latin typeface="Merriweather"/>
                <a:ea typeface="Merriweather"/>
                <a:cs typeface="Merriweather"/>
                <a:sym typeface="Merriweather"/>
              </a:rPr>
              <a:t>Figuras contra el olvido </a:t>
            </a:r>
            <a:r>
              <a:rPr lang="es-ES" sz="3600" b="0" i="0" u="none" strike="noStrike" cap="none" dirty="0">
                <a:solidFill>
                  <a:schemeClr val="accent1"/>
                </a:solidFill>
                <a:latin typeface="Merriweather"/>
                <a:ea typeface="Merriweather"/>
                <a:cs typeface="Merriweather"/>
                <a:sym typeface="Merriweather"/>
              </a:rPr>
              <a:t>en el Campo de mujeres de </a:t>
            </a:r>
            <a:r>
              <a:rPr lang="es-ES" sz="3600" b="0" i="0" u="none" strike="noStrike" cap="none" dirty="0" err="1">
                <a:solidFill>
                  <a:schemeClr val="accent1"/>
                </a:solidFill>
                <a:latin typeface="Merriweather"/>
                <a:ea typeface="Merriweather"/>
                <a:cs typeface="Merriweather"/>
                <a:sym typeface="Merriweather"/>
              </a:rPr>
              <a:t>Ravensbrück</a:t>
            </a:r>
            <a:endParaRPr sz="3600" b="0" i="0" u="none" strike="noStrike" cap="none" dirty="0">
              <a:solidFill>
                <a:schemeClr val="accent1"/>
              </a:solidFill>
              <a:latin typeface="Merriweather"/>
              <a:ea typeface="Merriweather"/>
              <a:cs typeface="Merriweather"/>
              <a:sym typeface="Merriweather"/>
            </a:endParaRPr>
          </a:p>
        </p:txBody>
      </p:sp>
      <p:pic>
        <p:nvPicPr>
          <p:cNvPr id="3" name="Picture 2">
            <a:extLst>
              <a:ext uri="{FF2B5EF4-FFF2-40B4-BE49-F238E27FC236}">
                <a16:creationId xmlns:a16="http://schemas.microsoft.com/office/drawing/2014/main" id="{0AF8FA6C-D265-4861-A18E-E85A9056F4CC}"/>
              </a:ext>
            </a:extLst>
          </p:cNvPr>
          <p:cNvPicPr>
            <a:picLocks noChangeAspect="1"/>
          </p:cNvPicPr>
          <p:nvPr/>
        </p:nvPicPr>
        <p:blipFill>
          <a:blip r:embed="rId3"/>
          <a:stretch>
            <a:fillRect/>
          </a:stretch>
        </p:blipFill>
        <p:spPr>
          <a:xfrm>
            <a:off x="1603470" y="1436707"/>
            <a:ext cx="5339771" cy="3706793"/>
          </a:xfrm>
          <a:prstGeom prst="rect">
            <a:avLst/>
          </a:prstGeom>
        </p:spPr>
      </p:pic>
      <p:sp>
        <p:nvSpPr>
          <p:cNvPr id="4" name="Rectangle 3">
            <a:extLst>
              <a:ext uri="{FF2B5EF4-FFF2-40B4-BE49-F238E27FC236}">
                <a16:creationId xmlns:a16="http://schemas.microsoft.com/office/drawing/2014/main" id="{46BE0797-A014-4355-BB15-8122270E6A5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a:spLocks noGrp="1"/>
          </p:cNvSpPr>
          <p:nvPr>
            <p:ph type="title"/>
          </p:nvPr>
        </p:nvSpPr>
        <p:spPr>
          <a:xfrm>
            <a:off x="1334100" y="432950"/>
            <a:ext cx="3237900" cy="129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Monumento de Rosenstrasse</a:t>
            </a:r>
            <a:endParaRPr sz="3600" b="0" i="0" u="none" strike="noStrike" cap="none">
              <a:solidFill>
                <a:schemeClr val="accent1"/>
              </a:solidFill>
              <a:latin typeface="Merriweather"/>
              <a:ea typeface="Merriweather"/>
              <a:cs typeface="Merriweather"/>
              <a:sym typeface="Merriweather"/>
            </a:endParaRPr>
          </a:p>
        </p:txBody>
      </p:sp>
      <p:pic>
        <p:nvPicPr>
          <p:cNvPr id="291" name="Google Shape;291;p53"/>
          <p:cNvPicPr preferRelativeResize="0"/>
          <p:nvPr/>
        </p:nvPicPr>
        <p:blipFill rotWithShape="1">
          <a:blip r:embed="rId3">
            <a:alphaModFix/>
          </a:blip>
          <a:srcRect/>
          <a:stretch/>
        </p:blipFill>
        <p:spPr>
          <a:xfrm>
            <a:off x="781225" y="1844039"/>
            <a:ext cx="3989100" cy="3241435"/>
          </a:xfrm>
          <a:prstGeom prst="rect">
            <a:avLst/>
          </a:prstGeom>
          <a:noFill/>
          <a:ln>
            <a:noFill/>
          </a:ln>
        </p:spPr>
      </p:pic>
      <p:pic>
        <p:nvPicPr>
          <p:cNvPr id="292" name="Google Shape;292;p53"/>
          <p:cNvPicPr preferRelativeResize="0"/>
          <p:nvPr/>
        </p:nvPicPr>
        <p:blipFill rotWithShape="1">
          <a:blip r:embed="rId4">
            <a:alphaModFix/>
          </a:blip>
          <a:srcRect/>
          <a:stretch/>
        </p:blipFill>
        <p:spPr>
          <a:xfrm>
            <a:off x="5016700" y="58000"/>
            <a:ext cx="3989100" cy="3492532"/>
          </a:xfrm>
          <a:prstGeom prst="rect">
            <a:avLst/>
          </a:prstGeom>
          <a:noFill/>
          <a:ln>
            <a:noFill/>
          </a:ln>
        </p:spPr>
      </p:pic>
      <p:sp>
        <p:nvSpPr>
          <p:cNvPr id="5" name="Rectangle 4">
            <a:extLst>
              <a:ext uri="{FF2B5EF4-FFF2-40B4-BE49-F238E27FC236}">
                <a16:creationId xmlns:a16="http://schemas.microsoft.com/office/drawing/2014/main" id="{A61325A1-CD46-4E2E-A4E1-11CA80C3FA0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266831" y="442420"/>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s-ES" sz="2200" b="0" i="0" u="none" strike="noStrike" cap="none" dirty="0">
                <a:solidFill>
                  <a:schemeClr val="accent1"/>
                </a:solidFill>
                <a:latin typeface="Merriweather"/>
                <a:ea typeface="Merriweather"/>
                <a:cs typeface="Merriweather"/>
                <a:sym typeface="Merriweather"/>
              </a:rPr>
              <a:t>Los proyectos de memoria no se pueden entender separados de las </a:t>
            </a:r>
            <a:r>
              <a:rPr lang="es-ES" sz="2200" b="1" i="0" u="none" strike="noStrike" cap="none" dirty="0">
                <a:solidFill>
                  <a:schemeClr val="accent1"/>
                </a:solidFill>
                <a:latin typeface="Merriweather"/>
                <a:ea typeface="Merriweather"/>
                <a:cs typeface="Merriweather"/>
                <a:sym typeface="Merriweather"/>
              </a:rPr>
              <a:t>dinámicas de poder</a:t>
            </a:r>
            <a:r>
              <a:rPr lang="es-ES" sz="2200" b="0" i="0" u="none" strike="noStrike" cap="none" dirty="0">
                <a:solidFill>
                  <a:schemeClr val="accent1"/>
                </a:solidFill>
                <a:latin typeface="Merriweather"/>
                <a:ea typeface="Merriweather"/>
                <a:cs typeface="Merriweather"/>
                <a:sym typeface="Merriweather"/>
              </a:rPr>
              <a:t> que existen en una sociedad dada, incluidas las relacionadas con el </a:t>
            </a:r>
            <a:r>
              <a:rPr lang="es-ES" sz="2200" b="1" i="0" u="none" strike="noStrike" cap="none" dirty="0">
                <a:solidFill>
                  <a:schemeClr val="accent1"/>
                </a:solidFill>
                <a:latin typeface="Merriweather"/>
                <a:ea typeface="Merriweather"/>
                <a:cs typeface="Merriweather"/>
                <a:sym typeface="Merriweather"/>
              </a:rPr>
              <a:t>género</a:t>
            </a:r>
            <a:r>
              <a:rPr lang="es-ES" sz="2200" b="0" i="0" u="none" strike="noStrike" cap="none" dirty="0">
                <a:solidFill>
                  <a:schemeClr val="accent1"/>
                </a:solidFill>
                <a:latin typeface="Merriweather"/>
                <a:ea typeface="Merriweather"/>
                <a:cs typeface="Merriweather"/>
                <a:sym typeface="Merriweather"/>
              </a:rPr>
              <a:t>.</a:t>
            </a:r>
            <a:endParaRPr sz="2200" b="0" i="0" u="none" strike="noStrike" cap="none" dirty="0">
              <a:solidFill>
                <a:schemeClr val="accent1"/>
              </a:solidFill>
              <a:latin typeface="Merriweather"/>
              <a:ea typeface="Merriweather"/>
              <a:cs typeface="Merriweather"/>
              <a:sym typeface="Merriweather"/>
            </a:endParaRPr>
          </a:p>
        </p:txBody>
      </p:sp>
      <p:sp>
        <p:nvSpPr>
          <p:cNvPr id="131" name="Google Shape;131;p27"/>
          <p:cNvSpPr txBox="1"/>
          <p:nvPr/>
        </p:nvSpPr>
        <p:spPr>
          <a:xfrm>
            <a:off x="843501" y="3260742"/>
            <a:ext cx="8136000" cy="1678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s-ES" sz="2000" b="0" i="0" u="none" strike="noStrike" cap="none" dirty="0">
                <a:solidFill>
                  <a:schemeClr val="accent1"/>
                </a:solidFill>
                <a:latin typeface="Merriweather"/>
                <a:ea typeface="Merriweather"/>
                <a:cs typeface="Merriweather"/>
                <a:sym typeface="Merriweather"/>
              </a:rPr>
              <a:t>Cuando las mujeres participan en el diseño de memoriales, el </a:t>
            </a:r>
            <a:r>
              <a:rPr lang="es-ES" sz="2000" b="1" i="0" u="none" strike="noStrike" cap="none" dirty="0">
                <a:solidFill>
                  <a:schemeClr val="accent1"/>
                </a:solidFill>
                <a:latin typeface="Merriweather"/>
                <a:ea typeface="Merriweather"/>
                <a:cs typeface="Merriweather"/>
                <a:sym typeface="Merriweather"/>
              </a:rPr>
              <a:t>alcance y el poder de sus voces aumenta</a:t>
            </a:r>
            <a:r>
              <a:rPr lang="es-ES" sz="2000" b="0" i="0" u="none" strike="noStrike" cap="none" dirty="0">
                <a:solidFill>
                  <a:schemeClr val="accent1"/>
                </a:solidFill>
                <a:latin typeface="Merriweather"/>
                <a:ea typeface="Merriweather"/>
                <a:cs typeface="Merriweather"/>
                <a:sym typeface="Merriweather"/>
              </a:rPr>
              <a:t>. Con el aporte de las mujeres, los memoriales pueden comenzar a desafiar las narrativas dominantes que a menudo favorecen a los hombres y perpetúan las normas discriminatorias.</a:t>
            </a:r>
            <a:r>
              <a:rPr lang="es-ES" sz="1400" b="0" i="0" u="none" strike="noStrike" cap="none" dirty="0">
                <a:solidFill>
                  <a:srgbClr val="000000"/>
                </a:solidFill>
                <a:latin typeface="Arial"/>
                <a:ea typeface="Arial"/>
                <a:cs typeface="Arial"/>
                <a:sym typeface="Arial"/>
              </a:rPr>
              <a:t> </a:t>
            </a:r>
            <a:endParaRPr sz="2000" b="0" i="0" u="none" strike="noStrike" cap="none" dirty="0">
              <a:solidFill>
                <a:schemeClr val="accent1"/>
              </a:solidFill>
              <a:latin typeface="Merriweather"/>
              <a:ea typeface="Merriweather"/>
              <a:cs typeface="Merriweather"/>
              <a:sym typeface="Merriweath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4"/>
          <p:cNvSpPr txBox="1">
            <a:spLocks noGrp="1"/>
          </p:cNvSpPr>
          <p:nvPr>
            <p:ph type="title"/>
          </p:nvPr>
        </p:nvSpPr>
        <p:spPr>
          <a:xfrm>
            <a:off x="550800" y="331725"/>
            <a:ext cx="8042400" cy="1040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Golpea a la mujer, golpea la roca</a:t>
            </a:r>
            <a:endParaRPr sz="3600" b="0" i="0" u="none" strike="noStrike" cap="none">
              <a:solidFill>
                <a:schemeClr val="accent1"/>
              </a:solidFill>
              <a:latin typeface="Merriweather"/>
              <a:ea typeface="Merriweather"/>
              <a:cs typeface="Merriweather"/>
              <a:sym typeface="Merriweather"/>
            </a:endParaRPr>
          </a:p>
        </p:txBody>
      </p:sp>
      <p:pic>
        <p:nvPicPr>
          <p:cNvPr id="298" name="Google Shape;298;p54"/>
          <p:cNvPicPr preferRelativeResize="0"/>
          <p:nvPr/>
        </p:nvPicPr>
        <p:blipFill rotWithShape="1">
          <a:blip r:embed="rId3">
            <a:alphaModFix/>
          </a:blip>
          <a:srcRect/>
          <a:stretch/>
        </p:blipFill>
        <p:spPr>
          <a:xfrm>
            <a:off x="550800" y="1272726"/>
            <a:ext cx="2580525" cy="3870772"/>
          </a:xfrm>
          <a:prstGeom prst="rect">
            <a:avLst/>
          </a:prstGeom>
          <a:noFill/>
          <a:ln>
            <a:noFill/>
          </a:ln>
        </p:spPr>
      </p:pic>
      <p:pic>
        <p:nvPicPr>
          <p:cNvPr id="299" name="Google Shape;299;p54"/>
          <p:cNvPicPr preferRelativeResize="0"/>
          <p:nvPr/>
        </p:nvPicPr>
        <p:blipFill rotWithShape="1">
          <a:blip r:embed="rId4">
            <a:alphaModFix/>
          </a:blip>
          <a:srcRect/>
          <a:stretch/>
        </p:blipFill>
        <p:spPr>
          <a:xfrm>
            <a:off x="3131325" y="1272725"/>
            <a:ext cx="5870319" cy="3870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5"/>
          <p:cNvSpPr txBox="1">
            <a:spLocks noGrp="1"/>
          </p:cNvSpPr>
          <p:nvPr>
            <p:ph type="title"/>
          </p:nvPr>
        </p:nvSpPr>
        <p:spPr>
          <a:xfrm>
            <a:off x="152100" y="798600"/>
            <a:ext cx="3663000"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Recordando la Marcha de las Mujeres de 1956 en Sudáfrica</a:t>
            </a:r>
            <a:endParaRPr sz="3600" b="0" i="0" u="none" strike="noStrike" cap="none">
              <a:solidFill>
                <a:schemeClr val="accent1"/>
              </a:solidFill>
              <a:latin typeface="Merriweather"/>
              <a:ea typeface="Merriweather"/>
              <a:cs typeface="Merriweather"/>
              <a:sym typeface="Merriweather"/>
            </a:endParaRPr>
          </a:p>
        </p:txBody>
      </p:sp>
      <p:pic>
        <p:nvPicPr>
          <p:cNvPr id="305" name="Google Shape;305;p55"/>
          <p:cNvPicPr preferRelativeResize="0"/>
          <p:nvPr/>
        </p:nvPicPr>
        <p:blipFill rotWithShape="1">
          <a:blip r:embed="rId3">
            <a:alphaModFix/>
          </a:blip>
          <a:srcRect/>
          <a:stretch/>
        </p:blipFill>
        <p:spPr>
          <a:xfrm>
            <a:off x="3854875" y="668625"/>
            <a:ext cx="5142471" cy="3676275"/>
          </a:xfrm>
          <a:prstGeom prst="rect">
            <a:avLst/>
          </a:prstGeom>
          <a:noFill/>
          <a:ln>
            <a:noFill/>
          </a:ln>
        </p:spPr>
      </p:pic>
      <p:sp>
        <p:nvSpPr>
          <p:cNvPr id="4" name="Rectangle 3">
            <a:extLst>
              <a:ext uri="{FF2B5EF4-FFF2-40B4-BE49-F238E27FC236}">
                <a16:creationId xmlns:a16="http://schemas.microsoft.com/office/drawing/2014/main" id="{7D71B51C-FA08-43B6-AABF-D33E713AF04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6"/>
          <p:cNvSpPr txBox="1">
            <a:spLocks noGrp="1"/>
          </p:cNvSpPr>
          <p:nvPr>
            <p:ph type="title"/>
          </p:nvPr>
        </p:nvSpPr>
        <p:spPr>
          <a:xfrm>
            <a:off x="311675" y="798600"/>
            <a:ext cx="3352800"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Monumento Nacional a las Mujeres de la Segunda Guerra Mundial</a:t>
            </a:r>
            <a:endParaRPr sz="3600" b="0" i="0" u="none" strike="noStrike" cap="none">
              <a:solidFill>
                <a:schemeClr val="accent1"/>
              </a:solidFill>
              <a:latin typeface="Merriweather"/>
              <a:ea typeface="Merriweather"/>
              <a:cs typeface="Merriweather"/>
              <a:sym typeface="Merriweather"/>
            </a:endParaRPr>
          </a:p>
        </p:txBody>
      </p:sp>
      <p:pic>
        <p:nvPicPr>
          <p:cNvPr id="311" name="Google Shape;311;p56"/>
          <p:cNvPicPr preferRelativeResize="0"/>
          <p:nvPr/>
        </p:nvPicPr>
        <p:blipFill rotWithShape="1">
          <a:blip r:embed="rId3">
            <a:alphaModFix/>
          </a:blip>
          <a:srcRect/>
          <a:stretch/>
        </p:blipFill>
        <p:spPr>
          <a:xfrm>
            <a:off x="3830400" y="692325"/>
            <a:ext cx="5174725" cy="3436341"/>
          </a:xfrm>
          <a:prstGeom prst="rect">
            <a:avLst/>
          </a:prstGeom>
          <a:noFill/>
          <a:ln>
            <a:noFill/>
          </a:ln>
        </p:spPr>
      </p:pic>
      <p:sp>
        <p:nvSpPr>
          <p:cNvPr id="4" name="Rectangle 3">
            <a:extLst>
              <a:ext uri="{FF2B5EF4-FFF2-40B4-BE49-F238E27FC236}">
                <a16:creationId xmlns:a16="http://schemas.microsoft.com/office/drawing/2014/main" id="{5E30C3BC-932B-43C1-9A72-C61208D1618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7"/>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dirty="0">
                <a:solidFill>
                  <a:schemeClr val="lt1"/>
                </a:solidFill>
                <a:latin typeface="Merriweather"/>
                <a:ea typeface="Merriweather"/>
                <a:cs typeface="Merriweather"/>
                <a:sym typeface="Merriweather"/>
              </a:rPr>
              <a:t>7. Memoriales: Buscar la verdad, decir la verdad y el género </a:t>
            </a:r>
            <a:endParaRPr sz="2800" b="0" i="0" u="none" strike="noStrike" cap="none" dirty="0">
              <a:solidFill>
                <a:schemeClr val="lt1"/>
              </a:solidFill>
              <a:latin typeface="Merriweather"/>
              <a:ea typeface="Merriweather"/>
              <a:cs typeface="Merriweather"/>
              <a:sym typeface="Merriweather"/>
            </a:endParaRPr>
          </a:p>
        </p:txBody>
      </p:sp>
      <p:sp>
        <p:nvSpPr>
          <p:cNvPr id="317" name="Google Shape;317;p57"/>
          <p:cNvSpPr txBox="1">
            <a:spLocks noGrp="1"/>
          </p:cNvSpPr>
          <p:nvPr>
            <p:ph type="body" idx="1"/>
          </p:nvPr>
        </p:nvSpPr>
        <p:spPr>
          <a:xfrm>
            <a:off x="4644675" y="500925"/>
            <a:ext cx="4166400" cy="4394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es-ES" sz="1500" b="0" i="0" u="none" strike="noStrike" cap="none" dirty="0">
                <a:solidFill>
                  <a:schemeClr val="accent1"/>
                </a:solidFill>
                <a:latin typeface="Roboto"/>
                <a:ea typeface="Roboto"/>
                <a:cs typeface="Roboto"/>
                <a:sym typeface="Roboto"/>
              </a:rPr>
              <a:t>Los memoriales son parte fundamental del esclarecimiento de la verdad y del decir la verdad; a menudo reciben recomendaciones o informes de comisiones de la verdad.</a:t>
            </a:r>
            <a:endParaRPr dirty="0"/>
          </a:p>
          <a:p>
            <a:pPr marL="457200" marR="0" lvl="0" indent="-317500" algn="l" rtl="0">
              <a:lnSpc>
                <a:spcPct val="115000"/>
              </a:lnSpc>
              <a:spcBef>
                <a:spcPts val="1600"/>
              </a:spcBef>
              <a:spcAft>
                <a:spcPts val="0"/>
              </a:spcAft>
              <a:buClr>
                <a:schemeClr val="accent1"/>
              </a:buClr>
              <a:buSzPts val="1400"/>
              <a:buFont typeface="Roboto"/>
              <a:buChar char="●"/>
            </a:pPr>
            <a:r>
              <a:rPr lang="es-ES" sz="1400" b="0" i="0" u="none" strike="noStrike" cap="none" dirty="0">
                <a:solidFill>
                  <a:schemeClr val="accent1"/>
                </a:solidFill>
                <a:latin typeface="Roboto"/>
                <a:ea typeface="Roboto"/>
                <a:cs typeface="Roboto"/>
                <a:sym typeface="Roboto"/>
              </a:rPr>
              <a:t>Comisión para la Acogida, la Verdad y la Reconciliación (CAVR) en Timor Oriental</a:t>
            </a:r>
            <a:endParaRPr dirty="0"/>
          </a:p>
          <a:p>
            <a:pPr marL="457200" marR="0" lvl="0" indent="-317500" algn="l" rtl="0">
              <a:lnSpc>
                <a:spcPct val="115000"/>
              </a:lnSpc>
              <a:spcBef>
                <a:spcPts val="0"/>
              </a:spcBef>
              <a:spcAft>
                <a:spcPts val="0"/>
              </a:spcAft>
              <a:buClr>
                <a:schemeClr val="accent1"/>
              </a:buClr>
              <a:buSzPts val="1400"/>
              <a:buFont typeface="Roboto"/>
              <a:buChar char="●"/>
            </a:pPr>
            <a:r>
              <a:rPr lang="es-ES" sz="1400" b="0" i="0" u="none" strike="noStrike" cap="none" dirty="0">
                <a:solidFill>
                  <a:schemeClr val="accent1"/>
                </a:solidFill>
                <a:latin typeface="Roboto"/>
                <a:ea typeface="Roboto"/>
                <a:cs typeface="Roboto"/>
                <a:sym typeface="Roboto"/>
              </a:rPr>
              <a:t>Comisión de la Verdad y la Reconciliación en Sierra Leona</a:t>
            </a:r>
            <a:endParaRPr dirty="0"/>
          </a:p>
          <a:p>
            <a:pPr marL="457200" marR="0" lvl="0" indent="-317500" algn="l" rtl="0">
              <a:lnSpc>
                <a:spcPct val="115000"/>
              </a:lnSpc>
              <a:spcBef>
                <a:spcPts val="0"/>
              </a:spcBef>
              <a:spcAft>
                <a:spcPts val="0"/>
              </a:spcAft>
              <a:buClr>
                <a:schemeClr val="accent1"/>
              </a:buClr>
              <a:buSzPts val="1400"/>
              <a:buFont typeface="Roboto"/>
              <a:buChar char="●"/>
            </a:pPr>
            <a:r>
              <a:rPr lang="es-ES" sz="1400" b="0" i="0" u="none" strike="noStrike" cap="none" dirty="0">
                <a:solidFill>
                  <a:schemeClr val="accent1"/>
                </a:solidFill>
                <a:latin typeface="Roboto"/>
                <a:ea typeface="Roboto"/>
                <a:cs typeface="Roboto"/>
                <a:sym typeface="Roboto"/>
              </a:rPr>
              <a:t>Comisión Nacional para la Verdad y la Reconciliación en Chile</a:t>
            </a:r>
            <a:endParaRPr dirty="0"/>
          </a:p>
          <a:p>
            <a:pPr marL="0" marR="0" lvl="0" indent="0" algn="l" rtl="0">
              <a:lnSpc>
                <a:spcPct val="115000"/>
              </a:lnSpc>
              <a:spcBef>
                <a:spcPts val="1600"/>
              </a:spcBef>
              <a:spcAft>
                <a:spcPts val="1600"/>
              </a:spcAft>
              <a:buClr>
                <a:schemeClr val="dk2"/>
              </a:buClr>
              <a:buSzPts val="1300"/>
              <a:buFont typeface="Roboto"/>
              <a:buNone/>
            </a:pPr>
            <a:r>
              <a:rPr lang="es-ES" sz="1500" b="0" i="0" u="none" strike="noStrike" cap="none" dirty="0">
                <a:solidFill>
                  <a:schemeClr val="accent1"/>
                </a:solidFill>
                <a:latin typeface="Roboto"/>
                <a:ea typeface="Roboto"/>
                <a:cs typeface="Roboto"/>
                <a:sym typeface="Roboto"/>
              </a:rPr>
              <a:t>Sin embargo, se pueden crear memoriales sin comisiones de verdad, a menudo por iniciativa de la sociedad civil y, en ocasiones, mucho después del fin de un conflicto, régimen represivo o violencia.</a:t>
            </a:r>
            <a:endParaRPr dirty="0"/>
          </a:p>
        </p:txBody>
      </p:sp>
      <p:sp>
        <p:nvSpPr>
          <p:cNvPr id="4" name="Rectangle 3">
            <a:extLst>
              <a:ext uri="{FF2B5EF4-FFF2-40B4-BE49-F238E27FC236}">
                <a16:creationId xmlns:a16="http://schemas.microsoft.com/office/drawing/2014/main" id="{2126FEAC-0DD8-4FE8-9159-8D242BC3B15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8"/>
          <p:cNvSpPr txBox="1">
            <a:spLocks noGrp="1"/>
          </p:cNvSpPr>
          <p:nvPr>
            <p:ph type="title"/>
          </p:nvPr>
        </p:nvSpPr>
        <p:spPr>
          <a:xfrm>
            <a:off x="311700" y="357214"/>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600" b="0" i="0" u="none" strike="noStrike" cap="none" dirty="0">
                <a:solidFill>
                  <a:schemeClr val="lt1"/>
                </a:solidFill>
                <a:latin typeface="Merriweather"/>
                <a:ea typeface="Merriweather"/>
                <a:cs typeface="Merriweather"/>
                <a:sym typeface="Merriweather"/>
              </a:rPr>
              <a:t>Chile: Conmemoraciones como reparaciones simbólicas </a:t>
            </a:r>
            <a:endParaRPr dirty="0"/>
          </a:p>
        </p:txBody>
      </p:sp>
      <p:sp>
        <p:nvSpPr>
          <p:cNvPr id="323" name="Google Shape;323;p58"/>
          <p:cNvSpPr txBox="1"/>
          <p:nvPr/>
        </p:nvSpPr>
        <p:spPr>
          <a:xfrm>
            <a:off x="121150" y="1654825"/>
            <a:ext cx="2986800" cy="270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u="none" strike="noStrike" cap="none" dirty="0">
                <a:solidFill>
                  <a:schemeClr val="accent1"/>
                </a:solidFill>
                <a:latin typeface="Merriweather"/>
                <a:ea typeface="Merriweather"/>
                <a:cs typeface="Merriweather"/>
                <a:sym typeface="Merriweather"/>
              </a:rPr>
              <a:t>Parque por la paz </a:t>
            </a:r>
            <a:r>
              <a:rPr lang="es-ES" sz="1800" b="0" i="0" u="none" strike="noStrike" cap="none" dirty="0">
                <a:solidFill>
                  <a:schemeClr val="accent1"/>
                </a:solidFill>
                <a:latin typeface="Merriweather"/>
                <a:ea typeface="Merriweather"/>
                <a:cs typeface="Merriweather"/>
                <a:sym typeface="Merriweather"/>
              </a:rPr>
              <a:t>en Villa Grimaldi en Santiago, Chile</a:t>
            </a:r>
            <a:endParaRPr sz="1800" b="0" i="0" u="none" strike="noStrike" cap="none" dirty="0">
              <a:solidFill>
                <a:schemeClr val="accen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Merriweather"/>
              <a:ea typeface="Merriweather"/>
              <a:cs typeface="Merriweather"/>
              <a:sym typeface="Merriweather"/>
            </a:endParaRPr>
          </a:p>
        </p:txBody>
      </p:sp>
      <p:pic>
        <p:nvPicPr>
          <p:cNvPr id="324" name="Google Shape;324;p58"/>
          <p:cNvPicPr preferRelativeResize="0"/>
          <p:nvPr/>
        </p:nvPicPr>
        <p:blipFill rotWithShape="1">
          <a:blip r:embed="rId3">
            <a:alphaModFix/>
          </a:blip>
          <a:srcRect/>
          <a:stretch/>
        </p:blipFill>
        <p:spPr>
          <a:xfrm>
            <a:off x="6634000" y="2859173"/>
            <a:ext cx="2510001" cy="2283277"/>
          </a:xfrm>
          <a:prstGeom prst="rect">
            <a:avLst/>
          </a:prstGeom>
          <a:noFill/>
          <a:ln>
            <a:noFill/>
          </a:ln>
        </p:spPr>
      </p:pic>
      <p:pic>
        <p:nvPicPr>
          <p:cNvPr id="325" name="Google Shape;325;p58"/>
          <p:cNvPicPr preferRelativeResize="0"/>
          <p:nvPr/>
        </p:nvPicPr>
        <p:blipFill rotWithShape="1">
          <a:blip r:embed="rId4">
            <a:alphaModFix/>
          </a:blip>
          <a:srcRect/>
          <a:stretch/>
        </p:blipFill>
        <p:spPr>
          <a:xfrm>
            <a:off x="3627025" y="1280875"/>
            <a:ext cx="2749499" cy="2501149"/>
          </a:xfrm>
          <a:prstGeom prst="rect">
            <a:avLst/>
          </a:prstGeom>
          <a:noFill/>
          <a:ln>
            <a:noFill/>
          </a:ln>
        </p:spPr>
      </p:pic>
      <p:pic>
        <p:nvPicPr>
          <p:cNvPr id="326" name="Google Shape;326;p58"/>
          <p:cNvPicPr preferRelativeResize="0"/>
          <p:nvPr/>
        </p:nvPicPr>
        <p:blipFill rotWithShape="1">
          <a:blip r:embed="rId5">
            <a:alphaModFix/>
          </a:blip>
          <a:srcRect/>
          <a:stretch/>
        </p:blipFill>
        <p:spPr>
          <a:xfrm>
            <a:off x="252552" y="2757475"/>
            <a:ext cx="3117000" cy="2337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9"/>
          <p:cNvSpPr txBox="1">
            <a:spLocks noGrp="1"/>
          </p:cNvSpPr>
          <p:nvPr>
            <p:ph type="title"/>
          </p:nvPr>
        </p:nvSpPr>
        <p:spPr>
          <a:xfrm>
            <a:off x="358500" y="314946"/>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600" b="0" i="0" u="none" strike="noStrike" cap="none" dirty="0">
                <a:solidFill>
                  <a:schemeClr val="lt1"/>
                </a:solidFill>
                <a:latin typeface="Merriweather"/>
                <a:ea typeface="Merriweather"/>
                <a:cs typeface="Merriweather"/>
                <a:sym typeface="Merriweather"/>
              </a:rPr>
              <a:t>Chile: Conmemoraciones como reparaciones simbólicas </a:t>
            </a:r>
            <a:endParaRPr dirty="0"/>
          </a:p>
        </p:txBody>
      </p:sp>
      <p:sp>
        <p:nvSpPr>
          <p:cNvPr id="332" name="Google Shape;332;p59"/>
          <p:cNvSpPr txBox="1"/>
          <p:nvPr/>
        </p:nvSpPr>
        <p:spPr>
          <a:xfrm>
            <a:off x="121150" y="1654825"/>
            <a:ext cx="2986800" cy="270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accent1"/>
                </a:solidFill>
                <a:latin typeface="Merriweather"/>
                <a:ea typeface="Merriweather"/>
                <a:cs typeface="Merriweather"/>
                <a:sym typeface="Merriweather"/>
              </a:rPr>
              <a:t>Jardín de las rosas en el Parque por la paz en Villa Grimaldi en recuerdo de mujeres ejecutadas o desaparecidas </a:t>
            </a:r>
            <a:endParaRPr sz="1800" b="0" i="0" u="none" strike="noStrike" cap="none">
              <a:solidFill>
                <a:schemeClr val="accen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accent1"/>
              </a:solidFill>
              <a:latin typeface="Merriweather"/>
              <a:ea typeface="Merriweather"/>
              <a:cs typeface="Merriweather"/>
              <a:sym typeface="Merriweather"/>
            </a:endParaRPr>
          </a:p>
        </p:txBody>
      </p:sp>
      <p:pic>
        <p:nvPicPr>
          <p:cNvPr id="333" name="Google Shape;333;p59"/>
          <p:cNvPicPr preferRelativeResize="0"/>
          <p:nvPr/>
        </p:nvPicPr>
        <p:blipFill rotWithShape="1">
          <a:blip r:embed="rId3">
            <a:alphaModFix/>
          </a:blip>
          <a:srcRect/>
          <a:stretch/>
        </p:blipFill>
        <p:spPr>
          <a:xfrm>
            <a:off x="3490700" y="1445550"/>
            <a:ext cx="5388400" cy="357885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0"/>
          <p:cNvSpPr txBox="1">
            <a:spLocks noGrp="1"/>
          </p:cNvSpPr>
          <p:nvPr>
            <p:ph type="title"/>
          </p:nvPr>
        </p:nvSpPr>
        <p:spPr>
          <a:xfrm>
            <a:off x="311675" y="798600"/>
            <a:ext cx="3352800"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Escotilla 8 en el Estadio Nacional Julio Martínez Prádanos</a:t>
            </a:r>
            <a:endParaRPr sz="3600" b="0" i="0" u="none" strike="noStrike" cap="none">
              <a:solidFill>
                <a:schemeClr val="accent1"/>
              </a:solidFill>
              <a:latin typeface="Merriweather"/>
              <a:ea typeface="Merriweather"/>
              <a:cs typeface="Merriweather"/>
              <a:sym typeface="Merriweather"/>
            </a:endParaRPr>
          </a:p>
        </p:txBody>
      </p:sp>
      <p:pic>
        <p:nvPicPr>
          <p:cNvPr id="339" name="Google Shape;339;p60"/>
          <p:cNvPicPr preferRelativeResize="0"/>
          <p:nvPr/>
        </p:nvPicPr>
        <p:blipFill rotWithShape="1">
          <a:blip r:embed="rId3">
            <a:alphaModFix/>
          </a:blip>
          <a:srcRect/>
          <a:stretch/>
        </p:blipFill>
        <p:spPr>
          <a:xfrm>
            <a:off x="3816875" y="152400"/>
            <a:ext cx="4838700" cy="4838700"/>
          </a:xfrm>
          <a:prstGeom prst="rect">
            <a:avLst/>
          </a:prstGeom>
          <a:noFill/>
          <a:ln>
            <a:noFill/>
          </a:ln>
        </p:spPr>
      </p:pic>
      <p:sp>
        <p:nvSpPr>
          <p:cNvPr id="4" name="Rectangle 3">
            <a:extLst>
              <a:ext uri="{FF2B5EF4-FFF2-40B4-BE49-F238E27FC236}">
                <a16:creationId xmlns:a16="http://schemas.microsoft.com/office/drawing/2014/main" id="{3FF8B6D9-ADAE-4D6D-B79B-048843A7552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8. Memoriales como forma de reparación simbólica </a:t>
            </a:r>
            <a:endParaRPr sz="2800" b="0" i="0" u="none" strike="noStrike" cap="none">
              <a:solidFill>
                <a:schemeClr val="lt1"/>
              </a:solidFill>
              <a:latin typeface="Merriweather"/>
              <a:ea typeface="Merriweather"/>
              <a:cs typeface="Merriweather"/>
              <a:sym typeface="Merriweather"/>
            </a:endParaRPr>
          </a:p>
        </p:txBody>
      </p:sp>
      <p:sp>
        <p:nvSpPr>
          <p:cNvPr id="345" name="Google Shape;345;p61"/>
          <p:cNvSpPr txBox="1">
            <a:spLocks noGrp="1"/>
          </p:cNvSpPr>
          <p:nvPr>
            <p:ph type="body" idx="1"/>
          </p:nvPr>
        </p:nvSpPr>
        <p:spPr>
          <a:xfrm>
            <a:off x="4644675" y="500925"/>
            <a:ext cx="4166400" cy="438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es-ES" sz="1700" b="0" i="0" u="none" strike="noStrike" cap="none" dirty="0">
                <a:solidFill>
                  <a:schemeClr val="accent1"/>
                </a:solidFill>
                <a:latin typeface="Merriweather"/>
                <a:ea typeface="Merriweather"/>
                <a:cs typeface="Merriweather"/>
                <a:sym typeface="Merriweather"/>
              </a:rPr>
              <a:t>Los memoriales permiten llamar la atención sobre las injusticias que ocurrieron y reconocer, como consecuencia, el sufrimiento de las víctimas.</a:t>
            </a:r>
            <a:endParaRPr sz="1700" b="0" i="0" u="none" strike="noStrike" cap="none" dirty="0">
              <a:solidFill>
                <a:schemeClr val="accent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2"/>
              </a:buClr>
              <a:buSzPts val="1300"/>
              <a:buFont typeface="Roboto"/>
              <a:buNone/>
            </a:pPr>
            <a:endParaRPr sz="1700" b="0" i="0" u="none" strike="noStrike" cap="none" dirty="0">
              <a:solidFill>
                <a:schemeClr val="accent1"/>
              </a:solidFill>
              <a:latin typeface="Merriweather"/>
              <a:ea typeface="Merriweather"/>
              <a:cs typeface="Merriweather"/>
              <a:sym typeface="Merriweather"/>
            </a:endParaRPr>
          </a:p>
          <a:p>
            <a:pPr marL="0" marR="0" lvl="0" indent="0" algn="ctr" rtl="0">
              <a:lnSpc>
                <a:spcPct val="115000"/>
              </a:lnSpc>
              <a:spcBef>
                <a:spcPts val="0"/>
              </a:spcBef>
              <a:spcAft>
                <a:spcPts val="0"/>
              </a:spcAft>
              <a:buClr>
                <a:schemeClr val="dk2"/>
              </a:buClr>
              <a:buSzPts val="1300"/>
              <a:buFont typeface="Roboto"/>
              <a:buNone/>
            </a:pPr>
            <a:r>
              <a:rPr lang="es-ES" sz="1700" b="0" i="0" u="none" strike="noStrike" cap="none" dirty="0">
                <a:solidFill>
                  <a:schemeClr val="accent1"/>
                </a:solidFill>
                <a:latin typeface="Merriweather"/>
                <a:ea typeface="Merriweather"/>
                <a:cs typeface="Merriweather"/>
                <a:sym typeface="Merriweather"/>
              </a:rPr>
              <a:t>Una forma de reparación </a:t>
            </a:r>
            <a:r>
              <a:rPr lang="es-ES" sz="1700" i="0" u="none" strike="noStrike" cap="none" dirty="0">
                <a:solidFill>
                  <a:schemeClr val="accent1"/>
                </a:solidFill>
                <a:latin typeface="Merriweather"/>
                <a:ea typeface="Merriweather"/>
                <a:cs typeface="Merriweather"/>
                <a:sym typeface="Merriweather"/>
              </a:rPr>
              <a:t>simbólica y colectiva.</a:t>
            </a:r>
            <a:endParaRPr sz="1700" i="0" u="none" strike="noStrike" cap="none" dirty="0">
              <a:solidFill>
                <a:schemeClr val="accent1"/>
              </a:solidFill>
              <a:latin typeface="Merriweather"/>
              <a:ea typeface="Merriweather"/>
              <a:cs typeface="Merriweather"/>
              <a:sym typeface="Merriweather"/>
            </a:endParaRPr>
          </a:p>
          <a:p>
            <a:pPr marL="0" marR="0" lvl="0" indent="0" algn="r" rtl="0">
              <a:lnSpc>
                <a:spcPct val="115000"/>
              </a:lnSpc>
              <a:spcBef>
                <a:spcPts val="0"/>
              </a:spcBef>
              <a:spcAft>
                <a:spcPts val="0"/>
              </a:spcAft>
              <a:buClr>
                <a:schemeClr val="dk2"/>
              </a:buClr>
              <a:buSzPts val="1300"/>
              <a:buFont typeface="Roboto"/>
              <a:buNone/>
            </a:pPr>
            <a:endParaRPr sz="1700" b="0" i="0" u="none" strike="noStrike" cap="none" dirty="0">
              <a:solidFill>
                <a:schemeClr val="accent1"/>
              </a:solidFill>
              <a:latin typeface="Merriweather"/>
              <a:ea typeface="Merriweather"/>
              <a:cs typeface="Merriweather"/>
              <a:sym typeface="Merriweather"/>
            </a:endParaRPr>
          </a:p>
          <a:p>
            <a:pPr marL="0" marR="0" lvl="0" indent="0" algn="r" rtl="0">
              <a:lnSpc>
                <a:spcPct val="115000"/>
              </a:lnSpc>
              <a:spcBef>
                <a:spcPts val="0"/>
              </a:spcBef>
              <a:spcAft>
                <a:spcPts val="0"/>
              </a:spcAft>
              <a:buClr>
                <a:schemeClr val="dk2"/>
              </a:buClr>
              <a:buSzPts val="1300"/>
              <a:buFont typeface="Roboto"/>
              <a:buNone/>
            </a:pPr>
            <a:r>
              <a:rPr lang="es-ES" sz="1700" b="0" i="0" u="none" strike="noStrike" cap="none" dirty="0">
                <a:solidFill>
                  <a:schemeClr val="accent1"/>
                </a:solidFill>
                <a:latin typeface="Merriweather"/>
                <a:ea typeface="Merriweather"/>
                <a:cs typeface="Merriweather"/>
                <a:sym typeface="Merriweather"/>
              </a:rPr>
              <a:t>Los memoriales implican la “responsabilidad del Estado por los daños, así como un compromiso público de hacer frente a sus consecuencias a largo plazo”.</a:t>
            </a:r>
            <a:endParaRPr sz="1100" b="0" i="0" u="none" strike="noStrike" cap="none" dirty="0">
              <a:solidFill>
                <a:schemeClr val="accent1"/>
              </a:solidFill>
              <a:latin typeface="Times New Roman"/>
              <a:ea typeface="Times New Roman"/>
              <a:cs typeface="Times New Roman"/>
              <a:sym typeface="Times New Roman"/>
            </a:endParaRPr>
          </a:p>
        </p:txBody>
      </p:sp>
      <p:sp>
        <p:nvSpPr>
          <p:cNvPr id="4" name="Rectangle 3">
            <a:extLst>
              <a:ext uri="{FF2B5EF4-FFF2-40B4-BE49-F238E27FC236}">
                <a16:creationId xmlns:a16="http://schemas.microsoft.com/office/drawing/2014/main" id="{F9348DB1-14DD-4B34-AD6D-57B67492202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2"/>
          <p:cNvSpPr txBox="1">
            <a:spLocks noGrp="1"/>
          </p:cNvSpPr>
          <p:nvPr>
            <p:ph type="title"/>
          </p:nvPr>
        </p:nvSpPr>
        <p:spPr>
          <a:xfrm>
            <a:off x="433125" y="3544525"/>
            <a:ext cx="4753800" cy="151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1" u="none" strike="noStrike" cap="none" dirty="0">
                <a:solidFill>
                  <a:schemeClr val="accent1"/>
                </a:solidFill>
                <a:latin typeface="Merriweather"/>
                <a:ea typeface="Merriweather"/>
                <a:cs typeface="Merriweather"/>
                <a:sym typeface="Merriweather"/>
              </a:rPr>
              <a:t>El ojo que llora </a:t>
            </a:r>
            <a:endParaRPr i="1" dirty="0"/>
          </a:p>
        </p:txBody>
      </p:sp>
      <p:pic>
        <p:nvPicPr>
          <p:cNvPr id="351" name="Google Shape;351;p62"/>
          <p:cNvPicPr preferRelativeResize="0"/>
          <p:nvPr/>
        </p:nvPicPr>
        <p:blipFill rotWithShape="1">
          <a:blip r:embed="rId3">
            <a:alphaModFix/>
          </a:blip>
          <a:srcRect t="16415"/>
          <a:stretch/>
        </p:blipFill>
        <p:spPr>
          <a:xfrm>
            <a:off x="0" y="0"/>
            <a:ext cx="5715000" cy="3477338"/>
          </a:xfrm>
          <a:prstGeom prst="rect">
            <a:avLst/>
          </a:prstGeom>
          <a:noFill/>
          <a:ln>
            <a:noFill/>
          </a:ln>
        </p:spPr>
      </p:pic>
      <p:pic>
        <p:nvPicPr>
          <p:cNvPr id="352" name="Google Shape;352;p62"/>
          <p:cNvPicPr preferRelativeResize="0"/>
          <p:nvPr/>
        </p:nvPicPr>
        <p:blipFill rotWithShape="1">
          <a:blip r:embed="rId4">
            <a:alphaModFix/>
          </a:blip>
          <a:srcRect/>
          <a:stretch/>
        </p:blipFill>
        <p:spPr>
          <a:xfrm>
            <a:off x="5714992" y="2571750"/>
            <a:ext cx="3429008" cy="2571750"/>
          </a:xfrm>
          <a:prstGeom prst="rect">
            <a:avLst/>
          </a:prstGeom>
          <a:noFill/>
          <a:ln>
            <a:noFill/>
          </a:ln>
        </p:spPr>
      </p:pic>
      <p:pic>
        <p:nvPicPr>
          <p:cNvPr id="353" name="Google Shape;353;p62"/>
          <p:cNvPicPr preferRelativeResize="0"/>
          <p:nvPr/>
        </p:nvPicPr>
        <p:blipFill rotWithShape="1">
          <a:blip r:embed="rId5">
            <a:alphaModFix/>
          </a:blip>
          <a:srcRect/>
          <a:stretch/>
        </p:blipFill>
        <p:spPr>
          <a:xfrm>
            <a:off x="5715000" y="0"/>
            <a:ext cx="3429000" cy="25717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3"/>
          <p:cNvSpPr txBox="1">
            <a:spLocks noGrp="1"/>
          </p:cNvSpPr>
          <p:nvPr>
            <p:ph type="title"/>
          </p:nvPr>
        </p:nvSpPr>
        <p:spPr>
          <a:xfrm>
            <a:off x="5882640" y="231025"/>
            <a:ext cx="2985733" cy="1981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dirty="0">
                <a:solidFill>
                  <a:schemeClr val="accent1"/>
                </a:solidFill>
                <a:latin typeface="Merriweather"/>
                <a:ea typeface="Merriweather"/>
                <a:cs typeface="Merriweather"/>
                <a:sym typeface="Merriweather"/>
              </a:rPr>
              <a:t>Monumento Mau </a:t>
            </a:r>
            <a:r>
              <a:rPr lang="es-ES" sz="3600" b="0" i="0" u="none" strike="noStrike" cap="none" dirty="0" err="1">
                <a:solidFill>
                  <a:schemeClr val="accent1"/>
                </a:solidFill>
                <a:latin typeface="Merriweather"/>
                <a:ea typeface="Merriweather"/>
                <a:cs typeface="Merriweather"/>
                <a:sym typeface="Merriweather"/>
              </a:rPr>
              <a:t>Mau</a:t>
            </a:r>
            <a:endParaRPr sz="3600" b="0" i="0" u="none" strike="noStrike" cap="none" dirty="0">
              <a:solidFill>
                <a:schemeClr val="accent1"/>
              </a:solidFill>
              <a:latin typeface="Merriweather"/>
              <a:ea typeface="Merriweather"/>
              <a:cs typeface="Merriweather"/>
              <a:sym typeface="Merriweather"/>
            </a:endParaRPr>
          </a:p>
        </p:txBody>
      </p:sp>
      <p:pic>
        <p:nvPicPr>
          <p:cNvPr id="359" name="Google Shape;359;p63"/>
          <p:cNvPicPr preferRelativeResize="0"/>
          <p:nvPr/>
        </p:nvPicPr>
        <p:blipFill rotWithShape="1">
          <a:blip r:embed="rId3">
            <a:alphaModFix/>
          </a:blip>
          <a:srcRect/>
          <a:stretch/>
        </p:blipFill>
        <p:spPr>
          <a:xfrm>
            <a:off x="54950" y="76600"/>
            <a:ext cx="5715000" cy="3810000"/>
          </a:xfrm>
          <a:prstGeom prst="rect">
            <a:avLst/>
          </a:prstGeom>
          <a:noFill/>
          <a:ln>
            <a:noFill/>
          </a:ln>
        </p:spPr>
      </p:pic>
      <p:pic>
        <p:nvPicPr>
          <p:cNvPr id="360" name="Google Shape;360;p63"/>
          <p:cNvPicPr preferRelativeResize="0"/>
          <p:nvPr/>
        </p:nvPicPr>
        <p:blipFill rotWithShape="1">
          <a:blip r:embed="rId4">
            <a:alphaModFix/>
          </a:blip>
          <a:srcRect/>
          <a:stretch/>
        </p:blipFill>
        <p:spPr>
          <a:xfrm>
            <a:off x="5193499" y="2509475"/>
            <a:ext cx="3674875" cy="2496850"/>
          </a:xfrm>
          <a:prstGeom prst="rect">
            <a:avLst/>
          </a:prstGeom>
          <a:noFill/>
          <a:ln>
            <a:noFill/>
          </a:ln>
        </p:spPr>
      </p:pic>
      <p:sp>
        <p:nvSpPr>
          <p:cNvPr id="5" name="Rectangle 4">
            <a:extLst>
              <a:ext uri="{FF2B5EF4-FFF2-40B4-BE49-F238E27FC236}">
                <a16:creationId xmlns:a16="http://schemas.microsoft.com/office/drawing/2014/main" id="{FD0FE602-C10B-433A-839F-A5977224BC1D}"/>
              </a:ext>
            </a:extLst>
          </p:cNvPr>
          <p:cNvSpPr/>
          <p:nvPr/>
        </p:nvSpPr>
        <p:spPr>
          <a:xfrm>
            <a:off x="54950" y="4898603"/>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2. ¿Por qué son necesarios los memoriales? </a:t>
            </a:r>
            <a:endParaRPr sz="2800" b="0" i="0" u="none" strike="noStrike" cap="none">
              <a:solidFill>
                <a:schemeClr val="lt1"/>
              </a:solidFill>
              <a:latin typeface="Merriweather"/>
              <a:ea typeface="Merriweather"/>
              <a:cs typeface="Merriweather"/>
              <a:sym typeface="Merriweather"/>
            </a:endParaRPr>
          </a:p>
        </p:txBody>
      </p:sp>
      <p:sp>
        <p:nvSpPr>
          <p:cNvPr id="137" name="Google Shape;137;p28"/>
          <p:cNvSpPr txBox="1">
            <a:spLocks noGrp="1"/>
          </p:cNvSpPr>
          <p:nvPr>
            <p:ph type="body" idx="1"/>
          </p:nvPr>
        </p:nvSpPr>
        <p:spPr>
          <a:xfrm>
            <a:off x="4644675" y="500925"/>
            <a:ext cx="4166400" cy="4287000"/>
          </a:xfrm>
          <a:prstGeom prst="rect">
            <a:avLst/>
          </a:prstGeom>
          <a:noFill/>
          <a:ln>
            <a:noFill/>
          </a:ln>
        </p:spPr>
        <p:txBody>
          <a:bodyPr spcFirstLastPara="1" wrap="square" lIns="91425" tIns="91425" rIns="91425" bIns="91425" anchor="t" anchorCtr="0">
            <a:noAutofit/>
          </a:bodyPr>
          <a:lstStyle/>
          <a:p>
            <a:pPr marL="457200" marR="0" lvl="0" indent="-330200" algn="just" rtl="0">
              <a:lnSpc>
                <a:spcPct val="115000"/>
              </a:lnSpc>
              <a:spcBef>
                <a:spcPts val="0"/>
              </a:spcBef>
              <a:spcAft>
                <a:spcPts val="0"/>
              </a:spcAft>
              <a:buClr>
                <a:schemeClr val="accent1"/>
              </a:buClr>
              <a:buSzPts val="1600"/>
              <a:buFont typeface="Roboto"/>
              <a:buChar char="●"/>
            </a:pPr>
            <a:r>
              <a:rPr lang="es-ES" sz="1600" dirty="0">
                <a:solidFill>
                  <a:schemeClr val="accent1"/>
                </a:solidFill>
              </a:rPr>
              <a:t>L</a:t>
            </a:r>
            <a:r>
              <a:rPr lang="es-ES" sz="1600" b="0" i="0" u="none" strike="noStrike" cap="none" dirty="0">
                <a:solidFill>
                  <a:schemeClr val="accent1"/>
                </a:solidFill>
                <a:latin typeface="Roboto"/>
                <a:ea typeface="Roboto"/>
                <a:cs typeface="Roboto"/>
                <a:sym typeface="Roboto"/>
              </a:rPr>
              <a:t>laman la atención sobre la injusticia;</a:t>
            </a:r>
            <a:endParaRPr dirty="0"/>
          </a:p>
          <a:p>
            <a:pPr marL="457200" marR="0" lvl="0" indent="-330200" algn="just" rtl="0">
              <a:lnSpc>
                <a:spcPct val="115000"/>
              </a:lnSpc>
              <a:spcBef>
                <a:spcPts val="0"/>
              </a:spcBef>
              <a:spcAft>
                <a:spcPts val="0"/>
              </a:spcAft>
              <a:buClr>
                <a:schemeClr val="accent1"/>
              </a:buClr>
              <a:buSzPts val="1600"/>
              <a:buFont typeface="Roboto"/>
              <a:buChar char="●"/>
            </a:pPr>
            <a:r>
              <a:rPr lang="es-ES" sz="1600" dirty="0">
                <a:solidFill>
                  <a:schemeClr val="accent1"/>
                </a:solidFill>
              </a:rPr>
              <a:t>R</a:t>
            </a:r>
            <a:r>
              <a:rPr lang="es-ES" sz="1600" b="0" i="0" u="none" strike="noStrike" cap="none" dirty="0">
                <a:solidFill>
                  <a:schemeClr val="accent1"/>
                </a:solidFill>
                <a:latin typeface="Roboto"/>
                <a:ea typeface="Roboto"/>
                <a:cs typeface="Roboto"/>
                <a:sym typeface="Roboto"/>
              </a:rPr>
              <a:t>econocen las luchas de quienes la combatieron;</a:t>
            </a:r>
            <a:endParaRPr dirty="0"/>
          </a:p>
          <a:p>
            <a:pPr marL="457200" marR="0" lvl="0" indent="-330200" algn="l" rtl="0">
              <a:lnSpc>
                <a:spcPct val="115000"/>
              </a:lnSpc>
              <a:spcBef>
                <a:spcPts val="0"/>
              </a:spcBef>
              <a:spcAft>
                <a:spcPts val="0"/>
              </a:spcAft>
              <a:buClr>
                <a:schemeClr val="accent1"/>
              </a:buClr>
              <a:buSzPts val="1600"/>
              <a:buFont typeface="Roboto"/>
              <a:buChar char="●"/>
            </a:pPr>
            <a:r>
              <a:rPr lang="es-ES" sz="1600" dirty="0">
                <a:solidFill>
                  <a:schemeClr val="accent1"/>
                </a:solidFill>
              </a:rPr>
              <a:t>R</a:t>
            </a:r>
            <a:r>
              <a:rPr lang="es-ES" sz="1600" b="0" i="0" u="none" strike="noStrike" cap="none" dirty="0">
                <a:solidFill>
                  <a:schemeClr val="accent1"/>
                </a:solidFill>
                <a:latin typeface="Roboto"/>
                <a:ea typeface="Roboto"/>
                <a:cs typeface="Roboto"/>
                <a:sym typeface="Roboto"/>
              </a:rPr>
              <a:t>econocen públicamente a las personas y los grupos, víctimas y sobrevivientes que sufrieron;</a:t>
            </a:r>
            <a:endParaRPr dirty="0"/>
          </a:p>
          <a:p>
            <a:pPr marL="457200" marR="0" lvl="0" indent="-330200" algn="l" rtl="0">
              <a:lnSpc>
                <a:spcPct val="115000"/>
              </a:lnSpc>
              <a:spcBef>
                <a:spcPts val="0"/>
              </a:spcBef>
              <a:spcAft>
                <a:spcPts val="0"/>
              </a:spcAft>
              <a:buClr>
                <a:schemeClr val="accent1"/>
              </a:buClr>
              <a:buSzPts val="1600"/>
              <a:buFont typeface="Roboto"/>
              <a:buChar char="●"/>
            </a:pPr>
            <a:r>
              <a:rPr lang="es-ES" sz="1600" dirty="0">
                <a:solidFill>
                  <a:schemeClr val="accent1"/>
                </a:solidFill>
              </a:rPr>
              <a:t>Re</a:t>
            </a:r>
            <a:r>
              <a:rPr lang="es-ES" sz="1600" b="0" i="0" u="none" strike="noStrike" cap="none" dirty="0">
                <a:solidFill>
                  <a:schemeClr val="accent1"/>
                </a:solidFill>
                <a:latin typeface="Roboto"/>
                <a:ea typeface="Roboto"/>
                <a:cs typeface="Roboto"/>
                <a:sym typeface="Roboto"/>
              </a:rPr>
              <a:t>velan y dan a conocer los nombres y las historias y, a veces, los rostros de las víctimas;</a:t>
            </a:r>
            <a:endParaRPr dirty="0"/>
          </a:p>
          <a:p>
            <a:pPr marL="457200" marR="0" lvl="0" indent="-330200" algn="l" rtl="0">
              <a:lnSpc>
                <a:spcPct val="115000"/>
              </a:lnSpc>
              <a:spcBef>
                <a:spcPts val="0"/>
              </a:spcBef>
              <a:spcAft>
                <a:spcPts val="0"/>
              </a:spcAft>
              <a:buClr>
                <a:schemeClr val="accent1"/>
              </a:buClr>
              <a:buSzPts val="1600"/>
              <a:buFont typeface="Roboto"/>
              <a:buChar char="●"/>
            </a:pPr>
            <a:r>
              <a:rPr lang="es-ES" sz="1600" dirty="0">
                <a:solidFill>
                  <a:schemeClr val="accent1"/>
                </a:solidFill>
              </a:rPr>
              <a:t>I</a:t>
            </a:r>
            <a:r>
              <a:rPr lang="es-ES" sz="1600" b="0" i="0" u="none" strike="noStrike" cap="none" dirty="0">
                <a:solidFill>
                  <a:schemeClr val="accent1"/>
                </a:solidFill>
                <a:latin typeface="Roboto"/>
                <a:ea typeface="Roboto"/>
                <a:cs typeface="Roboto"/>
                <a:sym typeface="Roboto"/>
              </a:rPr>
              <a:t>ncentivan a las sociedades para que examinen de forma crítica lo que sucedió y por qué, y lleguen a una comprensión común del pasado para así iniciar la reconciliación.</a:t>
            </a:r>
            <a:endParaRPr dirty="0"/>
          </a:p>
          <a:p>
            <a:pPr marL="0" marR="0" lvl="0" indent="0" algn="l" rtl="0">
              <a:lnSpc>
                <a:spcPct val="115000"/>
              </a:lnSpc>
              <a:spcBef>
                <a:spcPts val="0"/>
              </a:spcBef>
              <a:spcAft>
                <a:spcPts val="1600"/>
              </a:spcAft>
              <a:buClr>
                <a:schemeClr val="dk2"/>
              </a:buClr>
              <a:buSzPts val="1300"/>
              <a:buFont typeface="Roboto"/>
              <a:buNone/>
            </a:pPr>
            <a:endParaRPr sz="1300" b="0" i="0" u="none" strike="noStrike" cap="none"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564C9B99-E620-4E40-98FF-AC44183E353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64"/>
          <p:cNvPicPr preferRelativeResize="0"/>
          <p:nvPr/>
        </p:nvPicPr>
        <p:blipFill rotWithShape="1">
          <a:blip r:embed="rId3">
            <a:alphaModFix/>
          </a:blip>
          <a:srcRect/>
          <a:stretch/>
        </p:blipFill>
        <p:spPr>
          <a:xfrm>
            <a:off x="5286375" y="0"/>
            <a:ext cx="3857626" cy="5143501"/>
          </a:xfrm>
          <a:prstGeom prst="rect">
            <a:avLst/>
          </a:prstGeom>
          <a:noFill/>
          <a:ln>
            <a:noFill/>
          </a:ln>
        </p:spPr>
      </p:pic>
      <p:pic>
        <p:nvPicPr>
          <p:cNvPr id="366" name="Google Shape;366;p64"/>
          <p:cNvPicPr preferRelativeResize="0"/>
          <p:nvPr/>
        </p:nvPicPr>
        <p:blipFill rotWithShape="1">
          <a:blip r:embed="rId4">
            <a:alphaModFix/>
          </a:blip>
          <a:srcRect/>
          <a:stretch/>
        </p:blipFill>
        <p:spPr>
          <a:xfrm>
            <a:off x="0" y="1178700"/>
            <a:ext cx="5286374" cy="3964788"/>
          </a:xfrm>
          <a:prstGeom prst="rect">
            <a:avLst/>
          </a:prstGeom>
          <a:noFill/>
          <a:ln>
            <a:noFill/>
          </a:ln>
        </p:spPr>
      </p:pic>
      <p:sp>
        <p:nvSpPr>
          <p:cNvPr id="367" name="Google Shape;367;p64"/>
          <p:cNvSpPr txBox="1">
            <a:spLocks noGrp="1"/>
          </p:cNvSpPr>
          <p:nvPr>
            <p:ph type="title"/>
          </p:nvPr>
        </p:nvSpPr>
        <p:spPr>
          <a:xfrm>
            <a:off x="387475" y="94500"/>
            <a:ext cx="4604400" cy="1084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2000" b="0" i="0" u="none" strike="noStrike" cap="none">
                <a:solidFill>
                  <a:schemeClr val="accent1"/>
                </a:solidFill>
                <a:latin typeface="Merriweather"/>
                <a:ea typeface="Merriweather"/>
                <a:cs typeface="Merriweather"/>
                <a:sym typeface="Merriweather"/>
              </a:rPr>
              <a:t>Monumento a la memoria y la verdad</a:t>
            </a:r>
            <a:r>
              <a:rPr lang="es-ES" sz="3600" b="0" i="0" u="none" strike="noStrike" cap="none">
                <a:solidFill>
                  <a:schemeClr val="accent1"/>
                </a:solidFill>
                <a:latin typeface="Merriweather"/>
                <a:ea typeface="Merriweather"/>
                <a:cs typeface="Merriweather"/>
                <a:sym typeface="Merriweather"/>
              </a:rPr>
              <a:t> </a:t>
            </a:r>
            <a:endParaRPr sz="2000" b="0" i="0" u="none" strike="noStrike" cap="none">
              <a:solidFill>
                <a:schemeClr val="accent1"/>
              </a:solidFill>
              <a:latin typeface="Merriweather"/>
              <a:ea typeface="Merriweather"/>
              <a:cs typeface="Merriweather"/>
              <a:sym typeface="Merriweathe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dirty="0">
                <a:solidFill>
                  <a:schemeClr val="lt1"/>
                </a:solidFill>
                <a:latin typeface="Merriweather"/>
                <a:ea typeface="Merriweather"/>
                <a:cs typeface="Merriweather"/>
                <a:sym typeface="Merriweather"/>
              </a:rPr>
              <a:t>9. Desafíos para lograr procesos de </a:t>
            </a:r>
            <a:r>
              <a:rPr lang="es-ES" sz="2800" b="0" i="0" u="none" strike="noStrike" cap="none" dirty="0" err="1">
                <a:solidFill>
                  <a:schemeClr val="lt1"/>
                </a:solidFill>
                <a:latin typeface="Merriweather"/>
                <a:ea typeface="Merriweather"/>
                <a:cs typeface="Merriweather"/>
                <a:sym typeface="Merriweather"/>
              </a:rPr>
              <a:t>memorialización</a:t>
            </a:r>
            <a:r>
              <a:rPr lang="es-ES" sz="2800" b="0" i="0" u="none" strike="noStrike" cap="none" dirty="0">
                <a:solidFill>
                  <a:schemeClr val="lt1"/>
                </a:solidFill>
                <a:latin typeface="Merriweather"/>
                <a:ea typeface="Merriweather"/>
                <a:cs typeface="Merriweather"/>
                <a:sym typeface="Merriweather"/>
              </a:rPr>
              <a:t> exitosos y representativos </a:t>
            </a:r>
            <a:endParaRPr sz="2800" b="0" i="0" u="none" strike="noStrike" cap="none" dirty="0">
              <a:solidFill>
                <a:schemeClr val="lt1"/>
              </a:solidFill>
              <a:latin typeface="Merriweather"/>
              <a:ea typeface="Merriweather"/>
              <a:cs typeface="Merriweather"/>
              <a:sym typeface="Merriweather"/>
            </a:endParaRPr>
          </a:p>
        </p:txBody>
      </p:sp>
      <p:sp>
        <p:nvSpPr>
          <p:cNvPr id="373" name="Google Shape;373;p65"/>
          <p:cNvSpPr txBox="1">
            <a:spLocks noGrp="1"/>
          </p:cNvSpPr>
          <p:nvPr>
            <p:ph type="body" idx="1"/>
          </p:nvPr>
        </p:nvSpPr>
        <p:spPr>
          <a:xfrm>
            <a:off x="4644675" y="378999"/>
            <a:ext cx="4166400" cy="4275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es-ES" sz="1500" b="0" i="0" u="none" strike="noStrike" cap="none" dirty="0">
                <a:solidFill>
                  <a:schemeClr val="accent1"/>
                </a:solidFill>
                <a:latin typeface="Roboto"/>
                <a:ea typeface="Roboto"/>
                <a:cs typeface="Roboto"/>
                <a:sym typeface="Roboto"/>
              </a:rPr>
              <a:t>La amplia participación y consulta a la comunidad, con la participación plena de mujeres, niñas y otras personas que, de otro modo, estarían marginadas, puede ayudar a mitigar el potencial de controversia y politización, y garantizar una representación adecuada.</a:t>
            </a:r>
            <a:endParaRPr dirty="0"/>
          </a:p>
          <a:p>
            <a:pPr marL="0" marR="0" lvl="0" indent="0" algn="l" rtl="0">
              <a:lnSpc>
                <a:spcPct val="115000"/>
              </a:lnSpc>
              <a:spcBef>
                <a:spcPts val="1600"/>
              </a:spcBef>
              <a:spcAft>
                <a:spcPts val="0"/>
              </a:spcAft>
              <a:buClr>
                <a:schemeClr val="dk2"/>
              </a:buClr>
              <a:buSzPts val="1300"/>
              <a:buFont typeface="Roboto"/>
              <a:buNone/>
            </a:pPr>
            <a:r>
              <a:rPr lang="es-ES" sz="1500" b="0" i="0" u="none" strike="noStrike" cap="none" dirty="0">
                <a:solidFill>
                  <a:schemeClr val="accent1"/>
                </a:solidFill>
                <a:latin typeface="Roboto"/>
                <a:ea typeface="Roboto"/>
                <a:cs typeface="Roboto"/>
                <a:sym typeface="Roboto"/>
              </a:rPr>
              <a:t>Consultas para:</a:t>
            </a:r>
            <a:endParaRPr dirty="0"/>
          </a:p>
          <a:p>
            <a:pPr marL="457200" marR="0" lvl="0" indent="-323850" algn="l" rtl="0">
              <a:lnSpc>
                <a:spcPct val="115000"/>
              </a:lnSpc>
              <a:spcBef>
                <a:spcPts val="1600"/>
              </a:spcBef>
              <a:spcAft>
                <a:spcPts val="0"/>
              </a:spcAft>
              <a:buClr>
                <a:schemeClr val="accent1"/>
              </a:buClr>
              <a:buSzPts val="1500"/>
              <a:buFont typeface="Roboto"/>
              <a:buChar char="●"/>
            </a:pPr>
            <a:r>
              <a:rPr lang="es-ES" sz="1500" b="0" i="0" u="none" strike="noStrike" cap="none" dirty="0">
                <a:solidFill>
                  <a:schemeClr val="accent1"/>
                </a:solidFill>
                <a:latin typeface="Roboto"/>
                <a:ea typeface="Roboto"/>
                <a:cs typeface="Roboto"/>
                <a:sym typeface="Roboto"/>
              </a:rPr>
              <a:t>obtener información demográfica básica;</a:t>
            </a:r>
            <a:endParaRPr dirty="0"/>
          </a:p>
          <a:p>
            <a:pPr marL="457200" marR="0" lvl="0" indent="-323850" algn="l" rtl="0">
              <a:lnSpc>
                <a:spcPct val="115000"/>
              </a:lnSpc>
              <a:spcBef>
                <a:spcPts val="0"/>
              </a:spcBef>
              <a:spcAft>
                <a:spcPts val="0"/>
              </a:spcAft>
              <a:buClr>
                <a:schemeClr val="accent1"/>
              </a:buClr>
              <a:buSzPts val="1500"/>
              <a:buFont typeface="Roboto"/>
              <a:buChar char="●"/>
            </a:pPr>
            <a:r>
              <a:rPr lang="es-ES" sz="1500" b="0" i="0" u="none" strike="noStrike" cap="none" dirty="0">
                <a:solidFill>
                  <a:schemeClr val="accent1"/>
                </a:solidFill>
                <a:latin typeface="Roboto"/>
                <a:ea typeface="Roboto"/>
                <a:cs typeface="Roboto"/>
                <a:sym typeface="Roboto"/>
              </a:rPr>
              <a:t>identificar y localizar grupos de víctimas;</a:t>
            </a:r>
            <a:endParaRPr dirty="0"/>
          </a:p>
          <a:p>
            <a:pPr marL="457200" marR="0" lvl="0" indent="-323850" algn="l" rtl="0">
              <a:lnSpc>
                <a:spcPct val="115000"/>
              </a:lnSpc>
              <a:spcBef>
                <a:spcPts val="0"/>
              </a:spcBef>
              <a:spcAft>
                <a:spcPts val="0"/>
              </a:spcAft>
              <a:buClr>
                <a:schemeClr val="accent1"/>
              </a:buClr>
              <a:buSzPts val="1500"/>
              <a:buFont typeface="Roboto"/>
              <a:buChar char="●"/>
            </a:pPr>
            <a:r>
              <a:rPr lang="es-ES" sz="1500" b="0" i="0" u="none" strike="noStrike" cap="none" dirty="0">
                <a:solidFill>
                  <a:schemeClr val="accent1"/>
                </a:solidFill>
                <a:latin typeface="Roboto"/>
                <a:ea typeface="Roboto"/>
                <a:cs typeface="Roboto"/>
                <a:sym typeface="Roboto"/>
              </a:rPr>
              <a:t>comprender las consecuencias inmediatas, a mediano y a largo plazo; </a:t>
            </a:r>
            <a:endParaRPr dirty="0"/>
          </a:p>
          <a:p>
            <a:pPr marL="457200" marR="0" lvl="0" indent="-323850" algn="l" rtl="0">
              <a:lnSpc>
                <a:spcPct val="115000"/>
              </a:lnSpc>
              <a:spcBef>
                <a:spcPts val="0"/>
              </a:spcBef>
              <a:spcAft>
                <a:spcPts val="0"/>
              </a:spcAft>
              <a:buClr>
                <a:schemeClr val="accent1"/>
              </a:buClr>
              <a:buSzPts val="1500"/>
              <a:buFont typeface="Roboto"/>
              <a:buChar char="●"/>
            </a:pPr>
            <a:r>
              <a:rPr lang="es-ES" sz="1500" b="0" i="0" u="none" strike="noStrike" cap="none" dirty="0">
                <a:solidFill>
                  <a:schemeClr val="accent1"/>
                </a:solidFill>
                <a:latin typeface="Roboto"/>
                <a:ea typeface="Roboto"/>
                <a:cs typeface="Roboto"/>
                <a:sym typeface="Roboto"/>
              </a:rPr>
              <a:t>comprender las necesidades y prioridades de un conjunto diverso de víctimas, incluidas mujeres y niñas.</a:t>
            </a:r>
            <a:br>
              <a:rPr lang="es-ES" sz="1300" b="0" i="0" u="none" strike="noStrike" cap="none" dirty="0">
                <a:solidFill>
                  <a:schemeClr val="dk2"/>
                </a:solidFill>
                <a:latin typeface="Roboto"/>
                <a:ea typeface="Roboto"/>
                <a:cs typeface="Roboto"/>
                <a:sym typeface="Roboto"/>
              </a:rPr>
            </a:br>
            <a:endParaRPr sz="1500" b="0" i="0" u="none" strike="noStrike" cap="none" dirty="0">
              <a:solidFill>
                <a:schemeClr val="accent1"/>
              </a:solidFill>
              <a:latin typeface="Roboto"/>
              <a:ea typeface="Roboto"/>
              <a:cs typeface="Roboto"/>
              <a:sym typeface="Roboto"/>
            </a:endParaRPr>
          </a:p>
        </p:txBody>
      </p:sp>
      <p:sp>
        <p:nvSpPr>
          <p:cNvPr id="4" name="Rectangle 3">
            <a:extLst>
              <a:ext uri="{FF2B5EF4-FFF2-40B4-BE49-F238E27FC236}">
                <a16:creationId xmlns:a16="http://schemas.microsoft.com/office/drawing/2014/main" id="{13AB104F-8B73-49A5-AD74-272ADACB243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6"/>
          <p:cNvSpPr txBox="1">
            <a:spLocks noGrp="1"/>
          </p:cNvSpPr>
          <p:nvPr>
            <p:ph type="title"/>
          </p:nvPr>
        </p:nvSpPr>
        <p:spPr>
          <a:xfrm>
            <a:off x="235917" y="138911"/>
            <a:ext cx="8521500" cy="42609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1100"/>
              <a:buFont typeface="Arial"/>
              <a:buNone/>
            </a:pPr>
            <a:r>
              <a:rPr lang="es-ES" sz="2200" b="0" i="0" u="none" strike="noStrike" cap="none" dirty="0">
                <a:solidFill>
                  <a:schemeClr val="accent1"/>
                </a:solidFill>
                <a:latin typeface="Merriweather"/>
                <a:ea typeface="Merriweather"/>
                <a:cs typeface="Merriweather"/>
                <a:sym typeface="Merriweather"/>
              </a:rPr>
              <a:t>El reconocimiento público que proporcionan los memoriales puede </a:t>
            </a:r>
            <a:r>
              <a:rPr lang="es-ES" sz="2200" b="1" i="0" u="none" strike="noStrike" cap="none" dirty="0">
                <a:solidFill>
                  <a:schemeClr val="accent1"/>
                </a:solidFill>
                <a:latin typeface="Merriweather"/>
                <a:ea typeface="Merriweather"/>
                <a:cs typeface="Merriweather"/>
                <a:sym typeface="Merriweather"/>
              </a:rPr>
              <a:t>contribuir al proceso de curación</a:t>
            </a:r>
            <a:r>
              <a:rPr lang="es-ES" sz="2200" b="0" i="0" u="none" strike="noStrike" cap="none" dirty="0">
                <a:solidFill>
                  <a:schemeClr val="accent1"/>
                </a:solidFill>
                <a:latin typeface="Merriweather"/>
                <a:ea typeface="Merriweather"/>
                <a:cs typeface="Merriweather"/>
                <a:sym typeface="Merriweather"/>
              </a:rPr>
              <a:t> y ayudar a </a:t>
            </a:r>
            <a:r>
              <a:rPr lang="es-ES" sz="2200" b="1" i="0" u="none" strike="noStrike" cap="none" dirty="0">
                <a:solidFill>
                  <a:schemeClr val="accent1"/>
                </a:solidFill>
                <a:latin typeface="Merriweather"/>
                <a:ea typeface="Merriweather"/>
                <a:cs typeface="Merriweather"/>
                <a:sym typeface="Merriweather"/>
              </a:rPr>
              <a:t>aliviar el trauma</a:t>
            </a:r>
            <a:r>
              <a:rPr lang="es-ES" sz="2200" b="0" i="0" u="none" strike="noStrike" cap="none" dirty="0">
                <a:solidFill>
                  <a:schemeClr val="accent1"/>
                </a:solidFill>
                <a:latin typeface="Merriweather"/>
                <a:ea typeface="Merriweather"/>
                <a:cs typeface="Merriweather"/>
                <a:sym typeface="Merriweather"/>
              </a:rPr>
              <a:t> sufrido por las víctimas y las comunidades de las víctimas. </a:t>
            </a:r>
            <a:endParaRPr dirty="0"/>
          </a:p>
          <a:p>
            <a:pPr marL="0" marR="0" lvl="0" indent="0" algn="just" rtl="0">
              <a:lnSpc>
                <a:spcPct val="115000"/>
              </a:lnSpc>
              <a:spcBef>
                <a:spcPts val="1200"/>
              </a:spcBef>
              <a:spcAft>
                <a:spcPts val="0"/>
              </a:spcAft>
              <a:buClr>
                <a:srgbClr val="000000"/>
              </a:buClr>
              <a:buSzPts val="1100"/>
              <a:buFont typeface="Arial"/>
              <a:buNone/>
            </a:pPr>
            <a:endParaRPr sz="2200" b="0" i="0" u="none" strike="noStrike" cap="none" dirty="0">
              <a:solidFill>
                <a:schemeClr val="accent1"/>
              </a:solidFill>
              <a:latin typeface="Merriweather"/>
              <a:ea typeface="Merriweather"/>
              <a:cs typeface="Merriweather"/>
              <a:sym typeface="Merriweather"/>
            </a:endParaRPr>
          </a:p>
          <a:p>
            <a:pPr marL="0" marR="0" lvl="0" indent="0" algn="just" rtl="0">
              <a:lnSpc>
                <a:spcPct val="115000"/>
              </a:lnSpc>
              <a:spcBef>
                <a:spcPts val="1200"/>
              </a:spcBef>
              <a:spcAft>
                <a:spcPts val="0"/>
              </a:spcAft>
              <a:buClr>
                <a:srgbClr val="000000"/>
              </a:buClr>
              <a:buSzPts val="1100"/>
              <a:buFont typeface="Arial"/>
              <a:buNone/>
            </a:pPr>
            <a:endParaRPr sz="2200" b="0" i="0" u="none" strike="noStrike" cap="none" dirty="0">
              <a:solidFill>
                <a:schemeClr val="accent1"/>
              </a:solidFill>
              <a:latin typeface="Merriweather"/>
              <a:ea typeface="Merriweather"/>
              <a:cs typeface="Merriweather"/>
              <a:sym typeface="Merriweather"/>
            </a:endParaRPr>
          </a:p>
          <a:p>
            <a:pPr marL="0" marR="0" lvl="0" indent="0" algn="r" rtl="0">
              <a:lnSpc>
                <a:spcPct val="115000"/>
              </a:lnSpc>
              <a:spcBef>
                <a:spcPts val="1200"/>
              </a:spcBef>
              <a:spcAft>
                <a:spcPts val="0"/>
              </a:spcAft>
              <a:buClr>
                <a:srgbClr val="000000"/>
              </a:buClr>
              <a:buSzPts val="1100"/>
              <a:buFont typeface="Arial"/>
              <a:buNone/>
            </a:pPr>
            <a:r>
              <a:rPr lang="es-ES" sz="2200" b="0" i="0" u="none" strike="noStrike" cap="none" dirty="0">
                <a:solidFill>
                  <a:schemeClr val="accent1"/>
                </a:solidFill>
                <a:latin typeface="Merriweather"/>
                <a:ea typeface="Merriweather"/>
                <a:cs typeface="Merriweather"/>
                <a:sym typeface="Merriweather"/>
              </a:rPr>
              <a:t>Sin embargo, también es importante recordar que, a falta de otras formas de verdad, justicia y reparación, muchas </a:t>
            </a:r>
            <a:r>
              <a:rPr lang="es-ES" sz="2200" b="1" i="0" u="none" strike="noStrike" cap="none" dirty="0">
                <a:solidFill>
                  <a:schemeClr val="accent1"/>
                </a:solidFill>
                <a:latin typeface="Merriweather"/>
                <a:ea typeface="Merriweather"/>
                <a:cs typeface="Merriweather"/>
                <a:sym typeface="Merriweather"/>
              </a:rPr>
              <a:t>víctimas pueden rechazar legítimamente los memoriales</a:t>
            </a:r>
            <a:r>
              <a:rPr lang="es-ES" sz="2200" b="0" i="0" u="none" strike="noStrike" cap="none" dirty="0">
                <a:solidFill>
                  <a:schemeClr val="accent1"/>
                </a:solidFill>
                <a:latin typeface="Merriweather"/>
                <a:ea typeface="Merriweather"/>
                <a:cs typeface="Merriweather"/>
                <a:sym typeface="Merriweather"/>
              </a:rPr>
              <a:t> sin importar el proceso de consulta y participación.</a:t>
            </a:r>
            <a:endParaRPr sz="2200" b="1" i="0" u="none" strike="noStrike" cap="none" dirty="0">
              <a:solidFill>
                <a:schemeClr val="accent1"/>
              </a:solidFill>
              <a:latin typeface="Merriweather"/>
              <a:ea typeface="Merriweather"/>
              <a:cs typeface="Merriweather"/>
              <a:sym typeface="Merriweather"/>
            </a:endParaRPr>
          </a:p>
        </p:txBody>
      </p:sp>
      <p:sp>
        <p:nvSpPr>
          <p:cNvPr id="3" name="Rectangle 2">
            <a:extLst>
              <a:ext uri="{FF2B5EF4-FFF2-40B4-BE49-F238E27FC236}">
                <a16:creationId xmlns:a16="http://schemas.microsoft.com/office/drawing/2014/main" id="{9F3EACED-A714-419A-8572-7565883673E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7"/>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Otros factores importantes a considerar:</a:t>
            </a:r>
            <a:endParaRPr sz="2800" b="0" i="0" u="none" strike="noStrike" cap="none">
              <a:solidFill>
                <a:schemeClr val="lt1"/>
              </a:solidFill>
              <a:latin typeface="Merriweather"/>
              <a:ea typeface="Merriweather"/>
              <a:cs typeface="Merriweather"/>
              <a:sym typeface="Merriweather"/>
            </a:endParaRPr>
          </a:p>
        </p:txBody>
      </p:sp>
      <p:sp>
        <p:nvSpPr>
          <p:cNvPr id="384" name="Google Shape;384;p67"/>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1200"/>
              </a:spcBef>
              <a:spcAft>
                <a:spcPts val="0"/>
              </a:spcAft>
              <a:buClr>
                <a:schemeClr val="accent1"/>
              </a:buClr>
              <a:buSzPts val="1800"/>
              <a:buFont typeface="Merriweather"/>
              <a:buChar char="●"/>
            </a:pPr>
            <a:r>
              <a:rPr lang="es-ES" sz="1800" dirty="0">
                <a:solidFill>
                  <a:schemeClr val="accent1"/>
                </a:solidFill>
                <a:latin typeface="Merriweather"/>
                <a:ea typeface="Merriweather"/>
                <a:cs typeface="Merriweather"/>
                <a:sym typeface="Merriweather"/>
              </a:rPr>
              <a:t>G</a:t>
            </a:r>
            <a:r>
              <a:rPr lang="es-ES" sz="1800" b="0" i="0" u="none" strike="noStrike" cap="none" dirty="0">
                <a:solidFill>
                  <a:schemeClr val="accent1"/>
                </a:solidFill>
                <a:latin typeface="Merriweather"/>
                <a:ea typeface="Merriweather"/>
                <a:cs typeface="Merriweather"/>
                <a:sym typeface="Merriweather"/>
              </a:rPr>
              <a:t>estionar las expectativas y anticipar algunos desacuerdos</a:t>
            </a:r>
            <a:endParaRPr sz="1800" b="0" i="0" u="none" strike="noStrike" cap="none" dirty="0">
              <a:solidFill>
                <a:schemeClr val="accent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2"/>
              </a:buClr>
              <a:buSzPts val="1300"/>
              <a:buFont typeface="Roboto"/>
              <a:buNone/>
            </a:pPr>
            <a:endParaRPr sz="1800" b="0" i="0" u="none" strike="noStrike" cap="none" dirty="0">
              <a:solidFill>
                <a:schemeClr val="accent1"/>
              </a:solidFill>
              <a:latin typeface="Merriweather"/>
              <a:ea typeface="Merriweather"/>
              <a:cs typeface="Merriweather"/>
              <a:sym typeface="Merriweather"/>
            </a:endParaRPr>
          </a:p>
          <a:p>
            <a:pPr marL="457200" marR="0" lvl="0" indent="-342900" algn="l" rtl="0">
              <a:lnSpc>
                <a:spcPct val="115000"/>
              </a:lnSpc>
              <a:spcBef>
                <a:spcPts val="0"/>
              </a:spcBef>
              <a:spcAft>
                <a:spcPts val="0"/>
              </a:spcAft>
              <a:buClr>
                <a:schemeClr val="accent1"/>
              </a:buClr>
              <a:buSzPts val="1800"/>
              <a:buFont typeface="Merriweather"/>
              <a:buChar char="●"/>
            </a:pPr>
            <a:r>
              <a:rPr lang="es-ES" sz="1800" dirty="0">
                <a:solidFill>
                  <a:schemeClr val="accent1"/>
                </a:solidFill>
                <a:latin typeface="Merriweather"/>
                <a:ea typeface="Merriweather"/>
                <a:cs typeface="Merriweather"/>
                <a:sym typeface="Merriweather"/>
              </a:rPr>
              <a:t>P</a:t>
            </a:r>
            <a:r>
              <a:rPr lang="es-ES" sz="1800" b="0" i="0" u="none" strike="noStrike" cap="none" dirty="0">
                <a:solidFill>
                  <a:schemeClr val="accent1"/>
                </a:solidFill>
                <a:latin typeface="Merriweather"/>
                <a:ea typeface="Merriweather"/>
                <a:cs typeface="Merriweather"/>
                <a:sym typeface="Merriweather"/>
              </a:rPr>
              <a:t>romover la curación y la reconciliación y evitar el daño, la explotación o una nueva experiencia traumática</a:t>
            </a:r>
            <a:endParaRPr sz="1800" b="0" i="0" u="none" strike="noStrike" cap="none" dirty="0">
              <a:solidFill>
                <a:schemeClr val="accent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2"/>
              </a:buClr>
              <a:buSzPts val="1300"/>
              <a:buFont typeface="Roboto"/>
              <a:buNone/>
            </a:pPr>
            <a:endParaRPr sz="1800" b="0" i="0" u="none" strike="noStrike" cap="none" dirty="0">
              <a:solidFill>
                <a:schemeClr val="accent1"/>
              </a:solidFill>
              <a:latin typeface="Merriweather"/>
              <a:ea typeface="Merriweather"/>
              <a:cs typeface="Merriweather"/>
              <a:sym typeface="Merriweather"/>
            </a:endParaRPr>
          </a:p>
          <a:p>
            <a:pPr marL="457200" marR="0" lvl="0" indent="-342900" algn="l" rtl="0">
              <a:lnSpc>
                <a:spcPct val="115000"/>
              </a:lnSpc>
              <a:spcBef>
                <a:spcPts val="0"/>
              </a:spcBef>
              <a:spcAft>
                <a:spcPts val="0"/>
              </a:spcAft>
              <a:buClr>
                <a:schemeClr val="accent1"/>
              </a:buClr>
              <a:buSzPts val="1800"/>
              <a:buFont typeface="Merriweather"/>
              <a:buChar char="●"/>
            </a:pPr>
            <a:r>
              <a:rPr lang="es-ES" sz="1800" dirty="0">
                <a:solidFill>
                  <a:schemeClr val="accent1"/>
                </a:solidFill>
                <a:latin typeface="Merriweather"/>
                <a:ea typeface="Merriweather"/>
                <a:cs typeface="Merriweather"/>
                <a:sym typeface="Merriweather"/>
              </a:rPr>
              <a:t>R</a:t>
            </a:r>
            <a:r>
              <a:rPr lang="es-ES" sz="1800" b="0" i="0" u="none" strike="noStrike" cap="none" dirty="0">
                <a:solidFill>
                  <a:schemeClr val="accent1"/>
                </a:solidFill>
                <a:latin typeface="Merriweather"/>
                <a:ea typeface="Merriweather"/>
                <a:cs typeface="Merriweather"/>
                <a:sym typeface="Merriweather"/>
              </a:rPr>
              <a:t>ecursos para construir y mantener los memoriales</a:t>
            </a:r>
            <a:endParaRPr sz="1800" b="0" i="0" u="none" strike="noStrike" cap="none" dirty="0">
              <a:solidFill>
                <a:schemeClr val="accent1"/>
              </a:solidFill>
              <a:latin typeface="Merriweather"/>
              <a:ea typeface="Merriweather"/>
              <a:cs typeface="Merriweather"/>
              <a:sym typeface="Merriweather"/>
            </a:endParaRPr>
          </a:p>
          <a:p>
            <a:pPr marL="0" marR="0" lvl="0" indent="0" algn="l" rtl="0">
              <a:lnSpc>
                <a:spcPct val="115000"/>
              </a:lnSpc>
              <a:spcBef>
                <a:spcPts val="0"/>
              </a:spcBef>
              <a:spcAft>
                <a:spcPts val="0"/>
              </a:spcAft>
              <a:buClr>
                <a:schemeClr val="dk2"/>
              </a:buClr>
              <a:buSzPts val="1300"/>
              <a:buFont typeface="Roboto"/>
              <a:buNone/>
            </a:pPr>
            <a:endParaRPr sz="12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2"/>
              </a:buClr>
              <a:buSzPts val="1300"/>
              <a:buFont typeface="Roboto"/>
              <a:buNone/>
            </a:pPr>
            <a:r>
              <a:rPr lang="es-ES" sz="1300" b="0" i="0" u="none" strike="noStrike" cap="none" dirty="0">
                <a:solidFill>
                  <a:schemeClr val="dk2"/>
                </a:solidFill>
                <a:latin typeface="Roboto"/>
                <a:ea typeface="Roboto"/>
                <a:cs typeface="Roboto"/>
                <a:sym typeface="Roboto"/>
              </a:rPr>
              <a:t> </a:t>
            </a:r>
            <a:endParaRPr sz="1100" b="0" i="0" u="none" strike="noStrike" cap="none" dirty="0">
              <a:solidFill>
                <a:srgbClr val="2F5496"/>
              </a:solidFill>
              <a:latin typeface="Times New Roman"/>
              <a:ea typeface="Times New Roman"/>
              <a:cs typeface="Times New Roman"/>
              <a:sym typeface="Times New Roman"/>
            </a:endParaRPr>
          </a:p>
          <a:p>
            <a:pPr marL="0" marR="0" lvl="0" indent="0" algn="l" rtl="0">
              <a:lnSpc>
                <a:spcPct val="115000"/>
              </a:lnSpc>
              <a:spcBef>
                <a:spcPts val="1600"/>
              </a:spcBef>
              <a:spcAft>
                <a:spcPts val="1600"/>
              </a:spcAft>
              <a:buClr>
                <a:schemeClr val="dk2"/>
              </a:buClr>
              <a:buSzPts val="1300"/>
              <a:buFont typeface="Roboto"/>
              <a:buNone/>
            </a:pPr>
            <a:endParaRPr sz="1300" b="0" i="0" u="none" strike="noStrike" cap="none"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207897EE-8432-43B2-94BA-9A35E99432A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8"/>
          <p:cNvSpPr txBox="1">
            <a:spLocks noGrp="1"/>
          </p:cNvSpPr>
          <p:nvPr>
            <p:ph type="title"/>
          </p:nvPr>
        </p:nvSpPr>
        <p:spPr>
          <a:xfrm>
            <a:off x="4980200" y="211400"/>
            <a:ext cx="3822900" cy="1894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Srebrenica </a:t>
            </a:r>
            <a:endParaRPr sz="3600" b="0" i="0" u="none" strike="noStrike" cap="none">
              <a:solidFill>
                <a:schemeClr val="accent1"/>
              </a:solidFill>
              <a:latin typeface="Merriweather"/>
              <a:ea typeface="Merriweather"/>
              <a:cs typeface="Merriweather"/>
              <a:sym typeface="Merriweather"/>
            </a:endParaRPr>
          </a:p>
        </p:txBody>
      </p:sp>
      <p:pic>
        <p:nvPicPr>
          <p:cNvPr id="390" name="Google Shape;390;p68"/>
          <p:cNvPicPr preferRelativeResize="0"/>
          <p:nvPr/>
        </p:nvPicPr>
        <p:blipFill rotWithShape="1">
          <a:blip r:embed="rId3">
            <a:alphaModFix/>
          </a:blip>
          <a:srcRect/>
          <a:stretch/>
        </p:blipFill>
        <p:spPr>
          <a:xfrm>
            <a:off x="152400" y="152400"/>
            <a:ext cx="4197602" cy="2491751"/>
          </a:xfrm>
          <a:prstGeom prst="rect">
            <a:avLst/>
          </a:prstGeom>
          <a:noFill/>
          <a:ln>
            <a:noFill/>
          </a:ln>
        </p:spPr>
      </p:pic>
      <p:pic>
        <p:nvPicPr>
          <p:cNvPr id="391" name="Google Shape;391;p68"/>
          <p:cNvPicPr preferRelativeResize="0"/>
          <p:nvPr/>
        </p:nvPicPr>
        <p:blipFill rotWithShape="1">
          <a:blip r:embed="rId4">
            <a:alphaModFix/>
          </a:blip>
          <a:srcRect/>
          <a:stretch/>
        </p:blipFill>
        <p:spPr>
          <a:xfrm>
            <a:off x="4109590" y="2276325"/>
            <a:ext cx="3822900" cy="2780584"/>
          </a:xfrm>
          <a:prstGeom prst="rect">
            <a:avLst/>
          </a:prstGeom>
          <a:noFill/>
          <a:ln>
            <a:noFill/>
          </a:ln>
        </p:spPr>
      </p:pic>
      <p:sp>
        <p:nvSpPr>
          <p:cNvPr id="5" name="Rectangle 4">
            <a:extLst>
              <a:ext uri="{FF2B5EF4-FFF2-40B4-BE49-F238E27FC236}">
                <a16:creationId xmlns:a16="http://schemas.microsoft.com/office/drawing/2014/main" id="{33BEDD90-5072-45CE-AAEF-D3F13967378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9"/>
          <p:cNvSpPr txBox="1">
            <a:spLocks noGrp="1"/>
          </p:cNvSpPr>
          <p:nvPr>
            <p:ph type="title"/>
          </p:nvPr>
        </p:nvSpPr>
        <p:spPr>
          <a:xfrm>
            <a:off x="311675" y="798600"/>
            <a:ext cx="3134700"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a:solidFill>
                  <a:schemeClr val="accent1"/>
                </a:solidFill>
                <a:latin typeface="Merriweather"/>
                <a:ea typeface="Merriweather"/>
                <a:cs typeface="Merriweather"/>
                <a:sym typeface="Merriweather"/>
              </a:rPr>
              <a:t>Estatua a las mujeres víctimas de la guerra en Kivu del Sur </a:t>
            </a:r>
            <a:endParaRPr sz="3600" b="0" i="0" u="none" strike="noStrike" cap="none">
              <a:solidFill>
                <a:schemeClr val="accent1"/>
              </a:solidFill>
              <a:latin typeface="Merriweather"/>
              <a:ea typeface="Merriweather"/>
              <a:cs typeface="Merriweather"/>
              <a:sym typeface="Merriweather"/>
            </a:endParaRPr>
          </a:p>
        </p:txBody>
      </p:sp>
      <p:pic>
        <p:nvPicPr>
          <p:cNvPr id="397" name="Google Shape;397;p69"/>
          <p:cNvPicPr preferRelativeResize="0"/>
          <p:nvPr/>
        </p:nvPicPr>
        <p:blipFill rotWithShape="1">
          <a:blip r:embed="rId3">
            <a:alphaModFix/>
          </a:blip>
          <a:srcRect/>
          <a:stretch/>
        </p:blipFill>
        <p:spPr>
          <a:xfrm>
            <a:off x="3833425" y="19888"/>
            <a:ext cx="5147546" cy="5103725"/>
          </a:xfrm>
          <a:prstGeom prst="rect">
            <a:avLst/>
          </a:prstGeom>
          <a:noFill/>
          <a:ln>
            <a:noFill/>
          </a:ln>
        </p:spPr>
      </p:pic>
      <p:sp>
        <p:nvSpPr>
          <p:cNvPr id="4" name="Rectangle 3">
            <a:extLst>
              <a:ext uri="{FF2B5EF4-FFF2-40B4-BE49-F238E27FC236}">
                <a16:creationId xmlns:a16="http://schemas.microsoft.com/office/drawing/2014/main" id="{7D6901A3-F7B4-488B-93EB-C7F108CF4EC9}"/>
              </a:ext>
            </a:extLst>
          </p:cNvPr>
          <p:cNvSpPr/>
          <p:nvPr/>
        </p:nvSpPr>
        <p:spPr>
          <a:xfrm>
            <a:off x="0"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1"/>
          <p:cNvSpPr txBox="1">
            <a:spLocks noGrp="1"/>
          </p:cNvSpPr>
          <p:nvPr>
            <p:ph type="title"/>
          </p:nvPr>
        </p:nvSpPr>
        <p:spPr>
          <a:xfrm>
            <a:off x="-63875" y="684500"/>
            <a:ext cx="3398700" cy="354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s-ES" sz="3600" b="0" i="0" u="none" strike="noStrike" cap="none" dirty="0">
                <a:solidFill>
                  <a:schemeClr val="accent1"/>
                </a:solidFill>
                <a:latin typeface="Merriweather"/>
                <a:ea typeface="Merriweather"/>
                <a:cs typeface="Merriweather"/>
                <a:sym typeface="Merriweather"/>
              </a:rPr>
              <a:t>Monumento Mujeres en la Memoria </a:t>
            </a:r>
            <a:endParaRPr sz="3600" b="0" i="0" u="none" strike="noStrike" cap="none" dirty="0">
              <a:solidFill>
                <a:schemeClr val="accent1"/>
              </a:solidFill>
              <a:latin typeface="Merriweather"/>
              <a:ea typeface="Merriweather"/>
              <a:cs typeface="Merriweather"/>
              <a:sym typeface="Merriweather"/>
            </a:endParaRPr>
          </a:p>
        </p:txBody>
      </p:sp>
      <p:pic>
        <p:nvPicPr>
          <p:cNvPr id="409" name="Google Shape;409;p71"/>
          <p:cNvPicPr preferRelativeResize="0"/>
          <p:nvPr/>
        </p:nvPicPr>
        <p:blipFill rotWithShape="1">
          <a:blip r:embed="rId3">
            <a:alphaModFix/>
          </a:blip>
          <a:srcRect/>
          <a:stretch/>
        </p:blipFill>
        <p:spPr>
          <a:xfrm>
            <a:off x="3192500" y="339938"/>
            <a:ext cx="5951499" cy="4463624"/>
          </a:xfrm>
          <a:prstGeom prst="rect">
            <a:avLst/>
          </a:prstGeom>
          <a:noFill/>
          <a:ln>
            <a:noFill/>
          </a:ln>
        </p:spPr>
      </p:pic>
      <p:sp>
        <p:nvSpPr>
          <p:cNvPr id="4" name="Rectangle 3">
            <a:extLst>
              <a:ext uri="{FF2B5EF4-FFF2-40B4-BE49-F238E27FC236}">
                <a16:creationId xmlns:a16="http://schemas.microsoft.com/office/drawing/2014/main" id="{8062C1E5-A3EC-406D-A674-25DC6F19F97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2"/>
          <p:cNvSpPr txBox="1">
            <a:spLocks noGrp="1"/>
          </p:cNvSpPr>
          <p:nvPr>
            <p:ph type="title"/>
          </p:nvPr>
        </p:nvSpPr>
        <p:spPr>
          <a:xfrm>
            <a:off x="311725" y="500925"/>
            <a:ext cx="3706500" cy="339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10.</a:t>
            </a:r>
            <a:r>
              <a:rPr lang="es-ES" sz="2800" b="0" i="0" u="none" strike="noStrike" cap="none">
                <a:solidFill>
                  <a:srgbClr val="FFFFFF"/>
                </a:solidFill>
                <a:latin typeface="Merriweather"/>
                <a:ea typeface="Merriweather"/>
                <a:cs typeface="Merriweather"/>
                <a:sym typeface="Merriweather"/>
              </a:rPr>
              <a:t> ¿Qué se puede hacer para que los memoriales sean pertinentes y significativos para las mujeres y las niñas? </a:t>
            </a:r>
            <a:endParaRPr/>
          </a:p>
        </p:txBody>
      </p:sp>
      <p:sp>
        <p:nvSpPr>
          <p:cNvPr id="415" name="Google Shape;415;p72"/>
          <p:cNvSpPr txBox="1">
            <a:spLocks noGrp="1"/>
          </p:cNvSpPr>
          <p:nvPr>
            <p:ph type="body" idx="1"/>
          </p:nvPr>
        </p:nvSpPr>
        <p:spPr>
          <a:xfrm>
            <a:off x="4644675" y="500924"/>
            <a:ext cx="4166400" cy="443683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es-ES" sz="1800" b="0" i="0" u="none" strike="noStrike" cap="none">
                <a:solidFill>
                  <a:schemeClr val="accent1"/>
                </a:solidFill>
                <a:latin typeface="Merriweather"/>
                <a:ea typeface="Merriweather"/>
                <a:cs typeface="Merriweather"/>
                <a:sym typeface="Merriweather"/>
              </a:rPr>
              <a:t>Si los memoriales han de ser significativos para las mujeres y las niñas, se debe hacer todo lo posible para garantizar que reflejen el amplio espectro de sus vivencias durante los períodos de violencia, represión y transición. </a:t>
            </a:r>
            <a:endParaRPr sz="1800" b="0" i="0" u="none" strike="noStrike" cap="none">
              <a:solidFill>
                <a:schemeClr val="accent1"/>
              </a:solidFill>
              <a:latin typeface="Merriweather"/>
              <a:ea typeface="Merriweather"/>
              <a:cs typeface="Merriweather"/>
              <a:sym typeface="Merriweather"/>
            </a:endParaRPr>
          </a:p>
          <a:p>
            <a:pPr marL="0" marR="0" lvl="0" indent="0" algn="l" rtl="0">
              <a:lnSpc>
                <a:spcPct val="115000"/>
              </a:lnSpc>
              <a:spcBef>
                <a:spcPts val="1600"/>
              </a:spcBef>
              <a:spcAft>
                <a:spcPts val="0"/>
              </a:spcAft>
              <a:buClr>
                <a:schemeClr val="dk2"/>
              </a:buClr>
              <a:buSzPts val="1300"/>
              <a:buFont typeface="Roboto"/>
              <a:buNone/>
            </a:pPr>
            <a:endParaRPr sz="1800" b="0" i="0" u="none" strike="noStrike" cap="none">
              <a:solidFill>
                <a:schemeClr val="accent1"/>
              </a:solidFill>
              <a:latin typeface="Merriweather"/>
              <a:ea typeface="Merriweather"/>
              <a:cs typeface="Merriweather"/>
              <a:sym typeface="Merriweather"/>
            </a:endParaRPr>
          </a:p>
          <a:p>
            <a:pPr marL="0" marR="0" lvl="0" indent="0" algn="r" rtl="0">
              <a:lnSpc>
                <a:spcPct val="115000"/>
              </a:lnSpc>
              <a:spcBef>
                <a:spcPts val="1600"/>
              </a:spcBef>
              <a:spcAft>
                <a:spcPts val="1600"/>
              </a:spcAft>
              <a:buClr>
                <a:schemeClr val="dk2"/>
              </a:buClr>
              <a:buSzPts val="1300"/>
              <a:buFont typeface="Roboto"/>
              <a:buNone/>
            </a:pPr>
            <a:r>
              <a:rPr lang="es-ES" sz="1800" b="0" i="0" u="none" strike="noStrike" cap="none">
                <a:solidFill>
                  <a:schemeClr val="accent1"/>
                </a:solidFill>
                <a:latin typeface="Merriweather"/>
                <a:ea typeface="Merriweather"/>
                <a:cs typeface="Merriweather"/>
                <a:sym typeface="Merriweather"/>
              </a:rPr>
              <a:t>Esto implica contemplar los temas de género en cada etapa del proceso.</a:t>
            </a:r>
            <a:r>
              <a:rPr lang="es-ES" sz="1300" b="0" i="0" u="none" strike="noStrike" cap="none">
                <a:solidFill>
                  <a:schemeClr val="dk2"/>
                </a:solidFill>
                <a:latin typeface="Roboto"/>
                <a:ea typeface="Roboto"/>
                <a:cs typeface="Roboto"/>
                <a:sym typeface="Roboto"/>
              </a:rPr>
              <a:t> </a:t>
            </a:r>
            <a:endParaRPr sz="1800" b="0" i="0" u="none" strike="noStrike" cap="none">
              <a:solidFill>
                <a:schemeClr val="dk2"/>
              </a:solidFill>
              <a:latin typeface="Merriweather"/>
              <a:ea typeface="Merriweather"/>
              <a:cs typeface="Merriweather"/>
              <a:sym typeface="Merriweather"/>
            </a:endParaRPr>
          </a:p>
        </p:txBody>
      </p:sp>
      <p:sp>
        <p:nvSpPr>
          <p:cNvPr id="4" name="Rectangle 3">
            <a:extLst>
              <a:ext uri="{FF2B5EF4-FFF2-40B4-BE49-F238E27FC236}">
                <a16:creationId xmlns:a16="http://schemas.microsoft.com/office/drawing/2014/main" id="{DD72347D-402C-4C2E-A979-EAB70BCB6BD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3"/>
          <p:cNvSpPr txBox="1">
            <a:spLocks noGrp="1"/>
          </p:cNvSpPr>
          <p:nvPr>
            <p:ph type="title"/>
          </p:nvPr>
        </p:nvSpPr>
        <p:spPr>
          <a:xfrm>
            <a:off x="311700" y="202225"/>
            <a:ext cx="8520600" cy="62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800"/>
              <a:buFont typeface="Merriweather"/>
              <a:buNone/>
            </a:pPr>
            <a:r>
              <a:rPr lang="es-ES" sz="2800" b="0" i="0" u="none" strike="noStrike" cap="none" dirty="0">
                <a:solidFill>
                  <a:schemeClr val="lt1"/>
                </a:solidFill>
                <a:latin typeface="Merriweather"/>
                <a:ea typeface="Merriweather"/>
                <a:cs typeface="Merriweather"/>
                <a:sym typeface="Merriweather"/>
              </a:rPr>
              <a:t>Evitar la marginación de las mujeres y las niñas </a:t>
            </a:r>
            <a:endParaRPr sz="2800" b="0" i="0" u="none" strike="noStrike" cap="none" dirty="0">
              <a:solidFill>
                <a:schemeClr val="lt1"/>
              </a:solidFill>
              <a:latin typeface="Merriweather"/>
              <a:ea typeface="Merriweather"/>
              <a:cs typeface="Merriweather"/>
              <a:sym typeface="Merriweather"/>
            </a:endParaRPr>
          </a:p>
        </p:txBody>
      </p:sp>
      <p:sp>
        <p:nvSpPr>
          <p:cNvPr id="421" name="Google Shape;421;p73"/>
          <p:cNvSpPr txBox="1"/>
          <p:nvPr/>
        </p:nvSpPr>
        <p:spPr>
          <a:xfrm>
            <a:off x="203825" y="1526675"/>
            <a:ext cx="4280100" cy="336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73"/>
          <p:cNvSpPr txBox="1"/>
          <p:nvPr/>
        </p:nvSpPr>
        <p:spPr>
          <a:xfrm>
            <a:off x="95925" y="1397053"/>
            <a:ext cx="4388100" cy="3569400"/>
          </a:xfrm>
          <a:prstGeom prst="rect">
            <a:avLst/>
          </a:prstGeom>
          <a:noFill/>
          <a:ln>
            <a:noFill/>
          </a:ln>
        </p:spPr>
        <p:txBody>
          <a:bodyPr spcFirstLastPara="1" wrap="square" lIns="91425" tIns="91425" rIns="91425" bIns="91425" anchor="t" anchorCtr="0">
            <a:noAutofit/>
          </a:bodyPr>
          <a:lstStyle/>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¿Cómo se adaptaron las mujeres y sus vivencias en el momento del conflicto o la represión?</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¿Cómo se dañó a las mujeres?</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¿Existen diferencias entre las categorías de mujeres en cuanto a los tipos de daños sufridos y violaciones cometidas?</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¿Las mujeres tienen necesidades, prioridades y expectativas diferentes dentro del proyecto de </a:t>
            </a:r>
            <a:r>
              <a:rPr lang="es-ES" sz="1200" b="0" i="0" u="none" strike="noStrike" cap="none" dirty="0" err="1">
                <a:solidFill>
                  <a:schemeClr val="accent1"/>
                </a:solidFill>
                <a:latin typeface="Roboto"/>
                <a:ea typeface="Roboto"/>
                <a:cs typeface="Roboto"/>
                <a:sym typeface="Roboto"/>
              </a:rPr>
              <a:t>memorialización</a:t>
            </a:r>
            <a:r>
              <a:rPr lang="es-ES" sz="1200" b="0" i="0" u="none" strike="noStrike" cap="none" dirty="0">
                <a:solidFill>
                  <a:schemeClr val="accent1"/>
                </a:solidFill>
                <a:latin typeface="Roboto"/>
                <a:ea typeface="Roboto"/>
                <a:cs typeface="Roboto"/>
                <a:sym typeface="Roboto"/>
              </a:rPr>
              <a:t>?</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¿Cómo reflejará el memorial las vivencias de las víctimas?</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El diseño es fundamental. Es probable que algunos medios favorezcan a las víctimas masculinas u honren solo a los miembros más poderosos o privilegiados de la sociedad. ¿Las opciones de diseño privilegian a los hombres y sus vivencias o estereotipan a las mujeres o su papel en la transición?</a:t>
            </a:r>
            <a:endParaRPr sz="1200" b="0" i="0" u="none" strike="noStrike" cap="none" dirty="0">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3" name="Google Shape;423;p73"/>
          <p:cNvSpPr txBox="1"/>
          <p:nvPr/>
        </p:nvSpPr>
        <p:spPr>
          <a:xfrm>
            <a:off x="4688100" y="1466725"/>
            <a:ext cx="4280100" cy="3489000"/>
          </a:xfrm>
          <a:prstGeom prst="rect">
            <a:avLst/>
          </a:prstGeom>
          <a:noFill/>
          <a:ln>
            <a:noFill/>
          </a:ln>
        </p:spPr>
        <p:txBody>
          <a:bodyPr spcFirstLastPara="1" wrap="square" lIns="91425" tIns="91425" rIns="91425" bIns="91425" anchor="t" anchorCtr="0">
            <a:noAutofit/>
          </a:bodyPr>
          <a:lstStyle/>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¿El proyecto perpetúa las normas de género dominantes o refuerza las estructuras de poder actuales en el hogar, la comunidad o el país?</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¿El enfoque o el medio recomendado puede desfavorecer a las mujeres? Por ejemplo, ¿un museo en el lugar de un antiguo centro de detención utilizado para presos hombres dignificará únicamente a las víctimas masculinas y los daños que sufrieron?</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¿El memorial desdibujará las distinciones importantes entre hombres y mujeres o perpetuará los estereotipos?</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¿Las actividades conmemorativas excluirán a las mujeres? ¿Quién dirigirá el evento o los eventos y cómo?</a:t>
            </a:r>
            <a:endParaRPr sz="1200" b="0" i="0" u="none" strike="noStrike" cap="none" dirty="0">
              <a:solidFill>
                <a:schemeClr val="accent1"/>
              </a:solidFill>
              <a:latin typeface="Roboto"/>
              <a:ea typeface="Roboto"/>
              <a:cs typeface="Roboto"/>
              <a:sym typeface="Roboto"/>
            </a:endParaRPr>
          </a:p>
          <a:p>
            <a:pPr marL="457200" marR="0" lvl="0" indent="-311150" algn="just" rtl="0">
              <a:lnSpc>
                <a:spcPct val="115000"/>
              </a:lnSpc>
              <a:spcBef>
                <a:spcPts val="0"/>
              </a:spcBef>
              <a:spcAft>
                <a:spcPts val="0"/>
              </a:spcAft>
              <a:buClr>
                <a:schemeClr val="accent1"/>
              </a:buClr>
              <a:buSzPts val="1300"/>
              <a:buFont typeface="Roboto"/>
              <a:buChar char="●"/>
            </a:pPr>
            <a:r>
              <a:rPr lang="es-ES" sz="1200" b="0" i="0" u="none" strike="noStrike" cap="none" dirty="0">
                <a:solidFill>
                  <a:schemeClr val="accent1"/>
                </a:solidFill>
                <a:latin typeface="Roboto"/>
                <a:ea typeface="Roboto"/>
                <a:cs typeface="Roboto"/>
                <a:sym typeface="Roboto"/>
              </a:rPr>
              <a:t>¿Son preferibles los enfoques individuales o los colectivos, y cómo afectarán a las mujeres víctimas?</a:t>
            </a:r>
            <a:endParaRPr sz="1200" b="0" i="0" u="none" strike="noStrike" cap="none" dirty="0">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218825" y="514925"/>
            <a:ext cx="8521500" cy="42609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1100"/>
              <a:buFont typeface="Arial"/>
              <a:buNone/>
            </a:pPr>
            <a:r>
              <a:rPr lang="es-ES" sz="2200" b="0" i="0" u="none" strike="noStrike" cap="none">
                <a:solidFill>
                  <a:schemeClr val="accent1"/>
                </a:solidFill>
                <a:latin typeface="Merriweather"/>
                <a:ea typeface="Merriweather"/>
                <a:cs typeface="Merriweather"/>
                <a:sym typeface="Merriweather"/>
              </a:rPr>
              <a:t>Los memoriales pueden ser </a:t>
            </a:r>
            <a:r>
              <a:rPr lang="es-ES" sz="2200" b="1" i="0" u="none" strike="noStrike" cap="none">
                <a:solidFill>
                  <a:schemeClr val="accent1"/>
                </a:solidFill>
                <a:latin typeface="Merriweather"/>
                <a:ea typeface="Merriweather"/>
                <a:cs typeface="Merriweather"/>
                <a:sym typeface="Merriweather"/>
              </a:rPr>
              <a:t>participativos y recíprocos</a:t>
            </a:r>
            <a:r>
              <a:rPr lang="es-ES" sz="2200" b="0" i="0" u="none" strike="noStrike" cap="none">
                <a:solidFill>
                  <a:schemeClr val="accent1"/>
                </a:solidFill>
                <a:latin typeface="Merriweather"/>
                <a:ea typeface="Merriweather"/>
                <a:cs typeface="Merriweather"/>
                <a:sym typeface="Merriweather"/>
              </a:rPr>
              <a:t>: atraen visitantes, cautivan a las personas, provocan una respuesta y, cuando están diseñados para ser interactivos, invitan a la colaboración.</a:t>
            </a:r>
            <a:endParaRPr/>
          </a:p>
          <a:p>
            <a:pPr marL="0" marR="0" lvl="0" indent="0" algn="just" rtl="0">
              <a:lnSpc>
                <a:spcPct val="115000"/>
              </a:lnSpc>
              <a:spcBef>
                <a:spcPts val="1200"/>
              </a:spcBef>
              <a:spcAft>
                <a:spcPts val="0"/>
              </a:spcAft>
              <a:buClr>
                <a:srgbClr val="000000"/>
              </a:buClr>
              <a:buSzPts val="1100"/>
              <a:buFont typeface="Arial"/>
              <a:buNone/>
            </a:pPr>
            <a:endParaRPr sz="2200" b="0" i="0" u="none" strike="noStrike" cap="none">
              <a:solidFill>
                <a:schemeClr val="accent1"/>
              </a:solidFill>
              <a:latin typeface="Merriweather"/>
              <a:ea typeface="Merriweather"/>
              <a:cs typeface="Merriweather"/>
              <a:sym typeface="Merriweather"/>
            </a:endParaRPr>
          </a:p>
          <a:p>
            <a:pPr marL="0" marR="0" lvl="0" indent="0" algn="r" rtl="0">
              <a:lnSpc>
                <a:spcPct val="115000"/>
              </a:lnSpc>
              <a:spcBef>
                <a:spcPts val="1200"/>
              </a:spcBef>
              <a:spcAft>
                <a:spcPts val="0"/>
              </a:spcAft>
              <a:buClr>
                <a:srgbClr val="000000"/>
              </a:buClr>
              <a:buSzPts val="1100"/>
              <a:buFont typeface="Arial"/>
              <a:buNone/>
            </a:pPr>
            <a:br>
              <a:rPr lang="es-ES" sz="3600" b="0" i="0" u="none" strike="noStrike" cap="none">
                <a:solidFill>
                  <a:schemeClr val="accent1"/>
                </a:solidFill>
                <a:latin typeface="Merriweather"/>
                <a:ea typeface="Merriweather"/>
                <a:cs typeface="Merriweather"/>
                <a:sym typeface="Merriweather"/>
              </a:rPr>
            </a:br>
            <a:endParaRPr sz="2200" b="0" i="0" u="none" strike="noStrike" cap="none">
              <a:solidFill>
                <a:schemeClr val="accent1"/>
              </a:solidFill>
              <a:latin typeface="Merriweather"/>
              <a:ea typeface="Merriweather"/>
              <a:cs typeface="Merriweather"/>
              <a:sym typeface="Merriweather"/>
            </a:endParaRPr>
          </a:p>
          <a:p>
            <a:pPr marL="0" marR="0" lvl="0" indent="0" algn="r" rtl="0">
              <a:lnSpc>
                <a:spcPct val="115000"/>
              </a:lnSpc>
              <a:spcBef>
                <a:spcPts val="1200"/>
              </a:spcBef>
              <a:spcAft>
                <a:spcPts val="0"/>
              </a:spcAft>
              <a:buClr>
                <a:srgbClr val="000000"/>
              </a:buClr>
              <a:buSzPts val="1100"/>
              <a:buFont typeface="Arial"/>
              <a:buNone/>
            </a:pPr>
            <a:br>
              <a:rPr lang="es-ES" sz="3600" b="0" i="0" u="none" strike="noStrike" cap="none">
                <a:solidFill>
                  <a:schemeClr val="accent1"/>
                </a:solidFill>
                <a:latin typeface="Merriweather"/>
                <a:ea typeface="Merriweather"/>
                <a:cs typeface="Merriweather"/>
                <a:sym typeface="Merriweather"/>
              </a:rPr>
            </a:br>
            <a:endParaRPr sz="2200" b="1" i="0" u="none" strike="noStrike" cap="none">
              <a:solidFill>
                <a:schemeClr val="accent1"/>
              </a:solidFill>
              <a:latin typeface="Merriweather"/>
              <a:ea typeface="Merriweather"/>
              <a:cs typeface="Merriweather"/>
              <a:sym typeface="Merriweather"/>
            </a:endParaRPr>
          </a:p>
        </p:txBody>
      </p:sp>
      <p:sp>
        <p:nvSpPr>
          <p:cNvPr id="3" name="Rectangle 2">
            <a:extLst>
              <a:ext uri="{FF2B5EF4-FFF2-40B4-BE49-F238E27FC236}">
                <a16:creationId xmlns:a16="http://schemas.microsoft.com/office/drawing/2014/main" id="{1F5C9627-1CA1-4220-AF9B-48C27C17929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Prioridades de las víctimas y el potencial para la politización</a:t>
            </a:r>
            <a:endParaRPr sz="2800" b="0" i="0" u="none" strike="noStrike" cap="none">
              <a:solidFill>
                <a:schemeClr val="lt1"/>
              </a:solidFill>
              <a:latin typeface="Merriweather"/>
              <a:ea typeface="Merriweather"/>
              <a:cs typeface="Merriweather"/>
              <a:sym typeface="Merriweather"/>
            </a:endParaRPr>
          </a:p>
        </p:txBody>
      </p:sp>
      <p:sp>
        <p:nvSpPr>
          <p:cNvPr id="148" name="Google Shape;148;p30"/>
          <p:cNvSpPr txBox="1"/>
          <p:nvPr/>
        </p:nvSpPr>
        <p:spPr>
          <a:xfrm>
            <a:off x="4699900" y="363675"/>
            <a:ext cx="4136400" cy="455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rgbClr val="000000"/>
              </a:buClr>
              <a:buSzPts val="1800"/>
              <a:buFont typeface="Arial"/>
              <a:buNone/>
            </a:pPr>
            <a:r>
              <a:rPr lang="es-ES" sz="1800" i="0" u="none" strike="noStrike" cap="none" dirty="0">
                <a:solidFill>
                  <a:schemeClr val="accent1"/>
                </a:solidFill>
                <a:latin typeface="Roboto"/>
                <a:ea typeface="Roboto"/>
                <a:cs typeface="Roboto"/>
                <a:sym typeface="Roboto"/>
              </a:rPr>
              <a:t>Las víctimas y sus defensores pueden tener ideas diferentes sobre qué esperan lograr y cómo hacerlo.</a:t>
            </a:r>
            <a:endParaRPr sz="1800"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800"/>
              <a:buFont typeface="Arial"/>
              <a:buNone/>
            </a:pPr>
            <a:endParaRPr sz="1800"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800"/>
              <a:buFont typeface="Arial"/>
              <a:buNone/>
            </a:pPr>
            <a:r>
              <a:rPr lang="es-ES" sz="1800" i="0" u="none" strike="noStrike" cap="none" dirty="0">
                <a:solidFill>
                  <a:schemeClr val="accent1"/>
                </a:solidFill>
                <a:latin typeface="Roboto"/>
                <a:ea typeface="Roboto"/>
                <a:cs typeface="Roboto"/>
                <a:sym typeface="Roboto"/>
              </a:rPr>
              <a:t>El proceso de creación de un memorial y su existencia pueden politizarse mucho y crear divisiones.</a:t>
            </a:r>
            <a:endParaRPr sz="1800"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800"/>
              <a:buFont typeface="Arial"/>
              <a:buNone/>
            </a:pPr>
            <a:endParaRPr sz="1800" i="0" u="none" strike="noStrike" cap="none" dirty="0">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s-ES" sz="1800" i="0" u="none" strike="noStrike" cap="none" dirty="0">
                <a:solidFill>
                  <a:schemeClr val="accent1"/>
                </a:solidFill>
                <a:latin typeface="Roboto"/>
                <a:ea typeface="Roboto"/>
                <a:cs typeface="Roboto"/>
                <a:sym typeface="Roboto"/>
              </a:rPr>
              <a:t>Para ayudar a mitigar los posibles problemas, el diálogo sobre los esfuerzos de </a:t>
            </a:r>
            <a:r>
              <a:rPr lang="es-ES" sz="1800" i="0" u="none" strike="noStrike" cap="none" dirty="0" err="1">
                <a:solidFill>
                  <a:schemeClr val="accent1"/>
                </a:solidFill>
                <a:latin typeface="Roboto"/>
                <a:ea typeface="Roboto"/>
                <a:cs typeface="Roboto"/>
                <a:sym typeface="Roboto"/>
              </a:rPr>
              <a:t>memorialización</a:t>
            </a:r>
            <a:r>
              <a:rPr lang="es-ES" sz="1800" i="0" u="none" strike="noStrike" cap="none" dirty="0">
                <a:solidFill>
                  <a:schemeClr val="accent1"/>
                </a:solidFill>
                <a:latin typeface="Roboto"/>
                <a:ea typeface="Roboto"/>
                <a:cs typeface="Roboto"/>
                <a:sym typeface="Roboto"/>
              </a:rPr>
              <a:t> es fundamental y no debe limitarse a las etapas de planificación. </a:t>
            </a:r>
            <a:endParaRPr sz="1800" i="0" u="none" strike="noStrike" cap="none" dirty="0">
              <a:solidFill>
                <a:schemeClr val="accent1"/>
              </a:solidFill>
              <a:latin typeface="Roboto"/>
              <a:ea typeface="Roboto"/>
              <a:cs typeface="Roboto"/>
              <a:sym typeface="Roboto"/>
            </a:endParaRPr>
          </a:p>
        </p:txBody>
      </p:sp>
      <p:sp>
        <p:nvSpPr>
          <p:cNvPr id="4" name="Rectangle 3">
            <a:extLst>
              <a:ext uri="{FF2B5EF4-FFF2-40B4-BE49-F238E27FC236}">
                <a16:creationId xmlns:a16="http://schemas.microsoft.com/office/drawing/2014/main" id="{D41D48CE-566E-4C60-8A77-2DB6EF06129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3. Formas de memorialización</a:t>
            </a:r>
            <a:endParaRPr sz="2800" b="0" i="0" u="none" strike="noStrike" cap="none">
              <a:solidFill>
                <a:schemeClr val="lt1"/>
              </a:solidFill>
              <a:latin typeface="Merriweather"/>
              <a:ea typeface="Merriweather"/>
              <a:cs typeface="Merriweather"/>
              <a:sym typeface="Merriweather"/>
            </a:endParaRPr>
          </a:p>
        </p:txBody>
      </p:sp>
      <p:sp>
        <p:nvSpPr>
          <p:cNvPr id="154" name="Google Shape;154;p31"/>
          <p:cNvSpPr txBox="1">
            <a:spLocks noGrp="1"/>
          </p:cNvSpPr>
          <p:nvPr>
            <p:ph type="body" idx="1"/>
          </p:nvPr>
        </p:nvSpPr>
        <p:spPr>
          <a:xfrm>
            <a:off x="4634735" y="272325"/>
            <a:ext cx="4166400" cy="4514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es-ES" sz="1500" b="0" i="0" u="none" strike="noStrike" cap="none">
                <a:solidFill>
                  <a:schemeClr val="accent1"/>
                </a:solidFill>
                <a:latin typeface="Roboto"/>
                <a:ea typeface="Roboto"/>
                <a:cs typeface="Roboto"/>
                <a:sym typeface="Roboto"/>
              </a:rPr>
              <a:t>Cada esfuerzo de memorialización depende, en gran medida, de la cultura local y las necesidades, preferencias y prioridades de las víctimas y las comunidades afectadas.</a:t>
            </a:r>
            <a:endParaRPr/>
          </a:p>
          <a:p>
            <a:pPr marL="0" marR="0" lvl="0" indent="0" algn="l" rtl="0">
              <a:lnSpc>
                <a:spcPct val="115000"/>
              </a:lnSpc>
              <a:spcBef>
                <a:spcPts val="0"/>
              </a:spcBef>
              <a:spcAft>
                <a:spcPts val="0"/>
              </a:spcAft>
              <a:buClr>
                <a:schemeClr val="dk2"/>
              </a:buClr>
              <a:buSzPts val="1300"/>
              <a:buFont typeface="Roboto"/>
              <a:buNone/>
            </a:pPr>
            <a:endParaRPr sz="900" b="0" i="0" u="none" strike="noStrike" cap="none">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chemeClr val="dk2"/>
              </a:buClr>
              <a:buSzPts val="1300"/>
              <a:buFont typeface="Roboto"/>
              <a:buNone/>
            </a:pPr>
            <a:r>
              <a:rPr lang="es-ES" sz="1500" b="0" i="0" u="none" strike="noStrike" cap="none">
                <a:solidFill>
                  <a:schemeClr val="accent1"/>
                </a:solidFill>
                <a:latin typeface="Roboto"/>
                <a:ea typeface="Roboto"/>
                <a:cs typeface="Roboto"/>
                <a:sym typeface="Roboto"/>
              </a:rPr>
              <a:t>Los memoriales pueden:</a:t>
            </a:r>
            <a:endParaRPr/>
          </a:p>
          <a:p>
            <a:pPr marL="457200" marR="0" lvl="0" indent="-323850" algn="l" rtl="0">
              <a:lnSpc>
                <a:spcPct val="115000"/>
              </a:lnSpc>
              <a:spcBef>
                <a:spcPts val="1600"/>
              </a:spcBef>
              <a:spcAft>
                <a:spcPts val="0"/>
              </a:spcAft>
              <a:buClr>
                <a:schemeClr val="accent1"/>
              </a:buClr>
              <a:buSzPts val="1500"/>
              <a:buFont typeface="Roboto"/>
              <a:buChar char="●"/>
            </a:pPr>
            <a:r>
              <a:rPr lang="es-ES" sz="1500" b="0" i="0" u="none" strike="noStrike" cap="none">
                <a:solidFill>
                  <a:schemeClr val="accent1"/>
                </a:solidFill>
                <a:latin typeface="Roboto"/>
                <a:ea typeface="Roboto"/>
                <a:cs typeface="Roboto"/>
                <a:sym typeface="Roboto"/>
              </a:rPr>
              <a:t>reconocer a una persona, un grupo o una comunidad, o un gran número de víctimas;</a:t>
            </a:r>
            <a:endParaRPr/>
          </a:p>
          <a:p>
            <a:pPr marL="457200" marR="0" lvl="0" indent="-323850" algn="l" rtl="0">
              <a:lnSpc>
                <a:spcPct val="115000"/>
              </a:lnSpc>
              <a:spcBef>
                <a:spcPts val="0"/>
              </a:spcBef>
              <a:spcAft>
                <a:spcPts val="0"/>
              </a:spcAft>
              <a:buClr>
                <a:schemeClr val="accent1"/>
              </a:buClr>
              <a:buSzPts val="1500"/>
              <a:buFont typeface="Roboto"/>
              <a:buChar char="●"/>
            </a:pPr>
            <a:r>
              <a:rPr lang="es-ES" sz="1500" b="0" i="0" u="none" strike="noStrike" cap="none">
                <a:solidFill>
                  <a:schemeClr val="accent1"/>
                </a:solidFill>
                <a:latin typeface="Roboto"/>
                <a:ea typeface="Roboto"/>
                <a:cs typeface="Roboto"/>
                <a:sym typeface="Roboto"/>
              </a:rPr>
              <a:t>ser elementos fijos permanentes, actividades comunales o programas interactivos con un propósito reconciliador;</a:t>
            </a:r>
            <a:endParaRPr/>
          </a:p>
          <a:p>
            <a:pPr marL="457200" marR="0" lvl="0" indent="-323850" algn="l" rtl="0">
              <a:lnSpc>
                <a:spcPct val="115000"/>
              </a:lnSpc>
              <a:spcBef>
                <a:spcPts val="0"/>
              </a:spcBef>
              <a:spcAft>
                <a:spcPts val="0"/>
              </a:spcAft>
              <a:buClr>
                <a:schemeClr val="accent1"/>
              </a:buClr>
              <a:buSzPts val="1500"/>
              <a:buFont typeface="Roboto"/>
              <a:buChar char="●"/>
            </a:pPr>
            <a:r>
              <a:rPr lang="es-ES" sz="1500" b="0" i="0" u="none" strike="noStrike" cap="none">
                <a:solidFill>
                  <a:schemeClr val="accent1"/>
                </a:solidFill>
                <a:latin typeface="Roboto"/>
                <a:ea typeface="Roboto"/>
                <a:cs typeface="Roboto"/>
                <a:sym typeface="Roboto"/>
              </a:rPr>
              <a:t>ampliarse y evolucionar con el tiempo;</a:t>
            </a:r>
            <a:endParaRPr/>
          </a:p>
          <a:p>
            <a:pPr marL="457200" marR="0" lvl="0" indent="-323850" algn="l" rtl="0">
              <a:lnSpc>
                <a:spcPct val="115000"/>
              </a:lnSpc>
              <a:spcBef>
                <a:spcPts val="0"/>
              </a:spcBef>
              <a:spcAft>
                <a:spcPts val="0"/>
              </a:spcAft>
              <a:buClr>
                <a:schemeClr val="accent1"/>
              </a:buClr>
              <a:buSzPts val="1500"/>
              <a:buFont typeface="Roboto"/>
              <a:buChar char="●"/>
            </a:pPr>
            <a:r>
              <a:rPr lang="es-ES" sz="1500" b="0" i="0" u="none" strike="noStrike" cap="none">
                <a:solidFill>
                  <a:schemeClr val="accent1"/>
                </a:solidFill>
                <a:latin typeface="Roboto"/>
                <a:ea typeface="Roboto"/>
                <a:cs typeface="Roboto"/>
                <a:sym typeface="Roboto"/>
              </a:rPr>
              <a:t>existir como estructuras conmemorativas o adoptar la forma de lugares </a:t>
            </a:r>
            <a:r>
              <a:rPr lang="es-ES" sz="1500" b="0" i="1" u="none" strike="noStrike" cap="none">
                <a:solidFill>
                  <a:schemeClr val="accent1"/>
                </a:solidFill>
                <a:latin typeface="Roboto"/>
                <a:ea typeface="Roboto"/>
                <a:cs typeface="Roboto"/>
                <a:sym typeface="Roboto"/>
              </a:rPr>
              <a:t>vivos</a:t>
            </a:r>
            <a:r>
              <a:rPr lang="es-ES" sz="1500" b="0" i="0" u="none" strike="noStrike" cap="none">
                <a:solidFill>
                  <a:schemeClr val="accent1"/>
                </a:solidFill>
                <a:latin typeface="Roboto"/>
                <a:ea typeface="Roboto"/>
                <a:cs typeface="Roboto"/>
                <a:sym typeface="Roboto"/>
              </a:rPr>
              <a:t> de la memoria.</a:t>
            </a:r>
            <a:endParaRPr/>
          </a:p>
        </p:txBody>
      </p:sp>
      <p:sp>
        <p:nvSpPr>
          <p:cNvPr id="4" name="Rectangle 3">
            <a:extLst>
              <a:ext uri="{FF2B5EF4-FFF2-40B4-BE49-F238E27FC236}">
                <a16:creationId xmlns:a16="http://schemas.microsoft.com/office/drawing/2014/main" id="{5CED1B10-B2FB-4BCE-B968-17C8DF087B4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321075" y="495575"/>
            <a:ext cx="8287800" cy="42684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chemeClr val="accent1"/>
              </a:buClr>
              <a:buSzPts val="3600"/>
              <a:buFont typeface="Merriweather"/>
              <a:buNone/>
            </a:pPr>
            <a:r>
              <a:rPr lang="es-ES" sz="1600" b="0" i="0" u="none" strike="noStrike" cap="none" dirty="0">
                <a:solidFill>
                  <a:schemeClr val="accent1"/>
                </a:solidFill>
                <a:latin typeface="Roboto"/>
                <a:ea typeface="Roboto"/>
                <a:cs typeface="Roboto"/>
                <a:sym typeface="Roboto"/>
              </a:rPr>
              <a:t>Posibles memoriales: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D</a:t>
            </a:r>
            <a:r>
              <a:rPr lang="es-ES" sz="1600" b="0" i="0" u="none" strike="noStrike" cap="none" dirty="0">
                <a:solidFill>
                  <a:schemeClr val="accent1"/>
                </a:solidFill>
                <a:latin typeface="Roboto"/>
                <a:ea typeface="Roboto"/>
                <a:cs typeface="Roboto"/>
                <a:sym typeface="Roboto"/>
              </a:rPr>
              <a:t>edicar monumentos conmemorativos, placas, estatuas u otros memoriales a las víctimas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E</a:t>
            </a:r>
            <a:r>
              <a:rPr lang="es-ES" sz="1600" b="0" i="0" u="none" strike="noStrike" cap="none" dirty="0">
                <a:solidFill>
                  <a:schemeClr val="accent1"/>
                </a:solidFill>
                <a:latin typeface="Roboto"/>
                <a:ea typeface="Roboto"/>
                <a:cs typeface="Roboto"/>
                <a:sym typeface="Roboto"/>
              </a:rPr>
              <a:t>rigir lápidas o construir nuevos cementerios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R</a:t>
            </a:r>
            <a:r>
              <a:rPr lang="es-ES" sz="1600" b="0" i="0" u="none" strike="noStrike" cap="none" dirty="0">
                <a:solidFill>
                  <a:schemeClr val="accent1"/>
                </a:solidFill>
                <a:latin typeface="Roboto"/>
                <a:ea typeface="Roboto"/>
                <a:cs typeface="Roboto"/>
                <a:sym typeface="Roboto"/>
              </a:rPr>
              <a:t>enombrar calles, edificios y espacios públicos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C</a:t>
            </a:r>
            <a:r>
              <a:rPr lang="es-ES" sz="1600" b="0" i="0" u="none" strike="noStrike" cap="none" dirty="0">
                <a:solidFill>
                  <a:schemeClr val="accent1"/>
                </a:solidFill>
                <a:latin typeface="Roboto"/>
                <a:ea typeface="Roboto"/>
                <a:cs typeface="Roboto"/>
                <a:sym typeface="Roboto"/>
              </a:rPr>
              <a:t>onstruir instalaciones educativas o de salud</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C</a:t>
            </a:r>
            <a:r>
              <a:rPr lang="es-ES" sz="1600" b="0" i="0" u="none" strike="noStrike" cap="none" dirty="0">
                <a:solidFill>
                  <a:schemeClr val="accent1"/>
                </a:solidFill>
                <a:latin typeface="Roboto"/>
                <a:ea typeface="Roboto"/>
                <a:cs typeface="Roboto"/>
                <a:sym typeface="Roboto"/>
              </a:rPr>
              <a:t>onstruir museos o parques públicos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P</a:t>
            </a:r>
            <a:r>
              <a:rPr lang="es-ES" sz="1600" b="0" i="0" u="none" strike="noStrike" cap="none" dirty="0">
                <a:solidFill>
                  <a:schemeClr val="accent1"/>
                </a:solidFill>
                <a:latin typeface="Roboto"/>
                <a:ea typeface="Roboto"/>
                <a:cs typeface="Roboto"/>
                <a:sym typeface="Roboto"/>
              </a:rPr>
              <a:t>royectos de arte público o de arte conceptual</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D</a:t>
            </a:r>
            <a:r>
              <a:rPr lang="es-ES" sz="1600" b="0" i="0" u="none" strike="noStrike" cap="none" dirty="0">
                <a:solidFill>
                  <a:schemeClr val="accent1"/>
                </a:solidFill>
                <a:latin typeface="Roboto"/>
                <a:ea typeface="Roboto"/>
                <a:cs typeface="Roboto"/>
                <a:sym typeface="Roboto"/>
              </a:rPr>
              <a:t>esignar días nacionales de memoria</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R</a:t>
            </a:r>
            <a:r>
              <a:rPr lang="es-ES" sz="1600" b="0" i="0" u="none" strike="noStrike" cap="none" dirty="0">
                <a:solidFill>
                  <a:schemeClr val="accent1"/>
                </a:solidFill>
                <a:latin typeface="Roboto"/>
                <a:ea typeface="Roboto"/>
                <a:cs typeface="Roboto"/>
                <a:sym typeface="Roboto"/>
              </a:rPr>
              <a:t>ealizar celebraciones que ofrezcan reparación y promuevan la reconciliación</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R</a:t>
            </a:r>
            <a:r>
              <a:rPr lang="es-ES" sz="1600" b="0" i="0" u="none" strike="noStrike" cap="none" dirty="0">
                <a:solidFill>
                  <a:schemeClr val="accent1"/>
                </a:solidFill>
                <a:latin typeface="Roboto"/>
                <a:ea typeface="Roboto"/>
                <a:cs typeface="Roboto"/>
                <a:sym typeface="Roboto"/>
              </a:rPr>
              <a:t>econvertir lugares de detención y tortura, cárceles e instalaciones militares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M</a:t>
            </a:r>
            <a:r>
              <a:rPr lang="es-ES" sz="1600" b="0" i="0" u="none" strike="noStrike" cap="none" dirty="0">
                <a:solidFill>
                  <a:schemeClr val="accent1"/>
                </a:solidFill>
                <a:latin typeface="Roboto"/>
                <a:ea typeface="Roboto"/>
                <a:cs typeface="Roboto"/>
                <a:sym typeface="Roboto"/>
              </a:rPr>
              <a:t>arcar y honrar fosas comunes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O</a:t>
            </a:r>
            <a:r>
              <a:rPr lang="es-ES" sz="1600" b="0" i="0" u="none" strike="noStrike" cap="none" dirty="0">
                <a:solidFill>
                  <a:schemeClr val="accent1"/>
                </a:solidFill>
                <a:latin typeface="Roboto"/>
                <a:ea typeface="Roboto"/>
                <a:cs typeface="Roboto"/>
                <a:sym typeface="Roboto"/>
              </a:rPr>
              <a:t>rganizar museos móviles o instalaciones itinerantes, incluidas presentaciones fotográficas, cinematográficas y de video, o exposiciones</a:t>
            </a:r>
            <a:endParaRPr sz="1600" b="0" i="0" u="none" strike="noStrike" cap="none" dirty="0">
              <a:solidFill>
                <a:schemeClr val="accent1"/>
              </a:solidFill>
              <a:latin typeface="Roboto"/>
              <a:ea typeface="Roboto"/>
              <a:cs typeface="Roboto"/>
              <a:sym typeface="Roboto"/>
            </a:endParaRPr>
          </a:p>
          <a:p>
            <a:pPr marL="457200" marR="0" lvl="0" indent="-330200" algn="just" rtl="0">
              <a:lnSpc>
                <a:spcPct val="115000"/>
              </a:lnSpc>
              <a:spcBef>
                <a:spcPts val="0"/>
              </a:spcBef>
              <a:spcAft>
                <a:spcPts val="0"/>
              </a:spcAft>
              <a:buClr>
                <a:schemeClr val="accent1"/>
              </a:buClr>
              <a:buSzPts val="1600"/>
              <a:buFont typeface="Roboto"/>
              <a:buChar char="●"/>
            </a:pPr>
            <a:r>
              <a:rPr lang="es-ES" sz="1600" dirty="0">
                <a:latin typeface="Roboto"/>
                <a:ea typeface="Roboto"/>
                <a:cs typeface="Roboto"/>
                <a:sym typeface="Roboto"/>
              </a:rPr>
              <a:t>N</a:t>
            </a:r>
            <a:r>
              <a:rPr lang="es-ES" sz="1600" b="0" i="0" u="none" strike="noStrike" cap="none" dirty="0">
                <a:solidFill>
                  <a:schemeClr val="accent1"/>
                </a:solidFill>
                <a:latin typeface="Roboto"/>
                <a:ea typeface="Roboto"/>
                <a:cs typeface="Roboto"/>
                <a:sym typeface="Roboto"/>
              </a:rPr>
              <a:t>ombrar legislación en honor a las víctimas</a:t>
            </a:r>
            <a:endParaRPr sz="1600" b="0" i="0" u="none" strike="noStrike" cap="none" dirty="0">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chemeClr val="accent1"/>
              </a:buClr>
              <a:buSzPts val="3600"/>
              <a:buFont typeface="Merriweather"/>
              <a:buNone/>
            </a:pPr>
            <a:endParaRPr sz="2200" b="0" i="0" u="none" strike="noStrike" cap="none" dirty="0">
              <a:solidFill>
                <a:srgbClr val="000000"/>
              </a:solidFill>
              <a:latin typeface="Merriweather"/>
              <a:ea typeface="Merriweather"/>
              <a:cs typeface="Merriweather"/>
              <a:sym typeface="Merriweather"/>
            </a:endParaRPr>
          </a:p>
        </p:txBody>
      </p:sp>
      <p:sp>
        <p:nvSpPr>
          <p:cNvPr id="3" name="Rectangle 2">
            <a:extLst>
              <a:ext uri="{FF2B5EF4-FFF2-40B4-BE49-F238E27FC236}">
                <a16:creationId xmlns:a16="http://schemas.microsoft.com/office/drawing/2014/main" id="{69F7EEE7-E1B8-4840-BC9F-D109D785D8D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s-ES" sz="2800" b="0" i="0" u="none" strike="noStrike" cap="none">
                <a:solidFill>
                  <a:schemeClr val="lt1"/>
                </a:solidFill>
                <a:latin typeface="Merriweather"/>
                <a:ea typeface="Merriweather"/>
                <a:cs typeface="Merriweather"/>
                <a:sym typeface="Merriweather"/>
              </a:rPr>
              <a:t>4. Memoriales alrededor del mundo: Ejemplos introductorios</a:t>
            </a:r>
            <a:endParaRPr sz="2800" b="0" i="0" u="none" strike="noStrike" cap="none">
              <a:solidFill>
                <a:schemeClr val="lt1"/>
              </a:solidFill>
              <a:latin typeface="Merriweather"/>
              <a:ea typeface="Merriweather"/>
              <a:cs typeface="Merriweather"/>
              <a:sym typeface="Merriweather"/>
            </a:endParaRPr>
          </a:p>
        </p:txBody>
      </p:sp>
      <p:sp>
        <p:nvSpPr>
          <p:cNvPr id="165" name="Google Shape;165;p33"/>
          <p:cNvSpPr txBox="1"/>
          <p:nvPr/>
        </p:nvSpPr>
        <p:spPr>
          <a:xfrm>
            <a:off x="4508050" y="191850"/>
            <a:ext cx="4508100" cy="481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2748A33E-2D05-46A8-AC6D-33F4688338F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2971</Words>
  <Application>Microsoft Office PowerPoint</Application>
  <PresentationFormat>On-screen Show (16:9)</PresentationFormat>
  <Paragraphs>211</Paragraphs>
  <Slides>48</Slides>
  <Notes>48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Roboto</vt:lpstr>
      <vt:lpstr>Calibri</vt:lpstr>
      <vt:lpstr>Times New Roman</vt:lpstr>
      <vt:lpstr>Arial</vt:lpstr>
      <vt:lpstr>Merriweather</vt:lpstr>
      <vt:lpstr>Paradigm</vt:lpstr>
      <vt:lpstr>Paradigm</vt:lpstr>
      <vt:lpstr>GÉNERO Y JUSTICIA TRANSICIONAL: MEMORIALIZACIÓN </vt:lpstr>
      <vt:lpstr>Introducción</vt:lpstr>
      <vt:lpstr>Los proyectos de memoria no se pueden entender separados de las dinámicas de poder que existen en una sociedad dada, incluidas las relacionadas con el género.</vt:lpstr>
      <vt:lpstr>2. ¿Por qué son necesarios los memoriales? </vt:lpstr>
      <vt:lpstr>Los memoriales pueden ser participativos y recíprocos: atraen visitantes, cautivan a las personas, provocan una respuesta y, cuando están diseñados para ser interactivos, invitan a la colaboración.     </vt:lpstr>
      <vt:lpstr>Prioridades de las víctimas y el potencial para la politización</vt:lpstr>
      <vt:lpstr>3. Formas de memorialización</vt:lpstr>
      <vt:lpstr>Posibles memoriales: Dedicar monumentos conmemorativos, placas, estatuas u otros memoriales a las víctimas Erigir lápidas o construir nuevos cementerios Renombrar calles, edificios y espacios públicos Construir instalaciones educativas o de salud Construir museos o parques públicos Proyectos de arte público o de arte conceptual Designar días nacionales de memoria Realizar celebraciones que ofrezcan reparación y promuevan la reconciliación Reconvertir lugares de detención y tortura, cárceles e instalaciones militares Marcar y honrar fosas comunes Organizar museos móviles o instalaciones itinerantes, incluidas presentaciones fotográficas, cinematográficas y de video, o exposiciones Nombrar legislación en honor a las víctimas </vt:lpstr>
      <vt:lpstr>4. Memoriales alrededor del mundo: Ejemplos introductorios</vt:lpstr>
      <vt:lpstr>Sudáfrica: Memorial de Rhodes</vt:lpstr>
      <vt:lpstr>Grecia: Las mujeres de Kassope/ Monumento de Zalongo</vt:lpstr>
      <vt:lpstr>¡Las mujeres son personas! </vt:lpstr>
      <vt:lpstr>Memorial a las víctimas de Chihuio </vt:lpstr>
      <vt:lpstr>Mural de San Juan Comalapa sobre la violencia de los años ochenta </vt:lpstr>
      <vt:lpstr>Museo del Genocidio de Tuol Sleng</vt:lpstr>
      <vt:lpstr>5. ¿Por qué es importante la memorialización para las mujeres?  </vt:lpstr>
      <vt:lpstr>Cuando participan plenamente en los esfuerzos de memorialización, las mujeres y las niñas pueden:  ayudar a otras mujeres y sus familias a lidiar con las atrocidades cometidas en el pasado; participar en la definición de cómo se recuerda el pasado;  generar conciencia sobre las violaciones de derechos humanos cometidas contra mujeres y niñas en el pasado y aquellas que persisten; alentar a la sociedad a que reconozca la naturaleza política de las vidas de las mujeres y la complejidad de los papeles que desempeñan en tiempos de transición del conflicto o el poder autoritario; proporcionar un punto de enfoque en torno al cual víctimas, familias y defensores puedan reunirse al exigir reconocimiento y reparación por las violaciones sufridas; educar y fomentar el diálogo sobre la discriminación de género y las jerarquías que impiden la igualdad entre grupos, incluso para las mujeres. </vt:lpstr>
      <vt:lpstr>Potencial efecto transformador</vt:lpstr>
      <vt:lpstr>Estatua de la paz (Sonyeosang)</vt:lpstr>
      <vt:lpstr>PowerPoint Presentation</vt:lpstr>
      <vt:lpstr>Murales en honor a las mujeres desaparecidas en  Ciudad Juárez, México</vt:lpstr>
      <vt:lpstr>Memorial a los homosexuales perseguidos bajo el régimen nacionalsocialista </vt:lpstr>
      <vt:lpstr>Triángulos rosados</vt:lpstr>
      <vt:lpstr>6. Memorialización de las vivencias de mujeres y niñas</vt:lpstr>
      <vt:lpstr>Ana Frank en los Países Bajos y Alemania </vt:lpstr>
      <vt:lpstr>Monumento nacional a las mujeres de Sudáfrica en Bloemfontein </vt:lpstr>
      <vt:lpstr>Grupo de la madre (Muttergruppe) </vt:lpstr>
      <vt:lpstr>Figuras contra el olvido en el Campo de mujeres de Ravensbrück</vt:lpstr>
      <vt:lpstr>Monumento de Rosenstrasse</vt:lpstr>
      <vt:lpstr>Golpea a la mujer, golpea la roca</vt:lpstr>
      <vt:lpstr>Recordando la Marcha de las Mujeres de 1956 en Sudáfrica</vt:lpstr>
      <vt:lpstr>Monumento Nacional a las Mujeres de la Segunda Guerra Mundial</vt:lpstr>
      <vt:lpstr>7. Memoriales: Buscar la verdad, decir la verdad y el género </vt:lpstr>
      <vt:lpstr>Chile: Conmemoraciones como reparaciones simbólicas </vt:lpstr>
      <vt:lpstr>Chile: Conmemoraciones como reparaciones simbólicas </vt:lpstr>
      <vt:lpstr>Escotilla 8 en el Estadio Nacional Julio Martínez Prádanos</vt:lpstr>
      <vt:lpstr>8. Memoriales como forma de reparación simbólica </vt:lpstr>
      <vt:lpstr>El ojo que llora </vt:lpstr>
      <vt:lpstr>Monumento Mau Mau</vt:lpstr>
      <vt:lpstr>Monumento a la memoria y la verdad </vt:lpstr>
      <vt:lpstr>9. Desafíos para lograr procesos de memorialización exitosos y representativos </vt:lpstr>
      <vt:lpstr>El reconocimiento público que proporcionan los memoriales puede contribuir al proceso de curación y ayudar a aliviar el trauma sufrido por las víctimas y las comunidades de las víctimas.    Sin embargo, también es importante recordar que, a falta de otras formas de verdad, justicia y reparación, muchas víctimas pueden rechazar legítimamente los memoriales sin importar el proceso de consulta y participación.</vt:lpstr>
      <vt:lpstr>Otros factores importantes a considerar:</vt:lpstr>
      <vt:lpstr>Srebrenica </vt:lpstr>
      <vt:lpstr>Estatua a las mujeres víctimas de la guerra en Kivu del Sur </vt:lpstr>
      <vt:lpstr>Monumento Mujeres en la Memoria </vt:lpstr>
      <vt:lpstr>10. ¿Qué se puede hacer para que los memoriales sean pertinentes y significativos para las mujeres y las niñas? </vt:lpstr>
      <vt:lpstr>Evitar la marginación de las mujeres y las niñas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GÉNERO Y JUSTICIA TRANSICIONAL: MEMORIALIZACIÓN </dc:title>
  <cp:lastModifiedBy>Sibley Hawkins</cp:lastModifiedBy>
  <cp:revision>16</cp:revision>
  <dcterms:modified xsi:type="dcterms:W3CDTF">2018-10-04T19:21:30Z</dcterms:modified>
</cp:coreProperties>
</file>