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5143500" type="screen16x9"/>
  <p:notesSz cx="6858000" cy="9144000"/>
  <p:embeddedFontLst>
    <p:embeddedFont>
      <p:font typeface="Roboto"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Garamond" panose="02020404030301010803" pitchFamily="18" charset="0"/>
      <p:regular r:id="rId66"/>
      <p:bold r:id="rId67"/>
      <p:italic r:id="rId68"/>
      <p:boldItalic r:id="rId69"/>
    </p:embeddedFont>
    <p:embeddedFont>
      <p:font typeface="Merriweather" panose="020B060402020202020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64" autoAdjust="0"/>
  </p:normalViewPr>
  <p:slideViewPr>
    <p:cSldViewPr snapToGrid="0">
      <p:cViewPr varScale="1">
        <p:scale>
          <a:sx n="91" d="100"/>
          <a:sy n="91" d="100"/>
        </p:scale>
        <p:origin x="102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100" b="0" i="0" u="none" strike="noStrike" cap="none" dirty="0">
                <a:solidFill>
                  <a:srgbClr val="000000"/>
                </a:solidFill>
                <a:effectLst/>
                <a:latin typeface="Arial"/>
                <a:ea typeface="Arial"/>
                <a:cs typeface="Arial"/>
                <a:sym typeface="Arial"/>
              </a:rPr>
              <a:t>Esta presentación fue elaborada como parte de la serie, “Género y justicia transicional: Una serie de capacitación,” por el Centro Internacional para la Justicia Transicional (ICTJ). Los módulos se elaboraron con el apoyo financiero de la Unión Europea. Su contenido es responsabilidad exclusiva del ICTJ y no refleja necesariamente las opiniones de ONU Mujeres ni de la Unión Europea. </a:t>
            </a:r>
            <a:r>
              <a:rPr lang="es-ES" sz="1100" b="0" i="0" u="none" strike="noStrike" cap="none">
                <a:solidFill>
                  <a:srgbClr val="000000"/>
                </a:solidFill>
                <a:effectLst/>
                <a:latin typeface="Arial"/>
                <a:ea typeface="Arial"/>
                <a:cs typeface="Arial"/>
                <a:sym typeface="Arial"/>
              </a:rPr>
              <a:t>Octubre de 2018.</a:t>
            </a:r>
            <a:endParaRPr lang="es-ES"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Portada</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Estatuto</a:t>
            </a:r>
            <a:r>
              <a:rPr lang="en-US" sz="1100" b="0" i="0" u="none" strike="noStrike" cap="none" dirty="0">
                <a:solidFill>
                  <a:srgbClr val="000000"/>
                </a:solidFill>
                <a:latin typeface="Arial"/>
                <a:ea typeface="Arial"/>
                <a:cs typeface="Arial"/>
                <a:sym typeface="Arial"/>
              </a:rPr>
              <a:t> de Roma (CPI).</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Consultas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realizadas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la CAVR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Timor Oriental. (CAVR)</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Madres de Plaza de Mayo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manifestaciones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Buenos Aires, Argentina. (CC/Javier Paredes)</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Una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camina</a:t>
            </a:r>
            <a:r>
              <a:rPr lang="en-US" sz="1100" b="0" i="0" u="none" strike="noStrike" cap="none" dirty="0">
                <a:solidFill>
                  <a:srgbClr val="000000"/>
                </a:solidFill>
                <a:latin typeface="Arial"/>
                <a:ea typeface="Arial"/>
                <a:cs typeface="Arial"/>
                <a:sym typeface="Arial"/>
              </a:rPr>
              <a:t> junto a un cartel </a:t>
            </a:r>
            <a:r>
              <a:rPr lang="en-US" sz="1100" b="0" i="0" u="none" strike="noStrike" cap="none" dirty="0" err="1">
                <a:solidFill>
                  <a:srgbClr val="000000"/>
                </a:solidFill>
                <a:latin typeface="Arial"/>
                <a:ea typeface="Arial"/>
                <a:cs typeface="Arial"/>
                <a:sym typeface="Arial"/>
              </a:rPr>
              <a:t>donde</a:t>
            </a:r>
            <a:r>
              <a:rPr lang="en-US" sz="1100" b="0" i="0" u="none" strike="noStrike" cap="none" dirty="0">
                <a:solidFill>
                  <a:srgbClr val="000000"/>
                </a:solidFill>
                <a:latin typeface="Arial"/>
                <a:ea typeface="Arial"/>
                <a:cs typeface="Arial"/>
                <a:sym typeface="Arial"/>
              </a:rPr>
              <a:t> se </a:t>
            </a:r>
            <a:r>
              <a:rPr lang="en-US" sz="1100" b="0" i="0" u="none" strike="noStrike" cap="none" dirty="0" err="1">
                <a:solidFill>
                  <a:srgbClr val="000000"/>
                </a:solidFill>
                <a:latin typeface="Arial"/>
                <a:ea typeface="Arial"/>
                <a:cs typeface="Arial"/>
                <a:sym typeface="Arial"/>
              </a:rPr>
              <a:t>explica</a:t>
            </a:r>
            <a:r>
              <a:rPr lang="en-US" sz="1100" b="0" i="0" u="none" strike="noStrike" cap="none" dirty="0">
                <a:solidFill>
                  <a:srgbClr val="000000"/>
                </a:solidFill>
                <a:latin typeface="Arial"/>
                <a:ea typeface="Arial"/>
                <a:cs typeface="Arial"/>
                <a:sym typeface="Arial"/>
              </a:rPr>
              <a:t> un </a:t>
            </a:r>
            <a:r>
              <a:rPr lang="en-US" sz="1100" b="0" i="0" u="none" strike="noStrike" cap="none" dirty="0" err="1">
                <a:solidFill>
                  <a:srgbClr val="000000"/>
                </a:solidFill>
                <a:latin typeface="Arial"/>
                <a:ea typeface="Arial"/>
                <a:cs typeface="Arial"/>
                <a:sym typeface="Arial"/>
              </a:rPr>
              <a:t>proyecto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reparaciones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colectivas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Perú. Con </a:t>
            </a:r>
            <a:r>
              <a:rPr lang="en-US" sz="1100" b="0" i="0" u="none" strike="noStrike" cap="none" dirty="0" err="1">
                <a:solidFill>
                  <a:srgbClr val="000000"/>
                </a:solidFill>
                <a:latin typeface="Arial"/>
                <a:ea typeface="Arial"/>
                <a:cs typeface="Arial"/>
                <a:sym typeface="Arial"/>
              </a:rPr>
              <a:t>este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proyecto</a:t>
            </a:r>
            <a:r>
              <a:rPr lang="en-US" sz="1100" b="0" i="0" u="none" strike="noStrike" cap="none" dirty="0">
                <a:solidFill>
                  <a:srgbClr val="000000"/>
                </a:solidFill>
                <a:latin typeface="Arial"/>
                <a:ea typeface="Arial"/>
                <a:cs typeface="Arial"/>
                <a:sym typeface="Arial"/>
              </a:rPr>
              <a:t> se </a:t>
            </a:r>
            <a:r>
              <a:rPr lang="en-US" sz="1100" b="0" i="0" u="none" strike="noStrike" cap="none" dirty="0" err="1">
                <a:solidFill>
                  <a:srgbClr val="000000"/>
                </a:solidFill>
                <a:latin typeface="Arial"/>
                <a:ea typeface="Arial"/>
                <a:cs typeface="Arial"/>
                <a:sym typeface="Arial"/>
              </a:rPr>
              <a:t>pavimentó</a:t>
            </a:r>
            <a:r>
              <a:rPr lang="en-US" sz="1100" b="0" i="0" u="none" strike="noStrike" cap="none" dirty="0">
                <a:solidFill>
                  <a:srgbClr val="000000"/>
                </a:solidFill>
                <a:latin typeface="Arial"/>
                <a:ea typeface="Arial"/>
                <a:cs typeface="Arial"/>
                <a:sym typeface="Arial"/>
              </a:rPr>
              <a:t> media </a:t>
            </a:r>
            <a:r>
              <a:rPr lang="en-US" sz="1100" b="0" i="0" u="none" strike="noStrike" cap="none" dirty="0" err="1">
                <a:solidFill>
                  <a:srgbClr val="000000"/>
                </a:solidFill>
                <a:latin typeface="Arial"/>
                <a:ea typeface="Arial"/>
                <a:cs typeface="Arial"/>
                <a:sym typeface="Arial"/>
              </a:rPr>
              <a:t>cuadra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calle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centro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urbano</a:t>
            </a:r>
            <a:r>
              <a:rPr lang="en-US" sz="1100" b="0" i="0" u="none" strike="noStrike" cap="none" dirty="0">
                <a:solidFill>
                  <a:srgbClr val="000000"/>
                </a:solidFill>
                <a:latin typeface="Arial"/>
                <a:ea typeface="Arial"/>
                <a:cs typeface="Arial"/>
                <a:sym typeface="Arial"/>
              </a:rPr>
              <a:t> de la ciudad de </a:t>
            </a:r>
            <a:r>
              <a:rPr lang="en-US" sz="1100" b="0" i="0" u="none" strike="noStrike" cap="none" dirty="0" err="1">
                <a:solidFill>
                  <a:srgbClr val="000000"/>
                </a:solidFill>
                <a:latin typeface="Arial"/>
                <a:ea typeface="Arial"/>
                <a:cs typeface="Arial"/>
                <a:sym typeface="Arial"/>
              </a:rPr>
              <a:t>Acomayo</a:t>
            </a:r>
            <a:r>
              <a:rPr lang="en-US" sz="1100" b="0" i="0" u="none" strike="noStrike" cap="none" dirty="0">
                <a:solidFill>
                  <a:srgbClr val="000000"/>
                </a:solidFill>
                <a:latin typeface="Arial"/>
                <a:ea typeface="Arial"/>
                <a:cs typeface="Arial"/>
                <a:sym typeface="Arial"/>
              </a:rPr>
              <a:t>, Huánuco, </a:t>
            </a:r>
            <a:r>
              <a:rPr lang="en-US" sz="1100" b="0" i="0" u="none" strike="noStrike" cap="none" dirty="0" err="1">
                <a:solidFill>
                  <a:srgbClr val="000000"/>
                </a:solidFill>
                <a:latin typeface="Arial"/>
                <a:ea typeface="Arial"/>
                <a:cs typeface="Arial"/>
                <a:sym typeface="Arial"/>
              </a:rPr>
              <a:t>donde</a:t>
            </a:r>
            <a:r>
              <a:rPr lang="en-US" sz="1100" b="0" i="0" u="none" strike="noStrike" cap="none" dirty="0">
                <a:solidFill>
                  <a:srgbClr val="000000"/>
                </a:solidFill>
                <a:latin typeface="Arial"/>
                <a:ea typeface="Arial"/>
                <a:cs typeface="Arial"/>
                <a:sym typeface="Arial"/>
              </a:rPr>
              <a:t> se </a:t>
            </a:r>
            <a:r>
              <a:rPr lang="en-US" sz="1100" b="0" i="0" u="none" strike="noStrike" cap="none" dirty="0" err="1">
                <a:solidFill>
                  <a:srgbClr val="000000"/>
                </a:solidFill>
                <a:latin typeface="Arial"/>
                <a:ea typeface="Arial"/>
                <a:cs typeface="Arial"/>
                <a:sym typeface="Arial"/>
              </a:rPr>
              <a:t>encuentra</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clínica</a:t>
            </a:r>
            <a:r>
              <a:rPr lang="en-US" sz="1100" b="0" i="0" u="none" strike="noStrike" cap="none" dirty="0">
                <a:solidFill>
                  <a:srgbClr val="000000"/>
                </a:solidFill>
                <a:latin typeface="Arial"/>
                <a:ea typeface="Arial"/>
                <a:cs typeface="Arial"/>
                <a:sym typeface="Arial"/>
              </a:rPr>
              <a:t> del pueblo. (ICTJ/</a:t>
            </a:r>
            <a:r>
              <a:rPr lang="en-US" sz="1100" b="0" i="0" u="none" strike="noStrike" cap="none" dirty="0" err="1">
                <a:solidFill>
                  <a:srgbClr val="000000"/>
                </a:solidFill>
                <a:latin typeface="Arial"/>
                <a:ea typeface="Arial"/>
                <a:cs typeface="Arial"/>
                <a:sym typeface="Arial"/>
              </a:rPr>
              <a:t>Cristián</a:t>
            </a:r>
            <a:r>
              <a:rPr lang="en-US" sz="1100" b="0" i="0" u="none" strike="noStrike" cap="none" dirty="0">
                <a:solidFill>
                  <a:srgbClr val="000000"/>
                </a:solidFill>
                <a:latin typeface="Arial"/>
                <a:ea typeface="Arial"/>
                <a:cs typeface="Arial"/>
                <a:sym typeface="Arial"/>
              </a:rPr>
              <a:t> Correa)</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Rettig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Chile </a:t>
            </a:r>
            <a:r>
              <a:rPr lang="en-US" sz="1100" b="0" i="0" u="none" strike="noStrike" cap="none" dirty="0" err="1">
                <a:solidFill>
                  <a:srgbClr val="000000"/>
                </a:solidFill>
                <a:latin typeface="Arial"/>
                <a:ea typeface="Arial"/>
                <a:cs typeface="Arial"/>
                <a:sym typeface="Arial"/>
              </a:rPr>
              <a:t>promovió</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reparaciones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simbólicas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incluida</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memorialización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determinados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lugares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detención</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tortura</a:t>
            </a:r>
            <a:r>
              <a:rPr lang="en-US" sz="1100" b="0" i="0" u="none" strike="noStrike" cap="none" dirty="0">
                <a:solidFill>
                  <a:srgbClr val="000000"/>
                </a:solidFill>
                <a:latin typeface="Arial"/>
                <a:ea typeface="Arial"/>
                <a:cs typeface="Arial"/>
                <a:sym typeface="Arial"/>
              </a:rPr>
              <a:t>. Imagen de un </a:t>
            </a:r>
            <a:r>
              <a:rPr lang="en-US" sz="1100" b="0" i="0" u="none" strike="noStrike" cap="none" dirty="0" err="1">
                <a:solidFill>
                  <a:srgbClr val="000000"/>
                </a:solidFill>
                <a:latin typeface="Arial"/>
                <a:ea typeface="Arial"/>
                <a:cs typeface="Arial"/>
                <a:sym typeface="Arial"/>
              </a:rPr>
              <a:t>jardín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rosas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Parque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la Paz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Santiago, Chile, que </a:t>
            </a:r>
            <a:r>
              <a:rPr lang="en-US" sz="1100" b="0" i="0" u="none" strike="noStrike" cap="none" dirty="0" err="1">
                <a:solidFill>
                  <a:srgbClr val="000000"/>
                </a:solidFill>
                <a:latin typeface="Arial"/>
                <a:ea typeface="Arial"/>
                <a:cs typeface="Arial"/>
                <a:sym typeface="Arial"/>
              </a:rPr>
              <a:t>conmemora</a:t>
            </a:r>
            <a:r>
              <a:rPr lang="en-US" sz="1100" b="0" i="0" u="none" strike="noStrike" cap="none" dirty="0">
                <a:solidFill>
                  <a:srgbClr val="000000"/>
                </a:solidFill>
                <a:latin typeface="Arial"/>
                <a:ea typeface="Arial"/>
                <a:cs typeface="Arial"/>
                <a:sym typeface="Arial"/>
              </a:rPr>
              <a:t> a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fueron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ejecutadas</a:t>
            </a:r>
            <a:r>
              <a:rPr lang="en-US" sz="1100" b="0" i="0" u="none" strike="noStrike" cap="none" dirty="0">
                <a:solidFill>
                  <a:srgbClr val="000000"/>
                </a:solidFill>
                <a:latin typeface="Arial"/>
                <a:ea typeface="Arial"/>
                <a:cs typeface="Arial"/>
                <a:sym typeface="Arial"/>
              </a:rPr>
              <a:t> o que </a:t>
            </a:r>
            <a:r>
              <a:rPr lang="en-US" sz="1100" b="0" i="0" u="none" strike="noStrike" cap="none" dirty="0" err="1">
                <a:solidFill>
                  <a:srgbClr val="000000"/>
                </a:solidFill>
                <a:latin typeface="Arial"/>
                <a:ea typeface="Arial"/>
                <a:cs typeface="Arial"/>
                <a:sym typeface="Arial"/>
              </a:rPr>
              <a:t>desaparecieron</a:t>
            </a:r>
            <a:r>
              <a:rPr lang="en-US" sz="1100" b="0" i="0" u="none" strike="noStrike" cap="none" dirty="0">
                <a:solidFill>
                  <a:srgbClr val="000000"/>
                </a:solidFill>
                <a:latin typeface="Arial"/>
                <a:ea typeface="Arial"/>
                <a:cs typeface="Arial"/>
                <a:sym typeface="Arial"/>
              </a:rPr>
              <a:t>. (Wikimedia Commons/Arturo Rinaldi Villegas)</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celebrando</a:t>
            </a:r>
            <a:r>
              <a:rPr lang="en-US" sz="1100" b="0" i="0" u="none" strike="noStrike" cap="none" dirty="0">
                <a:solidFill>
                  <a:srgbClr val="000000"/>
                </a:solidFill>
                <a:latin typeface="Arial"/>
                <a:ea typeface="Arial"/>
                <a:cs typeface="Arial"/>
                <a:sym typeface="Arial"/>
              </a:rPr>
              <a:t> el primer Día Nacional de la Memoria y la </a:t>
            </a:r>
            <a:r>
              <a:rPr lang="en-US" sz="1100" b="0" i="0" u="none" strike="noStrike" cap="none" dirty="0" err="1">
                <a:solidFill>
                  <a:srgbClr val="000000"/>
                </a:solidFill>
                <a:latin typeface="Arial"/>
                <a:ea typeface="Arial"/>
                <a:cs typeface="Arial"/>
                <a:sym typeface="Arial"/>
              </a:rPr>
              <a:t>Solidaridad</a:t>
            </a:r>
            <a:r>
              <a:rPr lang="en-US" sz="1100" b="0" i="0" u="none" strike="noStrike" cap="none" dirty="0">
                <a:solidFill>
                  <a:srgbClr val="000000"/>
                </a:solidFill>
                <a:latin typeface="Arial"/>
                <a:ea typeface="Arial"/>
                <a:cs typeface="Arial"/>
                <a:sym typeface="Arial"/>
              </a:rPr>
              <a:t> con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Bogotá, Colombia. (ICTJ)</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Izquierda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durante</a:t>
            </a:r>
            <a:r>
              <a:rPr lang="en-US" sz="1000" b="0" i="0" u="none" strike="noStrike" cap="none" dirty="0">
                <a:solidFill>
                  <a:srgbClr val="000000"/>
                </a:solidFill>
                <a:latin typeface="Arial"/>
                <a:ea typeface="Arial"/>
                <a:cs typeface="Arial"/>
                <a:sym typeface="Arial"/>
              </a:rPr>
              <a:t> las </a:t>
            </a:r>
            <a:r>
              <a:rPr lang="en-US" sz="1000" b="0" i="0" u="none" strike="noStrike" cap="none" dirty="0" err="1">
                <a:solidFill>
                  <a:srgbClr val="000000"/>
                </a:solidFill>
                <a:latin typeface="Arial"/>
                <a:ea typeface="Arial"/>
                <a:cs typeface="Arial"/>
                <a:sym typeface="Arial"/>
              </a:rPr>
              <a:t>celebraciones</a:t>
            </a:r>
            <a:r>
              <a:rPr lang="en-US" sz="1000" b="0" i="0" u="none" strike="noStrike" cap="none" dirty="0">
                <a:solidFill>
                  <a:srgbClr val="000000"/>
                </a:solidFill>
                <a:latin typeface="Arial"/>
                <a:ea typeface="Arial"/>
                <a:cs typeface="Arial"/>
                <a:sym typeface="Arial"/>
              </a:rPr>
              <a:t> de un </a:t>
            </a:r>
            <a:r>
              <a:rPr lang="en-US" sz="1000" b="0" i="0" u="none" strike="noStrike" cap="none" dirty="0" err="1">
                <a:solidFill>
                  <a:srgbClr val="000000"/>
                </a:solidFill>
                <a:latin typeface="Arial"/>
                <a:ea typeface="Arial"/>
                <a:cs typeface="Arial"/>
                <a:sym typeface="Arial"/>
              </a:rPr>
              <a:t>monumento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conmemorativo</a:t>
            </a:r>
            <a:r>
              <a:rPr lang="en-US" sz="1000" b="0" i="0" u="none" strike="noStrike" cap="none" dirty="0">
                <a:solidFill>
                  <a:srgbClr val="000000"/>
                </a:solidFill>
                <a:latin typeface="Arial"/>
                <a:ea typeface="Arial"/>
                <a:cs typeface="Arial"/>
                <a:sym typeface="Arial"/>
              </a:rPr>
              <a:t> que </a:t>
            </a:r>
            <a:r>
              <a:rPr lang="en-US" sz="1000" b="0" i="0" u="none" strike="noStrike" cap="none" dirty="0" err="1">
                <a:solidFill>
                  <a:srgbClr val="000000"/>
                </a:solidFill>
                <a:latin typeface="Arial"/>
                <a:ea typeface="Arial"/>
                <a:cs typeface="Arial"/>
                <a:sym typeface="Arial"/>
              </a:rPr>
              <a:t>rinde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homenaje</a:t>
            </a:r>
            <a:r>
              <a:rPr lang="en-US" sz="1000" b="0" i="0" u="none" strike="noStrike" cap="none" dirty="0">
                <a:solidFill>
                  <a:srgbClr val="000000"/>
                </a:solidFill>
                <a:latin typeface="Arial"/>
                <a:ea typeface="Arial"/>
                <a:cs typeface="Arial"/>
                <a:sym typeface="Arial"/>
              </a:rPr>
              <a:t> a las </a:t>
            </a:r>
            <a:r>
              <a:rPr lang="en-US" sz="1000" b="0" i="0" u="none" strike="noStrike" cap="none" dirty="0" err="1">
                <a:solidFill>
                  <a:srgbClr val="000000"/>
                </a:solidFill>
                <a:latin typeface="Arial"/>
                <a:ea typeface="Arial"/>
                <a:cs typeface="Arial"/>
                <a:sym typeface="Arial"/>
              </a:rPr>
              <a:t>víctimas</a:t>
            </a:r>
            <a:r>
              <a:rPr lang="en-US" sz="1000" b="0" i="0" u="none" strike="noStrike" cap="none" dirty="0">
                <a:solidFill>
                  <a:srgbClr val="000000"/>
                </a:solidFill>
                <a:latin typeface="Arial"/>
                <a:ea typeface="Arial"/>
                <a:cs typeface="Arial"/>
                <a:sym typeface="Arial"/>
              </a:rPr>
              <a:t> del </a:t>
            </a:r>
            <a:r>
              <a:rPr lang="en-US" sz="1000" b="0" i="0" u="none" strike="noStrike" cap="none" dirty="0" err="1">
                <a:solidFill>
                  <a:srgbClr val="000000"/>
                </a:solidFill>
                <a:latin typeface="Arial"/>
                <a:ea typeface="Arial"/>
                <a:cs typeface="Arial"/>
                <a:sym typeface="Arial"/>
              </a:rPr>
              <a:t>conflicto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armado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interno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el Perú. (ICTJ/Marta Martínez) (</a:t>
            </a:r>
            <a:r>
              <a:rPr lang="en-US" sz="1000" b="0" i="0" u="none" strike="noStrike" cap="none" dirty="0" err="1">
                <a:solidFill>
                  <a:srgbClr val="000000"/>
                </a:solidFill>
                <a:latin typeface="Arial"/>
                <a:ea typeface="Arial"/>
                <a:cs typeface="Arial"/>
                <a:sym typeface="Arial"/>
              </a:rPr>
              <a:t>Derecha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las </a:t>
            </a:r>
            <a:r>
              <a:rPr lang="en-US" sz="1000" b="0" i="0" u="none" strike="noStrike" cap="none" dirty="0" err="1">
                <a:solidFill>
                  <a:srgbClr val="000000"/>
                </a:solidFill>
                <a:latin typeface="Arial"/>
                <a:ea typeface="Arial"/>
                <a:cs typeface="Arial"/>
                <a:sym typeface="Arial"/>
              </a:rPr>
              <a:t>calles</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Tánger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Marruecos</a:t>
            </a:r>
            <a:r>
              <a:rPr lang="en-US" sz="1000" b="0" i="0" u="none" strike="noStrike" cap="none" dirty="0">
                <a:solidFill>
                  <a:srgbClr val="000000"/>
                </a:solidFill>
                <a:latin typeface="Arial"/>
                <a:ea typeface="Arial"/>
                <a:cs typeface="Arial"/>
                <a:sym typeface="Arial"/>
              </a:rPr>
              <a:t>. (Flickr/Hernan </a:t>
            </a:r>
            <a:r>
              <a:rPr lang="en-US" sz="1000" b="0" i="0" u="none" strike="noStrike" cap="none" dirty="0" err="1">
                <a:solidFill>
                  <a:srgbClr val="000000"/>
                </a:solidFill>
                <a:latin typeface="Arial"/>
                <a:ea typeface="Arial"/>
                <a:cs typeface="Arial"/>
                <a:sym typeface="Arial"/>
              </a:rPr>
              <a:t>Piñera</a:t>
            </a:r>
            <a:r>
              <a:rPr lang="en-US" sz="10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manifestando</a:t>
            </a:r>
            <a:r>
              <a:rPr lang="en-US" sz="1100" b="0" i="0" u="none" strike="noStrike" cap="none" dirty="0">
                <a:solidFill>
                  <a:srgbClr val="000000"/>
                </a:solidFill>
                <a:latin typeface="Arial"/>
                <a:ea typeface="Arial"/>
                <a:cs typeface="Arial"/>
                <a:sym typeface="Arial"/>
              </a:rPr>
              <a:t> contra las </a:t>
            </a:r>
            <a:r>
              <a:rPr lang="en-US" sz="1100" b="0" i="0" u="none" strike="noStrike" cap="none" dirty="0" err="1">
                <a:solidFill>
                  <a:srgbClr val="000000"/>
                </a:solidFill>
                <a:latin typeface="Arial"/>
                <a:ea typeface="Arial"/>
                <a:cs typeface="Arial"/>
                <a:sym typeface="Arial"/>
              </a:rPr>
              <a:t>leyes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pases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Ciudad del Cabo, el </a:t>
            </a:r>
            <a:r>
              <a:rPr lang="en-US" sz="1100" b="0" i="0" u="none" strike="noStrike" cap="none" dirty="0" err="1">
                <a:solidFill>
                  <a:srgbClr val="000000"/>
                </a:solidFill>
                <a:latin typeface="Arial"/>
                <a:ea typeface="Arial"/>
                <a:cs typeface="Arial"/>
                <a:sym typeface="Arial"/>
              </a:rPr>
              <a:t>mismo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día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marcha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nacional</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Pretoria el 9 de </a:t>
            </a:r>
            <a:r>
              <a:rPr lang="en-US" sz="1100" b="0" i="0" u="none" strike="noStrike" cap="none" dirty="0" err="1">
                <a:solidFill>
                  <a:srgbClr val="000000"/>
                </a:solidFill>
                <a:latin typeface="Arial"/>
                <a:ea typeface="Arial"/>
                <a:cs typeface="Arial"/>
                <a:sym typeface="Arial"/>
              </a:rPr>
              <a:t>agosto</a:t>
            </a:r>
            <a:r>
              <a:rPr lang="en-US" sz="1100" b="0" i="0" u="none" strike="noStrike" cap="none" dirty="0">
                <a:solidFill>
                  <a:srgbClr val="000000"/>
                </a:solidFill>
                <a:latin typeface="Arial"/>
                <a:ea typeface="Arial"/>
                <a:cs typeface="Arial"/>
                <a:sym typeface="Arial"/>
              </a:rPr>
              <a:t> de 1956. (Cape Times Collection/</a:t>
            </a:r>
            <a:r>
              <a:rPr lang="en-US" sz="1100" b="0" i="0" u="none" strike="noStrike" cap="none" dirty="0" err="1">
                <a:solidFill>
                  <a:srgbClr val="000000"/>
                </a:solidFill>
                <a:latin typeface="Arial"/>
                <a:ea typeface="Arial"/>
                <a:cs typeface="Arial"/>
                <a:sym typeface="Arial"/>
              </a:rPr>
              <a:t>Biblioteca</a:t>
            </a:r>
            <a:r>
              <a:rPr lang="en-US" sz="1100" b="0" i="0" u="none" strike="noStrike" cap="none" dirty="0">
                <a:solidFill>
                  <a:srgbClr val="000000"/>
                </a:solidFill>
                <a:latin typeface="Arial"/>
                <a:ea typeface="Arial"/>
                <a:cs typeface="Arial"/>
                <a:sym typeface="Arial"/>
              </a:rPr>
              <a:t> Nacional de </a:t>
            </a:r>
            <a:r>
              <a:rPr lang="en-US" sz="1100" b="0" i="0" u="none" strike="noStrike" cap="none" dirty="0" err="1">
                <a:solidFill>
                  <a:srgbClr val="000000"/>
                </a:solidFill>
                <a:latin typeface="Arial"/>
                <a:ea typeface="Arial"/>
                <a:cs typeface="Arial"/>
                <a:sym typeface="Arial"/>
              </a:rPr>
              <a:t>Sudáfrica</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Thomas </a:t>
            </a:r>
            <a:r>
              <a:rPr lang="en-US" sz="1100" b="0" i="0" u="none" strike="noStrike" cap="none" dirty="0" err="1">
                <a:solidFill>
                  <a:srgbClr val="000000"/>
                </a:solidFill>
                <a:latin typeface="Arial"/>
                <a:ea typeface="Arial"/>
                <a:cs typeface="Arial"/>
                <a:sym typeface="Arial"/>
              </a:rPr>
              <a:t>Lubanga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Dyilo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primera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comparecencia</a:t>
            </a:r>
            <a:r>
              <a:rPr lang="en-US" sz="1100" b="0" i="0" u="none" strike="noStrike" cap="none" dirty="0">
                <a:solidFill>
                  <a:srgbClr val="000000"/>
                </a:solidFill>
                <a:latin typeface="Arial"/>
                <a:ea typeface="Arial"/>
                <a:cs typeface="Arial"/>
                <a:sym typeface="Arial"/>
              </a:rPr>
              <a:t> ante el TPI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marzo</a:t>
            </a:r>
            <a:r>
              <a:rPr lang="en-US" sz="1100" b="0" i="0" u="none" strike="noStrike" cap="none" dirty="0">
                <a:solidFill>
                  <a:srgbClr val="000000"/>
                </a:solidFill>
                <a:latin typeface="Arial"/>
                <a:ea typeface="Arial"/>
                <a:cs typeface="Arial"/>
                <a:sym typeface="Arial"/>
              </a:rPr>
              <a:t> de 2006. (TPI/Hans </a:t>
            </a:r>
            <a:r>
              <a:rPr lang="en-US" sz="1100" b="0" i="0" u="none" strike="noStrike" cap="none" dirty="0" err="1">
                <a:solidFill>
                  <a:srgbClr val="000000"/>
                </a:solidFill>
                <a:latin typeface="Arial"/>
                <a:ea typeface="Arial"/>
                <a:cs typeface="Arial"/>
                <a:sym typeface="Arial"/>
              </a:rPr>
              <a:t>Hordijk</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Carteles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protesta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calles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(Flickr/Amine </a:t>
            </a:r>
            <a:r>
              <a:rPr lang="en-US" sz="1100" b="0" i="0" u="none" strike="noStrike" cap="none" dirty="0" err="1">
                <a:solidFill>
                  <a:srgbClr val="000000"/>
                </a:solidFill>
                <a:latin typeface="Arial"/>
                <a:ea typeface="Arial"/>
                <a:cs typeface="Arial"/>
                <a:sym typeface="Arial"/>
              </a:rPr>
              <a:t>Ghrabi</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desplazamiento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interno</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ahora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viven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barrios </a:t>
            </a:r>
            <a:r>
              <a:rPr lang="en-US" sz="1100" b="0" i="0" u="none" strike="noStrike" cap="none" dirty="0" err="1">
                <a:solidFill>
                  <a:srgbClr val="000000"/>
                </a:solidFill>
                <a:latin typeface="Arial"/>
                <a:ea typeface="Arial"/>
                <a:cs typeface="Arial"/>
                <a:sym typeface="Arial"/>
              </a:rPr>
              <a:t>marginales</a:t>
            </a:r>
            <a:r>
              <a:rPr lang="en-US" sz="1100" b="0" i="0" u="none" strike="noStrike" cap="none" dirty="0">
                <a:solidFill>
                  <a:srgbClr val="000000"/>
                </a:solidFill>
                <a:latin typeface="Arial"/>
                <a:ea typeface="Arial"/>
                <a:cs typeface="Arial"/>
                <a:sym typeface="Arial"/>
              </a:rPr>
              <a:t> de Barranquilla, Colombia. (ICTJ/Camilo </a:t>
            </a:r>
            <a:r>
              <a:rPr lang="en-US" sz="1100" b="0" i="0" u="none" strike="noStrike" cap="none" dirty="0" err="1">
                <a:solidFill>
                  <a:srgbClr val="000000"/>
                </a:solidFill>
                <a:latin typeface="Arial"/>
                <a:ea typeface="Arial"/>
                <a:cs typeface="Arial"/>
                <a:sym typeface="Arial"/>
              </a:rPr>
              <a:t>Alsana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Sanín</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pública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Sierra Leona. (Tufts-Wiki/Rosalind Shaw)</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El </a:t>
            </a:r>
            <a:r>
              <a:rPr lang="en-US" sz="1000" b="0" i="0" u="none" strike="noStrike" cap="none" dirty="0" err="1">
                <a:solidFill>
                  <a:srgbClr val="000000"/>
                </a:solidFill>
                <a:latin typeface="Arial"/>
                <a:ea typeface="Arial"/>
                <a:cs typeface="Arial"/>
                <a:sym typeface="Arial"/>
              </a:rPr>
              <a:t>Arzobispo</a:t>
            </a:r>
            <a:r>
              <a:rPr lang="en-US" sz="1000" b="0" i="0" u="none" strike="noStrike" cap="none" dirty="0">
                <a:solidFill>
                  <a:srgbClr val="000000"/>
                </a:solidFill>
                <a:latin typeface="Arial"/>
                <a:ea typeface="Arial"/>
                <a:cs typeface="Arial"/>
                <a:sym typeface="Arial"/>
              </a:rPr>
              <a:t> Desmond Tutu </a:t>
            </a:r>
            <a:r>
              <a:rPr lang="en-US" sz="1000" b="0" i="0" u="none" strike="noStrike" cap="none" dirty="0" err="1">
                <a:solidFill>
                  <a:srgbClr val="000000"/>
                </a:solidFill>
                <a:latin typeface="Arial"/>
                <a:ea typeface="Arial"/>
                <a:cs typeface="Arial"/>
                <a:sym typeface="Arial"/>
              </a:rPr>
              <a:t>entrega</a:t>
            </a:r>
            <a:r>
              <a:rPr lang="en-US" sz="1000" b="0" i="0" u="none" strike="noStrike" cap="none" dirty="0">
                <a:solidFill>
                  <a:srgbClr val="000000"/>
                </a:solidFill>
                <a:latin typeface="Arial"/>
                <a:ea typeface="Arial"/>
                <a:cs typeface="Arial"/>
                <a:sym typeface="Arial"/>
              </a:rPr>
              <a:t> el </a:t>
            </a:r>
            <a:r>
              <a:rPr lang="en-US" sz="1000" b="0" i="0" u="none" strike="noStrike" cap="none" dirty="0" err="1">
                <a:solidFill>
                  <a:srgbClr val="000000"/>
                </a:solidFill>
                <a:latin typeface="Arial"/>
                <a:ea typeface="Arial"/>
                <a:cs typeface="Arial"/>
                <a:sym typeface="Arial"/>
              </a:rPr>
              <a:t>informe</a:t>
            </a:r>
            <a:r>
              <a:rPr lang="en-US" sz="1000" b="0" i="0" u="none" strike="noStrike" cap="none" dirty="0">
                <a:solidFill>
                  <a:srgbClr val="000000"/>
                </a:solidFill>
                <a:latin typeface="Arial"/>
                <a:ea typeface="Arial"/>
                <a:cs typeface="Arial"/>
                <a:sym typeface="Arial"/>
              </a:rPr>
              <a:t> final de la CVR al </a:t>
            </a:r>
            <a:r>
              <a:rPr lang="en-US" sz="1000" b="0" i="0" u="none" strike="noStrike" cap="none" dirty="0" err="1">
                <a:solidFill>
                  <a:srgbClr val="000000"/>
                </a:solidFill>
                <a:latin typeface="Arial"/>
                <a:ea typeface="Arial"/>
                <a:cs typeface="Arial"/>
                <a:sym typeface="Arial"/>
              </a:rPr>
              <a:t>presidente</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Sudáfrica</a:t>
            </a:r>
            <a:r>
              <a:rPr lang="en-US" sz="1000" b="0" i="0" u="none" strike="noStrike" cap="none" dirty="0">
                <a:solidFill>
                  <a:srgbClr val="000000"/>
                </a:solidFill>
                <a:latin typeface="Arial"/>
                <a:ea typeface="Arial"/>
                <a:cs typeface="Arial"/>
                <a:sym typeface="Arial"/>
              </a:rPr>
              <a:t>, Nelson Mandela. (AP)</a:t>
            </a:r>
            <a:endParaRPr dirty="0"/>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El </a:t>
            </a:r>
            <a:r>
              <a:rPr lang="en-US" sz="1100" b="0" i="0" u="none" strike="noStrike" cap="none" dirty="0" err="1">
                <a:solidFill>
                  <a:srgbClr val="000000"/>
                </a:solidFill>
                <a:latin typeface="Arial"/>
                <a:ea typeface="Arial"/>
                <a:cs typeface="Arial"/>
                <a:sym typeface="Arial"/>
              </a:rPr>
              <a:t>Secretario</a:t>
            </a:r>
            <a:r>
              <a:rPr lang="en-US" sz="1100" b="0" i="0" u="none" strike="noStrike" cap="none" dirty="0">
                <a:solidFill>
                  <a:srgbClr val="000000"/>
                </a:solidFill>
                <a:latin typeface="Arial"/>
                <a:ea typeface="Arial"/>
                <a:cs typeface="Arial"/>
                <a:sym typeface="Arial"/>
              </a:rPr>
              <a:t> General de la ONU, António Guterres se </a:t>
            </a:r>
            <a:r>
              <a:rPr lang="en-US" sz="1100" b="0" i="0" u="none" strike="noStrike" cap="none" dirty="0" err="1">
                <a:solidFill>
                  <a:srgbClr val="000000"/>
                </a:solidFill>
                <a:latin typeface="Arial"/>
                <a:ea typeface="Arial"/>
                <a:cs typeface="Arial"/>
                <a:sym typeface="Arial"/>
              </a:rPr>
              <a:t>reúne</a:t>
            </a:r>
            <a:r>
              <a:rPr lang="en-US" sz="1100" b="0" i="0" u="none" strike="noStrike" cap="none" dirty="0">
                <a:solidFill>
                  <a:srgbClr val="000000"/>
                </a:solidFill>
                <a:latin typeface="Arial"/>
                <a:ea typeface="Arial"/>
                <a:cs typeface="Arial"/>
                <a:sym typeface="Arial"/>
              </a:rPr>
              <a:t> con </a:t>
            </a:r>
            <a:r>
              <a:rPr lang="en-US" sz="1100" b="0" i="0" u="none" strike="noStrike" cap="none" dirty="0" err="1">
                <a:solidFill>
                  <a:srgbClr val="000000"/>
                </a:solidFill>
                <a:latin typeface="Arial"/>
                <a:ea typeface="Arial"/>
                <a:cs typeface="Arial"/>
                <a:sym typeface="Arial"/>
              </a:rPr>
              <a:t>integrantes</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comité</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de un </a:t>
            </a:r>
            <a:r>
              <a:rPr lang="en-US" sz="1100" b="0" i="0" u="none" strike="noStrike" cap="none" dirty="0" err="1">
                <a:solidFill>
                  <a:srgbClr val="000000"/>
                </a:solidFill>
                <a:latin typeface="Arial"/>
                <a:ea typeface="Arial"/>
                <a:cs typeface="Arial"/>
                <a:sym typeface="Arial"/>
              </a:rPr>
              <a:t>campamento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refugiados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Oasis de ONU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Za'atari</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conversaron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principales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desafíos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enfrentaron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como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refugiadas</a:t>
            </a:r>
            <a:r>
              <a:rPr lang="en-US" sz="1100" b="0" i="0" u="none" strike="noStrike" cap="none" dirty="0">
                <a:solidFill>
                  <a:srgbClr val="000000"/>
                </a:solidFill>
                <a:latin typeface="Arial"/>
                <a:ea typeface="Arial"/>
                <a:cs typeface="Arial"/>
                <a:sym typeface="Arial"/>
              </a:rPr>
              <a:t>, inclusive el </a:t>
            </a:r>
            <a:r>
              <a:rPr lang="en-US" sz="1100" b="0" i="0" u="none" strike="noStrike" cap="none" dirty="0" err="1">
                <a:solidFill>
                  <a:srgbClr val="000000"/>
                </a:solidFill>
                <a:latin typeface="Arial"/>
                <a:ea typeface="Arial"/>
                <a:cs typeface="Arial"/>
                <a:sym typeface="Arial"/>
              </a:rPr>
              <a:t>tema</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desplazamiento</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reunificación</a:t>
            </a:r>
            <a:r>
              <a:rPr lang="en-US" sz="1100" b="0" i="0" u="none" strike="noStrike" cap="none" dirty="0">
                <a:solidFill>
                  <a:srgbClr val="000000"/>
                </a:solidFill>
                <a:latin typeface="Arial"/>
                <a:ea typeface="Arial"/>
                <a:cs typeface="Arial"/>
                <a:sym typeface="Arial"/>
              </a:rPr>
              <a:t> familiar, el </a:t>
            </a:r>
            <a:r>
              <a:rPr lang="en-US" sz="1100" b="0" i="0" u="none" strike="noStrike" cap="none" dirty="0" err="1">
                <a:solidFill>
                  <a:srgbClr val="000000"/>
                </a:solidFill>
                <a:latin typeface="Arial"/>
                <a:ea typeface="Arial"/>
                <a:cs typeface="Arial"/>
                <a:sym typeface="Arial"/>
              </a:rPr>
              <a:t>acceso</a:t>
            </a:r>
            <a:r>
              <a:rPr lang="en-US" sz="1100" b="0" i="0" u="none" strike="noStrike" cap="none" dirty="0">
                <a:solidFill>
                  <a:srgbClr val="000000"/>
                </a:solidFill>
                <a:latin typeface="Arial"/>
                <a:ea typeface="Arial"/>
                <a:cs typeface="Arial"/>
                <a:sym typeface="Arial"/>
              </a:rPr>
              <a:t> a las </a:t>
            </a:r>
            <a:r>
              <a:rPr lang="en-US" sz="1100" b="0" i="0" u="none" strike="noStrike" cap="none" dirty="0" err="1">
                <a:solidFill>
                  <a:srgbClr val="000000"/>
                </a:solidFill>
                <a:latin typeface="Arial"/>
                <a:ea typeface="Arial"/>
                <a:cs typeface="Arial"/>
                <a:sym typeface="Arial"/>
              </a:rPr>
              <a:t>oportunidades</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subsistir</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sus</a:t>
            </a:r>
            <a:r>
              <a:rPr lang="en-US" sz="1100" b="0" i="0" u="none" strike="noStrike" cap="none" dirty="0">
                <a:solidFill>
                  <a:srgbClr val="000000"/>
                </a:solidFill>
                <a:latin typeface="Arial"/>
                <a:ea typeface="Arial"/>
                <a:cs typeface="Arial"/>
                <a:sym typeface="Arial"/>
              </a:rPr>
              <a:t> inquietudes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protección</a:t>
            </a:r>
            <a:r>
              <a:rPr lang="en-US" sz="1100" b="0" i="0" u="none" strike="noStrike" cap="none" dirty="0">
                <a:solidFill>
                  <a:srgbClr val="000000"/>
                </a:solidFill>
                <a:latin typeface="Arial"/>
                <a:ea typeface="Arial"/>
                <a:cs typeface="Arial"/>
                <a:sym typeface="Arial"/>
              </a:rPr>
              <a:t>. (ONU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/Benoit </a:t>
            </a:r>
            <a:r>
              <a:rPr lang="en-US" sz="1100" b="0" i="0" u="none" strike="noStrike" cap="none" dirty="0" err="1">
                <a:solidFill>
                  <a:srgbClr val="000000"/>
                </a:solidFill>
                <a:latin typeface="Arial"/>
                <a:ea typeface="Arial"/>
                <a:cs typeface="Arial"/>
                <a:sym typeface="Arial"/>
              </a:rPr>
              <a:t>Almeras</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caminando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por</a:t>
            </a:r>
            <a:r>
              <a:rPr lang="en-US" sz="1000" b="0" i="0" u="none" strike="noStrike" cap="none" dirty="0">
                <a:solidFill>
                  <a:srgbClr val="000000"/>
                </a:solidFill>
                <a:latin typeface="Arial"/>
                <a:ea typeface="Arial"/>
                <a:cs typeface="Arial"/>
                <a:sym typeface="Arial"/>
              </a:rPr>
              <a:t> las </a:t>
            </a:r>
            <a:r>
              <a:rPr lang="en-US" sz="1000" b="0" i="0" u="none" strike="noStrike" cap="none" dirty="0" err="1">
                <a:solidFill>
                  <a:srgbClr val="000000"/>
                </a:solidFill>
                <a:latin typeface="Arial"/>
                <a:ea typeface="Arial"/>
                <a:cs typeface="Arial"/>
                <a:sym typeface="Arial"/>
              </a:rPr>
              <a:t>calles</a:t>
            </a:r>
            <a:r>
              <a:rPr lang="en-US" sz="1000" b="0" i="0" u="none" strike="noStrike" cap="none" dirty="0">
                <a:solidFill>
                  <a:srgbClr val="000000"/>
                </a:solidFill>
                <a:latin typeface="Arial"/>
                <a:ea typeface="Arial"/>
                <a:cs typeface="Arial"/>
                <a:sym typeface="Arial"/>
              </a:rPr>
              <a:t> de Marrakech. (Flickr/David Dennis)</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Mostrar</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película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español</a:t>
            </a:r>
            <a:r>
              <a:rPr lang="en-US" sz="1100" b="0" i="0" u="none" strike="noStrike" cap="none" dirty="0">
                <a:solidFill>
                  <a:srgbClr val="000000"/>
                </a:solidFill>
                <a:latin typeface="Arial"/>
                <a:ea typeface="Arial"/>
                <a:cs typeface="Arial"/>
                <a:sym typeface="Arial"/>
              </a:rPr>
              <a:t>]; o </a:t>
            </a:r>
            <a:r>
              <a:rPr lang="en-US" sz="1100" b="0" i="0" u="none" strike="noStrike" cap="none" dirty="0" err="1">
                <a:solidFill>
                  <a:srgbClr val="000000"/>
                </a:solidFill>
                <a:latin typeface="Arial"/>
                <a:ea typeface="Arial"/>
                <a:cs typeface="Arial"/>
                <a:sym typeface="Arial"/>
              </a:rPr>
              <a:t>si</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ya</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vieron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módulo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esclarecimiento</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mostrar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este</a:t>
            </a:r>
            <a:r>
              <a:rPr lang="en-US" sz="1100" b="0" i="0" u="none" strike="noStrike" cap="none" dirty="0">
                <a:solidFill>
                  <a:srgbClr val="000000"/>
                </a:solidFill>
                <a:latin typeface="Arial"/>
                <a:ea typeface="Arial"/>
                <a:cs typeface="Arial"/>
                <a:sym typeface="Arial"/>
              </a:rPr>
              <a:t> video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Uganda https://www.youtube.com/watch?v=GZz9TUVvnVk&amp;t=1s [</a:t>
            </a:r>
            <a:r>
              <a:rPr lang="en-US" sz="1100" b="0" i="0" u="none" strike="noStrike" cap="none" dirty="0" err="1">
                <a:solidFill>
                  <a:srgbClr val="000000"/>
                </a:solidFill>
                <a:latin typeface="Arial"/>
                <a:ea typeface="Arial"/>
                <a:cs typeface="Arial"/>
                <a:sym typeface="Arial"/>
              </a:rPr>
              <a:t>inglés</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Carolina </a:t>
            </a:r>
            <a:r>
              <a:rPr lang="en-US" sz="1100" b="0" i="0" u="none" strike="noStrike" cap="none" dirty="0" err="1">
                <a:solidFill>
                  <a:srgbClr val="000000"/>
                </a:solidFill>
                <a:latin typeface="Arial"/>
                <a:ea typeface="Arial"/>
                <a:cs typeface="Arial"/>
                <a:sym typeface="Arial"/>
              </a:rPr>
              <a:t>Oyague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coloca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flores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imagen de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hermana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desaparecida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un </a:t>
            </a:r>
            <a:r>
              <a:rPr lang="en-US" sz="1100" b="0" i="0" u="none" strike="noStrike" cap="none" dirty="0" err="1">
                <a:solidFill>
                  <a:srgbClr val="000000"/>
                </a:solidFill>
                <a:latin typeface="Arial"/>
                <a:ea typeface="Arial"/>
                <a:cs typeface="Arial"/>
                <a:sym typeface="Arial"/>
              </a:rPr>
              <a:t>evento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conmemorativo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Lima, Perú. (ICTJ/Marta Martínez)</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sentadas</a:t>
            </a:r>
            <a:r>
              <a:rPr lang="en-US" sz="1100" b="0" i="0" u="none" strike="noStrike" cap="none" dirty="0">
                <a:solidFill>
                  <a:srgbClr val="000000"/>
                </a:solidFill>
                <a:latin typeface="Arial"/>
                <a:ea typeface="Arial"/>
                <a:cs typeface="Arial"/>
                <a:sym typeface="Arial"/>
              </a:rPr>
              <a:t> juntas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República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Democrática</a:t>
            </a:r>
            <a:r>
              <a:rPr lang="en-US" sz="1100" b="0" i="0" u="none" strike="noStrike" cap="none" dirty="0">
                <a:solidFill>
                  <a:srgbClr val="000000"/>
                </a:solidFill>
                <a:latin typeface="Arial"/>
                <a:ea typeface="Arial"/>
                <a:cs typeface="Arial"/>
                <a:sym typeface="Arial"/>
              </a:rPr>
              <a:t> del Congo. (IRIN)</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Arial"/>
                <a:ea typeface="Arial"/>
                <a:cs typeface="Arial"/>
                <a:sym typeface="Arial"/>
              </a:rPr>
              <a:t>Imagen: Formulario para solicitar reparación en Filipinas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Manta </a:t>
            </a:r>
            <a:r>
              <a:rPr lang="en-US" sz="1100" b="0" i="0" u="none" strike="noStrike" cap="none" dirty="0" err="1">
                <a:solidFill>
                  <a:srgbClr val="000000"/>
                </a:solidFill>
                <a:latin typeface="Arial"/>
                <a:ea typeface="Arial"/>
                <a:cs typeface="Arial"/>
                <a:sym typeface="Arial"/>
              </a:rPr>
              <a:t>cosida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integrantes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Ruta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Pacífica</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organización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Colombia que </a:t>
            </a:r>
            <a:r>
              <a:rPr lang="en-US" sz="1100" b="0" i="0" u="none" strike="noStrike" cap="none" dirty="0" err="1">
                <a:solidFill>
                  <a:srgbClr val="000000"/>
                </a:solidFill>
                <a:latin typeface="Arial"/>
                <a:ea typeface="Arial"/>
                <a:cs typeface="Arial"/>
                <a:sym typeface="Arial"/>
              </a:rPr>
              <a:t>busca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dar</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conocer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cómo</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afectó</a:t>
            </a:r>
            <a:r>
              <a:rPr lang="en-US" sz="1100" b="0" i="0" u="none" strike="noStrike" cap="none" dirty="0">
                <a:solidFill>
                  <a:srgbClr val="000000"/>
                </a:solidFill>
                <a:latin typeface="Arial"/>
                <a:ea typeface="Arial"/>
                <a:cs typeface="Arial"/>
                <a:sym typeface="Arial"/>
              </a:rPr>
              <a:t> a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(ICTJ/Camilo Aldana </a:t>
            </a:r>
            <a:r>
              <a:rPr lang="en-US" sz="1100" b="0" i="0" u="none" strike="noStrike" cap="none" dirty="0" err="1">
                <a:solidFill>
                  <a:srgbClr val="000000"/>
                </a:solidFill>
                <a:latin typeface="Arial"/>
                <a:ea typeface="Arial"/>
                <a:cs typeface="Arial"/>
                <a:sym typeface="Arial"/>
              </a:rPr>
              <a:t>Sanín</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Paciente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adolescente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Hospital Regional </a:t>
            </a:r>
            <a:r>
              <a:rPr lang="en-US" sz="1100" b="0" i="0" u="none" strike="noStrike" cap="none" dirty="0" err="1">
                <a:solidFill>
                  <a:srgbClr val="000000"/>
                </a:solidFill>
                <a:latin typeface="Arial"/>
                <a:ea typeface="Arial"/>
                <a:cs typeface="Arial"/>
                <a:sym typeface="Arial"/>
              </a:rPr>
              <a:t>Makeni</a:t>
            </a:r>
            <a:r>
              <a:rPr lang="en-US" sz="1100" b="0" i="0" u="none" strike="noStrike" cap="none" dirty="0">
                <a:solidFill>
                  <a:srgbClr val="000000"/>
                </a:solidFill>
                <a:latin typeface="Arial"/>
                <a:ea typeface="Arial"/>
                <a:cs typeface="Arial"/>
                <a:sym typeface="Arial"/>
              </a:rPr>
              <a:t>, Sierra Leona. (UN/Abbie </a:t>
            </a:r>
            <a:r>
              <a:rPr lang="en-US" sz="1100" b="0" i="0" u="none" strike="noStrike" cap="none" dirty="0" err="1">
                <a:solidFill>
                  <a:srgbClr val="000000"/>
                </a:solidFill>
                <a:latin typeface="Arial"/>
                <a:ea typeface="Arial"/>
                <a:cs typeface="Arial"/>
                <a:sym typeface="Arial"/>
              </a:rPr>
              <a:t>Trayler</a:t>
            </a:r>
            <a:r>
              <a:rPr lang="en-US" sz="1100" b="0" i="0" u="none" strike="noStrike" cap="none" dirty="0">
                <a:solidFill>
                  <a:srgbClr val="000000"/>
                </a:solidFill>
                <a:latin typeface="Arial"/>
                <a:ea typeface="Arial"/>
                <a:cs typeface="Arial"/>
                <a:sym typeface="Arial"/>
              </a:rPr>
              <a:t>-Smith)</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su</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aldea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Timor Oriental. (ONU/Martine Perret)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Una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hijo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Timor Oriental.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ONU/Martine Perret)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Cruces </a:t>
            </a:r>
            <a:r>
              <a:rPr lang="en-US" sz="1100" b="0" i="0" u="none" strike="noStrike" cap="none" dirty="0" err="1">
                <a:solidFill>
                  <a:srgbClr val="000000"/>
                </a:solidFill>
                <a:latin typeface="Arial"/>
                <a:ea typeface="Arial"/>
                <a:cs typeface="Arial"/>
                <a:sym typeface="Arial"/>
              </a:rPr>
              <a:t>colocadas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Lomas del </a:t>
            </a:r>
            <a:r>
              <a:rPr lang="en-US" sz="1100" b="0" i="0" u="none" strike="noStrike" cap="none" dirty="0" err="1">
                <a:solidFill>
                  <a:srgbClr val="000000"/>
                </a:solidFill>
                <a:latin typeface="Arial"/>
                <a:ea typeface="Arial"/>
                <a:cs typeface="Arial"/>
                <a:sym typeface="Arial"/>
              </a:rPr>
              <a:t>Poleo</a:t>
            </a:r>
            <a:r>
              <a:rPr lang="en-US" sz="1100" b="0" i="0" u="none" strike="noStrike" cap="none" dirty="0">
                <a:solidFill>
                  <a:srgbClr val="000000"/>
                </a:solidFill>
                <a:latin typeface="Arial"/>
                <a:ea typeface="Arial"/>
                <a:cs typeface="Arial"/>
                <a:sym typeface="Arial"/>
              </a:rPr>
              <a:t> Planta Alta (Ciudad Juárez, Chihuahua), </a:t>
            </a:r>
            <a:r>
              <a:rPr lang="en-US" sz="1100" b="0" i="0" u="none" strike="noStrike" cap="none" dirty="0" err="1">
                <a:solidFill>
                  <a:srgbClr val="000000"/>
                </a:solidFill>
                <a:latin typeface="Arial"/>
                <a:ea typeface="Arial"/>
                <a:cs typeface="Arial"/>
                <a:sym typeface="Arial"/>
              </a:rPr>
              <a:t>donde</a:t>
            </a:r>
            <a:r>
              <a:rPr lang="en-US" sz="1100" b="0" i="0" u="none" strike="noStrike" cap="none" dirty="0">
                <a:solidFill>
                  <a:srgbClr val="000000"/>
                </a:solidFill>
                <a:latin typeface="Arial"/>
                <a:ea typeface="Arial"/>
                <a:cs typeface="Arial"/>
                <a:sym typeface="Arial"/>
              </a:rPr>
              <a:t> se </a:t>
            </a:r>
            <a:r>
              <a:rPr lang="en-US" sz="1100" b="0" i="0" u="none" strike="noStrike" cap="none" dirty="0" err="1">
                <a:solidFill>
                  <a:srgbClr val="000000"/>
                </a:solidFill>
                <a:latin typeface="Arial"/>
                <a:ea typeface="Arial"/>
                <a:cs typeface="Arial"/>
                <a:sym typeface="Arial"/>
              </a:rPr>
              <a:t>encontraron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cuerpos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ocho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1996. (Wikimedia Commons/</a:t>
            </a:r>
            <a:r>
              <a:rPr lang="en-US" sz="1100" b="0" i="0" u="none" strike="noStrike" cap="none" dirty="0" err="1">
                <a:solidFill>
                  <a:srgbClr val="000000"/>
                </a:solidFill>
                <a:latin typeface="Arial"/>
                <a:ea typeface="Arial"/>
                <a:cs typeface="Arial"/>
                <a:sym typeface="Arial"/>
              </a:rPr>
              <a:t>Iose</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venden</a:t>
            </a:r>
            <a:r>
              <a:rPr lang="en-US" sz="1100" b="0" i="0" u="none" strike="noStrike" cap="none" dirty="0">
                <a:solidFill>
                  <a:srgbClr val="000000"/>
                </a:solidFill>
                <a:latin typeface="Arial"/>
                <a:ea typeface="Arial"/>
                <a:cs typeface="Arial"/>
                <a:sym typeface="Arial"/>
              </a:rPr>
              <a:t> comestibles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mercado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Makola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Accra, Ghana. (Flickr/</a:t>
            </a:r>
            <a:r>
              <a:rPr lang="en-US" sz="1100" b="0" i="0" u="none" strike="noStrike" cap="none" dirty="0" err="1">
                <a:solidFill>
                  <a:srgbClr val="000000"/>
                </a:solidFill>
                <a:latin typeface="Arial"/>
                <a:ea typeface="Arial"/>
                <a:cs typeface="Arial"/>
                <a:sym typeface="Arial"/>
              </a:rPr>
              <a:t>Transaid</a:t>
            </a:r>
            <a:r>
              <a:rPr lang="en-US" sz="1100" b="0" i="0" u="none" strike="noStrike" cap="none" dirty="0">
                <a:solidFill>
                  <a:srgbClr val="000000"/>
                </a:solidFill>
                <a:latin typeface="Arial"/>
                <a:ea typeface="Arial"/>
                <a:cs typeface="Arial"/>
                <a:sym typeface="Arial"/>
              </a:rPr>
              <a:t>/Caroline </a:t>
            </a:r>
            <a:r>
              <a:rPr lang="en-US" sz="1100" b="0" i="0" u="none" strike="noStrike" cap="none">
                <a:solidFill>
                  <a:srgbClr val="000000"/>
                </a:solidFill>
                <a:latin typeface="Arial"/>
                <a:ea typeface="Arial"/>
                <a:cs typeface="Arial"/>
                <a:sym typeface="Arial"/>
              </a:rPr>
              <a:t>Beaumont)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colombianas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exigen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reparaciones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manifestación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Puerto de </a:t>
            </a:r>
            <a:r>
              <a:rPr lang="en-US" sz="1100" b="0" i="0" u="none" strike="noStrike" cap="none" dirty="0" err="1">
                <a:solidFill>
                  <a:srgbClr val="000000"/>
                </a:solidFill>
                <a:latin typeface="Arial"/>
                <a:ea typeface="Arial"/>
                <a:cs typeface="Arial"/>
                <a:sym typeface="Arial"/>
              </a:rPr>
              <a:t>Asís</a:t>
            </a:r>
            <a:r>
              <a:rPr lang="en-US" sz="1100" b="0" i="0" u="none" strike="noStrike" cap="none" dirty="0">
                <a:solidFill>
                  <a:srgbClr val="000000"/>
                </a:solidFill>
                <a:latin typeface="Arial"/>
                <a:ea typeface="Arial"/>
                <a:cs typeface="Arial"/>
                <a:sym typeface="Arial"/>
              </a:rPr>
              <a:t>. (ICTJ/Camilo Aldana </a:t>
            </a:r>
            <a:r>
              <a:rPr lang="en-US" sz="1100" b="0" i="0" u="none" strike="noStrike" cap="none" dirty="0" err="1">
                <a:solidFill>
                  <a:srgbClr val="000000"/>
                </a:solidFill>
                <a:latin typeface="Arial"/>
                <a:ea typeface="Arial"/>
                <a:cs typeface="Arial"/>
                <a:sym typeface="Arial"/>
              </a:rPr>
              <a:t>Sanín</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Arial"/>
                <a:ea typeface="Arial"/>
                <a:cs typeface="Arial"/>
                <a:sym typeface="Arial"/>
              </a:rPr>
              <a:t>Naciones Unidas, “Nota orientativa del Secretario General: Reparaciones por la violencia sexual relacionada con los conflictos”, (junio de 2014, 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2" name="Google Shape;12;p2"/>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3"/>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9" name="Google Shape;19;p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
        <p:cNvGrpSpPr/>
        <p:nvPr/>
      </p:nvGrpSpPr>
      <p:grpSpPr>
        <a:xfrm>
          <a:off x="0" y="0"/>
          <a:ext cx="0" cy="0"/>
          <a:chOff x="0" y="0"/>
          <a:chExt cx="0" cy="0"/>
        </a:xfrm>
      </p:grpSpPr>
      <p:sp>
        <p:nvSpPr>
          <p:cNvPr id="25" name="Google Shape;25;p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5"/>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7" name="Google Shape;27;p5"/>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28" name="Google Shape;28;p5"/>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9" name="Google Shape;29;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32" name="Google Shape;32;p6"/>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3" name="Google Shape;33;p6"/>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34" name="Google Shape;34;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8" name="Google Shape;3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8"/>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8"/>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2" name="Google Shape;42;p8"/>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43" name="Google Shape;4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9"/>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9"/>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47" name="Google Shape;4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0" name="Google Shape;50;p10"/>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1" name="Google Shape;5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ictj.org/es/multimedia/video/y-sin-embargo-crecen-flor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2"/>
          <p:cNvSpPr txBox="1">
            <a:spLocks noGrp="1"/>
          </p:cNvSpPr>
          <p:nvPr>
            <p:ph type="ctrTitle"/>
          </p:nvPr>
        </p:nvSpPr>
        <p:spPr>
          <a:xfrm>
            <a:off x="311700" y="831039"/>
            <a:ext cx="8520600" cy="1282500"/>
          </a:xfrm>
          <a:prstGeom prst="rect">
            <a:avLst/>
          </a:prstGeom>
          <a:noFill/>
          <a:ln>
            <a:noFill/>
          </a:ln>
        </p:spPr>
        <p:txBody>
          <a:bodyPr spcFirstLastPara="1" wrap="square" lIns="91425" tIns="91425" rIns="91425" bIns="91425" anchor="t" anchorCtr="0">
            <a:noAutofit/>
          </a:bodyPr>
          <a:lstStyle/>
          <a:p>
            <a:pPr marL="0" marR="0" lvl="0" indent="28575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GÉNERO Y JUSTICIA TRANSICIONAL:</a:t>
            </a:r>
            <a:endParaRPr dirty="0"/>
          </a:p>
          <a:p>
            <a:pPr marL="0" marR="0" lvl="0" indent="28575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LA JUSTICIA REPARADORA</a:t>
            </a:r>
            <a:endParaRPr dirty="0"/>
          </a:p>
        </p:txBody>
      </p:sp>
      <p:pic>
        <p:nvPicPr>
          <p:cNvPr id="3" name="Picture 2">
            <a:extLst>
              <a:ext uri="{FF2B5EF4-FFF2-40B4-BE49-F238E27FC236}">
                <a16:creationId xmlns:a16="http://schemas.microsoft.com/office/drawing/2014/main" id="{38875915-D013-412A-A960-4252E19A7951}"/>
              </a:ext>
            </a:extLst>
          </p:cNvPr>
          <p:cNvPicPr>
            <a:picLocks noChangeAspect="1"/>
          </p:cNvPicPr>
          <p:nvPr/>
        </p:nvPicPr>
        <p:blipFill>
          <a:blip r:embed="rId3"/>
          <a:stretch>
            <a:fillRect/>
          </a:stretch>
        </p:blipFill>
        <p:spPr>
          <a:xfrm>
            <a:off x="325369" y="177741"/>
            <a:ext cx="1150883" cy="449275"/>
          </a:xfrm>
          <a:prstGeom prst="rect">
            <a:avLst/>
          </a:prstGeom>
        </p:spPr>
      </p:pic>
      <p:pic>
        <p:nvPicPr>
          <p:cNvPr id="4" name="Picture 3">
            <a:extLst>
              <a:ext uri="{FF2B5EF4-FFF2-40B4-BE49-F238E27FC236}">
                <a16:creationId xmlns:a16="http://schemas.microsoft.com/office/drawing/2014/main" id="{2F136435-34D9-462F-A349-56E05C76B864}"/>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107E9E24-C033-4252-BCCA-DCA620644BA7}"/>
              </a:ext>
            </a:extLst>
          </p:cNvPr>
          <p:cNvPicPr>
            <a:picLocks noChangeAspect="1"/>
          </p:cNvPicPr>
          <p:nvPr/>
        </p:nvPicPr>
        <p:blipFill>
          <a:blip r:embed="rId5"/>
          <a:stretch>
            <a:fillRect/>
          </a:stretch>
        </p:blipFill>
        <p:spPr>
          <a:xfrm>
            <a:off x="1801857" y="200009"/>
            <a:ext cx="1031688" cy="404739"/>
          </a:xfrm>
          <a:prstGeom prst="rect">
            <a:avLst/>
          </a:prstGeom>
        </p:spPr>
      </p:pic>
      <p:sp>
        <p:nvSpPr>
          <p:cNvPr id="6" name="TextBox 5">
            <a:extLst>
              <a:ext uri="{FF2B5EF4-FFF2-40B4-BE49-F238E27FC236}">
                <a16:creationId xmlns:a16="http://schemas.microsoft.com/office/drawing/2014/main" id="{DFD243A2-7C30-4E79-9E29-D99F0F637EEF}"/>
              </a:ext>
            </a:extLst>
          </p:cNvPr>
          <p:cNvSpPr txBox="1"/>
          <p:nvPr/>
        </p:nvSpPr>
        <p:spPr>
          <a:xfrm>
            <a:off x="4010114" y="175030"/>
            <a:ext cx="847725" cy="461665"/>
          </a:xfrm>
          <a:prstGeom prst="rect">
            <a:avLst/>
          </a:prstGeom>
          <a:noFill/>
        </p:spPr>
        <p:txBody>
          <a:bodyPr wrap="square" rtlCol="0">
            <a:spAutoFit/>
          </a:bodyPr>
          <a:lstStyle/>
          <a:p>
            <a:r>
              <a:rPr lang="en-US" sz="800" dirty="0" err="1">
                <a:solidFill>
                  <a:srgbClr val="003399"/>
                </a:solidFill>
                <a:latin typeface="+mj-lt"/>
                <a:sym typeface="Merriweather"/>
              </a:rPr>
              <a:t>Financiado</a:t>
            </a:r>
            <a:r>
              <a:rPr lang="en-US" sz="800" dirty="0">
                <a:solidFill>
                  <a:srgbClr val="003399"/>
                </a:solidFill>
                <a:latin typeface="+mj-lt"/>
                <a:sym typeface="Merriweather"/>
              </a:rPr>
              <a:t> </a:t>
            </a:r>
            <a:r>
              <a:rPr lang="en-US" sz="800" dirty="0" err="1">
                <a:solidFill>
                  <a:srgbClr val="003399"/>
                </a:solidFill>
                <a:latin typeface="+mj-lt"/>
                <a:sym typeface="Merriweather"/>
              </a:rPr>
              <a:t>por</a:t>
            </a:r>
            <a:r>
              <a:rPr lang="en-US" sz="800" dirty="0">
                <a:solidFill>
                  <a:srgbClr val="003399"/>
                </a:solidFill>
                <a:latin typeface="+mj-lt"/>
                <a:sym typeface="Merriweather"/>
              </a:rPr>
              <a:t> la </a:t>
            </a:r>
            <a:r>
              <a:rPr lang="es-CO" sz="800" dirty="0">
                <a:solidFill>
                  <a:srgbClr val="003399"/>
                </a:solidFill>
                <a:latin typeface="+mj-lt"/>
              </a:rPr>
              <a:t>Unión Europea</a:t>
            </a:r>
            <a:endParaRPr lang="en-US" sz="8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268875" y="397850"/>
            <a:ext cx="4261800" cy="90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Fundamento jurídico</a:t>
            </a:r>
            <a:endParaRPr/>
          </a:p>
        </p:txBody>
      </p:sp>
      <p:sp>
        <p:nvSpPr>
          <p:cNvPr id="117" name="Google Shape;117;p21"/>
          <p:cNvSpPr txBox="1"/>
          <p:nvPr/>
        </p:nvSpPr>
        <p:spPr>
          <a:xfrm>
            <a:off x="4657325" y="162843"/>
            <a:ext cx="4345998" cy="464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El fundamento jurídico que habilita el derecho a interponer un recurso y recibir reparaciones está consagrado en los instrumentos internacionales de derechos humanos y está ampliamente aceptado como principio de la responsabilidad del Estado en virtud del derecho internacional consuetudinario.</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Declaración sobre los Principios Fundamentales de Justicia para las Víctimas de Delitos y del Abuso de Poder</a:t>
            </a:r>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Principios y Directrices Básicos sobre el Derecho de las Víctimas de Violaciones Manifiestas de los Derechos Humanos y de Violaciones Graves del Derecho Internacional Humanitario a Obtener Reparaciones</a:t>
            </a:r>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Convención sobre la Eliminación de Todas las Formas de Discriminación contra la Mujer Recomendación general núm. 30 sobre las mujeres en la prevención de conflictos y en situaciones de conflicto y posteriores a conflictos </a:t>
            </a:r>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Artículo 75 del Estatuto de Roma de la Corte Penal Internacional (CPI) </a:t>
            </a:r>
            <a:endParaRPr/>
          </a:p>
        </p:txBody>
      </p:sp>
      <p:pic>
        <p:nvPicPr>
          <p:cNvPr id="118" name="Google Shape;118;p21"/>
          <p:cNvPicPr preferRelativeResize="0"/>
          <p:nvPr/>
        </p:nvPicPr>
        <p:blipFill rotWithShape="1">
          <a:blip r:embed="rId3">
            <a:alphaModFix/>
          </a:blip>
          <a:srcRect/>
          <a:stretch/>
        </p:blipFill>
        <p:spPr>
          <a:xfrm>
            <a:off x="906375" y="1358700"/>
            <a:ext cx="2355368" cy="35330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240025" y="565875"/>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Los programas de reparación no son iguales a los programas de desarrollo, reconstrucción y asistencia de las víctimas ya que constituyen un </a:t>
            </a:r>
            <a:r>
              <a:rPr lang="en-US" sz="2400" b="1" i="0" u="none" strike="noStrike" cap="none">
                <a:solidFill>
                  <a:schemeClr val="accent1"/>
                </a:solidFill>
                <a:latin typeface="Merriweather"/>
                <a:ea typeface="Merriweather"/>
                <a:cs typeface="Merriweather"/>
                <a:sym typeface="Merriweather"/>
              </a:rPr>
              <a:t>derecho legal. </a:t>
            </a:r>
            <a:r>
              <a:rPr lang="en-US" sz="2400" b="0" i="0" u="none" strike="noStrike" cap="none">
                <a:solidFill>
                  <a:schemeClr val="accent1"/>
                </a:solidFill>
                <a:latin typeface="Merriweather"/>
                <a:ea typeface="Merriweather"/>
                <a:cs typeface="Merriweather"/>
                <a:sym typeface="Merriweather"/>
              </a:rPr>
              <a:t>Por medio de las reparaciones se reconoce que existieron violaciones a los derechos humanos, que se dañó a determinadas víctimas y que las mismas tienen derecho a recibir un resarcimiento.</a:t>
            </a:r>
            <a:endParaRPr/>
          </a:p>
        </p:txBody>
      </p:sp>
      <p:sp>
        <p:nvSpPr>
          <p:cNvPr id="124" name="Google Shape;124;p22"/>
          <p:cNvSpPr txBox="1"/>
          <p:nvPr/>
        </p:nvSpPr>
        <p:spPr>
          <a:xfrm>
            <a:off x="1361900" y="3191575"/>
            <a:ext cx="7510800" cy="164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E7DE2A43-3360-4B2C-8170-2E862DFF5BF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dirty="0">
                <a:solidFill>
                  <a:schemeClr val="lt1"/>
                </a:solidFill>
                <a:latin typeface="Merriweather"/>
                <a:ea typeface="Merriweather"/>
                <a:cs typeface="Merriweather"/>
                <a:sym typeface="Merriweather"/>
              </a:rPr>
              <a:t>3. </a:t>
            </a:r>
            <a:r>
              <a:rPr lang="en-US" sz="2800" b="0" i="0" u="none" strike="noStrike" cap="none" dirty="0" err="1">
                <a:solidFill>
                  <a:schemeClr val="lt1"/>
                </a:solidFill>
                <a:latin typeface="Merriweather"/>
                <a:ea typeface="Merriweather"/>
                <a:cs typeface="Merriweather"/>
                <a:sym typeface="Merriweather"/>
              </a:rPr>
              <a:t>Género</a:t>
            </a:r>
            <a:r>
              <a:rPr lang="en-US" sz="2800" b="0" i="0" u="none" strike="noStrike" cap="none" dirty="0">
                <a:solidFill>
                  <a:schemeClr val="lt1"/>
                </a:solidFill>
                <a:latin typeface="Merriweather"/>
                <a:ea typeface="Merriweather"/>
                <a:cs typeface="Merriweather"/>
                <a:sym typeface="Merriweather"/>
              </a:rPr>
              <a:t> y </a:t>
            </a:r>
            <a:r>
              <a:rPr lang="en-US" sz="2800" b="0" i="0" u="none" strike="noStrike" cap="none" dirty="0" err="1">
                <a:solidFill>
                  <a:schemeClr val="lt1"/>
                </a:solidFill>
                <a:latin typeface="Merriweather"/>
                <a:ea typeface="Merriweather"/>
                <a:cs typeface="Merriweather"/>
                <a:sym typeface="Merriweather"/>
              </a:rPr>
              <a:t>reparaciones</a:t>
            </a:r>
            <a:r>
              <a:rPr lang="en-US" sz="2800" b="0" i="0" u="none" strike="noStrike" cap="none" dirty="0">
                <a:solidFill>
                  <a:schemeClr val="lt1"/>
                </a:solidFill>
                <a:latin typeface="Merriweather"/>
                <a:ea typeface="Merriweather"/>
                <a:cs typeface="Merriweather"/>
                <a:sym typeface="Merriweather"/>
              </a:rPr>
              <a:t>: Por </a:t>
            </a:r>
            <a:r>
              <a:rPr lang="en-US" sz="2800" b="0" i="0" u="none" strike="noStrike" cap="none" dirty="0" err="1">
                <a:solidFill>
                  <a:schemeClr val="lt1"/>
                </a:solidFill>
                <a:latin typeface="Merriweather"/>
                <a:ea typeface="Merriweather"/>
                <a:cs typeface="Merriweather"/>
                <a:sym typeface="Merriweather"/>
              </a:rPr>
              <a:t>qué</a:t>
            </a:r>
            <a:r>
              <a:rPr lang="en-US" sz="2800" b="0" i="0" u="none" strike="noStrike" cap="none" dirty="0">
                <a:solidFill>
                  <a:schemeClr val="lt1"/>
                </a:solidFill>
                <a:latin typeface="Merriweather"/>
                <a:ea typeface="Merriweather"/>
                <a:cs typeface="Merriweather"/>
                <a:sym typeface="Merriweather"/>
              </a:rPr>
              <a:t> </a:t>
            </a:r>
            <a:r>
              <a:rPr lang="en-US" sz="2800" b="0" i="0" u="none" strike="noStrike" cap="none" dirty="0" err="1">
                <a:solidFill>
                  <a:schemeClr val="lt1"/>
                </a:solidFill>
                <a:latin typeface="Merriweather"/>
                <a:ea typeface="Merriweather"/>
                <a:cs typeface="Merriweather"/>
                <a:sym typeface="Merriweather"/>
              </a:rPr>
              <a:t>importa</a:t>
            </a:r>
            <a:r>
              <a:rPr lang="en-US" sz="2800" b="0" i="0" u="none" strike="noStrike" cap="none" dirty="0">
                <a:solidFill>
                  <a:schemeClr val="lt1"/>
                </a:solidFill>
                <a:latin typeface="Merriweather"/>
                <a:ea typeface="Merriweather"/>
                <a:cs typeface="Merriweather"/>
                <a:sym typeface="Merriweather"/>
              </a:rPr>
              <a:t> el </a:t>
            </a:r>
            <a:r>
              <a:rPr lang="en-US" sz="2800" b="0" i="0" u="none" strike="noStrike" cap="none" dirty="0" err="1">
                <a:solidFill>
                  <a:schemeClr val="lt1"/>
                </a:solidFill>
                <a:latin typeface="Merriweather"/>
                <a:ea typeface="Merriweather"/>
                <a:cs typeface="Merriweather"/>
                <a:sym typeface="Merriweather"/>
              </a:rPr>
              <a:t>género</a:t>
            </a:r>
            <a:endParaRPr dirty="0"/>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dirty="0">
              <a:solidFill>
                <a:schemeClr val="lt1"/>
              </a:solidFill>
              <a:latin typeface="Merriweather"/>
              <a:ea typeface="Merriweather"/>
              <a:cs typeface="Merriweather"/>
              <a:sym typeface="Merriweather"/>
            </a:endParaRPr>
          </a:p>
        </p:txBody>
      </p:sp>
      <p:sp>
        <p:nvSpPr>
          <p:cNvPr id="130" name="Google Shape;130;p23"/>
          <p:cNvSpPr txBox="1">
            <a:spLocks noGrp="1"/>
          </p:cNvSpPr>
          <p:nvPr>
            <p:ph type="body" idx="1"/>
          </p:nvPr>
        </p:nvSpPr>
        <p:spPr>
          <a:xfrm>
            <a:off x="4572000" y="366500"/>
            <a:ext cx="4166400" cy="407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300"/>
              <a:buFont typeface="Roboto"/>
              <a:buNone/>
            </a:pPr>
            <a:r>
              <a:rPr lang="en-US" sz="1300" b="0" i="0" u="none" strike="noStrike" cap="none" dirty="0">
                <a:solidFill>
                  <a:schemeClr val="dk2"/>
                </a:solidFill>
                <a:latin typeface="Roboto"/>
                <a:ea typeface="Roboto"/>
                <a:cs typeface="Roboto"/>
                <a:sym typeface="Roboto"/>
              </a:rPr>
              <a:t>Las </a:t>
            </a:r>
            <a:r>
              <a:rPr lang="en-US" sz="1300" b="0" i="0" u="none" strike="noStrike" cap="none" dirty="0" err="1">
                <a:solidFill>
                  <a:schemeClr val="dk2"/>
                </a:solidFill>
                <a:latin typeface="Roboto"/>
                <a:ea typeface="Roboto"/>
                <a:cs typeface="Roboto"/>
                <a:sym typeface="Roboto"/>
              </a:rPr>
              <a:t>vivencias</a:t>
            </a:r>
            <a:r>
              <a:rPr lang="en-US" sz="1300" b="0" i="0" u="none" strike="noStrike" cap="none" dirty="0">
                <a:solidFill>
                  <a:schemeClr val="dk2"/>
                </a:solidFill>
                <a:latin typeface="Roboto"/>
                <a:ea typeface="Roboto"/>
                <a:cs typeface="Roboto"/>
                <a:sym typeface="Roboto"/>
              </a:rPr>
              <a:t> de las </a:t>
            </a:r>
            <a:r>
              <a:rPr lang="en-US" sz="1300" b="0" i="0" u="none" strike="noStrike" cap="none" dirty="0" err="1">
                <a:solidFill>
                  <a:schemeClr val="dk2"/>
                </a:solidFill>
                <a:latin typeface="Roboto"/>
                <a:ea typeface="Roboto"/>
                <a:cs typeface="Roboto"/>
                <a:sym typeface="Roboto"/>
              </a:rPr>
              <a:t>mujeres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en</a:t>
            </a:r>
            <a:r>
              <a:rPr lang="en-US" sz="1300" b="0" i="0" u="none" strike="noStrike" cap="none" dirty="0">
                <a:solidFill>
                  <a:schemeClr val="dk2"/>
                </a:solidFill>
                <a:latin typeface="Roboto"/>
                <a:ea typeface="Roboto"/>
                <a:cs typeface="Roboto"/>
                <a:sym typeface="Roboto"/>
              </a:rPr>
              <a:t> la </a:t>
            </a:r>
            <a:r>
              <a:rPr lang="en-US" sz="1300" b="0" i="0" u="none" strike="noStrike" cap="none" dirty="0" err="1">
                <a:solidFill>
                  <a:schemeClr val="dk2"/>
                </a:solidFill>
                <a:latin typeface="Roboto"/>
                <a:ea typeface="Roboto"/>
                <a:cs typeface="Roboto"/>
                <a:sym typeface="Roboto"/>
              </a:rPr>
              <a:t>guerra</a:t>
            </a:r>
            <a:r>
              <a:rPr lang="en-US" sz="1300" b="0" i="0" u="none" strike="noStrike" cap="none" dirty="0">
                <a:solidFill>
                  <a:schemeClr val="dk2"/>
                </a:solidFill>
                <a:latin typeface="Roboto"/>
                <a:ea typeface="Roboto"/>
                <a:cs typeface="Roboto"/>
                <a:sym typeface="Roboto"/>
              </a:rPr>
              <a:t> son </a:t>
            </a:r>
            <a:r>
              <a:rPr lang="en-US" sz="1300" b="0" i="0" u="none" strike="noStrike" cap="none" dirty="0" err="1">
                <a:solidFill>
                  <a:schemeClr val="dk2"/>
                </a:solidFill>
                <a:latin typeface="Roboto"/>
                <a:ea typeface="Roboto"/>
                <a:cs typeface="Roboto"/>
                <a:sym typeface="Roboto"/>
              </a:rPr>
              <a:t>únicas</a:t>
            </a:r>
            <a:r>
              <a:rPr lang="en-US" sz="1300" b="0" i="0" u="none" strike="noStrike" cap="none" dirty="0">
                <a:solidFill>
                  <a:schemeClr val="dk2"/>
                </a:solidFill>
                <a:latin typeface="Roboto"/>
                <a:ea typeface="Roboto"/>
                <a:cs typeface="Roboto"/>
                <a:sym typeface="Roboto"/>
              </a:rPr>
              <a:t> </a:t>
            </a:r>
            <a:r>
              <a:rPr lang="en-US" sz="1300" b="1" i="1" u="none" strike="noStrike" cap="none" dirty="0" err="1">
                <a:solidFill>
                  <a:schemeClr val="dk2"/>
                </a:solidFill>
                <a:latin typeface="Roboto"/>
                <a:ea typeface="Roboto"/>
                <a:cs typeface="Roboto"/>
                <a:sym typeface="Roboto"/>
              </a:rPr>
              <a:t>por</a:t>
            </a:r>
            <a:r>
              <a:rPr lang="en-US" sz="1300" b="1" i="1" u="none" strike="noStrike" cap="none" dirty="0">
                <a:solidFill>
                  <a:schemeClr val="dk2"/>
                </a:solidFill>
                <a:latin typeface="Roboto"/>
                <a:ea typeface="Roboto"/>
                <a:cs typeface="Roboto"/>
                <a:sym typeface="Roboto"/>
              </a:rPr>
              <a:t> </a:t>
            </a:r>
            <a:r>
              <a:rPr lang="en-US" sz="1300" b="1" i="1" u="none" strike="noStrike" cap="none" dirty="0" err="1">
                <a:solidFill>
                  <a:schemeClr val="dk2"/>
                </a:solidFill>
                <a:latin typeface="Roboto"/>
                <a:ea typeface="Roboto"/>
                <a:cs typeface="Roboto"/>
                <a:sym typeface="Roboto"/>
              </a:rPr>
              <a:t>su</a:t>
            </a:r>
            <a:r>
              <a:rPr lang="en-US" sz="1300" b="1" i="1" u="none" strike="noStrike" cap="none" dirty="0">
                <a:solidFill>
                  <a:schemeClr val="dk2"/>
                </a:solidFill>
                <a:latin typeface="Roboto"/>
                <a:ea typeface="Roboto"/>
                <a:cs typeface="Roboto"/>
                <a:sym typeface="Roboto"/>
              </a:rPr>
              <a:t> </a:t>
            </a:r>
            <a:r>
              <a:rPr lang="en-US" sz="1300" b="1" i="1" u="none" strike="noStrike" cap="none" dirty="0" err="1">
                <a:solidFill>
                  <a:schemeClr val="dk2"/>
                </a:solidFill>
                <a:latin typeface="Roboto"/>
                <a:ea typeface="Roboto"/>
                <a:cs typeface="Roboto"/>
                <a:sym typeface="Roboto"/>
              </a:rPr>
              <a:t>condición</a:t>
            </a:r>
            <a:r>
              <a:rPr lang="en-US" sz="1300" b="1" i="1" u="none" strike="noStrike" cap="none" dirty="0">
                <a:solidFill>
                  <a:schemeClr val="dk2"/>
                </a:solidFill>
                <a:latin typeface="Roboto"/>
                <a:ea typeface="Roboto"/>
                <a:cs typeface="Roboto"/>
                <a:sym typeface="Roboto"/>
              </a:rPr>
              <a:t> de </a:t>
            </a:r>
            <a:r>
              <a:rPr lang="en-US" sz="1300" b="1" i="1" u="none" strike="noStrike" cap="none" dirty="0" err="1">
                <a:solidFill>
                  <a:schemeClr val="dk2"/>
                </a:solidFill>
                <a:latin typeface="Roboto"/>
                <a:ea typeface="Roboto"/>
                <a:cs typeface="Roboto"/>
                <a:sym typeface="Roboto"/>
              </a:rPr>
              <a:t>mujeres</a:t>
            </a:r>
            <a:r>
              <a:rPr lang="en-US" sz="1300" b="1" i="0" u="none" strike="noStrike" cap="none" dirty="0">
                <a:solidFill>
                  <a:schemeClr val="dk2"/>
                </a:solidFill>
                <a:latin typeface="Roboto"/>
                <a:ea typeface="Roboto"/>
                <a:cs typeface="Roboto"/>
                <a:sym typeface="Roboto"/>
              </a:rPr>
              <a:t>. </a:t>
            </a:r>
            <a:endParaRPr dirty="0"/>
          </a:p>
          <a:p>
            <a:pPr marL="0" marR="0" lvl="0" indent="0" algn="l" rtl="0">
              <a:lnSpc>
                <a:spcPct val="115000"/>
              </a:lnSpc>
              <a:spcBef>
                <a:spcPts val="1600"/>
              </a:spcBef>
              <a:spcAft>
                <a:spcPts val="0"/>
              </a:spcAft>
              <a:buClr>
                <a:schemeClr val="dk2"/>
              </a:buClr>
              <a:buSzPts val="1300"/>
              <a:buFont typeface="Roboto"/>
              <a:buNone/>
            </a:pPr>
            <a:r>
              <a:rPr lang="en-US" sz="1300" b="1" i="0" u="none" strike="noStrike" cap="none" dirty="0" err="1">
                <a:solidFill>
                  <a:schemeClr val="dk2"/>
                </a:solidFill>
                <a:latin typeface="Roboto"/>
                <a:ea typeface="Roboto"/>
                <a:cs typeface="Roboto"/>
                <a:sym typeface="Roboto"/>
              </a:rPr>
              <a:t>Características</a:t>
            </a:r>
            <a:r>
              <a:rPr lang="en-US" sz="1300" b="0" i="0" u="none" strike="noStrike" cap="none" dirty="0">
                <a:solidFill>
                  <a:schemeClr val="dk2"/>
                </a:solidFill>
                <a:latin typeface="Roboto"/>
                <a:ea typeface="Roboto"/>
                <a:cs typeface="Roboto"/>
                <a:sym typeface="Roboto"/>
              </a:rPr>
              <a:t> que </a:t>
            </a:r>
            <a:r>
              <a:rPr lang="en-US" sz="1300" b="0" i="0" u="none" strike="noStrike" cap="none" dirty="0" err="1">
                <a:solidFill>
                  <a:schemeClr val="dk2"/>
                </a:solidFill>
                <a:latin typeface="Roboto"/>
                <a:ea typeface="Roboto"/>
                <a:cs typeface="Roboto"/>
                <a:sym typeface="Roboto"/>
              </a:rPr>
              <a:t>suelen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definir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estas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vivencias</a:t>
            </a:r>
            <a:r>
              <a:rPr lang="en-US" sz="1300" b="0" i="0" u="none" strike="noStrike" cap="none" dirty="0">
                <a:solidFill>
                  <a:schemeClr val="dk2"/>
                </a:solidFill>
                <a:latin typeface="Roboto"/>
                <a:ea typeface="Roboto"/>
                <a:cs typeface="Roboto"/>
                <a:sym typeface="Roboto"/>
              </a:rPr>
              <a:t>:</a:t>
            </a:r>
            <a:endParaRPr dirty="0"/>
          </a:p>
          <a:p>
            <a:pPr marL="457200" marR="0" lvl="0" indent="-311150" algn="l" rtl="0">
              <a:lnSpc>
                <a:spcPct val="115000"/>
              </a:lnSpc>
              <a:spcBef>
                <a:spcPts val="0"/>
              </a:spcBef>
              <a:spcAft>
                <a:spcPts val="0"/>
              </a:spcAft>
              <a:buClr>
                <a:schemeClr val="dk2"/>
              </a:buClr>
              <a:buSzPts val="1300"/>
              <a:buFont typeface="Roboto"/>
              <a:buChar char="●"/>
            </a:pPr>
            <a:r>
              <a:rPr lang="en-US" dirty="0" err="1"/>
              <a:t>A</a:t>
            </a:r>
            <a:r>
              <a:rPr lang="en-US" sz="1300" b="0" i="0" u="none" strike="noStrike" cap="none" dirty="0" err="1">
                <a:solidFill>
                  <a:schemeClr val="dk2"/>
                </a:solidFill>
                <a:latin typeface="Roboto"/>
                <a:ea typeface="Roboto"/>
                <a:cs typeface="Roboto"/>
                <a:sym typeface="Roboto"/>
              </a:rPr>
              <a:t>umento</a:t>
            </a:r>
            <a:r>
              <a:rPr lang="en-US" sz="1300" b="0" i="0" u="none" strike="noStrike" cap="none" dirty="0">
                <a:solidFill>
                  <a:schemeClr val="dk2"/>
                </a:solidFill>
                <a:latin typeface="Roboto"/>
                <a:ea typeface="Roboto"/>
                <a:cs typeface="Roboto"/>
                <a:sym typeface="Roboto"/>
              </a:rPr>
              <a:t> de la </a:t>
            </a:r>
            <a:r>
              <a:rPr lang="en-US" sz="1300" b="0" i="0" u="none" strike="noStrike" cap="none" dirty="0" err="1">
                <a:solidFill>
                  <a:schemeClr val="dk2"/>
                </a:solidFill>
                <a:latin typeface="Roboto"/>
                <a:ea typeface="Roboto"/>
                <a:cs typeface="Roboto"/>
                <a:sym typeface="Roboto"/>
              </a:rPr>
              <a:t>desigualdad</a:t>
            </a:r>
            <a:r>
              <a:rPr lang="en-US" sz="1300" b="0" i="0" u="none" strike="noStrike" cap="none" dirty="0">
                <a:solidFill>
                  <a:schemeClr val="dk2"/>
                </a:solidFill>
                <a:latin typeface="Roboto"/>
                <a:ea typeface="Roboto"/>
                <a:cs typeface="Roboto"/>
                <a:sym typeface="Roboto"/>
              </a:rPr>
              <a:t> y la </a:t>
            </a:r>
            <a:r>
              <a:rPr lang="en-US" sz="1300" b="0" i="0" u="none" strike="noStrike" cap="none" dirty="0" err="1">
                <a:solidFill>
                  <a:schemeClr val="dk2"/>
                </a:solidFill>
                <a:latin typeface="Roboto"/>
                <a:ea typeface="Roboto"/>
                <a:cs typeface="Roboto"/>
                <a:sym typeface="Roboto"/>
              </a:rPr>
              <a:t>discriminación</a:t>
            </a:r>
            <a:endParaRPr dirty="0"/>
          </a:p>
          <a:p>
            <a:pPr marL="457200" marR="0" lvl="0" indent="-311150" algn="l" rtl="0">
              <a:lnSpc>
                <a:spcPct val="115000"/>
              </a:lnSpc>
              <a:spcBef>
                <a:spcPts val="0"/>
              </a:spcBef>
              <a:spcAft>
                <a:spcPts val="0"/>
              </a:spcAft>
              <a:buClr>
                <a:schemeClr val="dk2"/>
              </a:buClr>
              <a:buSzPts val="1300"/>
              <a:buFont typeface="Roboto"/>
              <a:buChar char="●"/>
            </a:pPr>
            <a:r>
              <a:rPr lang="en-US" dirty="0" err="1"/>
              <a:t>A</a:t>
            </a:r>
            <a:r>
              <a:rPr lang="en-US" sz="1300" b="0" i="0" u="none" strike="noStrike" cap="none" dirty="0" err="1">
                <a:solidFill>
                  <a:schemeClr val="dk2"/>
                </a:solidFill>
                <a:latin typeface="Roboto"/>
                <a:ea typeface="Roboto"/>
                <a:cs typeface="Roboto"/>
                <a:sym typeface="Roboto"/>
              </a:rPr>
              <a:t>gravamiento</a:t>
            </a:r>
            <a:r>
              <a:rPr lang="en-US" sz="1300" b="0" i="0" u="none" strike="noStrike" cap="none" dirty="0">
                <a:solidFill>
                  <a:schemeClr val="dk2"/>
                </a:solidFill>
                <a:latin typeface="Roboto"/>
                <a:ea typeface="Roboto"/>
                <a:cs typeface="Roboto"/>
                <a:sym typeface="Roboto"/>
              </a:rPr>
              <a:t> de las </a:t>
            </a:r>
            <a:r>
              <a:rPr lang="en-US" sz="1300" b="0" i="0" u="none" strike="noStrike" cap="none" dirty="0" err="1">
                <a:solidFill>
                  <a:schemeClr val="dk2"/>
                </a:solidFill>
                <a:latin typeface="Roboto"/>
                <a:ea typeface="Roboto"/>
                <a:cs typeface="Roboto"/>
                <a:sym typeface="Roboto"/>
              </a:rPr>
              <a:t>condiciones</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pobreza</a:t>
            </a:r>
            <a:r>
              <a:rPr lang="en-US" sz="1300" b="0" i="0" u="none" strike="noStrike" cap="none" dirty="0">
                <a:solidFill>
                  <a:schemeClr val="dk2"/>
                </a:solidFill>
                <a:latin typeface="Roboto"/>
                <a:ea typeface="Roboto"/>
                <a:cs typeface="Roboto"/>
                <a:sym typeface="Roboto"/>
              </a:rPr>
              <a:t> y </a:t>
            </a:r>
            <a:r>
              <a:rPr lang="en-US" sz="1300" b="0" i="0" u="none" strike="noStrike" cap="none" dirty="0" err="1">
                <a:solidFill>
                  <a:schemeClr val="dk2"/>
                </a:solidFill>
                <a:latin typeface="Roboto"/>
                <a:ea typeface="Roboto"/>
                <a:cs typeface="Roboto"/>
                <a:sym typeface="Roboto"/>
              </a:rPr>
              <a:t>marginación</a:t>
            </a:r>
            <a:endParaRPr dirty="0"/>
          </a:p>
          <a:p>
            <a:pPr marL="457200" marR="0" lvl="0" indent="-311150" algn="l" rtl="0">
              <a:lnSpc>
                <a:spcPct val="115000"/>
              </a:lnSpc>
              <a:spcBef>
                <a:spcPts val="0"/>
              </a:spcBef>
              <a:spcAft>
                <a:spcPts val="0"/>
              </a:spcAft>
              <a:buClr>
                <a:schemeClr val="dk2"/>
              </a:buClr>
              <a:buSzPts val="1300"/>
              <a:buFont typeface="Roboto"/>
              <a:buChar char="●"/>
            </a:pPr>
            <a:r>
              <a:rPr lang="en-US" dirty="0" err="1"/>
              <a:t>C</a:t>
            </a:r>
            <a:r>
              <a:rPr lang="en-US" sz="1300" b="0" i="0" u="none" strike="noStrike" cap="none" dirty="0" err="1">
                <a:solidFill>
                  <a:schemeClr val="dk2"/>
                </a:solidFill>
                <a:latin typeface="Roboto"/>
                <a:ea typeface="Roboto"/>
                <a:cs typeface="Roboto"/>
                <a:sym typeface="Roboto"/>
              </a:rPr>
              <a:t>onsecuencias</a:t>
            </a:r>
            <a:r>
              <a:rPr lang="en-US" sz="1300" b="0" i="0" u="none" strike="noStrike" cap="none" dirty="0">
                <a:solidFill>
                  <a:schemeClr val="dk2"/>
                </a:solidFill>
                <a:latin typeface="Roboto"/>
                <a:ea typeface="Roboto"/>
                <a:cs typeface="Roboto"/>
                <a:sym typeface="Roboto"/>
              </a:rPr>
              <a:t> para la </a:t>
            </a:r>
            <a:r>
              <a:rPr lang="en-US" sz="1300" b="0" i="0" u="none" strike="noStrike" cap="none" dirty="0" err="1">
                <a:solidFill>
                  <a:schemeClr val="dk2"/>
                </a:solidFill>
                <a:latin typeface="Roboto"/>
                <a:ea typeface="Roboto"/>
                <a:cs typeface="Roboto"/>
                <a:sym typeface="Roboto"/>
              </a:rPr>
              <a:t>salud</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física</a:t>
            </a:r>
            <a:endParaRPr dirty="0"/>
          </a:p>
          <a:p>
            <a:pPr marL="457200" marR="0" lvl="0" indent="-311150" algn="l" rtl="0">
              <a:lnSpc>
                <a:spcPct val="115000"/>
              </a:lnSpc>
              <a:spcBef>
                <a:spcPts val="0"/>
              </a:spcBef>
              <a:spcAft>
                <a:spcPts val="0"/>
              </a:spcAft>
              <a:buClr>
                <a:schemeClr val="dk2"/>
              </a:buClr>
              <a:buSzPts val="1300"/>
              <a:buFont typeface="Roboto"/>
              <a:buChar char="●"/>
            </a:pPr>
            <a:r>
              <a:rPr lang="en-US" dirty="0" err="1"/>
              <a:t>P</a:t>
            </a:r>
            <a:r>
              <a:rPr lang="en-US" sz="1300" b="0" i="0" u="none" strike="noStrike" cap="none" dirty="0" err="1">
                <a:solidFill>
                  <a:schemeClr val="dk2"/>
                </a:solidFill>
                <a:latin typeface="Roboto"/>
                <a:ea typeface="Roboto"/>
                <a:cs typeface="Roboto"/>
                <a:sym typeface="Roboto"/>
              </a:rPr>
              <a:t>roblemas</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salud</a:t>
            </a:r>
            <a:r>
              <a:rPr lang="en-US" sz="1300" b="0" i="0" u="none" strike="noStrike" cap="none" dirty="0">
                <a:solidFill>
                  <a:schemeClr val="dk2"/>
                </a:solidFill>
                <a:latin typeface="Roboto"/>
                <a:ea typeface="Roboto"/>
                <a:cs typeface="Roboto"/>
                <a:sym typeface="Roboto"/>
              </a:rPr>
              <a:t> mental</a:t>
            </a:r>
            <a:endParaRPr dirty="0"/>
          </a:p>
          <a:p>
            <a:pPr marL="457200" marR="0" lvl="0" indent="-311150" algn="l" rtl="0">
              <a:lnSpc>
                <a:spcPct val="115000"/>
              </a:lnSpc>
              <a:spcBef>
                <a:spcPts val="0"/>
              </a:spcBef>
              <a:spcAft>
                <a:spcPts val="0"/>
              </a:spcAft>
              <a:buClr>
                <a:schemeClr val="dk2"/>
              </a:buClr>
              <a:buSzPts val="1300"/>
              <a:buFont typeface="Roboto"/>
              <a:buChar char="●"/>
            </a:pPr>
            <a:r>
              <a:rPr lang="en-US" dirty="0" err="1"/>
              <a:t>P</a:t>
            </a:r>
            <a:r>
              <a:rPr lang="en-US" sz="1300" b="0" i="0" u="none" strike="noStrike" cap="none" dirty="0" err="1">
                <a:solidFill>
                  <a:schemeClr val="dk2"/>
                </a:solidFill>
                <a:latin typeface="Roboto"/>
                <a:ea typeface="Roboto"/>
                <a:cs typeface="Roboto"/>
                <a:sym typeface="Roboto"/>
              </a:rPr>
              <a:t>erjuicios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sociales</a:t>
            </a:r>
            <a:r>
              <a:rPr lang="en-US" sz="1300" b="0" i="0" u="none" strike="noStrike" cap="none" dirty="0">
                <a:solidFill>
                  <a:schemeClr val="dk2"/>
                </a:solidFill>
                <a:latin typeface="Roboto"/>
                <a:ea typeface="Roboto"/>
                <a:cs typeface="Roboto"/>
                <a:sym typeface="Roboto"/>
              </a:rPr>
              <a:t> y </a:t>
            </a:r>
            <a:r>
              <a:rPr lang="en-US" sz="1300" b="0" i="0" u="none" strike="noStrike" cap="none" dirty="0" err="1">
                <a:solidFill>
                  <a:schemeClr val="dk2"/>
                </a:solidFill>
                <a:latin typeface="Roboto"/>
                <a:ea typeface="Roboto"/>
                <a:cs typeface="Roboto"/>
                <a:sym typeface="Roboto"/>
              </a:rPr>
              <a:t>económicos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específicos</a:t>
            </a:r>
            <a:endParaRPr dirty="0"/>
          </a:p>
        </p:txBody>
      </p:sp>
      <p:sp>
        <p:nvSpPr>
          <p:cNvPr id="4" name="Rectangle 3">
            <a:extLst>
              <a:ext uri="{FF2B5EF4-FFF2-40B4-BE49-F238E27FC236}">
                <a16:creationId xmlns:a16="http://schemas.microsoft.com/office/drawing/2014/main" id="{C6EDEA48-BDA1-4DE7-AD0E-A0EB152F004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228325" y="44965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dirty="0">
                <a:solidFill>
                  <a:schemeClr val="accent1"/>
                </a:solidFill>
                <a:latin typeface="Merriweather"/>
                <a:ea typeface="Merriweather"/>
                <a:cs typeface="Merriweather"/>
                <a:sym typeface="Merriweather"/>
              </a:rPr>
              <a:t>La </a:t>
            </a:r>
            <a:r>
              <a:rPr lang="en-US" sz="2400" b="0" i="0" u="none" strike="noStrike" cap="none" dirty="0" err="1">
                <a:solidFill>
                  <a:schemeClr val="accent1"/>
                </a:solidFill>
                <a:latin typeface="Merriweather"/>
                <a:ea typeface="Merriweather"/>
                <a:cs typeface="Merriweather"/>
                <a:sym typeface="Merriweather"/>
              </a:rPr>
              <a:t>política</a:t>
            </a:r>
            <a:r>
              <a:rPr lang="en-US" sz="2400" b="0" i="0" u="none" strike="noStrike" cap="none" dirty="0">
                <a:solidFill>
                  <a:schemeClr val="accent1"/>
                </a:solidFill>
                <a:latin typeface="Merriweather"/>
                <a:ea typeface="Merriweather"/>
                <a:cs typeface="Merriweather"/>
                <a:sym typeface="Merriweather"/>
              </a:rPr>
              <a:t> y </a:t>
            </a:r>
            <a:r>
              <a:rPr lang="en-US" sz="2400" b="0" i="0" u="none" strike="noStrike" cap="none" dirty="0" err="1">
                <a:solidFill>
                  <a:schemeClr val="accent1"/>
                </a:solidFill>
                <a:latin typeface="Merriweather"/>
                <a:ea typeface="Merriweather"/>
                <a:cs typeface="Merriweather"/>
                <a:sym typeface="Merriweather"/>
              </a:rPr>
              <a:t>los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mecanismos</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aplicación</a:t>
            </a:r>
            <a:r>
              <a:rPr lang="en-US" sz="2400" b="0" i="0" u="none" strike="noStrike" cap="none" dirty="0">
                <a:solidFill>
                  <a:schemeClr val="accent1"/>
                </a:solidFill>
                <a:latin typeface="Merriweather"/>
                <a:ea typeface="Merriweather"/>
                <a:cs typeface="Merriweather"/>
                <a:sym typeface="Merriweather"/>
              </a:rPr>
              <a:t> de las </a:t>
            </a:r>
            <a:r>
              <a:rPr lang="en-US" sz="2400" b="0" i="0" u="none" strike="noStrike" cap="none" dirty="0" err="1">
                <a:solidFill>
                  <a:schemeClr val="accent1"/>
                </a:solidFill>
                <a:latin typeface="Merriweather"/>
                <a:ea typeface="Merriweather"/>
                <a:cs typeface="Merriweather"/>
                <a:sym typeface="Merriweather"/>
              </a:rPr>
              <a:t>reparaciones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deben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reconocer</a:t>
            </a:r>
            <a:r>
              <a:rPr lang="en-US" sz="2400" b="0" i="0" u="none" strike="noStrike" cap="none" dirty="0">
                <a:solidFill>
                  <a:schemeClr val="accent1"/>
                </a:solidFill>
                <a:latin typeface="Merriweather"/>
                <a:ea typeface="Merriweather"/>
                <a:cs typeface="Merriweather"/>
                <a:sym typeface="Merriweather"/>
              </a:rPr>
              <a:t> que las </a:t>
            </a:r>
            <a:r>
              <a:rPr lang="en-US" sz="2400" b="0" i="0" u="none" strike="noStrike" cap="none" dirty="0" err="1">
                <a:solidFill>
                  <a:schemeClr val="accent1"/>
                </a:solidFill>
                <a:latin typeface="Merriweather"/>
                <a:ea typeface="Merriweather"/>
                <a:cs typeface="Merriweather"/>
                <a:sym typeface="Merriweather"/>
              </a:rPr>
              <a:t>violaciones</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los</a:t>
            </a:r>
            <a:r>
              <a:rPr lang="en-US" sz="2400" b="0" i="0" u="none" strike="noStrike" cap="none" dirty="0">
                <a:solidFill>
                  <a:schemeClr val="accent1"/>
                </a:solidFill>
                <a:latin typeface="Merriweather"/>
                <a:ea typeface="Merriweather"/>
                <a:cs typeface="Merriweather"/>
                <a:sym typeface="Merriweather"/>
              </a:rPr>
              <a:t> derechos </a:t>
            </a:r>
            <a:r>
              <a:rPr lang="en-US" sz="2400" b="0" i="0" u="none" strike="noStrike" cap="none" dirty="0" err="1">
                <a:solidFill>
                  <a:schemeClr val="accent1"/>
                </a:solidFill>
                <a:latin typeface="Merriweather"/>
                <a:ea typeface="Merriweather"/>
                <a:cs typeface="Merriweather"/>
                <a:sym typeface="Merriweather"/>
              </a:rPr>
              <a:t>humanos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afectan</a:t>
            </a:r>
            <a:r>
              <a:rPr lang="en-US" sz="2400" b="0" i="0" u="none" strike="noStrike" cap="none" dirty="0">
                <a:solidFill>
                  <a:schemeClr val="accent1"/>
                </a:solidFill>
                <a:latin typeface="Merriweather"/>
                <a:ea typeface="Merriweather"/>
                <a:cs typeface="Merriweather"/>
                <a:sym typeface="Merriweather"/>
              </a:rPr>
              <a:t> a las </a:t>
            </a:r>
            <a:r>
              <a:rPr lang="en-US" sz="2400" b="0" i="0" u="none" strike="noStrike" cap="none" dirty="0" err="1">
                <a:solidFill>
                  <a:schemeClr val="accent1"/>
                </a:solidFill>
                <a:latin typeface="Merriweather"/>
                <a:ea typeface="Merriweather"/>
                <a:cs typeface="Merriweather"/>
                <a:sym typeface="Merriweather"/>
              </a:rPr>
              <a:t>víctimas</a:t>
            </a:r>
            <a:r>
              <a:rPr lang="en-US" sz="2400" b="0" i="0" u="none" strike="noStrike" cap="none" dirty="0">
                <a:solidFill>
                  <a:schemeClr val="accent1"/>
                </a:solidFill>
                <a:latin typeface="Merriweather"/>
                <a:ea typeface="Merriweather"/>
                <a:cs typeface="Merriweather"/>
                <a:sym typeface="Merriweather"/>
              </a:rPr>
              <a:t> </a:t>
            </a:r>
            <a:r>
              <a:rPr lang="en-US" sz="2400" b="1" i="0" u="none" strike="noStrike" cap="none" dirty="0">
                <a:solidFill>
                  <a:schemeClr val="accent1"/>
                </a:solidFill>
                <a:latin typeface="Merriweather"/>
                <a:ea typeface="Merriweather"/>
                <a:cs typeface="Merriweather"/>
                <a:sym typeface="Merriweather"/>
              </a:rPr>
              <a:t>de </a:t>
            </a:r>
            <a:r>
              <a:rPr lang="en-US" sz="2400" b="1" i="0" u="none" strike="noStrike" cap="none" dirty="0" err="1">
                <a:solidFill>
                  <a:schemeClr val="accent1"/>
                </a:solidFill>
                <a:latin typeface="Merriweather"/>
                <a:ea typeface="Merriweather"/>
                <a:cs typeface="Merriweather"/>
                <a:sym typeface="Merriweather"/>
              </a:rPr>
              <a:t>diferentes</a:t>
            </a:r>
            <a:r>
              <a:rPr lang="en-US" sz="2400" b="1" i="0" u="none" strike="noStrike" cap="none" dirty="0">
                <a:solidFill>
                  <a:schemeClr val="accent1"/>
                </a:solidFill>
                <a:latin typeface="Merriweather"/>
                <a:ea typeface="Merriweather"/>
                <a:cs typeface="Merriweather"/>
                <a:sym typeface="Merriweather"/>
              </a:rPr>
              <a:t> </a:t>
            </a:r>
            <a:r>
              <a:rPr lang="en-US" sz="2400" b="1" i="0" u="none" strike="noStrike" cap="none" dirty="0" err="1">
                <a:solidFill>
                  <a:schemeClr val="accent1"/>
                </a:solidFill>
                <a:latin typeface="Merriweather"/>
                <a:ea typeface="Merriweather"/>
                <a:cs typeface="Merriweather"/>
                <a:sym typeface="Merriweather"/>
              </a:rPr>
              <a:t>maneras</a:t>
            </a:r>
            <a:r>
              <a:rPr lang="en-US" sz="2400" b="0" i="0" u="none" strike="noStrike" cap="none" dirty="0">
                <a:solidFill>
                  <a:schemeClr val="accent1"/>
                </a:solidFill>
                <a:latin typeface="Merriweather"/>
                <a:ea typeface="Merriweather"/>
                <a:cs typeface="Merriweather"/>
                <a:sym typeface="Merriweather"/>
              </a:rPr>
              <a:t>, y que no </a:t>
            </a:r>
            <a:r>
              <a:rPr lang="en-US" sz="2400" b="0" i="0" u="none" strike="noStrike" cap="none" dirty="0" err="1">
                <a:solidFill>
                  <a:schemeClr val="accent1"/>
                </a:solidFill>
                <a:latin typeface="Merriweather"/>
                <a:ea typeface="Merriweather"/>
                <a:cs typeface="Merriweather"/>
                <a:sym typeface="Merriweather"/>
              </a:rPr>
              <a:t>todas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tienen</a:t>
            </a:r>
            <a:r>
              <a:rPr lang="en-US" sz="2400" b="0" i="0" u="none" strike="noStrike" cap="none" dirty="0">
                <a:solidFill>
                  <a:schemeClr val="accent1"/>
                </a:solidFill>
                <a:latin typeface="Merriweather"/>
                <a:ea typeface="Merriweather"/>
                <a:cs typeface="Merriweather"/>
                <a:sym typeface="Merriweather"/>
              </a:rPr>
              <a:t> las </a:t>
            </a:r>
            <a:r>
              <a:rPr lang="en-US" sz="2400" b="0" i="0" u="none" strike="noStrike" cap="none" dirty="0" err="1">
                <a:solidFill>
                  <a:schemeClr val="accent1"/>
                </a:solidFill>
                <a:latin typeface="Merriweather"/>
                <a:ea typeface="Merriweather"/>
                <a:cs typeface="Merriweather"/>
                <a:sym typeface="Merriweather"/>
              </a:rPr>
              <a:t>mismas</a:t>
            </a:r>
            <a:r>
              <a:rPr lang="en-US" sz="2400" b="0" i="0" u="none" strike="noStrike" cap="none" dirty="0">
                <a:solidFill>
                  <a:schemeClr val="accent1"/>
                </a:solidFill>
                <a:latin typeface="Merriweather"/>
                <a:ea typeface="Merriweather"/>
                <a:cs typeface="Merriweather"/>
                <a:sym typeface="Merriweather"/>
              </a:rPr>
              <a:t> </a:t>
            </a:r>
            <a:r>
              <a:rPr lang="en-US" sz="2400" b="1" i="0" u="none" strike="noStrike" cap="none" dirty="0" err="1">
                <a:solidFill>
                  <a:schemeClr val="accent1"/>
                </a:solidFill>
                <a:latin typeface="Merriweather"/>
                <a:ea typeface="Merriweather"/>
                <a:cs typeface="Merriweather"/>
                <a:sym typeface="Merriweather"/>
              </a:rPr>
              <a:t>necesidades</a:t>
            </a:r>
            <a:r>
              <a:rPr lang="en-US" sz="2400" b="1" i="0" u="none" strike="noStrike" cap="none" dirty="0">
                <a:solidFill>
                  <a:schemeClr val="accent1"/>
                </a:solidFill>
                <a:latin typeface="Merriweather"/>
                <a:ea typeface="Merriweather"/>
                <a:cs typeface="Merriweather"/>
                <a:sym typeface="Merriweather"/>
              </a:rPr>
              <a:t> y </a:t>
            </a:r>
            <a:r>
              <a:rPr lang="en-US" sz="2400" b="1" i="0" u="none" strike="noStrike" cap="none" dirty="0" err="1">
                <a:solidFill>
                  <a:schemeClr val="accent1"/>
                </a:solidFill>
                <a:latin typeface="Merriweather"/>
                <a:ea typeface="Merriweather"/>
                <a:cs typeface="Merriweather"/>
                <a:sym typeface="Merriweather"/>
              </a:rPr>
              <a:t>perspectivas</a:t>
            </a:r>
            <a:r>
              <a:rPr lang="en-US" sz="2400" b="0" i="0" u="none" strike="noStrike" cap="none" dirty="0">
                <a:solidFill>
                  <a:schemeClr val="accent1"/>
                </a:solidFill>
                <a:latin typeface="Merriweather"/>
                <a:ea typeface="Merriweather"/>
                <a:cs typeface="Merriweather"/>
                <a:sym typeface="Merriweather"/>
              </a:rPr>
              <a:t>. </a:t>
            </a:r>
            <a:endParaRPr dirty="0"/>
          </a:p>
        </p:txBody>
      </p:sp>
      <p:sp>
        <p:nvSpPr>
          <p:cNvPr id="136" name="Google Shape;136;p24"/>
          <p:cNvSpPr txBox="1"/>
          <p:nvPr/>
        </p:nvSpPr>
        <p:spPr>
          <a:xfrm>
            <a:off x="1420350" y="3355250"/>
            <a:ext cx="7510800" cy="164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4"/>
          <p:cNvSpPr txBox="1"/>
          <p:nvPr/>
        </p:nvSpPr>
        <p:spPr>
          <a:xfrm>
            <a:off x="2536725" y="3355250"/>
            <a:ext cx="6394500" cy="1338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Merriweather"/>
                <a:ea typeface="Merriweather"/>
                <a:cs typeface="Merriweather"/>
                <a:sym typeface="Merriweather"/>
              </a:rPr>
              <a:t>Existen diferencias según el </a:t>
            </a:r>
            <a:r>
              <a:rPr lang="en-US" sz="2400" b="1" i="0" u="none" strike="noStrike" cap="none">
                <a:solidFill>
                  <a:schemeClr val="accent1"/>
                </a:solidFill>
                <a:latin typeface="Merriweather"/>
                <a:ea typeface="Merriweather"/>
                <a:cs typeface="Merriweather"/>
                <a:sym typeface="Merriweather"/>
              </a:rPr>
              <a:t>género</a:t>
            </a:r>
            <a:r>
              <a:rPr lang="en-US" sz="2400" b="0" i="0" u="none" strike="noStrike" cap="none">
                <a:solidFill>
                  <a:schemeClr val="accent1"/>
                </a:solidFill>
                <a:latin typeface="Merriweather"/>
                <a:ea typeface="Merriweather"/>
                <a:cs typeface="Merriweather"/>
                <a:sym typeface="Merriweather"/>
              </a:rPr>
              <a:t>, </a:t>
            </a:r>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Merriweather"/>
                <a:ea typeface="Merriweather"/>
                <a:cs typeface="Merriweather"/>
                <a:sym typeface="Merriweather"/>
              </a:rPr>
              <a:t>así como también por </a:t>
            </a:r>
            <a:r>
              <a:rPr lang="en-US" sz="2400" b="1" i="0" u="none" strike="noStrike" cap="none">
                <a:solidFill>
                  <a:schemeClr val="accent1"/>
                </a:solidFill>
                <a:latin typeface="Merriweather"/>
                <a:ea typeface="Merriweather"/>
                <a:cs typeface="Merriweather"/>
                <a:sym typeface="Merriweather"/>
              </a:rPr>
              <a:t>clase, casta, religión, edad, etnia, ubicación</a:t>
            </a:r>
            <a:r>
              <a:rPr lang="en-US" sz="2400" b="0" i="0" u="none" strike="noStrike" cap="none">
                <a:solidFill>
                  <a:schemeClr val="accent1"/>
                </a:solidFill>
                <a:latin typeface="Merriweather"/>
                <a:ea typeface="Merriweather"/>
                <a:cs typeface="Merriweather"/>
                <a:sym typeface="Merriweather"/>
              </a:rPr>
              <a:t> y otros factores.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D63A3448-58F0-48F3-9230-0420440EC996}"/>
              </a:ext>
            </a:extLst>
          </p:cNvPr>
          <p:cNvSpPr/>
          <p:nvPr/>
        </p:nvSpPr>
        <p:spPr>
          <a:xfrm>
            <a:off x="38003" y="49280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Timor Oriental</a:t>
            </a:r>
            <a:endParaRPr/>
          </a:p>
        </p:txBody>
      </p:sp>
      <p:pic>
        <p:nvPicPr>
          <p:cNvPr id="143" name="Google Shape;143;p25"/>
          <p:cNvPicPr preferRelativeResize="0"/>
          <p:nvPr/>
        </p:nvPicPr>
        <p:blipFill rotWithShape="1">
          <a:blip r:embed="rId3">
            <a:alphaModFix/>
          </a:blip>
          <a:srcRect/>
          <a:stretch/>
        </p:blipFill>
        <p:spPr>
          <a:xfrm>
            <a:off x="2876200" y="971500"/>
            <a:ext cx="6267795" cy="4172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Argentina</a:t>
            </a:r>
            <a:endParaRPr/>
          </a:p>
        </p:txBody>
      </p:sp>
      <p:pic>
        <p:nvPicPr>
          <p:cNvPr id="149" name="Google Shape;149;p26"/>
          <p:cNvPicPr preferRelativeResize="0"/>
          <p:nvPr/>
        </p:nvPicPr>
        <p:blipFill rotWithShape="1">
          <a:blip r:embed="rId3">
            <a:alphaModFix/>
          </a:blip>
          <a:srcRect/>
          <a:stretch/>
        </p:blipFill>
        <p:spPr>
          <a:xfrm>
            <a:off x="1432350" y="971500"/>
            <a:ext cx="7711645" cy="4172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216625" y="448974"/>
            <a:ext cx="8287800" cy="22067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dirty="0">
                <a:solidFill>
                  <a:schemeClr val="accent1"/>
                </a:solidFill>
                <a:latin typeface="Merriweather"/>
                <a:ea typeface="Merriweather"/>
                <a:cs typeface="Merriweather"/>
                <a:sym typeface="Merriweather"/>
              </a:rPr>
              <a:t>Los </a:t>
            </a:r>
            <a:r>
              <a:rPr lang="en-US" sz="2400" b="0" i="0" u="none" strike="noStrike" cap="none" dirty="0" err="1">
                <a:solidFill>
                  <a:schemeClr val="accent1"/>
                </a:solidFill>
                <a:latin typeface="Merriweather"/>
                <a:ea typeface="Merriweather"/>
                <a:cs typeface="Merriweather"/>
                <a:sym typeface="Merriweather"/>
              </a:rPr>
              <a:t>programas</a:t>
            </a:r>
            <a:r>
              <a:rPr lang="en-US" sz="2400" b="0" i="0" u="none" strike="noStrike" cap="none" dirty="0">
                <a:solidFill>
                  <a:schemeClr val="accent1"/>
                </a:solidFill>
                <a:latin typeface="Merriweather"/>
                <a:ea typeface="Merriweather"/>
                <a:cs typeface="Merriweather"/>
                <a:sym typeface="Merriweather"/>
              </a:rPr>
              <a:t> que </a:t>
            </a:r>
            <a:r>
              <a:rPr lang="en-US" sz="2400" b="0" i="0" u="none" strike="noStrike" cap="none" dirty="0" err="1">
                <a:solidFill>
                  <a:schemeClr val="accent1"/>
                </a:solidFill>
                <a:latin typeface="Merriweather"/>
                <a:ea typeface="Merriweather"/>
                <a:cs typeface="Merriweather"/>
                <a:sym typeface="Merriweather"/>
              </a:rPr>
              <a:t>tienen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cuenta</a:t>
            </a:r>
            <a:r>
              <a:rPr lang="en-US" sz="2400" b="0" i="0" u="none" strike="noStrike" cap="none" dirty="0">
                <a:solidFill>
                  <a:schemeClr val="accent1"/>
                </a:solidFill>
                <a:latin typeface="Merriweather"/>
                <a:ea typeface="Merriweather"/>
                <a:cs typeface="Merriweather"/>
                <a:sym typeface="Merriweather"/>
              </a:rPr>
              <a:t> el </a:t>
            </a:r>
            <a:r>
              <a:rPr lang="en-US" sz="2400" b="0" i="0" u="none" strike="noStrike" cap="none" dirty="0" err="1">
                <a:solidFill>
                  <a:schemeClr val="accent1"/>
                </a:solidFill>
                <a:latin typeface="Merriweather"/>
                <a:ea typeface="Merriweather"/>
                <a:cs typeface="Merriweather"/>
                <a:sym typeface="Merriweather"/>
              </a:rPr>
              <a:t>tema</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género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deben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procurar</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ser</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inclusivos</a:t>
            </a:r>
            <a:r>
              <a:rPr lang="en-US" sz="2400" b="0" i="0" u="none" strike="noStrike" cap="none" dirty="0">
                <a:solidFill>
                  <a:schemeClr val="accent1"/>
                </a:solidFill>
                <a:latin typeface="Merriweather"/>
                <a:ea typeface="Merriweather"/>
                <a:cs typeface="Merriweather"/>
                <a:sym typeface="Merriweather"/>
              </a:rPr>
              <a:t> y </a:t>
            </a:r>
            <a:r>
              <a:rPr lang="en-US" sz="2400" b="0" i="0" u="none" strike="noStrike" cap="none" dirty="0" err="1">
                <a:solidFill>
                  <a:schemeClr val="accent1"/>
                </a:solidFill>
                <a:latin typeface="Merriweather"/>
                <a:ea typeface="Merriweather"/>
                <a:cs typeface="Merriweather"/>
                <a:sym typeface="Merriweather"/>
              </a:rPr>
              <a:t>contemplar</a:t>
            </a:r>
            <a:r>
              <a:rPr lang="en-US" sz="2400" b="0" i="0" u="none" strike="noStrike" cap="none" dirty="0">
                <a:solidFill>
                  <a:schemeClr val="accent1"/>
                </a:solidFill>
                <a:latin typeface="Merriweather"/>
                <a:ea typeface="Merriweather"/>
                <a:cs typeface="Merriweather"/>
                <a:sym typeface="Merriweather"/>
              </a:rPr>
              <a:t> el </a:t>
            </a:r>
            <a:r>
              <a:rPr lang="en-US" sz="2400" b="1" i="1" u="none" strike="noStrike" cap="none" dirty="0" err="1">
                <a:solidFill>
                  <a:schemeClr val="accent1"/>
                </a:solidFill>
                <a:latin typeface="Merriweather"/>
                <a:ea typeface="Merriweather"/>
                <a:cs typeface="Merriweather"/>
                <a:sym typeface="Merriweather"/>
              </a:rPr>
              <a:t>alcance</a:t>
            </a:r>
            <a:r>
              <a:rPr lang="en-US" sz="2400" b="1" i="1" u="none" strike="noStrike" cap="none" dirty="0">
                <a:solidFill>
                  <a:schemeClr val="accent1"/>
                </a:solidFill>
                <a:latin typeface="Merriweather"/>
                <a:ea typeface="Merriweather"/>
                <a:cs typeface="Merriweather"/>
                <a:sym typeface="Merriweather"/>
              </a:rPr>
              <a:t> total de las </a:t>
            </a:r>
            <a:r>
              <a:rPr lang="en-US" sz="2400" b="1" i="1" u="none" strike="noStrike" cap="none" dirty="0" err="1">
                <a:solidFill>
                  <a:schemeClr val="accent1"/>
                </a:solidFill>
                <a:latin typeface="Merriweather"/>
                <a:ea typeface="Merriweather"/>
                <a:cs typeface="Merriweather"/>
                <a:sym typeface="Merriweather"/>
              </a:rPr>
              <a:t>violaciones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cometidas</a:t>
            </a:r>
            <a:r>
              <a:rPr lang="en-US" sz="2400" b="0" i="0" u="none" strike="noStrike" cap="none" dirty="0">
                <a:solidFill>
                  <a:schemeClr val="accent1"/>
                </a:solidFill>
                <a:latin typeface="Merriweather"/>
                <a:ea typeface="Merriweather"/>
                <a:cs typeface="Merriweather"/>
                <a:sym typeface="Merriweather"/>
              </a:rPr>
              <a:t> y </a:t>
            </a:r>
            <a:r>
              <a:rPr lang="en-US" sz="2400" b="0" i="0" u="none" strike="noStrike" cap="none" dirty="0" err="1">
                <a:solidFill>
                  <a:schemeClr val="accent1"/>
                </a:solidFill>
                <a:latin typeface="Merriweather"/>
                <a:ea typeface="Merriweather"/>
                <a:cs typeface="Merriweather"/>
                <a:sym typeface="Merriweather"/>
              </a:rPr>
              <a:t>los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daños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sufridos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necesario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elaborar</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cuidadosamente</a:t>
            </a:r>
            <a:r>
              <a:rPr lang="en-US" sz="2400" b="0" i="0" u="none" strike="noStrike" cap="none" dirty="0">
                <a:solidFill>
                  <a:schemeClr val="accent1"/>
                </a:solidFill>
                <a:latin typeface="Merriweather"/>
                <a:ea typeface="Merriweather"/>
                <a:cs typeface="Merriweather"/>
                <a:sym typeface="Merriweather"/>
              </a:rPr>
              <a:t> las </a:t>
            </a:r>
            <a:r>
              <a:rPr lang="en-US" sz="2400" b="0" i="0" u="none" strike="noStrike" cap="none" dirty="0" err="1">
                <a:solidFill>
                  <a:schemeClr val="accent1"/>
                </a:solidFill>
                <a:latin typeface="Merriweather"/>
                <a:ea typeface="Merriweather"/>
                <a:cs typeface="Merriweather"/>
                <a:sym typeface="Merriweather"/>
              </a:rPr>
              <a:t>categorías</a:t>
            </a:r>
            <a:r>
              <a:rPr lang="en-US" sz="2400" b="0" i="0" u="none" strike="noStrike" cap="none" dirty="0">
                <a:solidFill>
                  <a:schemeClr val="accent1"/>
                </a:solidFill>
                <a:latin typeface="Merriweather"/>
                <a:ea typeface="Merriweather"/>
                <a:cs typeface="Merriweather"/>
                <a:sym typeface="Merriweather"/>
              </a:rPr>
              <a:t> de </a:t>
            </a:r>
            <a:r>
              <a:rPr lang="en-US" sz="2400" b="1" i="1" u="none" strike="noStrike" cap="none" dirty="0" err="1">
                <a:solidFill>
                  <a:schemeClr val="accent1"/>
                </a:solidFill>
                <a:latin typeface="Merriweather"/>
                <a:ea typeface="Merriweather"/>
                <a:cs typeface="Merriweather"/>
                <a:sym typeface="Merriweather"/>
              </a:rPr>
              <a:t>víctimas</a:t>
            </a:r>
            <a:r>
              <a:rPr lang="en-US" sz="2400" b="1" i="1" u="none" strike="noStrike" cap="none" dirty="0">
                <a:solidFill>
                  <a:schemeClr val="accent1"/>
                </a:solidFill>
                <a:latin typeface="Merriweather"/>
                <a:ea typeface="Merriweather"/>
                <a:cs typeface="Merriweather"/>
                <a:sym typeface="Merriweather"/>
              </a:rPr>
              <a:t>/</a:t>
            </a:r>
            <a:r>
              <a:rPr lang="en-US" sz="2400" b="1" i="1" u="none" strike="noStrike" cap="none" dirty="0" err="1">
                <a:solidFill>
                  <a:schemeClr val="accent1"/>
                </a:solidFill>
                <a:latin typeface="Merriweather"/>
                <a:ea typeface="Merriweather"/>
                <a:cs typeface="Merriweather"/>
                <a:sym typeface="Merriweather"/>
              </a:rPr>
              <a:t>beneficiarios</a:t>
            </a:r>
            <a:r>
              <a:rPr lang="en-US" sz="2400" b="1" i="1" u="none" strike="noStrike" cap="none" dirty="0">
                <a:solidFill>
                  <a:schemeClr val="accent1"/>
                </a:solidFill>
                <a:latin typeface="Merriweather"/>
                <a:ea typeface="Merriweather"/>
                <a:cs typeface="Merriweather"/>
                <a:sym typeface="Merriweather"/>
              </a:rPr>
              <a:t> </a:t>
            </a:r>
            <a:r>
              <a:rPr lang="en-US" sz="2400" b="0" i="0" u="none" strike="noStrike" cap="none" dirty="0">
                <a:solidFill>
                  <a:schemeClr val="accent1"/>
                </a:solidFill>
                <a:latin typeface="Merriweather"/>
                <a:ea typeface="Merriweather"/>
                <a:cs typeface="Merriweather"/>
                <a:sym typeface="Merriweather"/>
              </a:rPr>
              <a:t>y de </a:t>
            </a:r>
            <a:r>
              <a:rPr lang="en-US" sz="2400" b="1" i="1" u="none" strike="noStrike" cap="none" dirty="0" err="1">
                <a:solidFill>
                  <a:schemeClr val="accent1"/>
                </a:solidFill>
                <a:latin typeface="Merriweather"/>
                <a:ea typeface="Merriweather"/>
                <a:cs typeface="Merriweather"/>
                <a:sym typeface="Merriweather"/>
              </a:rPr>
              <a:t>beneficios</a:t>
            </a:r>
            <a:r>
              <a:rPr lang="en-US" sz="2400" b="0" i="0" u="none" strike="noStrike" cap="none" dirty="0">
                <a:solidFill>
                  <a:schemeClr val="accent1"/>
                </a:solidFill>
                <a:latin typeface="Merriweather"/>
                <a:ea typeface="Merriweather"/>
                <a:cs typeface="Merriweather"/>
                <a:sym typeface="Merriweather"/>
              </a:rPr>
              <a:t>.</a:t>
            </a:r>
            <a:endParaRPr dirty="0"/>
          </a:p>
        </p:txBody>
      </p:sp>
      <p:sp>
        <p:nvSpPr>
          <p:cNvPr id="155" name="Google Shape;155;p27"/>
          <p:cNvSpPr txBox="1"/>
          <p:nvPr/>
        </p:nvSpPr>
        <p:spPr>
          <a:xfrm>
            <a:off x="1420350" y="3355250"/>
            <a:ext cx="7510800" cy="164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C658C7FE-663B-4997-93B3-F738135B07A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311725" y="500925"/>
            <a:ext cx="37974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4. La importancia de las definiciones </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161" name="Google Shape;161;p28"/>
          <p:cNvSpPr txBox="1"/>
          <p:nvPr/>
        </p:nvSpPr>
        <p:spPr>
          <a:xfrm>
            <a:off x="4818550" y="1071750"/>
            <a:ext cx="3585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dirty="0">
                <a:solidFill>
                  <a:schemeClr val="dk2"/>
                </a:solidFill>
                <a:latin typeface="Roboto"/>
                <a:ea typeface="Roboto"/>
                <a:cs typeface="Roboto"/>
                <a:sym typeface="Roboto"/>
              </a:rPr>
              <a:t>Las </a:t>
            </a:r>
            <a:r>
              <a:rPr lang="en-US" sz="1500" b="1" i="0" u="none" strike="noStrike" cap="none" dirty="0" err="1">
                <a:solidFill>
                  <a:schemeClr val="dk2"/>
                </a:solidFill>
                <a:latin typeface="Roboto"/>
                <a:ea typeface="Roboto"/>
                <a:cs typeface="Roboto"/>
                <a:sym typeface="Roboto"/>
              </a:rPr>
              <a:t>víctimas</a:t>
            </a:r>
            <a:r>
              <a:rPr lang="en-US" sz="1500" b="1" i="0" u="none" strike="noStrike" cap="none" dirty="0">
                <a:solidFill>
                  <a:schemeClr val="dk2"/>
                </a:solidFill>
                <a:latin typeface="Roboto"/>
                <a:ea typeface="Roboto"/>
                <a:cs typeface="Roboto"/>
                <a:sym typeface="Roboto"/>
              </a:rPr>
              <a:t> son: </a:t>
            </a:r>
            <a:endParaRPr dirty="0"/>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dk2"/>
                </a:solidFill>
                <a:latin typeface="Roboto"/>
                <a:ea typeface="Roboto"/>
                <a:cs typeface="Roboto"/>
                <a:sym typeface="Roboto"/>
              </a:rPr>
              <a:t>“Toda persona que </a:t>
            </a:r>
            <a:r>
              <a:rPr lang="en-US" sz="1500" b="0" i="0" u="none" strike="noStrike" cap="none" dirty="0" err="1">
                <a:solidFill>
                  <a:schemeClr val="dk2"/>
                </a:solidFill>
                <a:latin typeface="Roboto"/>
                <a:ea typeface="Roboto"/>
                <a:cs typeface="Roboto"/>
                <a:sym typeface="Roboto"/>
              </a:rPr>
              <a:t>haya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sufrido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daños</a:t>
            </a:r>
            <a:r>
              <a:rPr lang="en-US" sz="1500" b="0" i="0" u="none" strike="noStrike" cap="none" dirty="0">
                <a:solidFill>
                  <a:schemeClr val="dk2"/>
                </a:solidFill>
                <a:latin typeface="Roboto"/>
                <a:ea typeface="Roboto"/>
                <a:cs typeface="Roboto"/>
                <a:sym typeface="Roboto"/>
              </a:rPr>
              <a:t>, individual o </a:t>
            </a:r>
            <a:r>
              <a:rPr lang="en-US" sz="1500" b="0" i="0" u="none" strike="noStrike" cap="none" dirty="0" err="1">
                <a:solidFill>
                  <a:schemeClr val="dk2"/>
                </a:solidFill>
                <a:latin typeface="Roboto"/>
                <a:ea typeface="Roboto"/>
                <a:cs typeface="Roboto"/>
                <a:sym typeface="Roboto"/>
              </a:rPr>
              <a:t>colectivamente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incluidas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lesiones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físicas</a:t>
            </a:r>
            <a:r>
              <a:rPr lang="en-US" sz="1500" b="0" i="0" u="none" strike="noStrike" cap="none" dirty="0">
                <a:solidFill>
                  <a:schemeClr val="dk2"/>
                </a:solidFill>
                <a:latin typeface="Roboto"/>
                <a:ea typeface="Roboto"/>
                <a:cs typeface="Roboto"/>
                <a:sym typeface="Roboto"/>
              </a:rPr>
              <a:t> o </a:t>
            </a:r>
            <a:r>
              <a:rPr lang="en-US" sz="1500" b="0" i="0" u="none" strike="noStrike" cap="none" dirty="0" err="1">
                <a:solidFill>
                  <a:schemeClr val="dk2"/>
                </a:solidFill>
                <a:latin typeface="Roboto"/>
                <a:ea typeface="Roboto"/>
                <a:cs typeface="Roboto"/>
                <a:sym typeface="Roboto"/>
              </a:rPr>
              <a:t>mentales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sufrimiento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emocional</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pérdidas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económicas</a:t>
            </a:r>
            <a:r>
              <a:rPr lang="en-US" sz="1500" b="0" i="0" u="none" strike="noStrike" cap="none" dirty="0">
                <a:solidFill>
                  <a:schemeClr val="dk2"/>
                </a:solidFill>
                <a:latin typeface="Roboto"/>
                <a:ea typeface="Roboto"/>
                <a:cs typeface="Roboto"/>
                <a:sym typeface="Roboto"/>
              </a:rPr>
              <a:t> o </a:t>
            </a:r>
            <a:r>
              <a:rPr lang="en-US" sz="1500" b="0" i="0" u="none" strike="noStrike" cap="none" dirty="0" err="1">
                <a:solidFill>
                  <a:schemeClr val="dk2"/>
                </a:solidFill>
                <a:latin typeface="Roboto"/>
                <a:ea typeface="Roboto"/>
                <a:cs typeface="Roboto"/>
                <a:sym typeface="Roboto"/>
              </a:rPr>
              <a:t>menoscabo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sustancial</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sus</a:t>
            </a:r>
            <a:r>
              <a:rPr lang="en-US" sz="1500" b="0" i="0" u="none" strike="noStrike" cap="none" dirty="0">
                <a:solidFill>
                  <a:schemeClr val="dk2"/>
                </a:solidFill>
                <a:latin typeface="Roboto"/>
                <a:ea typeface="Roboto"/>
                <a:cs typeface="Roboto"/>
                <a:sym typeface="Roboto"/>
              </a:rPr>
              <a:t> derechos </a:t>
            </a:r>
            <a:r>
              <a:rPr lang="en-US" sz="1500" b="0" i="0" u="none" strike="noStrike" cap="none" dirty="0" err="1">
                <a:solidFill>
                  <a:schemeClr val="dk2"/>
                </a:solidFill>
                <a:latin typeface="Roboto"/>
                <a:ea typeface="Roboto"/>
                <a:cs typeface="Roboto"/>
                <a:sym typeface="Roboto"/>
              </a:rPr>
              <a:t>fundamentales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como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consecuencia</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acciones</a:t>
            </a:r>
            <a:r>
              <a:rPr lang="en-US" sz="1500" b="0" i="0" u="none" strike="noStrike" cap="none" dirty="0">
                <a:solidFill>
                  <a:schemeClr val="dk2"/>
                </a:solidFill>
                <a:latin typeface="Roboto"/>
                <a:ea typeface="Roboto"/>
                <a:cs typeface="Roboto"/>
                <a:sym typeface="Roboto"/>
              </a:rPr>
              <a:t> u </a:t>
            </a:r>
            <a:r>
              <a:rPr lang="en-US" sz="1500" b="0" i="0" u="none" strike="noStrike" cap="none" dirty="0" err="1">
                <a:solidFill>
                  <a:schemeClr val="dk2"/>
                </a:solidFill>
                <a:latin typeface="Roboto"/>
                <a:ea typeface="Roboto"/>
                <a:cs typeface="Roboto"/>
                <a:sym typeface="Roboto"/>
              </a:rPr>
              <a:t>omisiones</a:t>
            </a:r>
            <a:r>
              <a:rPr lang="en-US" sz="1500" b="0" i="0" u="none" strike="noStrike" cap="none" dirty="0">
                <a:solidFill>
                  <a:schemeClr val="dk2"/>
                </a:solidFill>
                <a:latin typeface="Roboto"/>
                <a:ea typeface="Roboto"/>
                <a:cs typeface="Roboto"/>
                <a:sym typeface="Roboto"/>
              </a:rPr>
              <a:t> que </a:t>
            </a:r>
            <a:r>
              <a:rPr lang="en-US" sz="1500" b="0" i="0" u="none" strike="noStrike" cap="none" dirty="0" err="1">
                <a:solidFill>
                  <a:schemeClr val="dk2"/>
                </a:solidFill>
                <a:latin typeface="Roboto"/>
                <a:ea typeface="Roboto"/>
                <a:cs typeface="Roboto"/>
                <a:sym typeface="Roboto"/>
              </a:rPr>
              <a:t>constituyan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una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violación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manifiesta</a:t>
            </a:r>
            <a:r>
              <a:rPr lang="en-US" sz="1500" b="0" i="0" u="none" strike="noStrike" cap="none" dirty="0">
                <a:solidFill>
                  <a:schemeClr val="dk2"/>
                </a:solidFill>
                <a:latin typeface="Roboto"/>
                <a:ea typeface="Roboto"/>
                <a:cs typeface="Roboto"/>
                <a:sym typeface="Roboto"/>
              </a:rPr>
              <a:t> de las </a:t>
            </a:r>
            <a:r>
              <a:rPr lang="en-US" sz="1500" b="0" i="0" u="none" strike="noStrike" cap="none" dirty="0" err="1">
                <a:solidFill>
                  <a:schemeClr val="dk2"/>
                </a:solidFill>
                <a:latin typeface="Roboto"/>
                <a:ea typeface="Roboto"/>
                <a:cs typeface="Roboto"/>
                <a:sym typeface="Roboto"/>
              </a:rPr>
              <a:t>normas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internacionales</a:t>
            </a:r>
            <a:r>
              <a:rPr lang="en-US" sz="1500" b="0" i="0" u="none" strike="noStrike" cap="none" dirty="0">
                <a:solidFill>
                  <a:schemeClr val="dk2"/>
                </a:solidFill>
                <a:latin typeface="Roboto"/>
                <a:ea typeface="Roboto"/>
                <a:cs typeface="Roboto"/>
                <a:sym typeface="Roboto"/>
              </a:rPr>
              <a:t> de derechos </a:t>
            </a:r>
            <a:r>
              <a:rPr lang="en-US" sz="1500" b="0" i="0" u="none" strike="noStrike" cap="none" dirty="0" err="1">
                <a:solidFill>
                  <a:schemeClr val="dk2"/>
                </a:solidFill>
                <a:latin typeface="Roboto"/>
                <a:ea typeface="Roboto"/>
                <a:cs typeface="Roboto"/>
                <a:sym typeface="Roboto"/>
              </a:rPr>
              <a:t>humanos</a:t>
            </a:r>
            <a:r>
              <a:rPr lang="en-US" sz="1500" b="0" i="0" u="none" strike="noStrike" cap="none" dirty="0">
                <a:solidFill>
                  <a:schemeClr val="dk2"/>
                </a:solidFill>
                <a:latin typeface="Roboto"/>
                <a:ea typeface="Roboto"/>
                <a:cs typeface="Roboto"/>
                <a:sym typeface="Roboto"/>
              </a:rPr>
              <a:t> o </a:t>
            </a:r>
            <a:r>
              <a:rPr lang="en-US" sz="1500" b="0" i="0" u="none" strike="noStrike" cap="none" dirty="0" err="1">
                <a:solidFill>
                  <a:schemeClr val="dk2"/>
                </a:solidFill>
                <a:latin typeface="Roboto"/>
                <a:ea typeface="Roboto"/>
                <a:cs typeface="Roboto"/>
                <a:sym typeface="Roboto"/>
              </a:rPr>
              <a:t>una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violación</a:t>
            </a:r>
            <a:r>
              <a:rPr lang="en-US" sz="1500" b="0" i="0" u="none" strike="noStrike" cap="none" dirty="0">
                <a:solidFill>
                  <a:schemeClr val="dk2"/>
                </a:solidFill>
                <a:latin typeface="Roboto"/>
                <a:ea typeface="Roboto"/>
                <a:cs typeface="Roboto"/>
                <a:sym typeface="Roboto"/>
              </a:rPr>
              <a:t> grave del derecho </a:t>
            </a:r>
            <a:r>
              <a:rPr lang="en-US" sz="1500" b="0" i="0" u="none" strike="noStrike" cap="none" dirty="0" err="1">
                <a:solidFill>
                  <a:schemeClr val="dk2"/>
                </a:solidFill>
                <a:latin typeface="Roboto"/>
                <a:ea typeface="Roboto"/>
                <a:cs typeface="Roboto"/>
                <a:sym typeface="Roboto"/>
              </a:rPr>
              <a:t>internacional</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humanitario</a:t>
            </a:r>
            <a:r>
              <a:rPr lang="en-US" sz="15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dirty="0">
                <a:solidFill>
                  <a:schemeClr val="accent4"/>
                </a:solidFill>
                <a:latin typeface="Roboto"/>
                <a:ea typeface="Roboto"/>
                <a:cs typeface="Roboto"/>
                <a:sym typeface="Roboto"/>
              </a:rPr>
              <a:t>— </a:t>
            </a:r>
            <a:r>
              <a:rPr lang="en-US" sz="1200" b="0" i="1" u="none" strike="noStrike" cap="none" dirty="0" err="1">
                <a:solidFill>
                  <a:schemeClr val="accent4"/>
                </a:solidFill>
                <a:latin typeface="Roboto"/>
                <a:ea typeface="Roboto"/>
                <a:cs typeface="Roboto"/>
                <a:sym typeface="Roboto"/>
              </a:rPr>
              <a:t>Principios</a:t>
            </a:r>
            <a:r>
              <a:rPr lang="en-US" sz="1200" b="0" i="1" u="none" strike="noStrike" cap="none" dirty="0">
                <a:solidFill>
                  <a:schemeClr val="accent4"/>
                </a:solidFill>
                <a:latin typeface="Roboto"/>
                <a:ea typeface="Roboto"/>
                <a:cs typeface="Roboto"/>
                <a:sym typeface="Roboto"/>
              </a:rPr>
              <a:t> y directrices </a:t>
            </a:r>
            <a:r>
              <a:rPr lang="en-US" sz="1200" b="0" i="1" u="none" strike="noStrike" cap="none" dirty="0" err="1">
                <a:solidFill>
                  <a:schemeClr val="accent4"/>
                </a:solidFill>
                <a:latin typeface="Roboto"/>
                <a:ea typeface="Roboto"/>
                <a:cs typeface="Roboto"/>
                <a:sym typeface="Roboto"/>
              </a:rPr>
              <a:t>básicos</a:t>
            </a:r>
            <a:r>
              <a:rPr lang="en-US" sz="1200" b="0" i="1" u="none" strike="noStrike" cap="none" dirty="0">
                <a:solidFill>
                  <a:schemeClr val="accent4"/>
                </a:solidFill>
                <a:latin typeface="Roboto"/>
                <a:ea typeface="Roboto"/>
                <a:cs typeface="Roboto"/>
                <a:sym typeface="Roboto"/>
              </a:rPr>
              <a:t> </a:t>
            </a:r>
            <a:r>
              <a:rPr lang="en-US" sz="1200" b="0" i="1" u="none" strike="noStrike" cap="none" dirty="0" err="1">
                <a:solidFill>
                  <a:schemeClr val="accent4"/>
                </a:solidFill>
                <a:latin typeface="Roboto"/>
                <a:ea typeface="Roboto"/>
                <a:cs typeface="Roboto"/>
                <a:sym typeface="Roboto"/>
              </a:rPr>
              <a:t>sobre</a:t>
            </a:r>
            <a:r>
              <a:rPr lang="en-US" sz="1200" b="0" i="1" u="none" strike="noStrike" cap="none" dirty="0">
                <a:solidFill>
                  <a:schemeClr val="accent4"/>
                </a:solidFill>
                <a:latin typeface="Roboto"/>
                <a:ea typeface="Roboto"/>
                <a:cs typeface="Roboto"/>
                <a:sym typeface="Roboto"/>
              </a:rPr>
              <a:t> el derecho de las </a:t>
            </a:r>
            <a:r>
              <a:rPr lang="en-US" sz="1200" b="0" i="1" u="none" strike="noStrike" cap="none" dirty="0" err="1">
                <a:solidFill>
                  <a:schemeClr val="accent4"/>
                </a:solidFill>
                <a:latin typeface="Roboto"/>
                <a:ea typeface="Roboto"/>
                <a:cs typeface="Roboto"/>
                <a:sym typeface="Roboto"/>
              </a:rPr>
              <a:t>víctimas</a:t>
            </a:r>
            <a:r>
              <a:rPr lang="en-US" sz="1200" b="0" i="1" u="none" strike="noStrike" cap="none" dirty="0">
                <a:solidFill>
                  <a:schemeClr val="accent4"/>
                </a:solidFill>
                <a:latin typeface="Roboto"/>
                <a:ea typeface="Roboto"/>
                <a:cs typeface="Roboto"/>
                <a:sym typeface="Roboto"/>
              </a:rPr>
              <a:t> de </a:t>
            </a:r>
            <a:r>
              <a:rPr lang="en-US" sz="1200" b="0" i="1" u="none" strike="noStrike" cap="none" dirty="0" err="1">
                <a:solidFill>
                  <a:schemeClr val="accent4"/>
                </a:solidFill>
                <a:latin typeface="Roboto"/>
                <a:ea typeface="Roboto"/>
                <a:cs typeface="Roboto"/>
                <a:sym typeface="Roboto"/>
              </a:rPr>
              <a:t>violaciones</a:t>
            </a:r>
            <a:r>
              <a:rPr lang="en-US" sz="1200" b="0" i="1" u="none" strike="noStrike" cap="none" dirty="0">
                <a:solidFill>
                  <a:schemeClr val="accent4"/>
                </a:solidFill>
                <a:latin typeface="Roboto"/>
                <a:ea typeface="Roboto"/>
                <a:cs typeface="Roboto"/>
                <a:sym typeface="Roboto"/>
              </a:rPr>
              <a:t> </a:t>
            </a:r>
            <a:r>
              <a:rPr lang="en-US" sz="1200" b="0" i="1" u="none" strike="noStrike" cap="none" dirty="0" err="1">
                <a:solidFill>
                  <a:schemeClr val="accent4"/>
                </a:solidFill>
                <a:latin typeface="Roboto"/>
                <a:ea typeface="Roboto"/>
                <a:cs typeface="Roboto"/>
                <a:sym typeface="Roboto"/>
              </a:rPr>
              <a:t>manifiestas</a:t>
            </a:r>
            <a:r>
              <a:rPr lang="en-US" sz="1200" b="0" i="1" u="none" strike="noStrike" cap="none" dirty="0">
                <a:solidFill>
                  <a:schemeClr val="accent4"/>
                </a:solidFill>
                <a:latin typeface="Roboto"/>
                <a:ea typeface="Roboto"/>
                <a:cs typeface="Roboto"/>
                <a:sym typeface="Roboto"/>
              </a:rPr>
              <a:t> de las </a:t>
            </a:r>
            <a:r>
              <a:rPr lang="en-US" sz="1200" b="0" i="1" u="none" strike="noStrike" cap="none" dirty="0" err="1">
                <a:solidFill>
                  <a:schemeClr val="accent4"/>
                </a:solidFill>
                <a:latin typeface="Roboto"/>
                <a:ea typeface="Roboto"/>
                <a:cs typeface="Roboto"/>
                <a:sym typeface="Roboto"/>
              </a:rPr>
              <a:t>normas</a:t>
            </a:r>
            <a:r>
              <a:rPr lang="en-US" sz="1200" b="0" i="1" u="none" strike="noStrike" cap="none" dirty="0">
                <a:solidFill>
                  <a:schemeClr val="accent4"/>
                </a:solidFill>
                <a:latin typeface="Roboto"/>
                <a:ea typeface="Roboto"/>
                <a:cs typeface="Roboto"/>
                <a:sym typeface="Roboto"/>
              </a:rPr>
              <a:t> </a:t>
            </a:r>
            <a:r>
              <a:rPr lang="en-US" sz="1200" b="0" i="1" u="none" strike="noStrike" cap="none" dirty="0" err="1">
                <a:solidFill>
                  <a:schemeClr val="accent4"/>
                </a:solidFill>
                <a:latin typeface="Roboto"/>
                <a:ea typeface="Roboto"/>
                <a:cs typeface="Roboto"/>
                <a:sym typeface="Roboto"/>
              </a:rPr>
              <a:t>internacionales</a:t>
            </a:r>
            <a:r>
              <a:rPr lang="en-US" sz="1200" b="0" i="1" u="none" strike="noStrike" cap="none" dirty="0">
                <a:solidFill>
                  <a:schemeClr val="accent4"/>
                </a:solidFill>
                <a:latin typeface="Roboto"/>
                <a:ea typeface="Roboto"/>
                <a:cs typeface="Roboto"/>
                <a:sym typeface="Roboto"/>
              </a:rPr>
              <a:t> de derechos </a:t>
            </a:r>
            <a:r>
              <a:rPr lang="en-US" sz="1200" b="0" i="1" u="none" strike="noStrike" cap="none" dirty="0" err="1">
                <a:solidFill>
                  <a:schemeClr val="accent4"/>
                </a:solidFill>
                <a:latin typeface="Roboto"/>
                <a:ea typeface="Roboto"/>
                <a:cs typeface="Roboto"/>
                <a:sym typeface="Roboto"/>
              </a:rPr>
              <a:t>humanos</a:t>
            </a:r>
            <a:r>
              <a:rPr lang="en-US" sz="1200" b="0" i="1" u="none" strike="noStrike" cap="none" dirty="0">
                <a:solidFill>
                  <a:schemeClr val="accent4"/>
                </a:solidFill>
                <a:latin typeface="Roboto"/>
                <a:ea typeface="Roboto"/>
                <a:cs typeface="Roboto"/>
                <a:sym typeface="Roboto"/>
              </a:rPr>
              <a:t> y de </a:t>
            </a:r>
            <a:r>
              <a:rPr lang="en-US" sz="1200" b="0" i="1" u="none" strike="noStrike" cap="none" dirty="0" err="1">
                <a:solidFill>
                  <a:schemeClr val="accent4"/>
                </a:solidFill>
                <a:latin typeface="Roboto"/>
                <a:ea typeface="Roboto"/>
                <a:cs typeface="Roboto"/>
                <a:sym typeface="Roboto"/>
              </a:rPr>
              <a:t>violaciones</a:t>
            </a:r>
            <a:r>
              <a:rPr lang="en-US" sz="1200" b="0" i="1" u="none" strike="noStrike" cap="none" dirty="0">
                <a:solidFill>
                  <a:schemeClr val="accent4"/>
                </a:solidFill>
                <a:latin typeface="Roboto"/>
                <a:ea typeface="Roboto"/>
                <a:cs typeface="Roboto"/>
                <a:sym typeface="Roboto"/>
              </a:rPr>
              <a:t> graves del derecho </a:t>
            </a:r>
            <a:r>
              <a:rPr lang="en-US" sz="1200" b="0" i="1" u="none" strike="noStrike" cap="none" dirty="0" err="1">
                <a:solidFill>
                  <a:schemeClr val="accent4"/>
                </a:solidFill>
                <a:latin typeface="Roboto"/>
                <a:ea typeface="Roboto"/>
                <a:cs typeface="Roboto"/>
                <a:sym typeface="Roboto"/>
              </a:rPr>
              <a:t>internacional</a:t>
            </a:r>
            <a:r>
              <a:rPr lang="en-US" sz="1200" b="0" i="1" u="none" strike="noStrike" cap="none" dirty="0">
                <a:solidFill>
                  <a:schemeClr val="accent4"/>
                </a:solidFill>
                <a:latin typeface="Roboto"/>
                <a:ea typeface="Roboto"/>
                <a:cs typeface="Roboto"/>
                <a:sym typeface="Roboto"/>
              </a:rPr>
              <a:t> </a:t>
            </a:r>
            <a:r>
              <a:rPr lang="en-US" sz="1200" b="0" i="1" u="none" strike="noStrike" cap="none" dirty="0" err="1">
                <a:solidFill>
                  <a:schemeClr val="accent4"/>
                </a:solidFill>
                <a:latin typeface="Roboto"/>
                <a:ea typeface="Roboto"/>
                <a:cs typeface="Roboto"/>
                <a:sym typeface="Roboto"/>
              </a:rPr>
              <a:t>humanitario</a:t>
            </a:r>
            <a:r>
              <a:rPr lang="en-US" sz="1200" b="0" i="1" u="none" strike="noStrike" cap="none" dirty="0">
                <a:solidFill>
                  <a:schemeClr val="accent4"/>
                </a:solidFill>
                <a:latin typeface="Roboto"/>
                <a:ea typeface="Roboto"/>
                <a:cs typeface="Roboto"/>
                <a:sym typeface="Roboto"/>
              </a:rPr>
              <a:t> a </a:t>
            </a:r>
            <a:r>
              <a:rPr lang="en-US" sz="1200" b="0" i="1" u="none" strike="noStrike" cap="none" dirty="0" err="1">
                <a:solidFill>
                  <a:schemeClr val="accent4"/>
                </a:solidFill>
                <a:latin typeface="Roboto"/>
                <a:ea typeface="Roboto"/>
                <a:cs typeface="Roboto"/>
                <a:sym typeface="Roboto"/>
              </a:rPr>
              <a:t>interponer</a:t>
            </a:r>
            <a:r>
              <a:rPr lang="en-US" sz="1200" b="0" i="1" u="none" strike="noStrike" cap="none" dirty="0">
                <a:solidFill>
                  <a:schemeClr val="accent4"/>
                </a:solidFill>
                <a:latin typeface="Roboto"/>
                <a:ea typeface="Roboto"/>
                <a:cs typeface="Roboto"/>
                <a:sym typeface="Roboto"/>
              </a:rPr>
              <a:t> </a:t>
            </a:r>
            <a:r>
              <a:rPr lang="en-US" sz="1200" b="0" i="1" u="none" strike="noStrike" cap="none" dirty="0" err="1">
                <a:solidFill>
                  <a:schemeClr val="accent4"/>
                </a:solidFill>
                <a:latin typeface="Roboto"/>
                <a:ea typeface="Roboto"/>
                <a:cs typeface="Roboto"/>
                <a:sym typeface="Roboto"/>
              </a:rPr>
              <a:t>recursos</a:t>
            </a:r>
            <a:r>
              <a:rPr lang="en-US" sz="1200" b="0" i="1" u="none" strike="noStrike" cap="none" dirty="0">
                <a:solidFill>
                  <a:schemeClr val="accent4"/>
                </a:solidFill>
                <a:latin typeface="Roboto"/>
                <a:ea typeface="Roboto"/>
                <a:cs typeface="Roboto"/>
                <a:sym typeface="Roboto"/>
              </a:rPr>
              <a:t> y </a:t>
            </a:r>
            <a:r>
              <a:rPr lang="en-US" sz="1200" b="0" i="1" u="none" strike="noStrike" cap="none" dirty="0" err="1">
                <a:solidFill>
                  <a:schemeClr val="accent4"/>
                </a:solidFill>
                <a:latin typeface="Roboto"/>
                <a:ea typeface="Roboto"/>
                <a:cs typeface="Roboto"/>
                <a:sym typeface="Roboto"/>
              </a:rPr>
              <a:t>obtener</a:t>
            </a:r>
            <a:r>
              <a:rPr lang="en-US" sz="1200" b="0" i="1" u="none" strike="noStrike" cap="none" dirty="0">
                <a:solidFill>
                  <a:schemeClr val="accent4"/>
                </a:solidFill>
                <a:latin typeface="Roboto"/>
                <a:ea typeface="Roboto"/>
                <a:cs typeface="Roboto"/>
                <a:sym typeface="Roboto"/>
              </a:rPr>
              <a:t> </a:t>
            </a:r>
            <a:r>
              <a:rPr lang="en-US" sz="1200" b="0" i="1" u="none" strike="noStrike" cap="none" dirty="0" err="1">
                <a:solidFill>
                  <a:schemeClr val="accent4"/>
                </a:solidFill>
                <a:latin typeface="Roboto"/>
                <a:ea typeface="Roboto"/>
                <a:cs typeface="Roboto"/>
                <a:sym typeface="Roboto"/>
              </a:rPr>
              <a:t>reparaciones</a:t>
            </a:r>
            <a:r>
              <a:rPr lang="en-US" sz="1200" b="0" i="0" u="none" strike="noStrike" cap="none" dirty="0">
                <a:solidFill>
                  <a:schemeClr val="accent4"/>
                </a:solidFill>
                <a:latin typeface="Roboto"/>
                <a:ea typeface="Roboto"/>
                <a:cs typeface="Roboto"/>
                <a:sym typeface="Roboto"/>
              </a:rPr>
              <a:t>, </a:t>
            </a:r>
            <a:r>
              <a:rPr lang="en-US" sz="1200" b="0" i="0" u="none" strike="noStrike" cap="none" dirty="0" err="1">
                <a:solidFill>
                  <a:schemeClr val="accent4"/>
                </a:solidFill>
                <a:latin typeface="Roboto"/>
                <a:ea typeface="Roboto"/>
                <a:cs typeface="Roboto"/>
                <a:sym typeface="Roboto"/>
              </a:rPr>
              <a:t>Resolución</a:t>
            </a:r>
            <a:r>
              <a:rPr lang="en-US" sz="1200" b="0" i="0" u="none" strike="noStrike" cap="none" dirty="0">
                <a:solidFill>
                  <a:schemeClr val="accent4"/>
                </a:solidFill>
                <a:latin typeface="Roboto"/>
                <a:ea typeface="Roboto"/>
                <a:cs typeface="Roboto"/>
                <a:sym typeface="Roboto"/>
              </a:rPr>
              <a:t> de la </a:t>
            </a:r>
            <a:r>
              <a:rPr lang="en-US" sz="1200" b="0" i="0" u="none" strike="noStrike" cap="none" dirty="0" err="1">
                <a:solidFill>
                  <a:schemeClr val="accent4"/>
                </a:solidFill>
                <a:latin typeface="Roboto"/>
                <a:ea typeface="Roboto"/>
                <a:cs typeface="Roboto"/>
                <a:sym typeface="Roboto"/>
              </a:rPr>
              <a:t>Asamblea</a:t>
            </a:r>
            <a:r>
              <a:rPr lang="en-US" sz="1200" b="0" i="0" u="none" strike="noStrike" cap="none" dirty="0">
                <a:solidFill>
                  <a:schemeClr val="accent4"/>
                </a:solidFill>
                <a:latin typeface="Roboto"/>
                <a:ea typeface="Roboto"/>
                <a:cs typeface="Roboto"/>
                <a:sym typeface="Roboto"/>
              </a:rPr>
              <a:t> General de la ONU (A/Res/60/147)</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p:nvPr/>
        </p:nvSpPr>
        <p:spPr>
          <a:xfrm>
            <a:off x="4721725" y="1602275"/>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2"/>
                </a:solidFill>
                <a:latin typeface="Arial"/>
                <a:ea typeface="Arial"/>
                <a:cs typeface="Arial"/>
                <a:sym typeface="Arial"/>
              </a:rPr>
              <a:t>El derecho a la </a:t>
            </a:r>
            <a:r>
              <a:rPr lang="en-US" sz="1600" b="0" i="0" u="none" strike="noStrike" cap="none" dirty="0" err="1">
                <a:solidFill>
                  <a:schemeClr val="dk2"/>
                </a:solidFill>
                <a:latin typeface="Arial"/>
                <a:ea typeface="Arial"/>
                <a:cs typeface="Arial"/>
                <a:sym typeface="Arial"/>
              </a:rPr>
              <a:t>reparación</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puede</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transmitirse</a:t>
            </a:r>
            <a:r>
              <a:rPr lang="en-US" sz="1600" b="0" i="0" u="none" strike="noStrike" cap="none" dirty="0">
                <a:solidFill>
                  <a:schemeClr val="dk2"/>
                </a:solidFill>
                <a:latin typeface="Arial"/>
                <a:ea typeface="Arial"/>
                <a:cs typeface="Arial"/>
                <a:sym typeface="Arial"/>
              </a:rPr>
              <a:t> a </a:t>
            </a:r>
            <a:r>
              <a:rPr lang="en-US" sz="1600" b="0" i="0" u="none" strike="noStrike" cap="none" dirty="0" err="1">
                <a:solidFill>
                  <a:schemeClr val="dk2"/>
                </a:solidFill>
                <a:latin typeface="Arial"/>
                <a:ea typeface="Arial"/>
                <a:cs typeface="Arial"/>
                <a:sym typeface="Arial"/>
              </a:rPr>
              <a:t>los</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herederos</a:t>
            </a:r>
            <a:r>
              <a:rPr lang="en-US" sz="1600" b="0" i="0" u="none" strike="noStrike" cap="none" dirty="0">
                <a:solidFill>
                  <a:schemeClr val="dk2"/>
                </a:solidFill>
                <a:latin typeface="Arial"/>
                <a:ea typeface="Arial"/>
                <a:cs typeface="Arial"/>
                <a:sym typeface="Arial"/>
              </a:rPr>
              <a:t> de la </a:t>
            </a:r>
            <a:r>
              <a:rPr lang="en-US" sz="1600" b="0" i="0" u="none" strike="noStrike" cap="none" dirty="0" err="1">
                <a:solidFill>
                  <a:schemeClr val="dk2"/>
                </a:solidFill>
                <a:latin typeface="Arial"/>
                <a:ea typeface="Arial"/>
                <a:cs typeface="Arial"/>
                <a:sym typeface="Arial"/>
              </a:rPr>
              <a:t>víctima</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por</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sucesión</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En</a:t>
            </a:r>
            <a:r>
              <a:rPr lang="en-US" sz="1600" b="0" i="0" u="none" strike="noStrike" cap="none" dirty="0">
                <a:solidFill>
                  <a:schemeClr val="dk2"/>
                </a:solidFill>
                <a:latin typeface="Arial"/>
                <a:ea typeface="Arial"/>
                <a:cs typeface="Arial"/>
                <a:sym typeface="Arial"/>
              </a:rPr>
              <a:t> ese </a:t>
            </a:r>
            <a:r>
              <a:rPr lang="en-US" sz="1600" b="0" i="0" u="none" strike="noStrike" cap="none" dirty="0" err="1">
                <a:solidFill>
                  <a:schemeClr val="dk2"/>
                </a:solidFill>
                <a:latin typeface="Arial"/>
                <a:ea typeface="Arial"/>
                <a:cs typeface="Arial"/>
                <a:sym typeface="Arial"/>
              </a:rPr>
              <a:t>sentido</a:t>
            </a:r>
            <a:r>
              <a:rPr lang="en-US" sz="1600" b="0" i="0" u="none" strike="noStrike" cap="none" dirty="0">
                <a:solidFill>
                  <a:schemeClr val="dk2"/>
                </a:solidFill>
                <a:latin typeface="Arial"/>
                <a:ea typeface="Arial"/>
                <a:cs typeface="Arial"/>
                <a:sym typeface="Arial"/>
              </a:rPr>
              <a:t>, “el </a:t>
            </a:r>
            <a:r>
              <a:rPr lang="en-US" sz="1600" b="0" i="0" u="none" strike="noStrike" cap="none" dirty="0" err="1">
                <a:solidFill>
                  <a:schemeClr val="dk2"/>
                </a:solidFill>
                <a:latin typeface="Arial"/>
                <a:ea typeface="Arial"/>
                <a:cs typeface="Arial"/>
                <a:sym typeface="Arial"/>
              </a:rPr>
              <a:t>término</a:t>
            </a:r>
            <a:r>
              <a:rPr lang="en-US" sz="1600" b="0" i="0" u="none" strike="noStrike" cap="none" dirty="0">
                <a:solidFill>
                  <a:schemeClr val="dk2"/>
                </a:solidFill>
                <a:latin typeface="Arial"/>
                <a:ea typeface="Arial"/>
                <a:cs typeface="Arial"/>
                <a:sym typeface="Arial"/>
              </a:rPr>
              <a:t> </a:t>
            </a:r>
            <a:r>
              <a:rPr lang="en-US" sz="1600" b="0" i="1" u="none" strike="noStrike" cap="none" dirty="0" err="1">
                <a:solidFill>
                  <a:schemeClr val="dk2"/>
                </a:solidFill>
                <a:latin typeface="Arial"/>
                <a:ea typeface="Arial"/>
                <a:cs typeface="Arial"/>
                <a:sym typeface="Arial"/>
              </a:rPr>
              <a:t>víctima</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también</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comprenderá</a:t>
            </a:r>
            <a:r>
              <a:rPr lang="en-US" sz="1600" b="0" i="0" u="none" strike="noStrike" cap="none" dirty="0">
                <a:solidFill>
                  <a:schemeClr val="dk2"/>
                </a:solidFill>
                <a:latin typeface="Arial"/>
                <a:ea typeface="Arial"/>
                <a:cs typeface="Arial"/>
                <a:sym typeface="Arial"/>
              </a:rPr>
              <a:t> a la </a:t>
            </a:r>
            <a:r>
              <a:rPr lang="en-US" sz="1600" b="0" i="0" u="none" strike="noStrike" cap="none" dirty="0" err="1">
                <a:solidFill>
                  <a:schemeClr val="dk2"/>
                </a:solidFill>
                <a:latin typeface="Arial"/>
                <a:ea typeface="Arial"/>
                <a:cs typeface="Arial"/>
                <a:sym typeface="Arial"/>
              </a:rPr>
              <a:t>familia</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inmediata</a:t>
            </a:r>
            <a:r>
              <a:rPr lang="en-US" sz="1600" b="0" i="0" u="none" strike="noStrike" cap="none" dirty="0">
                <a:solidFill>
                  <a:schemeClr val="dk2"/>
                </a:solidFill>
                <a:latin typeface="Arial"/>
                <a:ea typeface="Arial"/>
                <a:cs typeface="Arial"/>
                <a:sym typeface="Arial"/>
              </a:rPr>
              <a:t> o las personas a cargo de la </a:t>
            </a:r>
            <a:r>
              <a:rPr lang="en-US" sz="1600" b="0" i="0" u="none" strike="noStrike" cap="none" dirty="0" err="1">
                <a:solidFill>
                  <a:schemeClr val="dk2"/>
                </a:solidFill>
                <a:latin typeface="Arial"/>
                <a:ea typeface="Arial"/>
                <a:cs typeface="Arial"/>
                <a:sym typeface="Arial"/>
              </a:rPr>
              <a:t>víctima</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directa</a:t>
            </a:r>
            <a:r>
              <a:rPr lang="en-US" sz="1600" b="0" i="0" u="none" strike="noStrike" cap="none" dirty="0">
                <a:solidFill>
                  <a:schemeClr val="dk2"/>
                </a:solidFill>
                <a:latin typeface="Arial"/>
                <a:ea typeface="Arial"/>
                <a:cs typeface="Arial"/>
                <a:sym typeface="Arial"/>
              </a:rPr>
              <a:t> y a las personas que </a:t>
            </a:r>
            <a:r>
              <a:rPr lang="en-US" sz="1600" b="0" i="0" u="none" strike="noStrike" cap="none" dirty="0" err="1">
                <a:solidFill>
                  <a:schemeClr val="dk2"/>
                </a:solidFill>
                <a:latin typeface="Arial"/>
                <a:ea typeface="Arial"/>
                <a:cs typeface="Arial"/>
                <a:sym typeface="Arial"/>
              </a:rPr>
              <a:t>hayan</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sufrido</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daños</a:t>
            </a:r>
            <a:r>
              <a:rPr lang="en-US" sz="1600" b="0" i="0" u="none" strike="noStrike" cap="none" dirty="0">
                <a:solidFill>
                  <a:schemeClr val="dk2"/>
                </a:solidFill>
                <a:latin typeface="Arial"/>
                <a:ea typeface="Arial"/>
                <a:cs typeface="Arial"/>
                <a:sym typeface="Arial"/>
              </a:rPr>
              <a:t> al </a:t>
            </a:r>
            <a:r>
              <a:rPr lang="en-US" sz="1600" b="0" i="0" u="none" strike="noStrike" cap="none" dirty="0" err="1">
                <a:solidFill>
                  <a:schemeClr val="dk2"/>
                </a:solidFill>
                <a:latin typeface="Arial"/>
                <a:ea typeface="Arial"/>
                <a:cs typeface="Arial"/>
                <a:sym typeface="Arial"/>
              </a:rPr>
              <a:t>intervenir</a:t>
            </a:r>
            <a:r>
              <a:rPr lang="en-US" sz="1600" b="0" i="0" u="none" strike="noStrike" cap="none" dirty="0">
                <a:solidFill>
                  <a:schemeClr val="dk2"/>
                </a:solidFill>
                <a:latin typeface="Arial"/>
                <a:ea typeface="Arial"/>
                <a:cs typeface="Arial"/>
                <a:sym typeface="Arial"/>
              </a:rPr>
              <a:t> para </a:t>
            </a:r>
            <a:r>
              <a:rPr lang="en-US" sz="1600" b="0" i="0" u="none" strike="noStrike" cap="none" dirty="0" err="1">
                <a:solidFill>
                  <a:schemeClr val="dk2"/>
                </a:solidFill>
                <a:latin typeface="Arial"/>
                <a:ea typeface="Arial"/>
                <a:cs typeface="Arial"/>
                <a:sym typeface="Arial"/>
              </a:rPr>
              <a:t>prestar</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asistencia</a:t>
            </a:r>
            <a:r>
              <a:rPr lang="en-US" sz="1600" b="0" i="0" u="none" strike="noStrike" cap="none" dirty="0">
                <a:solidFill>
                  <a:schemeClr val="dk2"/>
                </a:solidFill>
                <a:latin typeface="Arial"/>
                <a:ea typeface="Arial"/>
                <a:cs typeface="Arial"/>
                <a:sym typeface="Arial"/>
              </a:rPr>
              <a:t> a </a:t>
            </a:r>
            <a:r>
              <a:rPr lang="en-US" sz="1600" b="0" i="0" u="none" strike="noStrike" cap="none" dirty="0" err="1">
                <a:solidFill>
                  <a:schemeClr val="dk2"/>
                </a:solidFill>
                <a:latin typeface="Arial"/>
                <a:ea typeface="Arial"/>
                <a:cs typeface="Arial"/>
                <a:sym typeface="Arial"/>
              </a:rPr>
              <a:t>víctimas</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en</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peligro</a:t>
            </a:r>
            <a:r>
              <a:rPr lang="en-US" sz="1600" b="0" i="0" u="none" strike="noStrike" cap="none" dirty="0">
                <a:solidFill>
                  <a:schemeClr val="dk2"/>
                </a:solidFill>
                <a:latin typeface="Arial"/>
                <a:ea typeface="Arial"/>
                <a:cs typeface="Arial"/>
                <a:sym typeface="Arial"/>
              </a:rPr>
              <a:t> o para </a:t>
            </a:r>
            <a:r>
              <a:rPr lang="en-US" sz="1600" b="0" i="0" u="none" strike="noStrike" cap="none" dirty="0" err="1">
                <a:solidFill>
                  <a:schemeClr val="dk2"/>
                </a:solidFill>
                <a:latin typeface="Arial"/>
                <a:ea typeface="Arial"/>
                <a:cs typeface="Arial"/>
                <a:sym typeface="Arial"/>
              </a:rPr>
              <a:t>impedir</a:t>
            </a:r>
            <a:r>
              <a:rPr lang="en-US" sz="1600" b="0" i="0" u="none" strike="noStrike" cap="none" dirty="0">
                <a:solidFill>
                  <a:schemeClr val="dk2"/>
                </a:solidFill>
                <a:latin typeface="Arial"/>
                <a:ea typeface="Arial"/>
                <a:cs typeface="Arial"/>
                <a:sym typeface="Arial"/>
              </a:rPr>
              <a:t> la </a:t>
            </a:r>
            <a:r>
              <a:rPr lang="en-US" sz="1600" b="0" i="0" u="none" strike="noStrike" cap="none" dirty="0" err="1">
                <a:solidFill>
                  <a:schemeClr val="dk2"/>
                </a:solidFill>
                <a:latin typeface="Arial"/>
                <a:ea typeface="Arial"/>
                <a:cs typeface="Arial"/>
                <a:sym typeface="Arial"/>
              </a:rPr>
              <a:t>victimización</a:t>
            </a:r>
            <a:r>
              <a:rPr lang="en-US" sz="1600" b="0" i="0" u="none" strike="noStrike" cap="none" dirty="0">
                <a:solidFill>
                  <a:schemeClr val="dk2"/>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2"/>
                </a:solidFill>
                <a:latin typeface="Arial"/>
                <a:ea typeface="Arial"/>
                <a:cs typeface="Arial"/>
                <a:sym typeface="Arial"/>
              </a:rPr>
              <a:t>Las </a:t>
            </a:r>
            <a:r>
              <a:rPr lang="en-US" sz="1600" b="0" i="0" u="none" strike="noStrike" cap="none" dirty="0" err="1">
                <a:solidFill>
                  <a:schemeClr val="dk2"/>
                </a:solidFill>
                <a:latin typeface="Arial"/>
                <a:ea typeface="Arial"/>
                <a:cs typeface="Arial"/>
                <a:sym typeface="Arial"/>
              </a:rPr>
              <a:t>reparaciones</a:t>
            </a:r>
            <a:r>
              <a:rPr lang="en-US" sz="1600" b="0" i="0" u="none" strike="noStrike" cap="none" dirty="0">
                <a:solidFill>
                  <a:schemeClr val="dk2"/>
                </a:solidFill>
                <a:latin typeface="Arial"/>
                <a:ea typeface="Arial"/>
                <a:cs typeface="Arial"/>
                <a:sym typeface="Arial"/>
              </a:rPr>
              <a:t> que </a:t>
            </a:r>
            <a:r>
              <a:rPr lang="en-US" sz="1600" b="0" i="0" u="none" strike="noStrike" cap="none" dirty="0" err="1">
                <a:solidFill>
                  <a:schemeClr val="dk2"/>
                </a:solidFill>
                <a:latin typeface="Arial"/>
                <a:ea typeface="Arial"/>
                <a:cs typeface="Arial"/>
                <a:sym typeface="Arial"/>
              </a:rPr>
              <a:t>tienen</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en</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cuenta</a:t>
            </a:r>
            <a:r>
              <a:rPr lang="en-US" sz="1600" b="0" i="0" u="none" strike="noStrike" cap="none" dirty="0">
                <a:solidFill>
                  <a:schemeClr val="dk2"/>
                </a:solidFill>
                <a:latin typeface="Arial"/>
                <a:ea typeface="Arial"/>
                <a:cs typeface="Arial"/>
                <a:sym typeface="Arial"/>
              </a:rPr>
              <a:t> el </a:t>
            </a:r>
            <a:r>
              <a:rPr lang="en-US" sz="1600" b="0" i="0" u="none" strike="noStrike" cap="none" dirty="0" err="1">
                <a:solidFill>
                  <a:schemeClr val="dk2"/>
                </a:solidFill>
                <a:latin typeface="Arial"/>
                <a:ea typeface="Arial"/>
                <a:cs typeface="Arial"/>
                <a:sym typeface="Arial"/>
              </a:rPr>
              <a:t>tema</a:t>
            </a:r>
            <a:r>
              <a:rPr lang="en-US" sz="1600" b="0" i="0" u="none" strike="noStrike" cap="none" dirty="0">
                <a:solidFill>
                  <a:schemeClr val="dk2"/>
                </a:solidFill>
                <a:latin typeface="Arial"/>
                <a:ea typeface="Arial"/>
                <a:cs typeface="Arial"/>
                <a:sym typeface="Arial"/>
              </a:rPr>
              <a:t> de </a:t>
            </a:r>
            <a:r>
              <a:rPr lang="en-US" sz="1600" b="0" i="0" u="none" strike="noStrike" cap="none" dirty="0" err="1">
                <a:solidFill>
                  <a:schemeClr val="dk2"/>
                </a:solidFill>
                <a:latin typeface="Arial"/>
                <a:ea typeface="Arial"/>
                <a:cs typeface="Arial"/>
                <a:sym typeface="Arial"/>
              </a:rPr>
              <a:t>género</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requieren</a:t>
            </a:r>
            <a:r>
              <a:rPr lang="en-US" sz="1600" b="0" i="0" u="none" strike="noStrike" cap="none" dirty="0">
                <a:solidFill>
                  <a:schemeClr val="dk2"/>
                </a:solidFill>
                <a:latin typeface="Arial"/>
                <a:ea typeface="Arial"/>
                <a:cs typeface="Arial"/>
                <a:sym typeface="Arial"/>
              </a:rPr>
              <a:t> la </a:t>
            </a:r>
            <a:r>
              <a:rPr lang="en-US" sz="1600" b="1" i="0" u="none" strike="noStrike" cap="none" dirty="0" err="1">
                <a:solidFill>
                  <a:schemeClr val="dk2"/>
                </a:solidFill>
                <a:latin typeface="Arial"/>
                <a:ea typeface="Arial"/>
                <a:cs typeface="Arial"/>
                <a:sym typeface="Arial"/>
              </a:rPr>
              <a:t>comprensión</a:t>
            </a:r>
            <a:r>
              <a:rPr lang="en-US" sz="1600" b="1" i="0" u="none" strike="noStrike" cap="none" dirty="0">
                <a:solidFill>
                  <a:schemeClr val="dk2"/>
                </a:solidFill>
                <a:latin typeface="Arial"/>
                <a:ea typeface="Arial"/>
                <a:cs typeface="Arial"/>
                <a:sym typeface="Arial"/>
              </a:rPr>
              <a:t> del </a:t>
            </a:r>
            <a:r>
              <a:rPr lang="en-US" sz="1600" b="1" i="0" u="none" strike="noStrike" cap="none" dirty="0" err="1">
                <a:solidFill>
                  <a:schemeClr val="dk2"/>
                </a:solidFill>
                <a:latin typeface="Arial"/>
                <a:ea typeface="Arial"/>
                <a:cs typeface="Arial"/>
                <a:sym typeface="Arial"/>
              </a:rPr>
              <a:t>contexto</a:t>
            </a:r>
            <a:r>
              <a:rPr lang="en-US" sz="1600" b="1" i="0" u="none" strike="noStrike" cap="none" dirty="0">
                <a:solidFill>
                  <a:schemeClr val="dk2"/>
                </a:solidFill>
                <a:latin typeface="Arial"/>
                <a:ea typeface="Arial"/>
                <a:cs typeface="Arial"/>
                <a:sym typeface="Arial"/>
              </a:rPr>
              <a:t> y de </a:t>
            </a:r>
            <a:r>
              <a:rPr lang="en-US" sz="1600" b="1" i="0" u="none" strike="noStrike" cap="none" dirty="0" err="1">
                <a:solidFill>
                  <a:schemeClr val="dk2"/>
                </a:solidFill>
                <a:latin typeface="Arial"/>
                <a:ea typeface="Arial"/>
                <a:cs typeface="Arial"/>
                <a:sym typeface="Arial"/>
              </a:rPr>
              <a:t>los</a:t>
            </a:r>
            <a:r>
              <a:rPr lang="en-US" sz="1600" b="1" i="0" u="none" strike="noStrike" cap="none" dirty="0">
                <a:solidFill>
                  <a:schemeClr val="dk2"/>
                </a:solidFill>
                <a:latin typeface="Arial"/>
                <a:ea typeface="Arial"/>
                <a:cs typeface="Arial"/>
                <a:sym typeface="Arial"/>
              </a:rPr>
              <a:t> </a:t>
            </a:r>
            <a:r>
              <a:rPr lang="en-US" sz="1600" b="1" i="0" u="none" strike="noStrike" cap="none" dirty="0" err="1">
                <a:solidFill>
                  <a:schemeClr val="dk2"/>
                </a:solidFill>
                <a:latin typeface="Arial"/>
                <a:ea typeface="Arial"/>
                <a:cs typeface="Arial"/>
                <a:sym typeface="Arial"/>
              </a:rPr>
              <a:t>patrones</a:t>
            </a:r>
            <a:r>
              <a:rPr lang="en-US" sz="1600" b="1" i="0" u="none" strike="noStrike" cap="none" dirty="0">
                <a:solidFill>
                  <a:schemeClr val="dk2"/>
                </a:solidFill>
                <a:latin typeface="Arial"/>
                <a:ea typeface="Arial"/>
                <a:cs typeface="Arial"/>
                <a:sym typeface="Arial"/>
              </a:rPr>
              <a:t> de </a:t>
            </a:r>
            <a:r>
              <a:rPr lang="en-US" sz="1600" b="1" i="0" u="none" strike="noStrike" cap="none" dirty="0" err="1">
                <a:solidFill>
                  <a:schemeClr val="dk2"/>
                </a:solidFill>
                <a:latin typeface="Arial"/>
                <a:ea typeface="Arial"/>
                <a:cs typeface="Arial"/>
                <a:sym typeface="Arial"/>
              </a:rPr>
              <a:t>violaciones</a:t>
            </a:r>
            <a:r>
              <a:rPr lang="en-US" sz="1600" b="1" i="0" u="none" strike="noStrike" cap="none" dirty="0">
                <a:solidFill>
                  <a:schemeClr val="dk2"/>
                </a:solidFill>
                <a:latin typeface="Arial"/>
                <a:ea typeface="Arial"/>
                <a:cs typeface="Arial"/>
                <a:sym typeface="Arial"/>
              </a:rPr>
              <a:t> y </a:t>
            </a:r>
            <a:r>
              <a:rPr lang="en-US" sz="1600" b="1" i="0" u="none" strike="noStrike" cap="none" dirty="0" err="1">
                <a:solidFill>
                  <a:schemeClr val="dk2"/>
                </a:solidFill>
                <a:latin typeface="Arial"/>
                <a:ea typeface="Arial"/>
                <a:cs typeface="Arial"/>
                <a:sym typeface="Arial"/>
              </a:rPr>
              <a:t>daños</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así</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como</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también</a:t>
            </a:r>
            <a:r>
              <a:rPr lang="en-US" sz="1600" b="0" i="0" u="none" strike="noStrike" cap="none" dirty="0">
                <a:solidFill>
                  <a:schemeClr val="dk2"/>
                </a:solidFill>
                <a:latin typeface="Arial"/>
                <a:ea typeface="Arial"/>
                <a:cs typeface="Arial"/>
                <a:sym typeface="Arial"/>
              </a:rPr>
              <a:t> de las </a:t>
            </a:r>
            <a:r>
              <a:rPr lang="en-US" sz="1600" b="0" i="0" u="none" strike="noStrike" cap="none" dirty="0" err="1">
                <a:solidFill>
                  <a:schemeClr val="dk2"/>
                </a:solidFill>
                <a:latin typeface="Arial"/>
                <a:ea typeface="Arial"/>
                <a:cs typeface="Arial"/>
                <a:sym typeface="Arial"/>
              </a:rPr>
              <a:t>mejores</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prácticas</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actuales</a:t>
            </a:r>
            <a:r>
              <a:rPr lang="en-US" sz="1600" b="0" i="0" u="none" strike="noStrike" cap="none" dirty="0">
                <a:solidFill>
                  <a:schemeClr val="dk2"/>
                </a:solidFill>
                <a:latin typeface="Arial"/>
                <a:ea typeface="Arial"/>
                <a:cs typeface="Arial"/>
                <a:sym typeface="Arial"/>
              </a:rPr>
              <a:t> y </a:t>
            </a:r>
            <a:r>
              <a:rPr lang="en-US" sz="1600" b="0" i="0" u="none" strike="noStrike" cap="none" dirty="0" err="1">
                <a:solidFill>
                  <a:schemeClr val="dk2"/>
                </a:solidFill>
                <a:latin typeface="Arial"/>
                <a:ea typeface="Arial"/>
                <a:cs typeface="Arial"/>
                <a:sym typeface="Arial"/>
              </a:rPr>
              <a:t>los</a:t>
            </a:r>
            <a:r>
              <a:rPr lang="en-US" sz="1600" b="0" i="0" u="none" strike="noStrike" cap="none" dirty="0">
                <a:solidFill>
                  <a:schemeClr val="dk2"/>
                </a:solidFill>
                <a:latin typeface="Arial"/>
                <a:ea typeface="Arial"/>
                <a:cs typeface="Arial"/>
                <a:sym typeface="Arial"/>
              </a:rPr>
              <a:t> </a:t>
            </a:r>
            <a:r>
              <a:rPr lang="en-US" sz="1600" b="0" i="0" u="none" strike="noStrike" cap="none" dirty="0" err="1">
                <a:solidFill>
                  <a:schemeClr val="dk2"/>
                </a:solidFill>
                <a:latin typeface="Arial"/>
                <a:ea typeface="Arial"/>
                <a:cs typeface="Arial"/>
                <a:sym typeface="Arial"/>
              </a:rPr>
              <a:t>precedentes</a:t>
            </a:r>
            <a:r>
              <a:rPr lang="en-US" sz="1600" b="0" i="0" u="none" strike="noStrike" cap="none" dirty="0">
                <a:solidFill>
                  <a:schemeClr val="dk2"/>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167" name="Google Shape;167;p29"/>
          <p:cNvPicPr preferRelativeResize="0"/>
          <p:nvPr/>
        </p:nvPicPr>
        <p:blipFill rotWithShape="1">
          <a:blip r:embed="rId3">
            <a:alphaModFix/>
          </a:blip>
          <a:srcRect/>
          <a:stretch/>
        </p:blipFill>
        <p:spPr>
          <a:xfrm>
            <a:off x="0" y="947325"/>
            <a:ext cx="4572001" cy="3152492"/>
          </a:xfrm>
          <a:prstGeom prst="rect">
            <a:avLst/>
          </a:prstGeom>
          <a:noFill/>
          <a:ln>
            <a:noFill/>
          </a:ln>
        </p:spPr>
      </p:pic>
      <p:sp>
        <p:nvSpPr>
          <p:cNvPr id="4" name="Rectangle 3">
            <a:extLst>
              <a:ext uri="{FF2B5EF4-FFF2-40B4-BE49-F238E27FC236}">
                <a16:creationId xmlns:a16="http://schemas.microsoft.com/office/drawing/2014/main" id="{4403770F-5229-43D9-8632-3455AF3A3CC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p:nvPr/>
        </p:nvSpPr>
        <p:spPr>
          <a:xfrm>
            <a:off x="926775" y="388325"/>
            <a:ext cx="6940500" cy="45096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Merriweather"/>
                <a:ea typeface="Merriweather"/>
                <a:cs typeface="Merriweather"/>
                <a:sym typeface="Merriweather"/>
              </a:rPr>
              <a:t>Principales consideraciones: </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accent1"/>
              </a:solidFill>
              <a:latin typeface="Merriweather"/>
              <a:ea typeface="Merriweather"/>
              <a:cs typeface="Merriweather"/>
              <a:sym typeface="Merriweather"/>
            </a:endParaRPr>
          </a:p>
        </p:txBody>
      </p:sp>
      <p:grpSp>
        <p:nvGrpSpPr>
          <p:cNvPr id="173" name="Google Shape;173;p30"/>
          <p:cNvGrpSpPr/>
          <p:nvPr/>
        </p:nvGrpSpPr>
        <p:grpSpPr>
          <a:xfrm>
            <a:off x="1482534" y="972985"/>
            <a:ext cx="6107369" cy="3780752"/>
            <a:chOff x="91056" y="1436"/>
            <a:chExt cx="6107369" cy="3780752"/>
          </a:xfrm>
        </p:grpSpPr>
        <p:sp>
          <p:nvSpPr>
            <p:cNvPr id="174" name="Google Shape;174;p30"/>
            <p:cNvSpPr/>
            <p:nvPr/>
          </p:nvSpPr>
          <p:spPr>
            <a:xfrm>
              <a:off x="91056" y="1436"/>
              <a:ext cx="2908271" cy="1744962"/>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txBox="1"/>
            <p:nvPr/>
          </p:nvSpPr>
          <p:spPr>
            <a:xfrm>
              <a:off x="91056" y="1436"/>
              <a:ext cx="2908271" cy="174496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0" i="0" u="none" strike="noStrike" cap="none">
                  <a:solidFill>
                    <a:schemeClr val="lt1"/>
                  </a:solidFill>
                  <a:latin typeface="Garamond"/>
                  <a:ea typeface="Garamond"/>
                  <a:cs typeface="Garamond"/>
                  <a:sym typeface="Garamond"/>
                </a:rPr>
                <a:t>El alcance de los delitos y las violaciones: </a:t>
              </a:r>
              <a:endParaRPr/>
            </a:p>
            <a:p>
              <a:pPr marL="0" marR="0" lvl="0" indent="0" algn="ctr" rtl="0">
                <a:lnSpc>
                  <a:spcPct val="90000"/>
                </a:lnSpc>
                <a:spcBef>
                  <a:spcPts val="525"/>
                </a:spcBef>
                <a:spcAft>
                  <a:spcPts val="0"/>
                </a:spcAft>
                <a:buNone/>
              </a:pPr>
              <a:r>
                <a:rPr lang="en-US" sz="1300" b="0" i="0" u="none" strike="noStrike" cap="none">
                  <a:solidFill>
                    <a:schemeClr val="lt1"/>
                  </a:solidFill>
                  <a:latin typeface="Garamond"/>
                  <a:ea typeface="Garamond"/>
                  <a:cs typeface="Garamond"/>
                  <a:sym typeface="Garamond"/>
                </a:rPr>
                <a:t>Deben contemplarse los tipos de violencia sexual y violencia basada en género, y otras violaciones sufridas por las mujeres. </a:t>
              </a:r>
              <a:endParaRPr/>
            </a:p>
          </p:txBody>
        </p:sp>
        <p:sp>
          <p:nvSpPr>
            <p:cNvPr id="176" name="Google Shape;176;p30"/>
            <p:cNvSpPr/>
            <p:nvPr/>
          </p:nvSpPr>
          <p:spPr>
            <a:xfrm>
              <a:off x="3290154" y="1436"/>
              <a:ext cx="2908271" cy="1744962"/>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0"/>
            <p:cNvSpPr txBox="1"/>
            <p:nvPr/>
          </p:nvSpPr>
          <p:spPr>
            <a:xfrm>
              <a:off x="3290154" y="1436"/>
              <a:ext cx="2908271" cy="174496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0" i="0" u="none" strike="noStrike" cap="none">
                  <a:solidFill>
                    <a:schemeClr val="lt1"/>
                  </a:solidFill>
                  <a:latin typeface="Garamond"/>
                  <a:ea typeface="Garamond"/>
                  <a:cs typeface="Garamond"/>
                  <a:sym typeface="Garamond"/>
                </a:rPr>
                <a:t>El alcance de los daños: </a:t>
              </a:r>
              <a:endParaRPr/>
            </a:p>
            <a:p>
              <a:pPr marL="0" marR="0" lvl="0" indent="0" algn="ctr" rtl="0">
                <a:lnSpc>
                  <a:spcPct val="90000"/>
                </a:lnSpc>
                <a:spcBef>
                  <a:spcPts val="525"/>
                </a:spcBef>
                <a:spcAft>
                  <a:spcPts val="0"/>
                </a:spcAft>
                <a:buNone/>
              </a:pPr>
              <a:r>
                <a:rPr lang="en-US" sz="1300" b="0" i="0" u="none" strike="noStrike" cap="none">
                  <a:solidFill>
                    <a:schemeClr val="lt1"/>
                  </a:solidFill>
                  <a:latin typeface="Garamond"/>
                  <a:ea typeface="Garamond"/>
                  <a:cs typeface="Garamond"/>
                  <a:sym typeface="Garamond"/>
                </a:rPr>
                <a:t>Deben contemplarse aquellos daños que tienden a afectar directa o indirectamente a las mujeres. Se deben identificar las necesidades de las víctimas.</a:t>
              </a:r>
              <a:endParaRPr/>
            </a:p>
          </p:txBody>
        </p:sp>
        <p:sp>
          <p:nvSpPr>
            <p:cNvPr id="178" name="Google Shape;178;p30"/>
            <p:cNvSpPr/>
            <p:nvPr/>
          </p:nvSpPr>
          <p:spPr>
            <a:xfrm>
              <a:off x="91056" y="2037226"/>
              <a:ext cx="2908271" cy="1744962"/>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txBox="1"/>
            <p:nvPr/>
          </p:nvSpPr>
          <p:spPr>
            <a:xfrm>
              <a:off x="91056" y="2037226"/>
              <a:ext cx="2908271" cy="174496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0" i="0" u="none" strike="noStrike" cap="none">
                  <a:solidFill>
                    <a:schemeClr val="lt1"/>
                  </a:solidFill>
                  <a:latin typeface="Garamond"/>
                  <a:ea typeface="Garamond"/>
                  <a:cs typeface="Garamond"/>
                  <a:sym typeface="Garamond"/>
                </a:rPr>
                <a:t>Definición de categorías de víctimas y beneficiarios: </a:t>
              </a:r>
              <a:endParaRPr/>
            </a:p>
            <a:p>
              <a:pPr marL="0" marR="0" lvl="0" indent="0" algn="ctr" rtl="0">
                <a:lnSpc>
                  <a:spcPct val="90000"/>
                </a:lnSpc>
                <a:spcBef>
                  <a:spcPts val="525"/>
                </a:spcBef>
                <a:spcAft>
                  <a:spcPts val="0"/>
                </a:spcAft>
                <a:buNone/>
              </a:pPr>
              <a:r>
                <a:rPr lang="en-US" sz="1300" b="0" i="0" u="none" strike="noStrike" cap="none">
                  <a:solidFill>
                    <a:schemeClr val="lt1"/>
                  </a:solidFill>
                  <a:latin typeface="Garamond"/>
                  <a:ea typeface="Garamond"/>
                  <a:cs typeface="Garamond"/>
                  <a:sym typeface="Garamond"/>
                </a:rPr>
                <a:t>Esto incluye considerar tanto las víctimas primarias como las secundarias</a:t>
              </a:r>
              <a:endParaRPr/>
            </a:p>
          </p:txBody>
        </p:sp>
        <p:sp>
          <p:nvSpPr>
            <p:cNvPr id="180" name="Google Shape;180;p30"/>
            <p:cNvSpPr/>
            <p:nvPr/>
          </p:nvSpPr>
          <p:spPr>
            <a:xfrm>
              <a:off x="3290154" y="2037226"/>
              <a:ext cx="2908271" cy="1744962"/>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0"/>
            <p:cNvSpPr txBox="1"/>
            <p:nvPr/>
          </p:nvSpPr>
          <p:spPr>
            <a:xfrm>
              <a:off x="3290154" y="2037226"/>
              <a:ext cx="2908271" cy="174496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0" i="0" u="none" strike="noStrike" cap="none">
                  <a:solidFill>
                    <a:schemeClr val="lt1"/>
                  </a:solidFill>
                  <a:latin typeface="Garamond"/>
                  <a:ea typeface="Garamond"/>
                  <a:cs typeface="Garamond"/>
                  <a:sym typeface="Garamond"/>
                </a:rPr>
                <a:t>Definición del tipo y el alcance de las reparaciones: </a:t>
              </a:r>
              <a:endParaRPr/>
            </a:p>
            <a:p>
              <a:pPr marL="0" marR="0" lvl="0" indent="0" algn="ctr" rtl="0">
                <a:lnSpc>
                  <a:spcPct val="90000"/>
                </a:lnSpc>
                <a:spcBef>
                  <a:spcPts val="525"/>
                </a:spcBef>
                <a:spcAft>
                  <a:spcPts val="0"/>
                </a:spcAft>
                <a:buNone/>
              </a:pPr>
              <a:r>
                <a:rPr lang="en-US" sz="1300" b="0" i="0" u="none" strike="noStrike" cap="none">
                  <a:solidFill>
                    <a:schemeClr val="lt1"/>
                  </a:solidFill>
                  <a:latin typeface="Garamond"/>
                  <a:ea typeface="Garamond"/>
                  <a:cs typeface="Garamond"/>
                  <a:sym typeface="Garamond"/>
                </a:rPr>
                <a:t>Cuestionamiento de las desigualdades estructurales </a:t>
              </a:r>
              <a:endParaRPr/>
            </a:p>
          </p:txBody>
        </p:sp>
      </p:grpSp>
      <p:sp>
        <p:nvSpPr>
          <p:cNvPr id="12" name="Rectangle 11">
            <a:extLst>
              <a:ext uri="{FF2B5EF4-FFF2-40B4-BE49-F238E27FC236}">
                <a16:creationId xmlns:a16="http://schemas.microsoft.com/office/drawing/2014/main" id="{0218D92A-A4F1-4668-B307-923678DDC34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Merriweather"/>
              <a:buAutoNum type="arabicPeriod"/>
            </a:pPr>
            <a:r>
              <a:rPr lang="en-US" sz="2800" b="0" i="0" u="none" strike="noStrike" cap="none">
                <a:solidFill>
                  <a:schemeClr val="lt1"/>
                </a:solidFill>
                <a:latin typeface="Merriweather"/>
                <a:ea typeface="Merriweather"/>
                <a:cs typeface="Merriweather"/>
                <a:sym typeface="Merriweather"/>
              </a:rPr>
              <a:t>Introducción</a:t>
            </a:r>
            <a:endParaRPr/>
          </a:p>
        </p:txBody>
      </p:sp>
      <p:sp>
        <p:nvSpPr>
          <p:cNvPr id="64" name="Google Shape;64;p13"/>
          <p:cNvSpPr txBox="1">
            <a:spLocks noGrp="1"/>
          </p:cNvSpPr>
          <p:nvPr>
            <p:ph type="body" idx="1"/>
          </p:nvPr>
        </p:nvSpPr>
        <p:spPr>
          <a:xfrm>
            <a:off x="4645950" y="236457"/>
            <a:ext cx="4166400" cy="426916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300"/>
              <a:buFont typeface="Roboto"/>
              <a:buNone/>
            </a:pPr>
            <a:r>
              <a:rPr lang="en-US" sz="1400" b="0" i="0" u="none" strike="noStrike" cap="none">
                <a:solidFill>
                  <a:schemeClr val="dk2"/>
                </a:solidFill>
                <a:latin typeface="Roboto"/>
                <a:ea typeface="Roboto"/>
                <a:cs typeface="Roboto"/>
                <a:sym typeface="Roboto"/>
              </a:rPr>
              <a:t>Es necesario diseñar medidas de justicia que </a:t>
            </a:r>
            <a:r>
              <a:rPr lang="en-US" sz="1400" b="1" i="0" u="none" strike="noStrike" cap="none">
                <a:solidFill>
                  <a:schemeClr val="dk2"/>
                </a:solidFill>
                <a:latin typeface="Roboto"/>
                <a:ea typeface="Roboto"/>
                <a:cs typeface="Roboto"/>
                <a:sym typeface="Roboto"/>
              </a:rPr>
              <a:t>aborden los daños específicos según el género que enfrentan las víctimas</a:t>
            </a:r>
            <a:r>
              <a:rPr lang="en-US" sz="1400" b="0" i="0" u="none" strike="noStrike" cap="none">
                <a:solidFill>
                  <a:schemeClr val="dk2"/>
                </a:solidFill>
                <a:latin typeface="Roboto"/>
                <a:ea typeface="Roboto"/>
                <a:cs typeface="Roboto"/>
                <a:sym typeface="Roboto"/>
              </a:rPr>
              <a:t>, que se correspondan con sus necesidades y prioridades, y que tengan sentido en su realidad cotidiana.</a:t>
            </a:r>
            <a:endParaRPr/>
          </a:p>
          <a:p>
            <a:pPr marL="0" marR="0" lvl="0" indent="0" algn="l" rtl="0">
              <a:lnSpc>
                <a:spcPct val="115000"/>
              </a:lnSpc>
              <a:spcBef>
                <a:spcPts val="1600"/>
              </a:spcBef>
              <a:spcAft>
                <a:spcPts val="0"/>
              </a:spcAft>
              <a:buClr>
                <a:schemeClr val="dk2"/>
              </a:buClr>
              <a:buSzPts val="1300"/>
              <a:buFont typeface="Roboto"/>
              <a:buNone/>
            </a:pPr>
            <a:endParaRPr sz="1400" b="0" i="0" u="none" strike="noStrike" cap="none">
              <a:solidFill>
                <a:schemeClr val="dk2"/>
              </a:solidFill>
              <a:latin typeface="Roboto"/>
              <a:ea typeface="Roboto"/>
              <a:cs typeface="Roboto"/>
              <a:sym typeface="Roboto"/>
            </a:endParaRPr>
          </a:p>
          <a:p>
            <a:pPr marL="0" marR="0" lvl="0" indent="0" algn="l" rtl="0">
              <a:lnSpc>
                <a:spcPct val="115000"/>
              </a:lnSpc>
              <a:spcBef>
                <a:spcPts val="0"/>
              </a:spcBef>
              <a:spcAft>
                <a:spcPts val="0"/>
              </a:spcAft>
              <a:buClr>
                <a:schemeClr val="dk2"/>
              </a:buClr>
              <a:buSzPts val="1300"/>
              <a:buFont typeface="Roboto"/>
              <a:buNone/>
            </a:pPr>
            <a:r>
              <a:rPr lang="en-US" sz="1400" b="0" i="0" u="none" strike="noStrike" cap="none">
                <a:solidFill>
                  <a:schemeClr val="dk2"/>
                </a:solidFill>
                <a:latin typeface="Roboto"/>
                <a:ea typeface="Roboto"/>
                <a:cs typeface="Roboto"/>
                <a:sym typeface="Roboto"/>
              </a:rPr>
              <a:t>A menudo, las mujeres se encuentran en situaciones de </a:t>
            </a:r>
            <a:r>
              <a:rPr lang="en-US" sz="1400" b="1" i="0" u="none" strike="noStrike" cap="none">
                <a:solidFill>
                  <a:schemeClr val="dk2"/>
                </a:solidFill>
                <a:latin typeface="Roboto"/>
                <a:ea typeface="Roboto"/>
                <a:cs typeface="Roboto"/>
                <a:sym typeface="Roboto"/>
              </a:rPr>
              <a:t>gran vulnerabilidad</a:t>
            </a:r>
            <a:r>
              <a:rPr lang="en-US" sz="1400" b="0" i="0" u="none" strike="noStrike" cap="none">
                <a:solidFill>
                  <a:schemeClr val="dk2"/>
                </a:solidFill>
                <a:latin typeface="Roboto"/>
                <a:ea typeface="Roboto"/>
                <a:cs typeface="Roboto"/>
                <a:sym typeface="Roboto"/>
              </a:rPr>
              <a:t> en tantos jefas de hogar que sobreviven o que son condenadas al olvido por el estigma asociado con muchas violaciones.</a:t>
            </a:r>
            <a:endParaRPr/>
          </a:p>
          <a:p>
            <a:pPr marL="0" marR="0" lvl="0" indent="0" algn="l" rtl="0">
              <a:lnSpc>
                <a:spcPct val="115000"/>
              </a:lnSpc>
              <a:spcBef>
                <a:spcPts val="0"/>
              </a:spcBef>
              <a:spcAft>
                <a:spcPts val="0"/>
              </a:spcAft>
              <a:buClr>
                <a:schemeClr val="dk2"/>
              </a:buClr>
              <a:buSzPts val="1300"/>
              <a:buFont typeface="Roboto"/>
              <a:buNone/>
            </a:pPr>
            <a:endParaRPr sz="1400" b="0" i="0" u="none" strike="noStrike" cap="none">
              <a:solidFill>
                <a:schemeClr val="dk2"/>
              </a:solidFill>
              <a:latin typeface="Roboto"/>
              <a:ea typeface="Roboto"/>
              <a:cs typeface="Roboto"/>
              <a:sym typeface="Roboto"/>
            </a:endParaRPr>
          </a:p>
          <a:p>
            <a:pPr marL="0" marR="0" lvl="0" indent="0" algn="l" rtl="0">
              <a:lnSpc>
                <a:spcPct val="115000"/>
              </a:lnSpc>
              <a:spcBef>
                <a:spcPts val="1600"/>
              </a:spcBef>
              <a:spcAft>
                <a:spcPts val="0"/>
              </a:spcAft>
              <a:buClr>
                <a:schemeClr val="dk2"/>
              </a:buClr>
              <a:buSzPts val="1300"/>
              <a:buFont typeface="Roboto"/>
              <a:buNone/>
            </a:pPr>
            <a:r>
              <a:rPr lang="en-US" sz="1400" b="0" i="0" u="none" strike="noStrike" cap="none">
                <a:solidFill>
                  <a:schemeClr val="dk2"/>
                </a:solidFill>
                <a:latin typeface="Roboto"/>
                <a:ea typeface="Roboto"/>
                <a:cs typeface="Roboto"/>
                <a:sym typeface="Roboto"/>
              </a:rPr>
              <a:t>Es fundamental contar con la </a:t>
            </a:r>
            <a:r>
              <a:rPr lang="en-US" sz="1400" b="1" i="0" u="none" strike="noStrike" cap="none">
                <a:solidFill>
                  <a:schemeClr val="dk2"/>
                </a:solidFill>
                <a:latin typeface="Roboto"/>
                <a:ea typeface="Roboto"/>
                <a:cs typeface="Roboto"/>
                <a:sym typeface="Roboto"/>
              </a:rPr>
              <a:t>participación plena</a:t>
            </a:r>
            <a:r>
              <a:rPr lang="en-US" sz="1400" b="0" i="0" u="none" strike="noStrike" cap="none">
                <a:solidFill>
                  <a:schemeClr val="dk2"/>
                </a:solidFill>
                <a:latin typeface="Roboto"/>
                <a:ea typeface="Roboto"/>
                <a:cs typeface="Roboto"/>
                <a:sym typeface="Roboto"/>
              </a:rPr>
              <a:t> de las mujeres víctimas y también consultarlas para prever y superar los obstáculos específicos según el género. </a:t>
            </a:r>
            <a:endParaRPr/>
          </a:p>
        </p:txBody>
      </p:sp>
      <p:sp>
        <p:nvSpPr>
          <p:cNvPr id="4" name="Rectangle 3">
            <a:extLst>
              <a:ext uri="{FF2B5EF4-FFF2-40B4-BE49-F238E27FC236}">
                <a16:creationId xmlns:a16="http://schemas.microsoft.com/office/drawing/2014/main" id="{19D48302-E553-4E99-8FA4-8E652F55A7A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311725" y="500925"/>
            <a:ext cx="37974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5. Formas de reparación</a:t>
            </a:r>
            <a:endParaRPr/>
          </a:p>
        </p:txBody>
      </p:sp>
      <p:grpSp>
        <p:nvGrpSpPr>
          <p:cNvPr id="187" name="Google Shape;187;p31"/>
          <p:cNvGrpSpPr/>
          <p:nvPr/>
        </p:nvGrpSpPr>
        <p:grpSpPr>
          <a:xfrm>
            <a:off x="4371757" y="503295"/>
            <a:ext cx="4630579" cy="4002035"/>
            <a:chOff x="732710" y="2370"/>
            <a:chExt cx="4630579" cy="4002035"/>
          </a:xfrm>
        </p:grpSpPr>
        <p:sp>
          <p:nvSpPr>
            <p:cNvPr id="188" name="Google Shape;188;p31"/>
            <p:cNvSpPr/>
            <p:nvPr/>
          </p:nvSpPr>
          <p:spPr>
            <a:xfrm>
              <a:off x="2380505" y="2370"/>
              <a:ext cx="1334988" cy="86774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1"/>
            <p:cNvSpPr txBox="1"/>
            <p:nvPr/>
          </p:nvSpPr>
          <p:spPr>
            <a:xfrm>
              <a:off x="2422865" y="44730"/>
              <a:ext cx="1250268" cy="7830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US" sz="1300" b="0" i="0" u="none" strike="noStrike" cap="none">
                  <a:solidFill>
                    <a:schemeClr val="lt1"/>
                  </a:solidFill>
                  <a:latin typeface="Arial"/>
                  <a:ea typeface="Arial"/>
                  <a:cs typeface="Arial"/>
                  <a:sym typeface="Arial"/>
                </a:rPr>
                <a:t>Restitución	</a:t>
              </a:r>
              <a:endParaRPr/>
            </a:p>
          </p:txBody>
        </p:sp>
        <p:sp>
          <p:nvSpPr>
            <p:cNvPr id="190" name="Google Shape;190;p31"/>
            <p:cNvSpPr/>
            <p:nvPr/>
          </p:nvSpPr>
          <p:spPr>
            <a:xfrm>
              <a:off x="1315405" y="436241"/>
              <a:ext cx="3465188" cy="3465188"/>
            </a:xfrm>
            <a:custGeom>
              <a:avLst/>
              <a:gdLst/>
              <a:ahLst/>
              <a:cxnLst/>
              <a:rect l="l" t="t" r="r" b="b"/>
              <a:pathLst>
                <a:path w="120000" h="120000" extrusionOk="0">
                  <a:moveTo>
                    <a:pt x="83433" y="4765"/>
                  </a:moveTo>
                  <a:cubicBezTo>
                    <a:pt x="94002" y="9249"/>
                    <a:pt x="103063" y="16670"/>
                    <a:pt x="109540" y="26149"/>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p:nvPr/>
          </p:nvSpPr>
          <p:spPr>
            <a:xfrm>
              <a:off x="4028301" y="1199563"/>
              <a:ext cx="1334988" cy="86774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1"/>
            <p:cNvSpPr txBox="1"/>
            <p:nvPr/>
          </p:nvSpPr>
          <p:spPr>
            <a:xfrm>
              <a:off x="4070661" y="1241923"/>
              <a:ext cx="1250268" cy="7830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US" sz="1300" b="0" i="0" u="none" strike="noStrike" cap="none">
                  <a:solidFill>
                    <a:schemeClr val="lt1"/>
                  </a:solidFill>
                  <a:latin typeface="Arial"/>
                  <a:ea typeface="Arial"/>
                  <a:cs typeface="Arial"/>
                  <a:sym typeface="Arial"/>
                </a:rPr>
                <a:t>Rehabilitación</a:t>
              </a:r>
              <a:endParaRPr/>
            </a:p>
          </p:txBody>
        </p:sp>
        <p:sp>
          <p:nvSpPr>
            <p:cNvPr id="193" name="Google Shape;193;p31"/>
            <p:cNvSpPr/>
            <p:nvPr/>
          </p:nvSpPr>
          <p:spPr>
            <a:xfrm>
              <a:off x="1315405" y="436241"/>
              <a:ext cx="3465188" cy="3465188"/>
            </a:xfrm>
            <a:custGeom>
              <a:avLst/>
              <a:gdLst/>
              <a:ahLst/>
              <a:cxnLst/>
              <a:rect l="l" t="t" r="r" b="b"/>
              <a:pathLst>
                <a:path w="120000" h="120000" extrusionOk="0">
                  <a:moveTo>
                    <a:pt x="119918" y="56867"/>
                  </a:moveTo>
                  <a:cubicBezTo>
                    <a:pt x="120590" y="69730"/>
                    <a:pt x="117106" y="82467"/>
                    <a:pt x="109980" y="93197"/>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1"/>
            <p:cNvSpPr/>
            <p:nvPr/>
          </p:nvSpPr>
          <p:spPr>
            <a:xfrm>
              <a:off x="3398899" y="3136663"/>
              <a:ext cx="1334988" cy="86774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txBox="1"/>
            <p:nvPr/>
          </p:nvSpPr>
          <p:spPr>
            <a:xfrm>
              <a:off x="3441259" y="3179023"/>
              <a:ext cx="1250268" cy="7830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US" sz="1300" b="0" i="0" u="none" strike="noStrike" cap="none">
                  <a:solidFill>
                    <a:schemeClr val="lt1"/>
                  </a:solidFill>
                  <a:latin typeface="Arial"/>
                  <a:ea typeface="Arial"/>
                  <a:cs typeface="Arial"/>
                  <a:sym typeface="Arial"/>
                </a:rPr>
                <a:t>Garantías de no repetición</a:t>
              </a:r>
              <a:endParaRPr/>
            </a:p>
          </p:txBody>
        </p:sp>
        <p:sp>
          <p:nvSpPr>
            <p:cNvPr id="196" name="Google Shape;196;p31"/>
            <p:cNvSpPr/>
            <p:nvPr/>
          </p:nvSpPr>
          <p:spPr>
            <a:xfrm>
              <a:off x="1315405" y="436241"/>
              <a:ext cx="3465188" cy="3465188"/>
            </a:xfrm>
            <a:custGeom>
              <a:avLst/>
              <a:gdLst/>
              <a:ahLst/>
              <a:cxnLst/>
              <a:rect l="l" t="t" r="r" b="b"/>
              <a:pathLst>
                <a:path w="120000" h="120000" extrusionOk="0">
                  <a:moveTo>
                    <a:pt x="71914" y="118805"/>
                  </a:moveTo>
                  <a:cubicBezTo>
                    <a:pt x="64051" y="120398"/>
                    <a:pt x="55949" y="120398"/>
                    <a:pt x="48087" y="118805"/>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p:nvPr/>
          </p:nvSpPr>
          <p:spPr>
            <a:xfrm>
              <a:off x="1362112" y="3136663"/>
              <a:ext cx="1334988" cy="86774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txBox="1"/>
            <p:nvPr/>
          </p:nvSpPr>
          <p:spPr>
            <a:xfrm>
              <a:off x="1404472" y="3179023"/>
              <a:ext cx="1250268" cy="7830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US" sz="1300" b="0" i="0" u="none" strike="noStrike" cap="none">
                  <a:solidFill>
                    <a:schemeClr val="lt1"/>
                  </a:solidFill>
                  <a:latin typeface="Arial"/>
                  <a:ea typeface="Arial"/>
                  <a:cs typeface="Arial"/>
                  <a:sym typeface="Arial"/>
                </a:rPr>
                <a:t>Satisfacción</a:t>
              </a:r>
              <a:endParaRPr/>
            </a:p>
          </p:txBody>
        </p:sp>
        <p:sp>
          <p:nvSpPr>
            <p:cNvPr id="199" name="Google Shape;199;p31"/>
            <p:cNvSpPr/>
            <p:nvPr/>
          </p:nvSpPr>
          <p:spPr>
            <a:xfrm>
              <a:off x="1315405" y="436241"/>
              <a:ext cx="3465188" cy="3465188"/>
            </a:xfrm>
            <a:custGeom>
              <a:avLst/>
              <a:gdLst/>
              <a:ahLst/>
              <a:cxnLst/>
              <a:rect l="l" t="t" r="r" b="b"/>
              <a:pathLst>
                <a:path w="120000" h="120000" extrusionOk="0">
                  <a:moveTo>
                    <a:pt x="10020" y="93197"/>
                  </a:moveTo>
                  <a:cubicBezTo>
                    <a:pt x="2894" y="82468"/>
                    <a:pt x="-591" y="69730"/>
                    <a:pt x="82" y="56867"/>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732710" y="1199563"/>
              <a:ext cx="1334988" cy="86774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txBox="1"/>
            <p:nvPr/>
          </p:nvSpPr>
          <p:spPr>
            <a:xfrm>
              <a:off x="775070" y="1241923"/>
              <a:ext cx="1250268" cy="7830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None/>
              </a:pPr>
              <a:r>
                <a:rPr lang="en-US" sz="1300" b="0" i="0" u="none" strike="noStrike" cap="none">
                  <a:solidFill>
                    <a:schemeClr val="lt1"/>
                  </a:solidFill>
                  <a:latin typeface="Arial"/>
                  <a:ea typeface="Arial"/>
                  <a:cs typeface="Arial"/>
                  <a:sym typeface="Arial"/>
                </a:rPr>
                <a:t>Indemnización</a:t>
              </a:r>
              <a:endParaRPr/>
            </a:p>
          </p:txBody>
        </p:sp>
        <p:sp>
          <p:nvSpPr>
            <p:cNvPr id="202" name="Google Shape;202;p31"/>
            <p:cNvSpPr/>
            <p:nvPr/>
          </p:nvSpPr>
          <p:spPr>
            <a:xfrm>
              <a:off x="1315405" y="436241"/>
              <a:ext cx="3465188" cy="3465188"/>
            </a:xfrm>
            <a:custGeom>
              <a:avLst/>
              <a:gdLst/>
              <a:ahLst/>
              <a:cxnLst/>
              <a:rect l="l" t="t" r="r" b="b"/>
              <a:pathLst>
                <a:path w="120000" h="120000" extrusionOk="0">
                  <a:moveTo>
                    <a:pt x="10461" y="26149"/>
                  </a:moveTo>
                  <a:lnTo>
                    <a:pt x="10461" y="26149"/>
                  </a:lnTo>
                  <a:cubicBezTo>
                    <a:pt x="16938" y="16670"/>
                    <a:pt x="25999" y="9248"/>
                    <a:pt x="36568" y="4765"/>
                  </a:cubicBezTo>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a:extLst>
              <a:ext uri="{FF2B5EF4-FFF2-40B4-BE49-F238E27FC236}">
                <a16:creationId xmlns:a16="http://schemas.microsoft.com/office/drawing/2014/main" id="{98F02598-DF78-4591-8E0D-2C30D26A43E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239325" y="127475"/>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Medidas materiales de	 </a:t>
            </a:r>
            <a:endParaRPr/>
          </a:p>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reparación</a:t>
            </a:r>
            <a:endParaRPr/>
          </a:p>
        </p:txBody>
      </p:sp>
      <p:sp>
        <p:nvSpPr>
          <p:cNvPr id="208" name="Google Shape;208;p32"/>
          <p:cNvSpPr txBox="1"/>
          <p:nvPr/>
        </p:nvSpPr>
        <p:spPr>
          <a:xfrm>
            <a:off x="4752650" y="1252300"/>
            <a:ext cx="4124400" cy="25716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Arial"/>
              <a:buChar char="●"/>
            </a:pPr>
            <a:r>
              <a:rPr lang="en-US" dirty="0" err="1">
                <a:solidFill>
                  <a:schemeClr val="dk2"/>
                </a:solidFill>
              </a:rPr>
              <a:t>P</a:t>
            </a:r>
            <a:r>
              <a:rPr lang="en-US" sz="1400" b="0" i="0" u="none" strike="noStrike" cap="none" dirty="0" err="1">
                <a:solidFill>
                  <a:schemeClr val="dk2"/>
                </a:solidFill>
                <a:latin typeface="Arial"/>
                <a:ea typeface="Arial"/>
                <a:cs typeface="Arial"/>
                <a:sym typeface="Arial"/>
              </a:rPr>
              <a:t>restaciones</a:t>
            </a:r>
            <a:r>
              <a:rPr lang="en-US" sz="1400" b="0" i="0" u="none" strike="noStrike" cap="none" dirty="0">
                <a:solidFill>
                  <a:schemeClr val="dk2"/>
                </a:solidFill>
                <a:latin typeface="Arial"/>
                <a:ea typeface="Arial"/>
                <a:cs typeface="Arial"/>
                <a:sym typeface="Arial"/>
              </a:rPr>
              <a:t> </a:t>
            </a:r>
            <a:r>
              <a:rPr lang="en-US" sz="1400" b="0" i="0" u="none" strike="noStrike" cap="none" dirty="0" err="1">
                <a:solidFill>
                  <a:schemeClr val="dk2"/>
                </a:solidFill>
                <a:latin typeface="Arial"/>
                <a:ea typeface="Arial"/>
                <a:cs typeface="Arial"/>
                <a:sym typeface="Arial"/>
              </a:rPr>
              <a:t>económicas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dirty="0" err="1">
                <a:solidFill>
                  <a:schemeClr val="dk2"/>
                </a:solidFill>
              </a:rPr>
              <a:t>P</a:t>
            </a:r>
            <a:r>
              <a:rPr lang="en-US" sz="1400" b="0" i="0" u="none" strike="noStrike" cap="none" dirty="0" err="1">
                <a:solidFill>
                  <a:schemeClr val="dk2"/>
                </a:solidFill>
                <a:latin typeface="Arial"/>
                <a:ea typeface="Arial"/>
                <a:cs typeface="Arial"/>
                <a:sym typeface="Arial"/>
              </a:rPr>
              <a:t>ensiones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dirty="0" err="1">
                <a:solidFill>
                  <a:schemeClr val="dk2"/>
                </a:solidFill>
              </a:rPr>
              <a:t>A</a:t>
            </a:r>
            <a:r>
              <a:rPr lang="en-US" sz="1400" b="0" i="0" u="none" strike="noStrike" cap="none" dirty="0" err="1">
                <a:solidFill>
                  <a:schemeClr val="dk2"/>
                </a:solidFill>
                <a:latin typeface="Arial"/>
                <a:ea typeface="Arial"/>
                <a:cs typeface="Arial"/>
                <a:sym typeface="Arial"/>
              </a:rPr>
              <a:t>cceso</a:t>
            </a:r>
            <a:r>
              <a:rPr lang="en-US" sz="1400" b="0" i="0" u="none" strike="noStrike" cap="none" dirty="0">
                <a:solidFill>
                  <a:schemeClr val="dk2"/>
                </a:solidFill>
                <a:latin typeface="Arial"/>
                <a:ea typeface="Arial"/>
                <a:cs typeface="Arial"/>
                <a:sym typeface="Arial"/>
              </a:rPr>
              <a:t> a </a:t>
            </a:r>
            <a:r>
              <a:rPr lang="en-US" sz="1400" b="0" i="0" u="none" strike="noStrike" cap="none" dirty="0" err="1">
                <a:solidFill>
                  <a:schemeClr val="dk2"/>
                </a:solidFill>
                <a:latin typeface="Arial"/>
                <a:ea typeface="Arial"/>
                <a:cs typeface="Arial"/>
                <a:sym typeface="Arial"/>
              </a:rPr>
              <a:t>servicios</a:t>
            </a:r>
            <a:r>
              <a:rPr lang="en-US" sz="1400" b="0" i="0" u="none" strike="noStrike" cap="none" dirty="0">
                <a:solidFill>
                  <a:schemeClr val="dk2"/>
                </a:solidFill>
                <a:latin typeface="Arial"/>
                <a:ea typeface="Arial"/>
                <a:cs typeface="Arial"/>
                <a:sym typeface="Arial"/>
              </a:rPr>
              <a:t> de </a:t>
            </a:r>
            <a:r>
              <a:rPr lang="en-US" sz="1400" b="0" i="0" u="none" strike="noStrike" cap="none" dirty="0" err="1">
                <a:solidFill>
                  <a:schemeClr val="dk2"/>
                </a:solidFill>
                <a:latin typeface="Arial"/>
                <a:ea typeface="Arial"/>
                <a:cs typeface="Arial"/>
                <a:sym typeface="Arial"/>
              </a:rPr>
              <a:t>atención</a:t>
            </a:r>
            <a:r>
              <a:rPr lang="en-US" sz="1400" b="0" i="0" u="none" strike="noStrike" cap="none" dirty="0">
                <a:solidFill>
                  <a:schemeClr val="dk2"/>
                </a:solidFill>
                <a:latin typeface="Arial"/>
                <a:ea typeface="Arial"/>
                <a:cs typeface="Arial"/>
                <a:sym typeface="Arial"/>
              </a:rPr>
              <a:t> de la </a:t>
            </a:r>
            <a:r>
              <a:rPr lang="en-US" sz="1400" b="0" i="0" u="none" strike="noStrike" cap="none" dirty="0" err="1">
                <a:solidFill>
                  <a:schemeClr val="dk2"/>
                </a:solidFill>
                <a:latin typeface="Arial"/>
                <a:ea typeface="Arial"/>
                <a:cs typeface="Arial"/>
                <a:sym typeface="Arial"/>
              </a:rPr>
              <a:t>salud</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dirty="0" err="1">
                <a:solidFill>
                  <a:schemeClr val="dk2"/>
                </a:solidFill>
              </a:rPr>
              <a:t>B</a:t>
            </a:r>
            <a:r>
              <a:rPr lang="en-US" sz="1400" b="0" i="0" u="none" strike="noStrike" cap="none" dirty="0" err="1">
                <a:solidFill>
                  <a:schemeClr val="dk2"/>
                </a:solidFill>
                <a:latin typeface="Arial"/>
                <a:ea typeface="Arial"/>
                <a:cs typeface="Arial"/>
                <a:sym typeface="Arial"/>
              </a:rPr>
              <a:t>onos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dirty="0" err="1">
                <a:solidFill>
                  <a:schemeClr val="dk2"/>
                </a:solidFill>
              </a:rPr>
              <a:t>B</a:t>
            </a:r>
            <a:r>
              <a:rPr lang="en-US" sz="1400" b="0" i="0" u="none" strike="noStrike" cap="none" dirty="0" err="1">
                <a:solidFill>
                  <a:schemeClr val="dk2"/>
                </a:solidFill>
                <a:latin typeface="Arial"/>
                <a:ea typeface="Arial"/>
                <a:cs typeface="Arial"/>
                <a:sym typeface="Arial"/>
              </a:rPr>
              <a:t>eneficios</a:t>
            </a:r>
            <a:r>
              <a:rPr lang="en-US" sz="1400" b="0" i="0" u="none" strike="noStrike" cap="none" dirty="0">
                <a:solidFill>
                  <a:schemeClr val="dk2"/>
                </a:solidFill>
                <a:latin typeface="Arial"/>
                <a:ea typeface="Arial"/>
                <a:cs typeface="Arial"/>
                <a:sym typeface="Arial"/>
              </a:rPr>
              <a:t> </a:t>
            </a:r>
            <a:r>
              <a:rPr lang="en-US" sz="1400" b="0" i="0" u="none" strike="noStrike" cap="none" dirty="0" err="1">
                <a:solidFill>
                  <a:schemeClr val="dk2"/>
                </a:solidFill>
                <a:latin typeface="Arial"/>
                <a:ea typeface="Arial"/>
                <a:cs typeface="Arial"/>
                <a:sym typeface="Arial"/>
              </a:rPr>
              <a:t>educativos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dirty="0" err="1">
                <a:solidFill>
                  <a:schemeClr val="dk2"/>
                </a:solidFill>
              </a:rPr>
              <a:t>A</a:t>
            </a:r>
            <a:r>
              <a:rPr lang="en-US" sz="1400" b="0" i="0" u="none" strike="noStrike" cap="none" dirty="0" err="1">
                <a:solidFill>
                  <a:schemeClr val="dk2"/>
                </a:solidFill>
                <a:latin typeface="Arial"/>
                <a:ea typeface="Arial"/>
                <a:cs typeface="Arial"/>
                <a:sym typeface="Arial"/>
              </a:rPr>
              <a:t>cceso</a:t>
            </a:r>
            <a:r>
              <a:rPr lang="en-US" sz="1400" b="0" i="0" u="none" strike="noStrike" cap="none" dirty="0">
                <a:solidFill>
                  <a:schemeClr val="dk2"/>
                </a:solidFill>
                <a:latin typeface="Arial"/>
                <a:ea typeface="Arial"/>
                <a:cs typeface="Arial"/>
                <a:sym typeface="Arial"/>
              </a:rPr>
              <a:t> a </a:t>
            </a:r>
            <a:r>
              <a:rPr lang="en-US" sz="1400" b="0" i="0" u="none" strike="noStrike" cap="none" dirty="0" err="1">
                <a:solidFill>
                  <a:schemeClr val="dk2"/>
                </a:solidFill>
                <a:latin typeface="Arial"/>
                <a:ea typeface="Arial"/>
                <a:cs typeface="Arial"/>
                <a:sym typeface="Arial"/>
              </a:rPr>
              <a:t>archivos</a:t>
            </a:r>
            <a:r>
              <a:rPr lang="en-US" sz="1400" b="0" i="0" u="none" strike="noStrike" cap="none" dirty="0">
                <a:solidFill>
                  <a:schemeClr val="dk2"/>
                </a:solidFill>
                <a:latin typeface="Arial"/>
                <a:ea typeface="Arial"/>
                <a:cs typeface="Arial"/>
                <a:sym typeface="Arial"/>
              </a:rPr>
              <a:t> </a:t>
            </a:r>
            <a:r>
              <a:rPr lang="en-US" sz="1400" b="0" i="0" u="none" strike="noStrike" cap="none" dirty="0" err="1">
                <a:solidFill>
                  <a:schemeClr val="dk2"/>
                </a:solidFill>
                <a:latin typeface="Arial"/>
                <a:ea typeface="Arial"/>
                <a:cs typeface="Arial"/>
                <a:sym typeface="Arial"/>
              </a:rPr>
              <a:t>secretos</a:t>
            </a:r>
            <a:r>
              <a:rPr lang="en-US" sz="1400" b="0" i="0" u="none" strike="noStrike" cap="none" dirty="0">
                <a:solidFill>
                  <a:schemeClr val="dk2"/>
                </a:solidFill>
                <a:latin typeface="Arial"/>
                <a:ea typeface="Arial"/>
                <a:cs typeface="Arial"/>
                <a:sym typeface="Arial"/>
              </a:rPr>
              <a:t> </a:t>
            </a:r>
            <a:r>
              <a:rPr lang="en-US" sz="1400" b="0" i="0" u="none" strike="noStrike" cap="none" dirty="0" err="1">
                <a:solidFill>
                  <a:schemeClr val="dk2"/>
                </a:solidFill>
                <a:latin typeface="Arial"/>
                <a:ea typeface="Arial"/>
                <a:cs typeface="Arial"/>
                <a:sym typeface="Arial"/>
              </a:rPr>
              <a:t>sobre</a:t>
            </a:r>
            <a:r>
              <a:rPr lang="en-US" sz="1400" b="0" i="0" u="none" strike="noStrike" cap="none" dirty="0">
                <a:solidFill>
                  <a:schemeClr val="dk2"/>
                </a:solidFill>
                <a:latin typeface="Arial"/>
                <a:ea typeface="Arial"/>
                <a:cs typeface="Arial"/>
                <a:sym typeface="Arial"/>
              </a:rPr>
              <a:t> las </a:t>
            </a:r>
            <a:r>
              <a:rPr lang="en-US" sz="1400" b="0" i="0" u="none" strike="noStrike" cap="none" dirty="0" err="1">
                <a:solidFill>
                  <a:schemeClr val="dk2"/>
                </a:solidFill>
                <a:latin typeface="Arial"/>
                <a:ea typeface="Arial"/>
                <a:cs typeface="Arial"/>
                <a:sym typeface="Arial"/>
              </a:rPr>
              <a:t>violaciones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dirty="0" err="1">
                <a:solidFill>
                  <a:schemeClr val="dk2"/>
                </a:solidFill>
              </a:rPr>
              <a:t>E</a:t>
            </a:r>
            <a:r>
              <a:rPr lang="en-US" sz="1400" b="0" i="0" u="none" strike="noStrike" cap="none" dirty="0" err="1">
                <a:solidFill>
                  <a:schemeClr val="dk2"/>
                </a:solidFill>
                <a:latin typeface="Arial"/>
                <a:ea typeface="Arial"/>
                <a:cs typeface="Arial"/>
                <a:sym typeface="Arial"/>
              </a:rPr>
              <a:t>xhumación</a:t>
            </a:r>
            <a:r>
              <a:rPr lang="en-US" sz="1400" b="0" i="0" u="none" strike="noStrike" cap="none" dirty="0">
                <a:solidFill>
                  <a:schemeClr val="dk2"/>
                </a:solidFill>
                <a:latin typeface="Arial"/>
                <a:ea typeface="Arial"/>
                <a:cs typeface="Arial"/>
                <a:sym typeface="Arial"/>
              </a:rPr>
              <a:t>, </a:t>
            </a:r>
            <a:r>
              <a:rPr lang="en-US" sz="1400" b="0" i="0" u="none" strike="noStrike" cap="none" dirty="0" err="1">
                <a:solidFill>
                  <a:schemeClr val="dk2"/>
                </a:solidFill>
                <a:latin typeface="Arial"/>
                <a:ea typeface="Arial"/>
                <a:cs typeface="Arial"/>
                <a:sym typeface="Arial"/>
              </a:rPr>
              <a:t>identificación</a:t>
            </a:r>
            <a:r>
              <a:rPr lang="en-US" sz="1400" b="0" i="0" u="none" strike="noStrike" cap="none" dirty="0">
                <a:solidFill>
                  <a:schemeClr val="dk2"/>
                </a:solidFill>
                <a:latin typeface="Arial"/>
                <a:ea typeface="Arial"/>
                <a:cs typeface="Arial"/>
                <a:sym typeface="Arial"/>
              </a:rPr>
              <a:t> y </a:t>
            </a:r>
            <a:r>
              <a:rPr lang="en-US" sz="1400" b="0" i="0" u="none" strike="noStrike" cap="none" dirty="0" err="1">
                <a:solidFill>
                  <a:schemeClr val="dk2"/>
                </a:solidFill>
                <a:latin typeface="Arial"/>
                <a:ea typeface="Arial"/>
                <a:cs typeface="Arial"/>
                <a:sym typeface="Arial"/>
              </a:rPr>
              <a:t>reinhumación</a:t>
            </a:r>
            <a:r>
              <a:rPr lang="en-US" sz="1400" b="0" i="0" u="none" strike="noStrike" cap="none" dirty="0">
                <a:solidFill>
                  <a:schemeClr val="dk2"/>
                </a:solidFill>
                <a:latin typeface="Arial"/>
                <a:ea typeface="Arial"/>
                <a:cs typeface="Arial"/>
                <a:sym typeface="Arial"/>
              </a:rPr>
              <a:t> de las </a:t>
            </a:r>
            <a:r>
              <a:rPr lang="en-US" sz="1400" b="0" i="0" u="none" strike="noStrike" cap="none" dirty="0" err="1">
                <a:solidFill>
                  <a:schemeClr val="dk2"/>
                </a:solidFill>
                <a:latin typeface="Arial"/>
                <a:ea typeface="Arial"/>
                <a:cs typeface="Arial"/>
                <a:sym typeface="Arial"/>
              </a:rPr>
              <a:t>víctimas</a:t>
            </a:r>
            <a:endParaRPr dirty="0"/>
          </a:p>
        </p:txBody>
      </p:sp>
      <p:sp>
        <p:nvSpPr>
          <p:cNvPr id="4" name="Rectangle 3">
            <a:extLst>
              <a:ext uri="{FF2B5EF4-FFF2-40B4-BE49-F238E27FC236}">
                <a16:creationId xmlns:a16="http://schemas.microsoft.com/office/drawing/2014/main" id="{F8CBD0C5-28A9-4F25-932B-0571F136CB0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239325" y="127475"/>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Reparaciones</a:t>
            </a:r>
            <a:endParaRPr/>
          </a:p>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simbólicas</a:t>
            </a:r>
            <a:endParaRPr/>
          </a:p>
        </p:txBody>
      </p:sp>
      <p:sp>
        <p:nvSpPr>
          <p:cNvPr id="214" name="Google Shape;214;p33"/>
          <p:cNvSpPr txBox="1"/>
          <p:nvPr/>
        </p:nvSpPr>
        <p:spPr>
          <a:xfrm>
            <a:off x="4752650" y="1252300"/>
            <a:ext cx="4124400" cy="25716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dirty="0">
                <a:solidFill>
                  <a:schemeClr val="dk2"/>
                </a:solidFill>
                <a:latin typeface="Roboto"/>
                <a:ea typeface="Roboto"/>
                <a:cs typeface="Roboto"/>
                <a:sym typeface="Roboto"/>
              </a:rPr>
              <a:t>C</a:t>
            </a:r>
            <a:r>
              <a:rPr lang="en-US" sz="1400" b="0" i="0" u="none" strike="noStrike" cap="none" dirty="0">
                <a:solidFill>
                  <a:schemeClr val="dk2"/>
                </a:solidFill>
                <a:latin typeface="Roboto"/>
                <a:ea typeface="Roboto"/>
                <a:cs typeface="Roboto"/>
                <a:sym typeface="Roboto"/>
              </a:rPr>
              <a:t>artas de </a:t>
            </a:r>
            <a:r>
              <a:rPr lang="en-US" sz="1400" b="0" i="0" u="none" strike="noStrike" cap="none" dirty="0" err="1">
                <a:solidFill>
                  <a:schemeClr val="dk2"/>
                </a:solidFill>
                <a:latin typeface="Roboto"/>
                <a:ea typeface="Roboto"/>
                <a:cs typeface="Roboto"/>
                <a:sym typeface="Roboto"/>
              </a:rPr>
              <a:t>disculpa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personalizadas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firmadas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la </a:t>
            </a:r>
            <a:r>
              <a:rPr lang="en-US" sz="1400" b="0" i="0" u="none" strike="noStrike" cap="none" dirty="0" err="1">
                <a:solidFill>
                  <a:schemeClr val="dk2"/>
                </a:solidFill>
                <a:latin typeface="Roboto"/>
                <a:ea typeface="Roboto"/>
                <a:cs typeface="Roboto"/>
                <a:sym typeface="Roboto"/>
              </a:rPr>
              <a:t>máxima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autoridad</a:t>
            </a:r>
            <a:r>
              <a:rPr lang="en-US" sz="1400" b="0" i="0" u="none" strike="noStrike" cap="none" dirty="0">
                <a:solidFill>
                  <a:schemeClr val="dk2"/>
                </a:solidFill>
                <a:latin typeface="Roboto"/>
                <a:ea typeface="Roboto"/>
                <a:cs typeface="Roboto"/>
                <a:sym typeface="Roboto"/>
              </a:rPr>
              <a:t> del </a:t>
            </a:r>
            <a:r>
              <a:rPr lang="en-US" dirty="0" err="1">
                <a:solidFill>
                  <a:schemeClr val="dk2"/>
                </a:solidFill>
                <a:latin typeface="Roboto"/>
                <a:ea typeface="Roboto"/>
                <a:cs typeface="Roboto"/>
                <a:sym typeface="Roboto"/>
              </a:rPr>
              <a:t>g</a:t>
            </a:r>
            <a:r>
              <a:rPr lang="en-US" sz="1400" b="0" i="0" u="none" strike="noStrike" cap="none" dirty="0" err="1">
                <a:solidFill>
                  <a:schemeClr val="dk2"/>
                </a:solidFill>
                <a:latin typeface="Roboto"/>
                <a:ea typeface="Roboto"/>
                <a:cs typeface="Roboto"/>
                <a:sym typeface="Roboto"/>
              </a:rPr>
              <a:t>obierno</a:t>
            </a:r>
            <a:endParaRPr dirty="0"/>
          </a:p>
          <a:p>
            <a:pPr marL="0" marR="0" lvl="0" indent="0" algn="l" rtl="0">
              <a:lnSpc>
                <a:spcPct val="100000"/>
              </a:lnSpc>
              <a:spcBef>
                <a:spcPts val="0"/>
              </a:spcBef>
              <a:spcAft>
                <a:spcPts val="0"/>
              </a:spcAft>
              <a:buClr>
                <a:srgbClr val="000000"/>
              </a:buClr>
              <a:buSzPts val="11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E</a:t>
            </a:r>
            <a:r>
              <a:rPr lang="en-US" sz="1400" b="0" i="0" u="none" strike="noStrike" cap="none" dirty="0" err="1">
                <a:solidFill>
                  <a:schemeClr val="dk2"/>
                </a:solidFill>
                <a:latin typeface="Roboto"/>
                <a:ea typeface="Roboto"/>
                <a:cs typeface="Roboto"/>
                <a:sym typeface="Roboto"/>
              </a:rPr>
              <a:t>misión</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ejemplares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personalizados</a:t>
            </a:r>
            <a:r>
              <a:rPr lang="en-US" sz="1400" b="0" i="0" u="none" strike="noStrike" cap="none" dirty="0">
                <a:solidFill>
                  <a:schemeClr val="dk2"/>
                </a:solidFill>
                <a:latin typeface="Roboto"/>
                <a:ea typeface="Roboto"/>
                <a:cs typeface="Roboto"/>
                <a:sym typeface="Roboto"/>
              </a:rPr>
              <a:t> para las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del </a:t>
            </a:r>
            <a:r>
              <a:rPr lang="en-US" sz="1400" b="0" i="0" u="none" strike="noStrike" cap="none" dirty="0" err="1">
                <a:solidFill>
                  <a:schemeClr val="dk2"/>
                </a:solidFill>
                <a:latin typeface="Roboto"/>
                <a:ea typeface="Roboto"/>
                <a:cs typeface="Roboto"/>
                <a:sym typeface="Roboto"/>
              </a:rPr>
              <a:t>informe</a:t>
            </a:r>
            <a:r>
              <a:rPr lang="en-US" sz="1400" b="0" i="0" u="none" strike="noStrike" cap="none" dirty="0">
                <a:solidFill>
                  <a:schemeClr val="dk2"/>
                </a:solidFill>
                <a:latin typeface="Roboto"/>
                <a:ea typeface="Roboto"/>
                <a:cs typeface="Roboto"/>
                <a:sym typeface="Roboto"/>
              </a:rPr>
              <a:t> final de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comisión</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verdad</a:t>
            </a:r>
            <a:endParaRPr dirty="0"/>
          </a:p>
          <a:p>
            <a:pPr marL="139700" marR="0" lvl="0" indent="0" algn="l" rtl="0">
              <a:lnSpc>
                <a:spcPct val="100000"/>
              </a:lnSpc>
              <a:spcBef>
                <a:spcPts val="0"/>
              </a:spcBef>
              <a:spcAft>
                <a:spcPts val="0"/>
              </a:spcAft>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A</a:t>
            </a:r>
            <a:r>
              <a:rPr lang="en-US" sz="1400" b="0" i="0" u="none" strike="noStrike" cap="none" dirty="0" err="1">
                <a:solidFill>
                  <a:schemeClr val="dk2"/>
                </a:solidFill>
                <a:latin typeface="Roboto"/>
                <a:ea typeface="Roboto"/>
                <a:cs typeface="Roboto"/>
                <a:sym typeface="Roboto"/>
              </a:rPr>
              <a:t>poyo</a:t>
            </a:r>
            <a:r>
              <a:rPr lang="en-US" sz="1400" b="0" i="0" u="none" strike="noStrike" cap="none" dirty="0">
                <a:solidFill>
                  <a:schemeClr val="dk2"/>
                </a:solidFill>
                <a:latin typeface="Roboto"/>
                <a:ea typeface="Roboto"/>
                <a:cs typeface="Roboto"/>
                <a:sym typeface="Roboto"/>
              </a:rPr>
              <a:t> a las </a:t>
            </a:r>
            <a:r>
              <a:rPr lang="en-US" sz="1400" b="0" i="0" u="none" strike="noStrike" cap="none" dirty="0" err="1">
                <a:solidFill>
                  <a:schemeClr val="dk2"/>
                </a:solidFill>
                <a:latin typeface="Roboto"/>
                <a:ea typeface="Roboto"/>
                <a:cs typeface="Roboto"/>
                <a:sym typeface="Roboto"/>
              </a:rPr>
              <a:t>familias</a:t>
            </a:r>
            <a:r>
              <a:rPr lang="en-US" sz="1400" b="0" i="0" u="none" strike="noStrike" cap="none" dirty="0">
                <a:solidFill>
                  <a:schemeClr val="dk2"/>
                </a:solidFill>
                <a:latin typeface="Roboto"/>
                <a:ea typeface="Roboto"/>
                <a:cs typeface="Roboto"/>
                <a:sym typeface="Roboto"/>
              </a:rPr>
              <a:t> para que </a:t>
            </a:r>
            <a:r>
              <a:rPr lang="en-US" sz="1400" b="0" i="0" u="none" strike="noStrike" cap="none" dirty="0" err="1">
                <a:solidFill>
                  <a:schemeClr val="dk2"/>
                </a:solidFill>
                <a:latin typeface="Roboto"/>
                <a:ea typeface="Roboto"/>
                <a:cs typeface="Roboto"/>
                <a:sym typeface="Roboto"/>
              </a:rPr>
              <a:t>puedan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digna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sepultura</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sus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queridos</a:t>
            </a:r>
            <a:endParaRPr dirty="0"/>
          </a:p>
          <a:p>
            <a:pPr marL="0" marR="0" lvl="0" indent="0" algn="l" rtl="0">
              <a:lnSpc>
                <a:spcPct val="100000"/>
              </a:lnSpc>
              <a:spcBef>
                <a:spcPts val="0"/>
              </a:spcBef>
              <a:spcAft>
                <a:spcPts val="0"/>
              </a:spcAft>
              <a:buClr>
                <a:srgbClr val="000000"/>
              </a:buClr>
              <a:buSzPts val="11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a:solidFill>
                  <a:schemeClr val="dk2"/>
                </a:solidFill>
                <a:latin typeface="Roboto"/>
                <a:ea typeface="Roboto"/>
                <a:cs typeface="Roboto"/>
                <a:sym typeface="Roboto"/>
              </a:rPr>
              <a:t>C</a:t>
            </a:r>
            <a:r>
              <a:rPr lang="en-US" sz="1400" b="0" i="0" u="none" strike="noStrike" cap="none" dirty="0">
                <a:solidFill>
                  <a:schemeClr val="dk2"/>
                </a:solidFill>
                <a:latin typeface="Roboto"/>
                <a:ea typeface="Roboto"/>
                <a:cs typeface="Roboto"/>
                <a:sym typeface="Roboto"/>
              </a:rPr>
              <a:t>ambio de </a:t>
            </a:r>
            <a:r>
              <a:rPr lang="en-US" sz="1400" b="0" i="0" u="none" strike="noStrike" cap="none" dirty="0" err="1">
                <a:solidFill>
                  <a:schemeClr val="dk2"/>
                </a:solidFill>
                <a:latin typeface="Roboto"/>
                <a:ea typeface="Roboto"/>
                <a:cs typeface="Roboto"/>
                <a:sym typeface="Roboto"/>
              </a:rPr>
              <a:t>nombre</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reutilización</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espacios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públicos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C</a:t>
            </a:r>
            <a:r>
              <a:rPr lang="en-US" sz="1400" b="0" i="0" u="none" strike="noStrike" cap="none" dirty="0" err="1">
                <a:solidFill>
                  <a:schemeClr val="dk2"/>
                </a:solidFill>
                <a:latin typeface="Roboto"/>
                <a:ea typeface="Roboto"/>
                <a:cs typeface="Roboto"/>
                <a:sym typeface="Roboto"/>
              </a:rPr>
              <a:t>onstrucción</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museos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monumentos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D</a:t>
            </a:r>
            <a:r>
              <a:rPr lang="en-US" sz="1400" b="0" i="0" u="none" strike="noStrike" cap="none" dirty="0" err="1">
                <a:solidFill>
                  <a:schemeClr val="dk2"/>
                </a:solidFill>
                <a:latin typeface="Roboto"/>
                <a:ea typeface="Roboto"/>
                <a:cs typeface="Roboto"/>
                <a:sym typeface="Roboto"/>
              </a:rPr>
              <a:t>isculpas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días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conmemoración</a:t>
            </a:r>
            <a:endParaRPr dirty="0"/>
          </a:p>
        </p:txBody>
      </p:sp>
      <p:pic>
        <p:nvPicPr>
          <p:cNvPr id="215" name="Google Shape;215;p33"/>
          <p:cNvPicPr preferRelativeResize="0"/>
          <p:nvPr/>
        </p:nvPicPr>
        <p:blipFill rotWithShape="1">
          <a:blip r:embed="rId3">
            <a:alphaModFix/>
          </a:blip>
          <a:srcRect/>
          <a:stretch/>
        </p:blipFill>
        <p:spPr>
          <a:xfrm>
            <a:off x="0" y="1517375"/>
            <a:ext cx="4572000" cy="3036627"/>
          </a:xfrm>
          <a:prstGeom prst="rect">
            <a:avLst/>
          </a:prstGeom>
          <a:noFill/>
          <a:ln>
            <a:noFill/>
          </a:ln>
        </p:spPr>
      </p:pic>
      <p:sp>
        <p:nvSpPr>
          <p:cNvPr id="5" name="Rectangle 4">
            <a:extLst>
              <a:ext uri="{FF2B5EF4-FFF2-40B4-BE49-F238E27FC236}">
                <a16:creationId xmlns:a16="http://schemas.microsoft.com/office/drawing/2014/main" id="{EB49FF45-3EFD-48B4-AD98-1A294347831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p:nvPr/>
        </p:nvSpPr>
        <p:spPr>
          <a:xfrm>
            <a:off x="622850" y="335750"/>
            <a:ext cx="3421800" cy="47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chemeClr val="accent1"/>
                </a:solidFill>
                <a:latin typeface="Merriweather"/>
                <a:ea typeface="Merriweather"/>
                <a:cs typeface="Merriweather"/>
                <a:sym typeface="Merriweather"/>
              </a:rPr>
              <a:t>Sierra Leona</a:t>
            </a:r>
            <a:endParaRPr/>
          </a:p>
        </p:txBody>
      </p:sp>
      <p:sp>
        <p:nvSpPr>
          <p:cNvPr id="221" name="Google Shape;221;p34"/>
          <p:cNvSpPr txBox="1"/>
          <p:nvPr/>
        </p:nvSpPr>
        <p:spPr>
          <a:xfrm>
            <a:off x="1110575" y="1216000"/>
            <a:ext cx="7218300" cy="267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1"/>
                </a:solidFill>
                <a:latin typeface="Merriweather"/>
                <a:ea typeface="Merriweather"/>
                <a:cs typeface="Merriweather"/>
                <a:sym typeface="Merriweather"/>
              </a:rPr>
              <a:t>“Nunca avanzaremos como nación si no le pedimos perdón a las mujeres de este país por defraudarlas durante la guerra; nunca podremos disfrutar de un futuro mejor como nación si no pedimos disculpas a nuestras madres, hermanas, compañeras y compatriotas por lo que permitimos que les sucediera durante la guerra. Hace ya casi una década que terminó la guerra, y aun así, debemos pedir disculpas por los errores de la guerra.”</a:t>
            </a:r>
            <a:endParaRPr/>
          </a:p>
        </p:txBody>
      </p:sp>
      <p:sp>
        <p:nvSpPr>
          <p:cNvPr id="222" name="Google Shape;222;p34"/>
          <p:cNvSpPr txBox="1"/>
          <p:nvPr/>
        </p:nvSpPr>
        <p:spPr>
          <a:xfrm>
            <a:off x="4044650" y="3992350"/>
            <a:ext cx="4208400" cy="65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4"/>
                </a:solidFill>
                <a:latin typeface="Arial"/>
                <a:ea typeface="Arial"/>
                <a:cs typeface="Arial"/>
                <a:sym typeface="Arial"/>
              </a:rPr>
              <a:t>—</a:t>
            </a:r>
            <a:r>
              <a:rPr lang="en-US" sz="1600" b="0" i="0" u="none" strike="noStrike" cap="none">
                <a:solidFill>
                  <a:schemeClr val="accent4"/>
                </a:solidFill>
                <a:latin typeface="Calibri"/>
                <a:ea typeface="Calibri"/>
                <a:cs typeface="Calibri"/>
                <a:sym typeface="Calibri"/>
              </a:rPr>
              <a:t>Ernest Bai Koroma, Presidente de Sierra Leona</a:t>
            </a:r>
            <a:endParaRPr/>
          </a:p>
        </p:txBody>
      </p:sp>
      <p:sp>
        <p:nvSpPr>
          <p:cNvPr id="5" name="Rectangle 4">
            <a:extLst>
              <a:ext uri="{FF2B5EF4-FFF2-40B4-BE49-F238E27FC236}">
                <a16:creationId xmlns:a16="http://schemas.microsoft.com/office/drawing/2014/main" id="{34CD49FC-A300-4DD0-BA2C-D9D8B01EAD6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239325" y="127475"/>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Enfoques: Individual o colectivo</a:t>
            </a:r>
            <a:endParaRPr/>
          </a:p>
        </p:txBody>
      </p:sp>
      <p:sp>
        <p:nvSpPr>
          <p:cNvPr id="228" name="Google Shape;228;p35"/>
          <p:cNvSpPr txBox="1"/>
          <p:nvPr/>
        </p:nvSpPr>
        <p:spPr>
          <a:xfrm>
            <a:off x="4752650" y="1252300"/>
            <a:ext cx="4124400" cy="32809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Arial"/>
              <a:buChar char="●"/>
            </a:pPr>
            <a:r>
              <a:rPr lang="en-US" sz="1400" b="1" i="0" u="none" strike="noStrike" cap="none">
                <a:solidFill>
                  <a:schemeClr val="dk2"/>
                </a:solidFill>
                <a:latin typeface="Roboto"/>
                <a:ea typeface="Roboto"/>
                <a:cs typeface="Roboto"/>
                <a:sym typeface="Roboto"/>
              </a:rPr>
              <a:t>Individual:</a:t>
            </a:r>
            <a:r>
              <a:rPr lang="en-US" sz="1400" b="0" i="0" u="none" strike="noStrike" cap="none">
                <a:solidFill>
                  <a:schemeClr val="dk2"/>
                </a:solidFill>
                <a:latin typeface="Roboto"/>
                <a:ea typeface="Roboto"/>
                <a:cs typeface="Roboto"/>
                <a:sym typeface="Roboto"/>
              </a:rPr>
              <a:t> identificación precisa de las personas que tienen derecho a los beneficios.</a:t>
            </a: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Arial"/>
              <a:buChar char="●"/>
            </a:pPr>
            <a:r>
              <a:rPr lang="en-US" sz="1400" b="1" i="0" u="none" strike="noStrike" cap="none">
                <a:solidFill>
                  <a:schemeClr val="dk2"/>
                </a:solidFill>
                <a:latin typeface="Roboto"/>
                <a:ea typeface="Roboto"/>
                <a:cs typeface="Roboto"/>
                <a:sym typeface="Roboto"/>
              </a:rPr>
              <a:t>Colectivo:</a:t>
            </a:r>
            <a:r>
              <a:rPr lang="en-US" sz="1400" b="0" i="0" u="none" strike="noStrike" cap="none">
                <a:solidFill>
                  <a:schemeClr val="dk2"/>
                </a:solidFill>
                <a:latin typeface="Roboto"/>
                <a:ea typeface="Roboto"/>
                <a:cs typeface="Roboto"/>
                <a:sym typeface="Roboto"/>
              </a:rPr>
              <a:t> las personas que sufrieron la misma violación o poblaciones de un área que se vieron afectadas por una violación o violaciones.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Daño colectivo significa “daños a bienes públicos, es decir, daño en el tejido social y el sistema de infraestructuras en las zonas especialmente afectadas”. </a:t>
            </a:r>
            <a:r>
              <a:rPr lang="en-US" sz="1200" b="0" i="0" u="none" strike="noStrike" cap="none">
                <a:solidFill>
                  <a:schemeClr val="accent4"/>
                </a:solidFill>
                <a:latin typeface="Roboto"/>
                <a:ea typeface="Roboto"/>
                <a:cs typeface="Roboto"/>
                <a:sym typeface="Roboto"/>
              </a:rPr>
              <a:t>—Ruth Rubio- Marín, </a:t>
            </a:r>
            <a:r>
              <a:rPr lang="en-US" sz="1200" b="0" i="1" u="none" strike="noStrike" cap="none">
                <a:solidFill>
                  <a:schemeClr val="accent4"/>
                </a:solidFill>
                <a:latin typeface="Roboto"/>
                <a:ea typeface="Roboto"/>
                <a:cs typeface="Roboto"/>
                <a:sym typeface="Roboto"/>
              </a:rPr>
              <a:t>The Gender of Reparations</a:t>
            </a:r>
            <a:endParaRPr/>
          </a:p>
        </p:txBody>
      </p:sp>
      <p:pic>
        <p:nvPicPr>
          <p:cNvPr id="229" name="Google Shape;229;p35"/>
          <p:cNvPicPr preferRelativeResize="0"/>
          <p:nvPr/>
        </p:nvPicPr>
        <p:blipFill rotWithShape="1">
          <a:blip r:embed="rId3">
            <a:alphaModFix/>
          </a:blip>
          <a:srcRect/>
          <a:stretch/>
        </p:blipFill>
        <p:spPr>
          <a:xfrm>
            <a:off x="0" y="1488575"/>
            <a:ext cx="4572001" cy="3044625"/>
          </a:xfrm>
          <a:prstGeom prst="rect">
            <a:avLst/>
          </a:prstGeom>
          <a:noFill/>
          <a:ln>
            <a:noFill/>
          </a:ln>
        </p:spPr>
      </p:pic>
      <p:sp>
        <p:nvSpPr>
          <p:cNvPr id="5" name="Rectangle 4">
            <a:extLst>
              <a:ext uri="{FF2B5EF4-FFF2-40B4-BE49-F238E27FC236}">
                <a16:creationId xmlns:a16="http://schemas.microsoft.com/office/drawing/2014/main" id="{E79CE8ED-4021-43B7-9BA9-146402ACE1A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6"/>
          <p:cNvPicPr preferRelativeResize="0"/>
          <p:nvPr/>
        </p:nvPicPr>
        <p:blipFill rotWithShape="1">
          <a:blip r:embed="rId3">
            <a:alphaModFix/>
          </a:blip>
          <a:srcRect/>
          <a:stretch/>
        </p:blipFill>
        <p:spPr>
          <a:xfrm>
            <a:off x="0" y="0"/>
            <a:ext cx="5122155" cy="3414779"/>
          </a:xfrm>
          <a:prstGeom prst="rect">
            <a:avLst/>
          </a:prstGeom>
          <a:noFill/>
          <a:ln>
            <a:noFill/>
          </a:ln>
        </p:spPr>
      </p:pic>
      <p:sp>
        <p:nvSpPr>
          <p:cNvPr id="235" name="Google Shape;235;p36"/>
          <p:cNvSpPr txBox="1"/>
          <p:nvPr/>
        </p:nvSpPr>
        <p:spPr>
          <a:xfrm>
            <a:off x="498650" y="140575"/>
            <a:ext cx="1376100" cy="47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chemeClr val="lt1"/>
                </a:solidFill>
                <a:latin typeface="Merriweather"/>
                <a:ea typeface="Merriweather"/>
                <a:cs typeface="Merriweather"/>
                <a:sym typeface="Merriweather"/>
              </a:rPr>
              <a:t>Perú</a:t>
            </a:r>
            <a:endParaRPr/>
          </a:p>
        </p:txBody>
      </p:sp>
      <p:pic>
        <p:nvPicPr>
          <p:cNvPr id="236" name="Google Shape;236;p36"/>
          <p:cNvPicPr preferRelativeResize="0"/>
          <p:nvPr/>
        </p:nvPicPr>
        <p:blipFill rotWithShape="1">
          <a:blip r:embed="rId4">
            <a:alphaModFix/>
          </a:blip>
          <a:srcRect/>
          <a:stretch/>
        </p:blipFill>
        <p:spPr>
          <a:xfrm>
            <a:off x="4020521" y="1728725"/>
            <a:ext cx="5123477" cy="3414778"/>
          </a:xfrm>
          <a:prstGeom prst="rect">
            <a:avLst/>
          </a:prstGeom>
          <a:noFill/>
          <a:ln>
            <a:noFill/>
          </a:ln>
        </p:spPr>
      </p:pic>
      <p:sp>
        <p:nvSpPr>
          <p:cNvPr id="237" name="Google Shape;237;p36"/>
          <p:cNvSpPr txBox="1"/>
          <p:nvPr/>
        </p:nvSpPr>
        <p:spPr>
          <a:xfrm>
            <a:off x="6283842" y="3544625"/>
            <a:ext cx="2658933" cy="65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chemeClr val="lt1"/>
                </a:solidFill>
                <a:latin typeface="Merriweather"/>
                <a:ea typeface="Merriweather"/>
                <a:cs typeface="Merriweather"/>
                <a:sym typeface="Merriweather"/>
              </a:rPr>
              <a:t>Marruecos</a:t>
            </a:r>
            <a:endParaRPr/>
          </a:p>
        </p:txBody>
      </p:sp>
      <p:sp>
        <p:nvSpPr>
          <p:cNvPr id="6" name="Rectangle 5">
            <a:extLst>
              <a:ext uri="{FF2B5EF4-FFF2-40B4-BE49-F238E27FC236}">
                <a16:creationId xmlns:a16="http://schemas.microsoft.com/office/drawing/2014/main" id="{E089F19C-8EA4-43C4-B6BA-1E9D50B22703}"/>
              </a:ext>
            </a:extLst>
          </p:cNvPr>
          <p:cNvSpPr/>
          <p:nvPr/>
        </p:nvSpPr>
        <p:spPr>
          <a:xfrm>
            <a:off x="0" y="4895203"/>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7"/>
          <p:cNvSpPr txBox="1"/>
          <p:nvPr/>
        </p:nvSpPr>
        <p:spPr>
          <a:xfrm>
            <a:off x="800800" y="275815"/>
            <a:ext cx="7218300" cy="317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accent1"/>
                </a:solidFill>
                <a:latin typeface="Merriweather"/>
                <a:ea typeface="Merriweather"/>
                <a:cs typeface="Merriweather"/>
                <a:sym typeface="Merriweather"/>
              </a:rPr>
              <a:t>“Fundamentalmente, las </a:t>
            </a:r>
            <a:r>
              <a:rPr lang="en-US" sz="1900" b="1" i="0" u="none" strike="noStrike" cap="none">
                <a:solidFill>
                  <a:schemeClr val="accent1"/>
                </a:solidFill>
                <a:latin typeface="Merriweather"/>
                <a:ea typeface="Merriweather"/>
                <a:cs typeface="Merriweather"/>
                <a:sym typeface="Merriweather"/>
              </a:rPr>
              <a:t>reparaciones colectivas </a:t>
            </a:r>
            <a:r>
              <a:rPr lang="en-US" sz="1900" b="0" i="0" u="none" strike="noStrike" cap="none">
                <a:solidFill>
                  <a:schemeClr val="accent1"/>
                </a:solidFill>
                <a:latin typeface="Merriweather"/>
                <a:ea typeface="Merriweather"/>
                <a:cs typeface="Merriweather"/>
                <a:sym typeface="Merriweather"/>
              </a:rPr>
              <a:t>consideran al individuo en el contexto de sus vínculos sociales. El uso del término </a:t>
            </a:r>
            <a:r>
              <a:rPr lang="en-US" sz="1900" b="0" i="1" u="none" strike="noStrike" cap="none">
                <a:solidFill>
                  <a:schemeClr val="accent1"/>
                </a:solidFill>
                <a:latin typeface="Merriweather"/>
                <a:ea typeface="Merriweather"/>
                <a:cs typeface="Merriweather"/>
                <a:sym typeface="Merriweather"/>
              </a:rPr>
              <a:t>reparaciones colectivas</a:t>
            </a:r>
            <a:r>
              <a:rPr lang="en-US" sz="1900" b="0" i="0" u="none" strike="noStrike" cap="none">
                <a:solidFill>
                  <a:schemeClr val="accent1"/>
                </a:solidFill>
                <a:latin typeface="Merriweather"/>
                <a:ea typeface="Merriweather"/>
                <a:cs typeface="Merriweather"/>
                <a:sym typeface="Merriweather"/>
              </a:rPr>
              <a:t> puede referirse a la reparación para un grupo social, étnico o geográfico en particular, o simplemente a una comunidad cuya cohesión y tejido han sido dañados, por lo que la reparación es para la comunidad. Este enfoque, por supuesto, plantea la dificultad de asignar a las víctimas a grupos o comunidades para recibir la reparación, un problema que se agrava por los cambios demográficos y sociales que se dan en un conflicto armado, especialmente los causados por el desplazamiento y la migración generalizada.”</a:t>
            </a:r>
            <a:endParaRPr/>
          </a:p>
        </p:txBody>
      </p:sp>
      <p:sp>
        <p:nvSpPr>
          <p:cNvPr id="243" name="Google Shape;243;p37"/>
          <p:cNvSpPr txBox="1"/>
          <p:nvPr/>
        </p:nvSpPr>
        <p:spPr>
          <a:xfrm>
            <a:off x="2706225" y="4278725"/>
            <a:ext cx="5383200" cy="65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accent4"/>
                </a:solidFill>
                <a:latin typeface="Arial"/>
                <a:ea typeface="Arial"/>
                <a:cs typeface="Arial"/>
                <a:sym typeface="Arial"/>
              </a:rPr>
              <a:t>—Naomi </a:t>
            </a:r>
            <a:r>
              <a:rPr lang="en-US" sz="1400" b="0" i="0" u="none" strike="noStrike" cap="none" dirty="0" err="1">
                <a:solidFill>
                  <a:schemeClr val="accent4"/>
                </a:solidFill>
                <a:latin typeface="Arial"/>
                <a:ea typeface="Arial"/>
                <a:cs typeface="Arial"/>
                <a:sym typeface="Arial"/>
              </a:rPr>
              <a:t>Roht-Arriaza</a:t>
            </a:r>
            <a:r>
              <a:rPr lang="en-US" sz="1400" b="0" i="0" u="none" strike="noStrike" cap="none" dirty="0">
                <a:solidFill>
                  <a:schemeClr val="accent4"/>
                </a:solidFill>
                <a:latin typeface="Arial"/>
                <a:ea typeface="Arial"/>
                <a:cs typeface="Arial"/>
                <a:sym typeface="Arial"/>
              </a:rPr>
              <a:t> y Katharine </a:t>
            </a:r>
            <a:r>
              <a:rPr lang="en-US" sz="1400" b="0" i="0" u="none" strike="noStrike" cap="none" dirty="0" err="1">
                <a:solidFill>
                  <a:schemeClr val="accent4"/>
                </a:solidFill>
                <a:latin typeface="Arial"/>
                <a:ea typeface="Arial"/>
                <a:cs typeface="Arial"/>
                <a:sym typeface="Arial"/>
              </a:rPr>
              <a:t>Orlovsky</a:t>
            </a:r>
            <a:r>
              <a:rPr lang="en-US" sz="1400" b="0" i="0" u="none" strike="noStrike" cap="none" dirty="0">
                <a:solidFill>
                  <a:schemeClr val="accent4"/>
                </a:solidFill>
                <a:latin typeface="Arial"/>
                <a:ea typeface="Arial"/>
                <a:cs typeface="Arial"/>
                <a:sym typeface="Arial"/>
              </a:rPr>
              <a:t>, </a:t>
            </a:r>
            <a:endParaRPr dirty="0"/>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accent4"/>
                </a:solidFill>
                <a:latin typeface="Arial"/>
                <a:ea typeface="Arial"/>
                <a:cs typeface="Arial"/>
                <a:sym typeface="Arial"/>
              </a:rPr>
              <a:t>“</a:t>
            </a:r>
            <a:r>
              <a:rPr lang="en-US" sz="1400" b="0" u="none" strike="noStrike" cap="none" dirty="0">
                <a:solidFill>
                  <a:schemeClr val="accent4"/>
                </a:solidFill>
                <a:latin typeface="Arial"/>
                <a:ea typeface="Arial"/>
                <a:cs typeface="Arial"/>
                <a:sym typeface="Arial"/>
              </a:rPr>
              <a:t>A Complementary Relationship: Reparations and Development</a:t>
            </a:r>
            <a:r>
              <a:rPr lang="en-US" sz="1400" b="0" i="1" u="none" strike="noStrike" cap="none" dirty="0">
                <a:solidFill>
                  <a:schemeClr val="accent4"/>
                </a:solidFill>
                <a:latin typeface="Arial"/>
                <a:ea typeface="Arial"/>
                <a:cs typeface="Arial"/>
                <a:sym typeface="Arial"/>
              </a:rPr>
              <a:t>”</a:t>
            </a:r>
            <a:endParaRPr dirty="0"/>
          </a:p>
        </p:txBody>
      </p:sp>
      <p:sp>
        <p:nvSpPr>
          <p:cNvPr id="4" name="Rectangle 3">
            <a:extLst>
              <a:ext uri="{FF2B5EF4-FFF2-40B4-BE49-F238E27FC236}">
                <a16:creationId xmlns:a16="http://schemas.microsoft.com/office/drawing/2014/main" id="{92647DA0-25E7-487B-9984-D8B307C1E86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8"/>
          <p:cNvPicPr preferRelativeResize="0"/>
          <p:nvPr/>
        </p:nvPicPr>
        <p:blipFill rotWithShape="1">
          <a:blip r:embed="rId3">
            <a:alphaModFix/>
          </a:blip>
          <a:srcRect/>
          <a:stretch/>
        </p:blipFill>
        <p:spPr>
          <a:xfrm>
            <a:off x="0" y="887183"/>
            <a:ext cx="4571999" cy="3369134"/>
          </a:xfrm>
          <a:prstGeom prst="rect">
            <a:avLst/>
          </a:prstGeom>
          <a:noFill/>
          <a:ln>
            <a:noFill/>
          </a:ln>
        </p:spPr>
      </p:pic>
      <p:sp>
        <p:nvSpPr>
          <p:cNvPr id="249" name="Google Shape;249;p38"/>
          <p:cNvSpPr txBox="1"/>
          <p:nvPr/>
        </p:nvSpPr>
        <p:spPr>
          <a:xfrm>
            <a:off x="5421054" y="887183"/>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Sudáfrica</a:t>
            </a:r>
            <a:endParaRPr/>
          </a:p>
        </p:txBody>
      </p:sp>
      <p:sp>
        <p:nvSpPr>
          <p:cNvPr id="4" name="Rectangle 3">
            <a:extLst>
              <a:ext uri="{FF2B5EF4-FFF2-40B4-BE49-F238E27FC236}">
                <a16:creationId xmlns:a16="http://schemas.microsoft.com/office/drawing/2014/main" id="{F9DE64FD-F414-4CC2-98D2-E97274D58B2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9"/>
          <p:cNvSpPr txBox="1">
            <a:spLocks noGrp="1"/>
          </p:cNvSpPr>
          <p:nvPr>
            <p:ph type="title"/>
          </p:nvPr>
        </p:nvSpPr>
        <p:spPr>
          <a:xfrm>
            <a:off x="311725" y="500925"/>
            <a:ext cx="37974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6. Cómo pueden surgir las reparaciones</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255" name="Google Shape;255;p39"/>
          <p:cNvSpPr txBox="1"/>
          <p:nvPr/>
        </p:nvSpPr>
        <p:spPr>
          <a:xfrm>
            <a:off x="4572000" y="1264625"/>
            <a:ext cx="39669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err="1">
                <a:solidFill>
                  <a:schemeClr val="dk2"/>
                </a:solidFill>
                <a:latin typeface="Roboto"/>
                <a:ea typeface="Roboto"/>
                <a:cs typeface="Roboto"/>
                <a:sym typeface="Roboto"/>
              </a:rPr>
              <a:t>Vía</a:t>
            </a:r>
            <a:r>
              <a:rPr lang="en-US" sz="1800" b="1" i="0" u="none" strike="noStrike" cap="none" dirty="0">
                <a:solidFill>
                  <a:schemeClr val="dk2"/>
                </a:solidFill>
                <a:latin typeface="Roboto"/>
                <a:ea typeface="Roboto"/>
                <a:cs typeface="Roboto"/>
                <a:sym typeface="Roboto"/>
              </a:rPr>
              <a:t> judicial</a:t>
            </a:r>
            <a:endParaRPr dirty="0"/>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None/>
            </a:pPr>
            <a:r>
              <a:rPr lang="en-US" sz="1600" b="0" i="1" u="none" strike="noStrike" cap="none" dirty="0">
                <a:solidFill>
                  <a:schemeClr val="dk2"/>
                </a:solidFill>
                <a:latin typeface="Roboto"/>
                <a:ea typeface="Roboto"/>
                <a:cs typeface="Roboto"/>
                <a:sym typeface="Roboto"/>
              </a:rPr>
              <a:t>“</a:t>
            </a:r>
            <a:r>
              <a:rPr lang="en-US" sz="1600" b="0" i="1" u="none" strike="noStrike" cap="none" dirty="0" err="1">
                <a:solidFill>
                  <a:schemeClr val="dk2"/>
                </a:solidFill>
                <a:latin typeface="Roboto"/>
                <a:ea typeface="Roboto"/>
                <a:cs typeface="Roboto"/>
                <a:sym typeface="Roboto"/>
              </a:rPr>
              <a:t>Siempre</a:t>
            </a:r>
            <a:r>
              <a:rPr lang="en-US" sz="1600" b="0" i="1" u="none" strike="noStrike" cap="none" dirty="0">
                <a:solidFill>
                  <a:schemeClr val="dk2"/>
                </a:solidFill>
                <a:latin typeface="Roboto"/>
                <a:ea typeface="Roboto"/>
                <a:cs typeface="Roboto"/>
                <a:sym typeface="Roboto"/>
              </a:rPr>
              <a:t> que sea </a:t>
            </a:r>
            <a:r>
              <a:rPr lang="en-US" sz="1600" b="0" i="1" u="none" strike="noStrike" cap="none" dirty="0" err="1">
                <a:solidFill>
                  <a:schemeClr val="dk2"/>
                </a:solidFill>
                <a:latin typeface="Roboto"/>
                <a:ea typeface="Roboto"/>
                <a:cs typeface="Roboto"/>
                <a:sym typeface="Roboto"/>
              </a:rPr>
              <a:t>posible</a:t>
            </a:r>
            <a:r>
              <a:rPr lang="en-US" sz="1600" b="0" i="1" u="none" strike="noStrike" cap="none" dirty="0">
                <a:solidFill>
                  <a:schemeClr val="dk2"/>
                </a:solidFill>
                <a:latin typeface="Roboto"/>
                <a:ea typeface="Roboto"/>
                <a:cs typeface="Roboto"/>
                <a:sym typeface="Roboto"/>
              </a:rPr>
              <a:t>, la </a:t>
            </a:r>
            <a:r>
              <a:rPr lang="en-US" sz="1600" b="0" i="1" u="none" strike="noStrike" cap="none" dirty="0" err="1">
                <a:solidFill>
                  <a:schemeClr val="dk2"/>
                </a:solidFill>
                <a:latin typeface="Roboto"/>
                <a:ea typeface="Roboto"/>
                <a:cs typeface="Roboto"/>
                <a:sym typeface="Roboto"/>
              </a:rPr>
              <a:t>reparación</a:t>
            </a:r>
            <a:r>
              <a:rPr lang="en-US" sz="1600" b="0" i="1" u="none" strike="noStrike" cap="none" dirty="0">
                <a:solidFill>
                  <a:schemeClr val="dk2"/>
                </a:solidFill>
                <a:latin typeface="Roboto"/>
                <a:ea typeface="Roboto"/>
                <a:cs typeface="Roboto"/>
                <a:sym typeface="Roboto"/>
              </a:rPr>
              <a:t> </a:t>
            </a:r>
            <a:r>
              <a:rPr lang="en-US" sz="1600" b="0" i="1" u="none" strike="noStrike" cap="none" dirty="0" err="1">
                <a:solidFill>
                  <a:schemeClr val="dk2"/>
                </a:solidFill>
                <a:latin typeface="Roboto"/>
                <a:ea typeface="Roboto"/>
                <a:cs typeface="Roboto"/>
                <a:sym typeface="Roboto"/>
              </a:rPr>
              <a:t>debe</a:t>
            </a:r>
            <a:r>
              <a:rPr lang="en-US" sz="1600" b="0" i="1" u="none" strike="noStrike" cap="none" dirty="0">
                <a:solidFill>
                  <a:schemeClr val="dk2"/>
                </a:solidFill>
                <a:latin typeface="Roboto"/>
                <a:ea typeface="Roboto"/>
                <a:cs typeface="Roboto"/>
                <a:sym typeface="Roboto"/>
              </a:rPr>
              <a:t> </a:t>
            </a:r>
            <a:r>
              <a:rPr lang="en-US" sz="1600" b="0" i="1" u="none" strike="noStrike" cap="none" dirty="0" err="1">
                <a:solidFill>
                  <a:schemeClr val="dk2"/>
                </a:solidFill>
                <a:latin typeface="Roboto"/>
                <a:ea typeface="Roboto"/>
                <a:cs typeface="Roboto"/>
                <a:sym typeface="Roboto"/>
              </a:rPr>
              <a:t>eliminar</a:t>
            </a:r>
            <a:r>
              <a:rPr lang="en-US" sz="1600" b="0" i="1" u="none" strike="noStrike" cap="none" dirty="0">
                <a:solidFill>
                  <a:schemeClr val="dk2"/>
                </a:solidFill>
                <a:latin typeface="Roboto"/>
                <a:ea typeface="Roboto"/>
                <a:cs typeface="Roboto"/>
                <a:sym typeface="Roboto"/>
              </a:rPr>
              <a:t> </a:t>
            </a:r>
            <a:r>
              <a:rPr lang="en-US" sz="1600" b="0" i="1" u="none" strike="noStrike" cap="none" dirty="0" err="1">
                <a:solidFill>
                  <a:schemeClr val="dk2"/>
                </a:solidFill>
                <a:latin typeface="Roboto"/>
                <a:ea typeface="Roboto"/>
                <a:cs typeface="Roboto"/>
                <a:sym typeface="Roboto"/>
              </a:rPr>
              <a:t>todas</a:t>
            </a:r>
            <a:r>
              <a:rPr lang="en-US" sz="1600" b="0" i="1" u="none" strike="noStrike" cap="none" dirty="0">
                <a:solidFill>
                  <a:schemeClr val="dk2"/>
                </a:solidFill>
                <a:latin typeface="Roboto"/>
                <a:ea typeface="Roboto"/>
                <a:cs typeface="Roboto"/>
                <a:sym typeface="Roboto"/>
              </a:rPr>
              <a:t> las </a:t>
            </a:r>
            <a:r>
              <a:rPr lang="en-US" sz="1600" b="0" i="1" u="none" strike="noStrike" cap="none" dirty="0" err="1">
                <a:solidFill>
                  <a:schemeClr val="dk2"/>
                </a:solidFill>
                <a:latin typeface="Roboto"/>
                <a:ea typeface="Roboto"/>
                <a:cs typeface="Roboto"/>
                <a:sym typeface="Roboto"/>
              </a:rPr>
              <a:t>consecuencias</a:t>
            </a:r>
            <a:r>
              <a:rPr lang="en-US" sz="1600" b="0" i="1" u="none" strike="noStrike" cap="none" dirty="0">
                <a:solidFill>
                  <a:schemeClr val="dk2"/>
                </a:solidFill>
                <a:latin typeface="Roboto"/>
                <a:ea typeface="Roboto"/>
                <a:cs typeface="Roboto"/>
                <a:sym typeface="Roboto"/>
              </a:rPr>
              <a:t> del </a:t>
            </a:r>
            <a:r>
              <a:rPr lang="en-US" sz="1600" b="0" i="1" u="none" strike="noStrike" cap="none" dirty="0" err="1">
                <a:solidFill>
                  <a:schemeClr val="dk2"/>
                </a:solidFill>
                <a:latin typeface="Roboto"/>
                <a:ea typeface="Roboto"/>
                <a:cs typeface="Roboto"/>
                <a:sym typeface="Roboto"/>
              </a:rPr>
              <a:t>acto</a:t>
            </a:r>
            <a:r>
              <a:rPr lang="en-US" sz="1600" b="0" i="1" u="none" strike="noStrike" cap="none" dirty="0">
                <a:solidFill>
                  <a:schemeClr val="dk2"/>
                </a:solidFill>
                <a:latin typeface="Roboto"/>
                <a:ea typeface="Roboto"/>
                <a:cs typeface="Roboto"/>
                <a:sym typeface="Roboto"/>
              </a:rPr>
              <a:t> </a:t>
            </a:r>
            <a:r>
              <a:rPr lang="en-US" sz="1600" b="0" i="1" u="none" strike="noStrike" cap="none" dirty="0" err="1">
                <a:solidFill>
                  <a:schemeClr val="dk2"/>
                </a:solidFill>
                <a:latin typeface="Roboto"/>
                <a:ea typeface="Roboto"/>
                <a:cs typeface="Roboto"/>
                <a:sym typeface="Roboto"/>
              </a:rPr>
              <a:t>ilegal</a:t>
            </a:r>
            <a:r>
              <a:rPr lang="en-US" sz="1600" b="0" i="1" u="none" strike="noStrike" cap="none" dirty="0">
                <a:solidFill>
                  <a:schemeClr val="dk2"/>
                </a:solidFill>
                <a:latin typeface="Roboto"/>
                <a:ea typeface="Roboto"/>
                <a:cs typeface="Roboto"/>
                <a:sym typeface="Roboto"/>
              </a:rPr>
              <a:t> y </a:t>
            </a:r>
            <a:r>
              <a:rPr lang="en-US" sz="1600" b="0" i="1" u="none" strike="noStrike" cap="none" dirty="0" err="1">
                <a:solidFill>
                  <a:schemeClr val="dk2"/>
                </a:solidFill>
                <a:latin typeface="Roboto"/>
                <a:ea typeface="Roboto"/>
                <a:cs typeface="Roboto"/>
                <a:sym typeface="Roboto"/>
              </a:rPr>
              <a:t>restablecer</a:t>
            </a:r>
            <a:r>
              <a:rPr lang="en-US" sz="1600" b="0" i="1" u="none" strike="noStrike" cap="none" dirty="0">
                <a:solidFill>
                  <a:schemeClr val="dk2"/>
                </a:solidFill>
                <a:latin typeface="Roboto"/>
                <a:ea typeface="Roboto"/>
                <a:cs typeface="Roboto"/>
                <a:sym typeface="Roboto"/>
              </a:rPr>
              <a:t> la </a:t>
            </a:r>
            <a:r>
              <a:rPr lang="en-US" sz="1600" b="0" i="1" u="none" strike="noStrike" cap="none" dirty="0" err="1">
                <a:solidFill>
                  <a:schemeClr val="dk2"/>
                </a:solidFill>
                <a:latin typeface="Roboto"/>
                <a:ea typeface="Roboto"/>
                <a:cs typeface="Roboto"/>
                <a:sym typeface="Roboto"/>
              </a:rPr>
              <a:t>situación</a:t>
            </a:r>
            <a:r>
              <a:rPr lang="en-US" sz="1600" b="0" i="1" u="none" strike="noStrike" cap="none" dirty="0">
                <a:solidFill>
                  <a:schemeClr val="dk2"/>
                </a:solidFill>
                <a:latin typeface="Roboto"/>
                <a:ea typeface="Roboto"/>
                <a:cs typeface="Roboto"/>
                <a:sym typeface="Roboto"/>
              </a:rPr>
              <a:t> que </a:t>
            </a:r>
            <a:r>
              <a:rPr lang="en-US" sz="1600" b="0" i="1" u="none" strike="noStrike" cap="none" dirty="0" err="1">
                <a:solidFill>
                  <a:schemeClr val="dk2"/>
                </a:solidFill>
                <a:latin typeface="Roboto"/>
                <a:ea typeface="Roboto"/>
                <a:cs typeface="Roboto"/>
                <a:sym typeface="Roboto"/>
              </a:rPr>
              <a:t>hubiera</a:t>
            </a:r>
            <a:r>
              <a:rPr lang="en-US" sz="1600" b="0" i="1" u="none" strike="noStrike" cap="none" dirty="0">
                <a:solidFill>
                  <a:schemeClr val="dk2"/>
                </a:solidFill>
                <a:latin typeface="Roboto"/>
                <a:ea typeface="Roboto"/>
                <a:cs typeface="Roboto"/>
                <a:sym typeface="Roboto"/>
              </a:rPr>
              <a:t> </a:t>
            </a:r>
            <a:r>
              <a:rPr lang="en-US" sz="1600" b="0" i="1" u="none" strike="noStrike" cap="none" dirty="0" err="1">
                <a:solidFill>
                  <a:schemeClr val="dk2"/>
                </a:solidFill>
                <a:latin typeface="Roboto"/>
                <a:ea typeface="Roboto"/>
                <a:cs typeface="Roboto"/>
                <a:sym typeface="Roboto"/>
              </a:rPr>
              <a:t>prevalecido</a:t>
            </a:r>
            <a:r>
              <a:rPr lang="en-US" sz="1600" b="0" i="1" u="none" strike="noStrike" cap="none" dirty="0">
                <a:solidFill>
                  <a:schemeClr val="dk2"/>
                </a:solidFill>
                <a:latin typeface="Roboto"/>
                <a:ea typeface="Roboto"/>
                <a:cs typeface="Roboto"/>
                <a:sym typeface="Roboto"/>
              </a:rPr>
              <a:t> </a:t>
            </a:r>
            <a:r>
              <a:rPr lang="en-US" sz="1600" b="0" i="1" u="none" strike="noStrike" cap="none" dirty="0" err="1">
                <a:solidFill>
                  <a:schemeClr val="dk2"/>
                </a:solidFill>
                <a:latin typeface="Roboto"/>
                <a:ea typeface="Roboto"/>
                <a:cs typeface="Roboto"/>
                <a:sym typeface="Roboto"/>
              </a:rPr>
              <a:t>si</a:t>
            </a:r>
            <a:r>
              <a:rPr lang="en-US" sz="1600" b="0" i="1" u="none" strike="noStrike" cap="none" dirty="0">
                <a:solidFill>
                  <a:schemeClr val="dk2"/>
                </a:solidFill>
                <a:latin typeface="Roboto"/>
                <a:ea typeface="Roboto"/>
                <a:cs typeface="Roboto"/>
                <a:sym typeface="Roboto"/>
              </a:rPr>
              <a:t> no se </a:t>
            </a:r>
            <a:r>
              <a:rPr lang="en-US" sz="1600" b="0" i="1" u="none" strike="noStrike" cap="none" dirty="0" err="1">
                <a:solidFill>
                  <a:schemeClr val="dk2"/>
                </a:solidFill>
                <a:latin typeface="Roboto"/>
                <a:ea typeface="Roboto"/>
                <a:cs typeface="Roboto"/>
                <a:sym typeface="Roboto"/>
              </a:rPr>
              <a:t>hubiera</a:t>
            </a:r>
            <a:r>
              <a:rPr lang="en-US" sz="1600" b="0" i="1" u="none" strike="noStrike" cap="none" dirty="0">
                <a:solidFill>
                  <a:schemeClr val="dk2"/>
                </a:solidFill>
                <a:latin typeface="Roboto"/>
                <a:ea typeface="Roboto"/>
                <a:cs typeface="Roboto"/>
                <a:sym typeface="Roboto"/>
              </a:rPr>
              <a:t> </a:t>
            </a:r>
            <a:r>
              <a:rPr lang="en-US" sz="1600" b="0" i="1" u="none" strike="noStrike" cap="none" dirty="0" err="1">
                <a:solidFill>
                  <a:schemeClr val="dk2"/>
                </a:solidFill>
                <a:latin typeface="Roboto"/>
                <a:ea typeface="Roboto"/>
                <a:cs typeface="Roboto"/>
                <a:sym typeface="Roboto"/>
              </a:rPr>
              <a:t>cometido</a:t>
            </a:r>
            <a:r>
              <a:rPr lang="en-US" sz="1600" b="0" i="1" u="none" strike="noStrike" cap="none" dirty="0">
                <a:solidFill>
                  <a:schemeClr val="dk2"/>
                </a:solidFill>
                <a:latin typeface="Roboto"/>
                <a:ea typeface="Roboto"/>
                <a:cs typeface="Roboto"/>
                <a:sym typeface="Roboto"/>
              </a:rPr>
              <a:t> ese </a:t>
            </a:r>
            <a:r>
              <a:rPr lang="en-US" sz="1600" b="0" i="1" u="none" strike="noStrike" cap="none" dirty="0" err="1">
                <a:solidFill>
                  <a:schemeClr val="dk2"/>
                </a:solidFill>
                <a:latin typeface="Roboto"/>
                <a:ea typeface="Roboto"/>
                <a:cs typeface="Roboto"/>
                <a:sym typeface="Roboto"/>
              </a:rPr>
              <a:t>acto</a:t>
            </a:r>
            <a:r>
              <a:rPr lang="en-US" sz="1600" b="0" i="1" u="none" strike="noStrike" cap="none" dirty="0">
                <a:solidFill>
                  <a:schemeClr val="dk2"/>
                </a:solidFill>
                <a:latin typeface="Roboto"/>
                <a:ea typeface="Roboto"/>
                <a:cs typeface="Roboto"/>
                <a:sym typeface="Roboto"/>
              </a:rPr>
              <a:t>.”</a:t>
            </a:r>
            <a:endParaRPr sz="1600" b="0" i="1" u="none" strike="noStrike" cap="none" dirty="0">
              <a:solidFill>
                <a:schemeClr val="dk2"/>
              </a:solidFill>
              <a:latin typeface="Roboto"/>
              <a:ea typeface="Roboto"/>
              <a:cs typeface="Roboto"/>
              <a:sym typeface="Roboto"/>
            </a:endParaRPr>
          </a:p>
          <a:p>
            <a:pPr marL="0" marR="0" lvl="0" indent="0" algn="r" rtl="0">
              <a:lnSpc>
                <a:spcPct val="100000"/>
              </a:lnSpc>
              <a:spcBef>
                <a:spcPts val="0"/>
              </a:spcBef>
              <a:spcAft>
                <a:spcPts val="0"/>
              </a:spcAft>
              <a:buNone/>
            </a:pPr>
            <a:r>
              <a:rPr lang="en-US" sz="1000" b="0" i="1" u="none" strike="noStrike" cap="none" dirty="0">
                <a:solidFill>
                  <a:schemeClr val="dk2"/>
                </a:solidFill>
                <a:latin typeface="Roboto"/>
                <a:ea typeface="Roboto"/>
                <a:cs typeface="Roboto"/>
                <a:sym typeface="Roboto"/>
              </a:rPr>
              <a:t>-- </a:t>
            </a:r>
            <a:r>
              <a:rPr lang="en-US" sz="1000" b="0" i="1" u="none" strike="noStrike" cap="none" dirty="0" err="1">
                <a:solidFill>
                  <a:schemeClr val="dk2"/>
                </a:solidFill>
                <a:latin typeface="Roboto"/>
                <a:ea typeface="Roboto"/>
                <a:cs typeface="Roboto"/>
                <a:sym typeface="Roboto"/>
              </a:rPr>
              <a:t>Caso</a:t>
            </a:r>
            <a:r>
              <a:rPr lang="en-US" sz="1000" b="0" i="1" u="none" strike="noStrike" cap="none" dirty="0">
                <a:solidFill>
                  <a:schemeClr val="dk2"/>
                </a:solidFill>
                <a:latin typeface="Roboto"/>
                <a:ea typeface="Roboto"/>
                <a:cs typeface="Roboto"/>
                <a:sym typeface="Roboto"/>
              </a:rPr>
              <a:t> de la </a:t>
            </a:r>
            <a:r>
              <a:rPr lang="en-US" sz="1000" b="0" i="1" u="none" strike="noStrike" cap="none" dirty="0" err="1">
                <a:solidFill>
                  <a:schemeClr val="dk2"/>
                </a:solidFill>
                <a:latin typeface="Roboto"/>
                <a:ea typeface="Roboto"/>
                <a:cs typeface="Roboto"/>
                <a:sym typeface="Roboto"/>
              </a:rPr>
              <a:t>fábrica</a:t>
            </a:r>
            <a:r>
              <a:rPr lang="en-US" sz="1000" b="0" i="1" u="none" strike="noStrike" cap="none" dirty="0">
                <a:solidFill>
                  <a:schemeClr val="dk2"/>
                </a:solidFill>
                <a:latin typeface="Roboto"/>
                <a:ea typeface="Roboto"/>
                <a:cs typeface="Roboto"/>
                <a:sym typeface="Roboto"/>
              </a:rPr>
              <a:t> de Chorzow  - </a:t>
            </a:r>
            <a:r>
              <a:rPr lang="en-US" sz="1000" b="0" i="1" u="none" strike="noStrike" cap="none" dirty="0" err="1">
                <a:solidFill>
                  <a:schemeClr val="dk2"/>
                </a:solidFill>
                <a:latin typeface="Roboto"/>
                <a:ea typeface="Roboto"/>
                <a:cs typeface="Roboto"/>
                <a:sym typeface="Roboto"/>
              </a:rPr>
              <a:t>Alemania</a:t>
            </a:r>
            <a:r>
              <a:rPr lang="en-US" sz="1000" b="0" i="1" u="none" strike="noStrike" cap="none" dirty="0">
                <a:solidFill>
                  <a:schemeClr val="dk2"/>
                </a:solidFill>
                <a:latin typeface="Roboto"/>
                <a:ea typeface="Roboto"/>
                <a:cs typeface="Roboto"/>
                <a:sym typeface="Roboto"/>
              </a:rPr>
              <a:t> contra Polonia</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600" dirty="0" err="1">
                <a:solidFill>
                  <a:schemeClr val="dk2"/>
                </a:solidFill>
                <a:latin typeface="Roboto"/>
                <a:ea typeface="Roboto"/>
                <a:cs typeface="Roboto"/>
                <a:sym typeface="Roboto"/>
              </a:rPr>
              <a:t>E</a:t>
            </a:r>
            <a:r>
              <a:rPr lang="en-US" sz="1600" b="0" i="0" u="none" strike="noStrike" cap="none" dirty="0" err="1">
                <a:solidFill>
                  <a:schemeClr val="dk2"/>
                </a:solidFill>
                <a:latin typeface="Roboto"/>
                <a:ea typeface="Roboto"/>
                <a:cs typeface="Roboto"/>
                <a:sym typeface="Roboto"/>
              </a:rPr>
              <a:t>specíficas</a:t>
            </a:r>
            <a:r>
              <a:rPr lang="en-US" sz="1600" b="0" i="0" u="none" strike="noStrike" cap="none" dirty="0">
                <a:solidFill>
                  <a:schemeClr val="dk2"/>
                </a:solidFill>
                <a:latin typeface="Roboto"/>
                <a:ea typeface="Roboto"/>
                <a:cs typeface="Roboto"/>
                <a:sym typeface="Roboto"/>
              </a:rPr>
              <a:t> para </a:t>
            </a:r>
            <a:r>
              <a:rPr lang="en-US" sz="1600" b="0" i="0" u="none" strike="noStrike" cap="none" dirty="0" err="1">
                <a:solidFill>
                  <a:schemeClr val="dk2"/>
                </a:solidFill>
                <a:latin typeface="Roboto"/>
                <a:ea typeface="Roboto"/>
                <a:cs typeface="Roboto"/>
                <a:sym typeface="Roboto"/>
              </a:rPr>
              <a:t>cada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caso</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600" dirty="0" err="1">
                <a:solidFill>
                  <a:schemeClr val="dk2"/>
                </a:solidFill>
                <a:latin typeface="Roboto"/>
                <a:ea typeface="Roboto"/>
                <a:cs typeface="Roboto"/>
                <a:sym typeface="Roboto"/>
              </a:rPr>
              <a:t>F</a:t>
            </a:r>
            <a:r>
              <a:rPr lang="en-US" sz="1600" b="0" i="0" u="none" strike="noStrike" cap="none" dirty="0" err="1">
                <a:solidFill>
                  <a:schemeClr val="dk2"/>
                </a:solidFill>
                <a:latin typeface="Roboto"/>
                <a:ea typeface="Roboto"/>
                <a:cs typeface="Roboto"/>
                <a:sym typeface="Roboto"/>
              </a:rPr>
              <a:t>uncionan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mejor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cuando</a:t>
            </a:r>
            <a:r>
              <a:rPr lang="en-US" sz="1600" b="0" i="0" u="none" strike="noStrike" cap="none" dirty="0">
                <a:solidFill>
                  <a:schemeClr val="dk2"/>
                </a:solidFill>
                <a:latin typeface="Roboto"/>
                <a:ea typeface="Roboto"/>
                <a:cs typeface="Roboto"/>
                <a:sym typeface="Roboto"/>
              </a:rPr>
              <a:t> hay </a:t>
            </a:r>
            <a:r>
              <a:rPr lang="en-US" sz="1600" b="0" i="0" u="none" strike="noStrike" cap="none" dirty="0" err="1">
                <a:solidFill>
                  <a:schemeClr val="dk2"/>
                </a:solidFill>
                <a:latin typeface="Roboto"/>
                <a:ea typeface="Roboto"/>
                <a:cs typeface="Roboto"/>
                <a:sym typeface="Roboto"/>
              </a:rPr>
              <a:t>violaciones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individuales</a:t>
            </a:r>
            <a:r>
              <a:rPr lang="en-US" sz="1600" b="0" i="0" u="none" strike="noStrike" cap="none" dirty="0">
                <a:solidFill>
                  <a:schemeClr val="dk2"/>
                </a:solidFill>
                <a:latin typeface="Roboto"/>
                <a:ea typeface="Roboto"/>
                <a:cs typeface="Roboto"/>
                <a:sym typeface="Roboto"/>
              </a:rPr>
              <a:t> o </a:t>
            </a:r>
            <a:r>
              <a:rPr lang="en-US" sz="1600" b="0" i="0" u="none" strike="noStrike" cap="none" dirty="0" err="1">
                <a:solidFill>
                  <a:schemeClr val="dk2"/>
                </a:solidFill>
                <a:latin typeface="Roboto"/>
                <a:ea typeface="Roboto"/>
                <a:cs typeface="Roboto"/>
                <a:sym typeface="Roboto"/>
              </a:rPr>
              <a:t>pocas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víctimas</a:t>
            </a:r>
            <a:endParaRPr dirty="0"/>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C13861D0-FFE2-4D7C-AC20-C93D3D7A7F0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168575" y="349075"/>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Dificultades que presenta la vía judicial</a:t>
            </a:r>
            <a:endParaRPr/>
          </a:p>
        </p:txBody>
      </p:sp>
      <p:sp>
        <p:nvSpPr>
          <p:cNvPr id="261" name="Google Shape;261;p40"/>
          <p:cNvSpPr txBox="1"/>
          <p:nvPr/>
        </p:nvSpPr>
        <p:spPr>
          <a:xfrm>
            <a:off x="4746800" y="1509475"/>
            <a:ext cx="4124400" cy="25716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Existe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fuerte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carga</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prueba</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El </a:t>
            </a:r>
            <a:r>
              <a:rPr lang="en-US" sz="1400" b="0" i="0" u="none" strike="noStrike" cap="none" dirty="0" err="1">
                <a:solidFill>
                  <a:schemeClr val="dk2"/>
                </a:solidFill>
                <a:latin typeface="Roboto"/>
                <a:ea typeface="Roboto"/>
                <a:cs typeface="Roboto"/>
                <a:sym typeface="Roboto"/>
              </a:rPr>
              <a:t>contrainterrogatorio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puede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traumático</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A menudo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enfrentan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mayores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dificultades</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hacer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valer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sus</a:t>
            </a:r>
            <a:r>
              <a:rPr lang="en-US" sz="1400" b="0" i="0" u="none" strike="noStrike" cap="none" dirty="0">
                <a:solidFill>
                  <a:schemeClr val="dk2"/>
                </a:solidFill>
                <a:latin typeface="Roboto"/>
                <a:ea typeface="Roboto"/>
                <a:cs typeface="Roboto"/>
                <a:sym typeface="Roboto"/>
              </a:rPr>
              <a:t> derechos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un </a:t>
            </a:r>
            <a:r>
              <a:rPr lang="en-US" sz="1400" b="0" i="0" u="none" strike="noStrike" cap="none" dirty="0" err="1">
                <a:solidFill>
                  <a:schemeClr val="dk2"/>
                </a:solidFill>
                <a:latin typeface="Roboto"/>
                <a:ea typeface="Roboto"/>
                <a:cs typeface="Roboto"/>
                <a:sym typeface="Roboto"/>
              </a:rPr>
              <a:t>contexto</a:t>
            </a:r>
            <a:r>
              <a:rPr lang="en-US" sz="1400" b="0" i="0" u="none" strike="noStrike" cap="none" dirty="0">
                <a:solidFill>
                  <a:schemeClr val="dk2"/>
                </a:solidFill>
                <a:latin typeface="Roboto"/>
                <a:ea typeface="Roboto"/>
                <a:cs typeface="Roboto"/>
                <a:sym typeface="Roboto"/>
              </a:rPr>
              <a:t> judicial que </a:t>
            </a:r>
            <a:r>
              <a:rPr lang="en-US" sz="1400" b="0" i="0" u="none" strike="noStrike" cap="none" dirty="0" err="1">
                <a:solidFill>
                  <a:schemeClr val="dk2"/>
                </a:solidFill>
                <a:latin typeface="Roboto"/>
                <a:ea typeface="Roboto"/>
                <a:cs typeface="Roboto"/>
                <a:sym typeface="Roboto"/>
              </a:rPr>
              <a:t>sus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homólogos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masculinos</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Los </a:t>
            </a:r>
            <a:r>
              <a:rPr lang="en-US" sz="1400" b="0" i="0" u="none" strike="noStrike" cap="none" dirty="0" err="1">
                <a:solidFill>
                  <a:schemeClr val="dk2"/>
                </a:solidFill>
                <a:latin typeface="Roboto"/>
                <a:ea typeface="Roboto"/>
                <a:cs typeface="Roboto"/>
                <a:sym typeface="Roboto"/>
              </a:rPr>
              <a:t>fiscales</a:t>
            </a:r>
            <a:r>
              <a:rPr lang="en-US" sz="1400" b="0" i="0" u="none" strike="noStrike" cap="none" dirty="0">
                <a:solidFill>
                  <a:schemeClr val="dk2"/>
                </a:solidFill>
                <a:latin typeface="Roboto"/>
                <a:ea typeface="Roboto"/>
                <a:cs typeface="Roboto"/>
                <a:sym typeface="Roboto"/>
              </a:rPr>
              <a:t> no </a:t>
            </a:r>
            <a:r>
              <a:rPr lang="en-US" sz="1400" b="0" i="0" u="none" strike="noStrike" cap="none" dirty="0" err="1">
                <a:solidFill>
                  <a:schemeClr val="dk2"/>
                </a:solidFill>
                <a:latin typeface="Roboto"/>
                <a:ea typeface="Roboto"/>
                <a:cs typeface="Roboto"/>
                <a:sym typeface="Roboto"/>
              </a:rPr>
              <a:t>priorizan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delitos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cometidos</a:t>
            </a:r>
            <a:r>
              <a:rPr lang="en-US" sz="1400" b="0" i="0" u="none" strike="noStrike" cap="none" dirty="0">
                <a:solidFill>
                  <a:schemeClr val="dk2"/>
                </a:solidFill>
                <a:latin typeface="Roboto"/>
                <a:ea typeface="Roboto"/>
                <a:cs typeface="Roboto"/>
                <a:sym typeface="Roboto"/>
              </a:rPr>
              <a:t> contra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ignoran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completamente</a:t>
            </a:r>
            <a:endParaRPr dirty="0"/>
          </a:p>
          <a:p>
            <a:pPr marL="0" marR="0" lvl="0" indent="0" algn="just" rtl="0">
              <a:lnSpc>
                <a:spcPct val="100000"/>
              </a:lnSpc>
              <a:spcBef>
                <a:spcPts val="1200"/>
              </a:spcBef>
              <a:spcAft>
                <a:spcPts val="0"/>
              </a:spcAft>
              <a:buClr>
                <a:srgbClr val="000000"/>
              </a:buClr>
              <a:buSzPts val="1200"/>
              <a:buFont typeface="Arial"/>
              <a:buNone/>
            </a:pPr>
            <a:endParaRPr sz="1200" b="0" i="0" u="none" strike="noStrike" cap="none" dirty="0">
              <a:solidFill>
                <a:srgbClr val="000000"/>
              </a:solidFill>
              <a:highlight>
                <a:srgbClr val="FFFF00"/>
              </a:highlight>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just" rtl="0">
              <a:lnSpc>
                <a:spcPct val="107916"/>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262" name="Google Shape;262;p40"/>
          <p:cNvPicPr preferRelativeResize="0"/>
          <p:nvPr/>
        </p:nvPicPr>
        <p:blipFill rotWithShape="1">
          <a:blip r:embed="rId3">
            <a:alphaModFix/>
          </a:blip>
          <a:srcRect/>
          <a:stretch/>
        </p:blipFill>
        <p:spPr>
          <a:xfrm>
            <a:off x="0" y="2113500"/>
            <a:ext cx="4571999" cy="2220693"/>
          </a:xfrm>
          <a:prstGeom prst="rect">
            <a:avLst/>
          </a:prstGeom>
          <a:noFill/>
          <a:ln>
            <a:noFill/>
          </a:ln>
        </p:spPr>
      </p:pic>
      <p:sp>
        <p:nvSpPr>
          <p:cNvPr id="5" name="Rectangle 4">
            <a:extLst>
              <a:ext uri="{FF2B5EF4-FFF2-40B4-BE49-F238E27FC236}">
                <a16:creationId xmlns:a16="http://schemas.microsoft.com/office/drawing/2014/main" id="{E7415C5D-D589-4DE3-B472-A3807942393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2. ¿Qué son las reparaciones?</a:t>
            </a:r>
            <a:endParaRPr/>
          </a:p>
        </p:txBody>
      </p:sp>
      <p:sp>
        <p:nvSpPr>
          <p:cNvPr id="70" name="Google Shape;70;p14"/>
          <p:cNvSpPr txBox="1">
            <a:spLocks noGrp="1"/>
          </p:cNvSpPr>
          <p:nvPr>
            <p:ph type="body" idx="1"/>
          </p:nvPr>
        </p:nvSpPr>
        <p:spPr>
          <a:xfrm>
            <a:off x="4572000" y="822400"/>
            <a:ext cx="4166400" cy="2930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Roboto"/>
              <a:buChar char="●"/>
            </a:pPr>
            <a:r>
              <a:rPr lang="en-US" sz="1800" dirty="0" err="1"/>
              <a:t>R</a:t>
            </a:r>
            <a:r>
              <a:rPr lang="en-US" sz="1800" b="0" i="0" u="none" strike="noStrike" cap="none" dirty="0" err="1">
                <a:solidFill>
                  <a:schemeClr val="dk2"/>
                </a:solidFill>
                <a:latin typeface="Roboto"/>
                <a:ea typeface="Roboto"/>
                <a:cs typeface="Roboto"/>
                <a:sym typeface="Roboto"/>
              </a:rPr>
              <a:t>econocer</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víctimas</a:t>
            </a:r>
            <a:endParaRPr dirty="0"/>
          </a:p>
          <a:p>
            <a:pPr marL="457200" marR="0" lvl="0" indent="-342900" algn="l" rtl="0">
              <a:lnSpc>
                <a:spcPct val="115000"/>
              </a:lnSpc>
              <a:spcBef>
                <a:spcPts val="1600"/>
              </a:spcBef>
              <a:spcAft>
                <a:spcPts val="0"/>
              </a:spcAft>
              <a:buClr>
                <a:schemeClr val="dk2"/>
              </a:buClr>
              <a:buSzPts val="1800"/>
              <a:buFont typeface="Roboto"/>
              <a:buChar char="●"/>
            </a:pPr>
            <a:r>
              <a:rPr lang="en-US" sz="1800" dirty="0" err="1"/>
              <a:t>S</a:t>
            </a:r>
            <a:r>
              <a:rPr lang="en-US" sz="1800" b="0" i="0" u="none" strike="noStrike" cap="none" dirty="0" err="1">
                <a:solidFill>
                  <a:schemeClr val="dk2"/>
                </a:solidFill>
                <a:latin typeface="Roboto"/>
                <a:ea typeface="Roboto"/>
                <a:cs typeface="Roboto"/>
                <a:sym typeface="Roboto"/>
              </a:rPr>
              <a:t>ubsanar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daños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específicos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sufrieron</a:t>
            </a:r>
            <a:endParaRPr dirty="0"/>
          </a:p>
          <a:p>
            <a:pPr marL="457200" marR="0" lvl="0" indent="-342900" algn="l" rtl="0">
              <a:lnSpc>
                <a:spcPct val="115000"/>
              </a:lnSpc>
              <a:spcBef>
                <a:spcPts val="1600"/>
              </a:spcBef>
              <a:spcAft>
                <a:spcPts val="0"/>
              </a:spcAft>
              <a:buClr>
                <a:schemeClr val="dk2"/>
              </a:buClr>
              <a:buSzPts val="1800"/>
              <a:buFont typeface="Roboto"/>
              <a:buChar char="●"/>
            </a:pPr>
            <a:r>
              <a:rPr lang="en-US" sz="1800" dirty="0" err="1"/>
              <a:t>R</a:t>
            </a:r>
            <a:r>
              <a:rPr lang="en-US" sz="1800" b="0" i="0" u="none" strike="noStrike" cap="none" dirty="0" err="1">
                <a:solidFill>
                  <a:schemeClr val="dk2"/>
                </a:solidFill>
                <a:latin typeface="Roboto"/>
                <a:ea typeface="Roboto"/>
                <a:cs typeface="Roboto"/>
                <a:sym typeface="Roboto"/>
              </a:rPr>
              <a:t>eafirmar</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titulares</a:t>
            </a:r>
            <a:r>
              <a:rPr lang="en-US" sz="1800" b="0" i="0" u="none" strike="noStrike" cap="none" dirty="0">
                <a:solidFill>
                  <a:schemeClr val="dk2"/>
                </a:solidFill>
                <a:latin typeface="Roboto"/>
                <a:ea typeface="Roboto"/>
                <a:cs typeface="Roboto"/>
                <a:sym typeface="Roboto"/>
              </a:rPr>
              <a:t> de derechos</a:t>
            </a:r>
            <a:endParaRPr dirty="0"/>
          </a:p>
          <a:p>
            <a:pPr marL="457200" marR="0" lvl="0" indent="-342900" algn="l" rtl="0">
              <a:lnSpc>
                <a:spcPct val="115000"/>
              </a:lnSpc>
              <a:spcBef>
                <a:spcPts val="1600"/>
              </a:spcBef>
              <a:spcAft>
                <a:spcPts val="1600"/>
              </a:spcAft>
              <a:buClr>
                <a:schemeClr val="dk2"/>
              </a:buClr>
              <a:buSzPts val="1800"/>
              <a:buFont typeface="Roboto"/>
              <a:buChar char="●"/>
            </a:pPr>
            <a:r>
              <a:rPr lang="en-US" sz="1800" dirty="0" err="1"/>
              <a:t>C</a:t>
            </a:r>
            <a:r>
              <a:rPr lang="en-US" sz="1800" b="0" i="0" u="none" strike="noStrike" cap="none" dirty="0" err="1">
                <a:solidFill>
                  <a:schemeClr val="dk2"/>
                </a:solidFill>
                <a:latin typeface="Roboto"/>
                <a:ea typeface="Roboto"/>
                <a:cs typeface="Roboto"/>
                <a:sym typeface="Roboto"/>
              </a:rPr>
              <a:t>uestionar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aquellos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factores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posibilitaron</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violaciones</a:t>
            </a:r>
            <a:endParaRPr dirty="0"/>
          </a:p>
        </p:txBody>
      </p:sp>
      <p:sp>
        <p:nvSpPr>
          <p:cNvPr id="4" name="Rectangle 3">
            <a:extLst>
              <a:ext uri="{FF2B5EF4-FFF2-40B4-BE49-F238E27FC236}">
                <a16:creationId xmlns:a16="http://schemas.microsoft.com/office/drawing/2014/main" id="{F4548558-8CE6-46B1-98F4-079193F1C0F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1"/>
          <p:cNvSpPr txBox="1">
            <a:spLocks noGrp="1"/>
          </p:cNvSpPr>
          <p:nvPr>
            <p:ph type="title"/>
          </p:nvPr>
        </p:nvSpPr>
        <p:spPr>
          <a:xfrm>
            <a:off x="155100" y="16205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Vía administrativa</a:t>
            </a:r>
            <a:endParaRPr/>
          </a:p>
        </p:txBody>
      </p:sp>
      <p:sp>
        <p:nvSpPr>
          <p:cNvPr id="268" name="Google Shape;268;p41"/>
          <p:cNvSpPr txBox="1"/>
          <p:nvPr/>
        </p:nvSpPr>
        <p:spPr>
          <a:xfrm>
            <a:off x="4740950" y="1830950"/>
            <a:ext cx="4124400" cy="2571600"/>
          </a:xfrm>
          <a:prstGeom prst="rect">
            <a:avLst/>
          </a:prstGeom>
          <a:noFill/>
          <a:ln>
            <a:noFill/>
          </a:ln>
        </p:spPr>
        <p:txBody>
          <a:bodyPr spcFirstLastPara="1" wrap="square" lIns="91425" tIns="91425" rIns="91425" bIns="91425" anchor="ctr" anchorCtr="0">
            <a:noAutofit/>
          </a:bodyPr>
          <a:lstStyle/>
          <a:p>
            <a:pPr marL="139700" marR="0" lvl="0" indent="0" algn="l" rtl="0">
              <a:lnSpc>
                <a:spcPct val="100000"/>
              </a:lnSpc>
              <a:spcBef>
                <a:spcPts val="0"/>
              </a:spcBef>
              <a:spcAft>
                <a:spcPts val="0"/>
              </a:spcAft>
              <a:buNone/>
            </a:pPr>
            <a:r>
              <a:rPr lang="en-US" sz="1400" b="0" i="0" u="none" strike="noStrike" cap="none" dirty="0">
                <a:solidFill>
                  <a:schemeClr val="dk2"/>
                </a:solidFill>
                <a:latin typeface="Roboto"/>
                <a:ea typeface="Roboto"/>
                <a:cs typeface="Roboto"/>
                <a:sym typeface="Roboto"/>
              </a:rPr>
              <a:t>Las </a:t>
            </a:r>
            <a:r>
              <a:rPr lang="en-US" sz="1400" b="0" i="0" u="none" strike="noStrike" cap="none" dirty="0" err="1">
                <a:solidFill>
                  <a:schemeClr val="dk2"/>
                </a:solidFill>
                <a:latin typeface="Roboto"/>
                <a:ea typeface="Roboto"/>
                <a:cs typeface="Roboto"/>
                <a:sym typeface="Roboto"/>
              </a:rPr>
              <a:t>reparaciones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vía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administrativa</a:t>
            </a:r>
            <a:r>
              <a:rPr lang="en-US" sz="1400" b="0" i="0" u="none" strike="noStrike" cap="none" dirty="0">
                <a:solidFill>
                  <a:schemeClr val="dk2"/>
                </a:solidFill>
                <a:latin typeface="Roboto"/>
                <a:ea typeface="Roboto"/>
                <a:cs typeface="Roboto"/>
                <a:sym typeface="Roboto"/>
              </a:rPr>
              <a:t> son </a:t>
            </a:r>
            <a:r>
              <a:rPr lang="en-US" sz="1400" b="0" i="0" u="none" strike="noStrike" cap="none" dirty="0" err="1">
                <a:solidFill>
                  <a:schemeClr val="dk2"/>
                </a:solidFill>
                <a:latin typeface="Roboto"/>
                <a:ea typeface="Roboto"/>
                <a:cs typeface="Roboto"/>
                <a:sym typeface="Roboto"/>
              </a:rPr>
              <a:t>útiles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contextos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donde</a:t>
            </a:r>
            <a:r>
              <a:rPr lang="en-US" sz="1400" b="0" i="0" u="none" strike="noStrike" cap="none" dirty="0">
                <a:solidFill>
                  <a:schemeClr val="dk2"/>
                </a:solidFill>
                <a:latin typeface="Roboto"/>
                <a:ea typeface="Roboto"/>
                <a:cs typeface="Roboto"/>
                <a:sym typeface="Roboto"/>
              </a:rPr>
              <a:t> se </a:t>
            </a:r>
            <a:r>
              <a:rPr lang="en-US" sz="1400" b="0" i="0" u="none" strike="noStrike" cap="none" dirty="0" err="1">
                <a:solidFill>
                  <a:schemeClr val="dk2"/>
                </a:solidFill>
                <a:latin typeface="Roboto"/>
                <a:ea typeface="Roboto"/>
                <a:cs typeface="Roboto"/>
                <a:sym typeface="Roboto"/>
              </a:rPr>
              <a:t>han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producido</a:t>
            </a:r>
            <a:r>
              <a:rPr lang="en-US" sz="1400" b="0" i="0" u="none" strike="noStrike" cap="none" dirty="0">
                <a:solidFill>
                  <a:schemeClr val="dk2"/>
                </a:solidFill>
                <a:latin typeface="Roboto"/>
                <a:ea typeface="Roboto"/>
                <a:cs typeface="Roboto"/>
                <a:sym typeface="Roboto"/>
              </a:rPr>
              <a:t> </a:t>
            </a:r>
            <a:r>
              <a:rPr lang="en-US" sz="1400" b="1" i="0" u="none" strike="noStrike" cap="none" dirty="0" err="1">
                <a:solidFill>
                  <a:schemeClr val="dk2"/>
                </a:solidFill>
                <a:latin typeface="Roboto"/>
                <a:ea typeface="Roboto"/>
                <a:cs typeface="Roboto"/>
                <a:sym typeface="Roboto"/>
              </a:rPr>
              <a:t>violaciones</a:t>
            </a:r>
            <a:r>
              <a:rPr lang="en-US" sz="1400" b="1" i="0" u="none" strike="noStrike" cap="none" dirty="0">
                <a:solidFill>
                  <a:schemeClr val="dk2"/>
                </a:solidFill>
                <a:latin typeface="Roboto"/>
                <a:ea typeface="Roboto"/>
                <a:cs typeface="Roboto"/>
                <a:sym typeface="Roboto"/>
              </a:rPr>
              <a:t> </a:t>
            </a:r>
            <a:r>
              <a:rPr lang="en-US" sz="1400" b="1" i="0" u="none" strike="noStrike" cap="none" dirty="0" err="1">
                <a:solidFill>
                  <a:schemeClr val="dk2"/>
                </a:solidFill>
                <a:latin typeface="Roboto"/>
                <a:ea typeface="Roboto"/>
                <a:cs typeface="Roboto"/>
                <a:sym typeface="Roboto"/>
              </a:rPr>
              <a:t>masivas</a:t>
            </a:r>
            <a:r>
              <a:rPr lang="en-US" sz="1400" b="1" i="0" u="none" strike="noStrike" cap="none" dirty="0">
                <a:solidFill>
                  <a:schemeClr val="dk2"/>
                </a:solidFill>
                <a:latin typeface="Roboto"/>
                <a:ea typeface="Roboto"/>
                <a:cs typeface="Roboto"/>
                <a:sym typeface="Roboto"/>
              </a:rPr>
              <a:t> de </a:t>
            </a:r>
            <a:r>
              <a:rPr lang="en-US" sz="1400" b="1" i="0" u="none" strike="noStrike" cap="none" dirty="0" err="1">
                <a:solidFill>
                  <a:schemeClr val="dk2"/>
                </a:solidFill>
                <a:latin typeface="Roboto"/>
                <a:ea typeface="Roboto"/>
                <a:cs typeface="Roboto"/>
                <a:sym typeface="Roboto"/>
              </a:rPr>
              <a:t>los</a:t>
            </a:r>
            <a:r>
              <a:rPr lang="en-US" sz="1400" b="1" i="0" u="none" strike="noStrike" cap="none" dirty="0">
                <a:solidFill>
                  <a:schemeClr val="dk2"/>
                </a:solidFill>
                <a:latin typeface="Roboto"/>
                <a:ea typeface="Roboto"/>
                <a:cs typeface="Roboto"/>
                <a:sym typeface="Roboto"/>
              </a:rPr>
              <a:t> derechos </a:t>
            </a:r>
            <a:r>
              <a:rPr lang="en-US" sz="1400" b="1" i="0" u="none" strike="noStrike" cap="none" dirty="0" err="1">
                <a:solidFill>
                  <a:schemeClr val="dk2"/>
                </a:solidFill>
                <a:latin typeface="Roboto"/>
                <a:ea typeface="Roboto"/>
                <a:cs typeface="Roboto"/>
                <a:sym typeface="Roboto"/>
              </a:rPr>
              <a:t>humanos</a:t>
            </a:r>
            <a:r>
              <a:rPr lang="en-US" sz="1400" b="0" i="0" u="none" strike="noStrike" cap="none" dirty="0">
                <a:solidFill>
                  <a:schemeClr val="dk2"/>
                </a:solidFill>
                <a:latin typeface="Roboto"/>
                <a:ea typeface="Roboto"/>
                <a:cs typeface="Roboto"/>
                <a:sym typeface="Roboto"/>
              </a:rPr>
              <a:t>. A menudo son </a:t>
            </a:r>
            <a:r>
              <a:rPr lang="en-US" sz="1400" b="0" i="0" u="none" strike="noStrike" cap="none" dirty="0" err="1">
                <a:solidFill>
                  <a:schemeClr val="dk2"/>
                </a:solidFill>
                <a:latin typeface="Roboto"/>
                <a:ea typeface="Roboto"/>
                <a:cs typeface="Roboto"/>
                <a:sym typeface="Roboto"/>
              </a:rPr>
              <a:t>creadas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1" i="0" u="none" strike="noStrike" cap="none" dirty="0">
                <a:solidFill>
                  <a:schemeClr val="dk2"/>
                </a:solidFill>
                <a:latin typeface="Roboto"/>
                <a:ea typeface="Roboto"/>
                <a:cs typeface="Roboto"/>
                <a:sym typeface="Roboto"/>
              </a:rPr>
              <a:t>ley</a:t>
            </a:r>
            <a:r>
              <a:rPr lang="en-US" sz="1400" b="0" i="0" u="none" strike="noStrike" cap="none" dirty="0">
                <a:solidFill>
                  <a:schemeClr val="dk2"/>
                </a:solidFill>
                <a:latin typeface="Roboto"/>
                <a:ea typeface="Roboto"/>
                <a:cs typeface="Roboto"/>
                <a:sym typeface="Roboto"/>
              </a:rPr>
              <a:t> </a:t>
            </a:r>
            <a:r>
              <a:rPr lang="en-US" sz="1400" b="1" i="0" u="none" strike="noStrike" cap="none" dirty="0">
                <a:solidFill>
                  <a:schemeClr val="dk2"/>
                </a:solidFill>
                <a:latin typeface="Roboto"/>
                <a:ea typeface="Roboto"/>
                <a:cs typeface="Roboto"/>
                <a:sym typeface="Roboto"/>
              </a:rPr>
              <a:t>o </a:t>
            </a:r>
            <a:r>
              <a:rPr lang="en-US" sz="1400" b="1" i="0" u="none" strike="noStrike" cap="none" dirty="0" err="1">
                <a:solidFill>
                  <a:schemeClr val="dk2"/>
                </a:solidFill>
                <a:latin typeface="Roboto"/>
                <a:ea typeface="Roboto"/>
                <a:cs typeface="Roboto"/>
                <a:sym typeface="Roboto"/>
              </a:rPr>
              <a:t>decreto</a:t>
            </a:r>
            <a:r>
              <a:rPr lang="en-US" sz="1400" b="1" i="0" u="none" strike="noStrike" cap="none" dirty="0">
                <a:solidFill>
                  <a:schemeClr val="dk2"/>
                </a:solidFill>
                <a:latin typeface="Roboto"/>
                <a:ea typeface="Roboto"/>
                <a:cs typeface="Roboto"/>
                <a:sym typeface="Roboto"/>
              </a:rPr>
              <a:t> del </a:t>
            </a:r>
            <a:r>
              <a:rPr lang="en-US" sz="1400" b="1" i="0" u="none" strike="noStrike" cap="none" dirty="0" err="1">
                <a:solidFill>
                  <a:schemeClr val="dk2"/>
                </a:solidFill>
                <a:latin typeface="Roboto"/>
                <a:ea typeface="Roboto"/>
                <a:cs typeface="Roboto"/>
                <a:sym typeface="Roboto"/>
              </a:rPr>
              <a:t>gobierno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Muchas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veces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programas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reparaciones</a:t>
            </a:r>
            <a:r>
              <a:rPr lang="en-US" sz="1400" b="0" i="0" u="none" strike="noStrike" cap="none" dirty="0">
                <a:solidFill>
                  <a:schemeClr val="dk2"/>
                </a:solidFill>
                <a:latin typeface="Roboto"/>
                <a:ea typeface="Roboto"/>
                <a:cs typeface="Roboto"/>
                <a:sym typeface="Roboto"/>
              </a:rPr>
              <a:t> se </a:t>
            </a:r>
            <a:r>
              <a:rPr lang="en-US" sz="1400" b="0" i="0" u="none" strike="noStrike" cap="none" dirty="0" err="1">
                <a:solidFill>
                  <a:schemeClr val="dk2"/>
                </a:solidFill>
                <a:latin typeface="Roboto"/>
                <a:ea typeface="Roboto"/>
                <a:cs typeface="Roboto"/>
                <a:sym typeface="Roboto"/>
              </a:rPr>
              <a:t>derivan</a:t>
            </a:r>
            <a:r>
              <a:rPr lang="en-US" sz="1400" b="0" i="0" u="none" strike="noStrike" cap="none" dirty="0">
                <a:solidFill>
                  <a:schemeClr val="dk2"/>
                </a:solidFill>
                <a:latin typeface="Roboto"/>
                <a:ea typeface="Roboto"/>
                <a:cs typeface="Roboto"/>
                <a:sym typeface="Roboto"/>
              </a:rPr>
              <a:t> de </a:t>
            </a:r>
            <a:r>
              <a:rPr lang="en-US" sz="1400" b="1" i="0" u="none" strike="noStrike" cap="none" dirty="0">
                <a:solidFill>
                  <a:schemeClr val="dk2"/>
                </a:solidFill>
                <a:latin typeface="Roboto"/>
                <a:ea typeface="Roboto"/>
                <a:cs typeface="Roboto"/>
                <a:sym typeface="Roboto"/>
              </a:rPr>
              <a:t>las </a:t>
            </a:r>
            <a:r>
              <a:rPr lang="en-US" sz="1400" b="1" i="0" u="none" strike="noStrike" cap="none" dirty="0" err="1">
                <a:solidFill>
                  <a:schemeClr val="dk2"/>
                </a:solidFill>
                <a:latin typeface="Roboto"/>
                <a:ea typeface="Roboto"/>
                <a:cs typeface="Roboto"/>
                <a:sym typeface="Roboto"/>
              </a:rPr>
              <a:t>recomendaciones</a:t>
            </a:r>
            <a:r>
              <a:rPr lang="en-US" sz="1400" b="1" i="0" u="none" strike="noStrike" cap="none" dirty="0">
                <a:solidFill>
                  <a:schemeClr val="dk2"/>
                </a:solidFill>
                <a:latin typeface="Roboto"/>
                <a:ea typeface="Roboto"/>
                <a:cs typeface="Roboto"/>
                <a:sym typeface="Roboto"/>
              </a:rPr>
              <a:t> de </a:t>
            </a:r>
            <a:r>
              <a:rPr lang="en-US" sz="1400" b="1" i="0" u="none" strike="noStrike" cap="none" dirty="0" err="1">
                <a:solidFill>
                  <a:schemeClr val="dk2"/>
                </a:solidFill>
                <a:latin typeface="Roboto"/>
                <a:ea typeface="Roboto"/>
                <a:cs typeface="Roboto"/>
                <a:sym typeface="Roboto"/>
              </a:rPr>
              <a:t>una</a:t>
            </a:r>
            <a:r>
              <a:rPr lang="en-US" sz="1400" b="1" i="0" u="none" strike="noStrike" cap="none" dirty="0">
                <a:solidFill>
                  <a:schemeClr val="dk2"/>
                </a:solidFill>
                <a:latin typeface="Roboto"/>
                <a:ea typeface="Roboto"/>
                <a:cs typeface="Roboto"/>
                <a:sym typeface="Roboto"/>
              </a:rPr>
              <a:t> </a:t>
            </a:r>
            <a:r>
              <a:rPr lang="en-US" sz="1400" b="1" i="0" u="none" strike="noStrike" cap="none" dirty="0" err="1">
                <a:solidFill>
                  <a:schemeClr val="dk2"/>
                </a:solidFill>
                <a:latin typeface="Roboto"/>
                <a:ea typeface="Roboto"/>
                <a:cs typeface="Roboto"/>
                <a:sym typeface="Roboto"/>
              </a:rPr>
              <a:t>comisión</a:t>
            </a:r>
            <a:r>
              <a:rPr lang="en-US" sz="1400" b="1" i="0" u="none" strike="noStrike" cap="none" dirty="0">
                <a:solidFill>
                  <a:schemeClr val="dk2"/>
                </a:solidFill>
                <a:latin typeface="Roboto"/>
                <a:ea typeface="Roboto"/>
                <a:cs typeface="Roboto"/>
                <a:sym typeface="Roboto"/>
              </a:rPr>
              <a:t> de la </a:t>
            </a:r>
            <a:r>
              <a:rPr lang="en-US" sz="1400" b="1" i="0" u="none" strike="noStrike" cap="none" dirty="0" err="1">
                <a:solidFill>
                  <a:schemeClr val="dk2"/>
                </a:solidFill>
                <a:latin typeface="Roboto"/>
                <a:ea typeface="Roboto"/>
                <a:cs typeface="Roboto"/>
                <a:sym typeface="Roboto"/>
              </a:rPr>
              <a:t>verdad</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Roboto"/>
                <a:ea typeface="Roboto"/>
                <a:cs typeface="Roboto"/>
                <a:sym typeface="Roboto"/>
              </a:rPr>
              <a:t>   Los </a:t>
            </a:r>
            <a:r>
              <a:rPr lang="en-US" sz="1400" b="0" i="0" u="none" strike="noStrike" cap="none" dirty="0" err="1">
                <a:solidFill>
                  <a:schemeClr val="dk2"/>
                </a:solidFill>
                <a:latin typeface="Roboto"/>
                <a:ea typeface="Roboto"/>
                <a:cs typeface="Roboto"/>
                <a:sym typeface="Roboto"/>
              </a:rPr>
              <a:t>beneficios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varían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según</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tipo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violación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ejemplo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desaparición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forzada</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asesinato</a:t>
            </a:r>
            <a:r>
              <a:rPr lang="en-US" sz="1400" b="0" i="0" u="none" strike="noStrike" cap="none" dirty="0">
                <a:solidFill>
                  <a:schemeClr val="dk2"/>
                </a:solidFill>
                <a:latin typeface="Roboto"/>
                <a:ea typeface="Roboto"/>
                <a:cs typeface="Roboto"/>
                <a:sym typeface="Roboto"/>
              </a:rPr>
              <a:t>); </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categoría</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víctima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ejemplo</a:t>
            </a:r>
            <a:r>
              <a:rPr lang="en-US" sz="1400" b="0" i="0" u="none" strike="noStrike" cap="none" dirty="0">
                <a:solidFill>
                  <a:schemeClr val="dk2"/>
                </a:solidFill>
                <a:latin typeface="Roboto"/>
                <a:ea typeface="Roboto"/>
                <a:cs typeface="Roboto"/>
                <a:sym typeface="Roboto"/>
              </a:rPr>
              <a:t>, ex </a:t>
            </a:r>
            <a:r>
              <a:rPr lang="en-US" sz="1400" b="0" i="0" u="none" strike="noStrike" cap="none" dirty="0" err="1">
                <a:solidFill>
                  <a:schemeClr val="dk2"/>
                </a:solidFill>
                <a:latin typeface="Roboto"/>
                <a:ea typeface="Roboto"/>
                <a:cs typeface="Roboto"/>
                <a:sym typeface="Roboto"/>
              </a:rPr>
              <a:t>presos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políticos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viuda</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hijos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jóvenes</a:t>
            </a:r>
            <a:r>
              <a:rPr lang="en-US" sz="1400" b="0" i="0" u="none" strike="noStrike" cap="none" dirty="0">
                <a:solidFill>
                  <a:schemeClr val="dk2"/>
                </a:solidFill>
                <a:latin typeface="Roboto"/>
                <a:ea typeface="Roboto"/>
                <a:cs typeface="Roboto"/>
                <a:sym typeface="Roboto"/>
              </a:rPr>
              <a:t> hasta </a:t>
            </a:r>
            <a:r>
              <a:rPr lang="en-US" sz="1400" b="0" i="0" u="none" strike="noStrike" cap="none" dirty="0" err="1">
                <a:solidFill>
                  <a:schemeClr val="dk2"/>
                </a:solidFill>
                <a:latin typeface="Roboto"/>
                <a:ea typeface="Roboto"/>
                <a:cs typeface="Roboto"/>
                <a:sym typeface="Roboto"/>
              </a:rPr>
              <a:t>determinada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edad</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edad</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avanzada</a:t>
            </a:r>
            <a:r>
              <a:rPr lang="en-US" sz="1400" b="0" i="0" u="none" strike="noStrike" cap="none" dirty="0">
                <a:solidFill>
                  <a:schemeClr val="dk2"/>
                </a:solidFill>
                <a:latin typeface="Roboto"/>
                <a:ea typeface="Roboto"/>
                <a:cs typeface="Roboto"/>
                <a:sym typeface="Roboto"/>
              </a:rPr>
              <a:t>); </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daño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concreto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ejemplo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rehabilitación</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tratar</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heridas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guerra</a:t>
            </a:r>
            <a:r>
              <a:rPr lang="en-US" sz="1400" b="0" i="0" u="none" strike="noStrike" cap="none" dirty="0">
                <a:solidFill>
                  <a:schemeClr val="dk2"/>
                </a:solidFill>
                <a:latin typeface="Roboto"/>
                <a:ea typeface="Roboto"/>
                <a:cs typeface="Roboto"/>
                <a:sym typeface="Roboto"/>
              </a:rPr>
              <a:t>).</a:t>
            </a:r>
            <a:endParaRPr dirty="0"/>
          </a:p>
          <a:p>
            <a:pPr marL="457200" marR="0" lvl="0" indent="0" algn="just" rtl="0">
              <a:lnSpc>
                <a:spcPct val="100000"/>
              </a:lnSpc>
              <a:spcBef>
                <a:spcPts val="1200"/>
              </a:spcBef>
              <a:spcAft>
                <a:spcPts val="0"/>
              </a:spcAft>
              <a:buClr>
                <a:srgbClr val="000000"/>
              </a:buClr>
              <a:buSzPts val="1200"/>
              <a:buFont typeface="Arial"/>
              <a:buNone/>
            </a:pPr>
            <a:endParaRPr sz="1200" b="0" i="0" u="none" strike="noStrike" cap="none" dirty="0">
              <a:solidFill>
                <a:srgbClr val="000000"/>
              </a:solidFill>
              <a:highlight>
                <a:srgbClr val="FFFF00"/>
              </a:highlight>
              <a:latin typeface="Calibri"/>
              <a:ea typeface="Calibri"/>
              <a:cs typeface="Calibri"/>
              <a:sym typeface="Calibri"/>
            </a:endParaRPr>
          </a:p>
          <a:p>
            <a:pPr marL="0" marR="0" lvl="0" indent="0" algn="just" rtl="0">
              <a:lnSpc>
                <a:spcPct val="100000"/>
              </a:lnSpc>
              <a:spcBef>
                <a:spcPts val="1200"/>
              </a:spcBef>
              <a:spcAft>
                <a:spcPts val="0"/>
              </a:spcAft>
              <a:buClr>
                <a:srgbClr val="000000"/>
              </a:buClr>
              <a:buSzPts val="1200"/>
              <a:buFont typeface="Arial"/>
              <a:buNone/>
            </a:pPr>
            <a:endParaRPr sz="1200" b="0" i="0" u="none" strike="noStrike" cap="none" dirty="0">
              <a:solidFill>
                <a:srgbClr val="000000"/>
              </a:solidFill>
              <a:highlight>
                <a:srgbClr val="FFFF00"/>
              </a:highlight>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just" rtl="0">
              <a:lnSpc>
                <a:spcPct val="107916"/>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269" name="Google Shape;269;p41"/>
          <p:cNvPicPr preferRelativeResize="0"/>
          <p:nvPr/>
        </p:nvPicPr>
        <p:blipFill rotWithShape="1">
          <a:blip r:embed="rId3">
            <a:alphaModFix/>
          </a:blip>
          <a:srcRect/>
          <a:stretch/>
        </p:blipFill>
        <p:spPr>
          <a:xfrm>
            <a:off x="0" y="1593300"/>
            <a:ext cx="4572003" cy="3047993"/>
          </a:xfrm>
          <a:prstGeom prst="rect">
            <a:avLst/>
          </a:prstGeom>
          <a:noFill/>
          <a:ln>
            <a:noFill/>
          </a:ln>
        </p:spPr>
      </p:pic>
      <p:sp>
        <p:nvSpPr>
          <p:cNvPr id="5" name="Rectangle 4">
            <a:extLst>
              <a:ext uri="{FF2B5EF4-FFF2-40B4-BE49-F238E27FC236}">
                <a16:creationId xmlns:a16="http://schemas.microsoft.com/office/drawing/2014/main" id="{B2395A17-EEB7-4AC8-882E-CCC66C8346D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155100" y="22635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Ventajas de la vía administrativa</a:t>
            </a:r>
            <a:endParaRPr/>
          </a:p>
        </p:txBody>
      </p:sp>
      <p:sp>
        <p:nvSpPr>
          <p:cNvPr id="275" name="Google Shape;275;p42"/>
          <p:cNvSpPr txBox="1"/>
          <p:nvPr/>
        </p:nvSpPr>
        <p:spPr>
          <a:xfrm>
            <a:off x="4729275" y="1930300"/>
            <a:ext cx="4124400" cy="25716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Tiene mayor </a:t>
            </a:r>
            <a:r>
              <a:rPr lang="en-US" sz="1600" b="0" i="0" u="none" strike="noStrike" cap="none" dirty="0" err="1">
                <a:solidFill>
                  <a:schemeClr val="dk2"/>
                </a:solidFill>
                <a:latin typeface="Roboto"/>
                <a:ea typeface="Roboto"/>
                <a:cs typeface="Roboto"/>
                <a:sym typeface="Roboto"/>
              </a:rPr>
              <a:t>alcance</a:t>
            </a:r>
            <a:r>
              <a:rPr lang="en-US" sz="1600" b="0" i="0" u="none" strike="noStrike" cap="none" dirty="0">
                <a:solidFill>
                  <a:schemeClr val="dk2"/>
                </a:solidFill>
                <a:latin typeface="Roboto"/>
                <a:ea typeface="Roboto"/>
                <a:cs typeface="Roboto"/>
                <a:sym typeface="Roboto"/>
              </a:rPr>
              <a:t> que la </a:t>
            </a:r>
            <a:r>
              <a:rPr lang="en-US" sz="1600" b="0" i="0" u="none" strike="noStrike" cap="none" dirty="0" err="1">
                <a:solidFill>
                  <a:schemeClr val="dk2"/>
                </a:solidFill>
                <a:latin typeface="Roboto"/>
                <a:ea typeface="Roboto"/>
                <a:cs typeface="Roboto"/>
                <a:sym typeface="Roboto"/>
              </a:rPr>
              <a:t>reparación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por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vía</a:t>
            </a:r>
            <a:r>
              <a:rPr lang="en-US" sz="1600" b="0" i="0" u="none" strike="noStrike" cap="none" dirty="0">
                <a:solidFill>
                  <a:schemeClr val="dk2"/>
                </a:solidFill>
                <a:latin typeface="Roboto"/>
                <a:ea typeface="Roboto"/>
                <a:cs typeface="Roboto"/>
                <a:sym typeface="Roboto"/>
              </a:rPr>
              <a:t> judicial</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Puede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contemplar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factores</a:t>
            </a:r>
            <a:r>
              <a:rPr lang="en-US" sz="1600" b="0" i="0" u="none" strike="noStrike" cap="none" dirty="0">
                <a:solidFill>
                  <a:schemeClr val="dk2"/>
                </a:solidFill>
                <a:latin typeface="Roboto"/>
                <a:ea typeface="Roboto"/>
                <a:cs typeface="Roboto"/>
                <a:sym typeface="Roboto"/>
              </a:rPr>
              <a:t> del </a:t>
            </a:r>
            <a:r>
              <a:rPr lang="en-US" sz="1600" b="0" i="0" u="none" strike="noStrike" cap="none" dirty="0" err="1">
                <a:solidFill>
                  <a:schemeClr val="dk2"/>
                </a:solidFill>
                <a:latin typeface="Roboto"/>
                <a:ea typeface="Roboto"/>
                <a:cs typeface="Roboto"/>
                <a:sym typeface="Roboto"/>
              </a:rPr>
              <a:t>contexto</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una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vía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más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amplia</a:t>
            </a:r>
            <a:r>
              <a:rPr lang="en-US" sz="1600" b="0" i="0" u="none" strike="noStrike" cap="none" dirty="0">
                <a:solidFill>
                  <a:schemeClr val="dk2"/>
                </a:solidFill>
                <a:latin typeface="Roboto"/>
                <a:ea typeface="Roboto"/>
                <a:cs typeface="Roboto"/>
                <a:sym typeface="Roboto"/>
              </a:rPr>
              <a:t> e integral</a:t>
            </a:r>
            <a:endParaRPr dirty="0"/>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No </a:t>
            </a:r>
            <a:r>
              <a:rPr lang="en-US" sz="1600" b="0" i="0" u="none" strike="noStrike" cap="none" dirty="0" err="1">
                <a:solidFill>
                  <a:schemeClr val="dk2"/>
                </a:solidFill>
                <a:latin typeface="Roboto"/>
                <a:ea typeface="Roboto"/>
                <a:cs typeface="Roboto"/>
                <a:sym typeface="Roboto"/>
              </a:rPr>
              <a:t>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necesario</a:t>
            </a:r>
            <a:r>
              <a:rPr lang="en-US" sz="1600" b="0" i="0" u="none" strike="noStrike" cap="none" dirty="0">
                <a:solidFill>
                  <a:schemeClr val="dk2"/>
                </a:solidFill>
                <a:latin typeface="Roboto"/>
                <a:ea typeface="Roboto"/>
                <a:cs typeface="Roboto"/>
                <a:sym typeface="Roboto"/>
              </a:rPr>
              <a:t> que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cumplan</a:t>
            </a:r>
            <a:r>
              <a:rPr lang="en-US" sz="1600" b="0" i="0" u="none" strike="noStrike" cap="none" dirty="0">
                <a:solidFill>
                  <a:schemeClr val="dk2"/>
                </a:solidFill>
                <a:latin typeface="Roboto"/>
                <a:ea typeface="Roboto"/>
                <a:cs typeface="Roboto"/>
                <a:sym typeface="Roboto"/>
              </a:rPr>
              <a:t> con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criterios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probatorios</a:t>
            </a:r>
            <a:endParaRPr dirty="0"/>
          </a:p>
          <a:p>
            <a:pPr marL="0" marR="0" lvl="0" indent="0" algn="just" rtl="0">
              <a:lnSpc>
                <a:spcPct val="100000"/>
              </a:lnSpc>
              <a:spcBef>
                <a:spcPts val="1200"/>
              </a:spcBef>
              <a:spcAft>
                <a:spcPts val="0"/>
              </a:spcAft>
              <a:buClr>
                <a:srgbClr val="000000"/>
              </a:buClr>
              <a:buSzPts val="1200"/>
              <a:buFont typeface="Arial"/>
              <a:buNone/>
            </a:pPr>
            <a:endParaRPr sz="1200" b="0" i="0" u="none" strike="noStrike" cap="none" dirty="0">
              <a:solidFill>
                <a:srgbClr val="000000"/>
              </a:solidFill>
              <a:highlight>
                <a:srgbClr val="FFFF00"/>
              </a:highlight>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just" rtl="0">
              <a:lnSpc>
                <a:spcPct val="107916"/>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276" name="Google Shape;276;p42"/>
          <p:cNvPicPr preferRelativeResize="0"/>
          <p:nvPr/>
        </p:nvPicPr>
        <p:blipFill rotWithShape="1">
          <a:blip r:embed="rId3">
            <a:alphaModFix/>
          </a:blip>
          <a:srcRect/>
          <a:stretch/>
        </p:blipFill>
        <p:spPr>
          <a:xfrm>
            <a:off x="0" y="1616250"/>
            <a:ext cx="4571998" cy="3047992"/>
          </a:xfrm>
          <a:prstGeom prst="rect">
            <a:avLst/>
          </a:prstGeom>
          <a:noFill/>
          <a:ln>
            <a:noFill/>
          </a:ln>
        </p:spPr>
      </p:pic>
      <p:sp>
        <p:nvSpPr>
          <p:cNvPr id="5" name="Rectangle 4">
            <a:extLst>
              <a:ext uri="{FF2B5EF4-FFF2-40B4-BE49-F238E27FC236}">
                <a16:creationId xmlns:a16="http://schemas.microsoft.com/office/drawing/2014/main" id="{76B8F7FF-C2EC-49A5-9826-46804C30718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3"/>
          <p:cNvSpPr txBox="1">
            <a:spLocks noGrp="1"/>
          </p:cNvSpPr>
          <p:nvPr>
            <p:ph type="title"/>
          </p:nvPr>
        </p:nvSpPr>
        <p:spPr>
          <a:xfrm>
            <a:off x="137575" y="401675"/>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300" b="0" i="0" u="none" strike="noStrike" cap="none">
                <a:solidFill>
                  <a:schemeClr val="lt1"/>
                </a:solidFill>
                <a:latin typeface="Merriweather"/>
                <a:ea typeface="Merriweather"/>
                <a:cs typeface="Merriweather"/>
                <a:sym typeface="Merriweather"/>
              </a:rPr>
              <a:t>El papel de las comisiones de la verdad en la formulación de recomendaciones para los programas de reparaciones</a:t>
            </a:r>
            <a:endParaRPr/>
          </a:p>
        </p:txBody>
      </p:sp>
      <p:sp>
        <p:nvSpPr>
          <p:cNvPr id="282" name="Google Shape;282;p43"/>
          <p:cNvSpPr txBox="1"/>
          <p:nvPr/>
        </p:nvSpPr>
        <p:spPr>
          <a:xfrm>
            <a:off x="4764350" y="1275191"/>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0" i="0" u="none" strike="noStrike" cap="none" dirty="0">
                <a:solidFill>
                  <a:schemeClr val="dk2"/>
                </a:solidFill>
                <a:latin typeface="Roboto"/>
                <a:ea typeface="Roboto"/>
                <a:cs typeface="Roboto"/>
                <a:sym typeface="Roboto"/>
              </a:rPr>
              <a:t>Con </a:t>
            </a:r>
            <a:r>
              <a:rPr lang="en-US" sz="1500" b="0" i="0" u="none" strike="noStrike" cap="none" dirty="0" err="1">
                <a:solidFill>
                  <a:schemeClr val="dk2"/>
                </a:solidFill>
                <a:latin typeface="Roboto"/>
                <a:ea typeface="Roboto"/>
                <a:cs typeface="Roboto"/>
                <a:sym typeface="Roboto"/>
              </a:rPr>
              <a:t>frecuencia</a:t>
            </a:r>
            <a:r>
              <a:rPr lang="en-US" sz="1500" b="0" i="0" u="none" strike="noStrike" cap="none" dirty="0">
                <a:solidFill>
                  <a:schemeClr val="dk2"/>
                </a:solidFill>
                <a:latin typeface="Roboto"/>
                <a:ea typeface="Roboto"/>
                <a:cs typeface="Roboto"/>
                <a:sym typeface="Roboto"/>
              </a:rPr>
              <a:t>, la </a:t>
            </a:r>
            <a:r>
              <a:rPr lang="en-US" sz="1500" b="0" i="0" u="none" strike="noStrike" cap="none" dirty="0" err="1">
                <a:solidFill>
                  <a:schemeClr val="dk2"/>
                </a:solidFill>
                <a:latin typeface="Roboto"/>
                <a:ea typeface="Roboto"/>
                <a:cs typeface="Roboto"/>
                <a:sym typeface="Roboto"/>
              </a:rPr>
              <a:t>comisiones</a:t>
            </a:r>
            <a:r>
              <a:rPr lang="en-US" sz="1500" b="0" i="0" u="none" strike="noStrike" cap="none" dirty="0">
                <a:solidFill>
                  <a:schemeClr val="dk2"/>
                </a:solidFill>
                <a:latin typeface="Roboto"/>
                <a:ea typeface="Roboto"/>
                <a:cs typeface="Roboto"/>
                <a:sym typeface="Roboto"/>
              </a:rPr>
              <a:t> de la </a:t>
            </a:r>
            <a:r>
              <a:rPr lang="en-US" sz="1500" b="0" i="0" u="none" strike="noStrike" cap="none" dirty="0" err="1">
                <a:solidFill>
                  <a:schemeClr val="dk2"/>
                </a:solidFill>
                <a:latin typeface="Roboto"/>
                <a:ea typeface="Roboto"/>
                <a:cs typeface="Roboto"/>
                <a:sym typeface="Roboto"/>
              </a:rPr>
              <a:t>verdad</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suelen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formular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recomendaciones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detalladas</a:t>
            </a:r>
            <a:r>
              <a:rPr lang="en-US" sz="1500" b="0" i="0" u="none" strike="noStrike" cap="none" dirty="0">
                <a:solidFill>
                  <a:schemeClr val="dk2"/>
                </a:solidFill>
                <a:latin typeface="Roboto"/>
                <a:ea typeface="Roboto"/>
                <a:cs typeface="Roboto"/>
                <a:sym typeface="Roboto"/>
              </a:rPr>
              <a:t> para las </a:t>
            </a:r>
            <a:r>
              <a:rPr lang="en-US" sz="1500" b="0" i="0" u="none" strike="noStrike" cap="none" dirty="0" err="1">
                <a:solidFill>
                  <a:schemeClr val="dk2"/>
                </a:solidFill>
                <a:latin typeface="Roboto"/>
                <a:ea typeface="Roboto"/>
                <a:cs typeface="Roboto"/>
                <a:sym typeface="Roboto"/>
              </a:rPr>
              <a:t>reparaciones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Dichas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recomendaciones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pueden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constituir</a:t>
            </a:r>
            <a:r>
              <a:rPr lang="en-US" sz="1500" b="0" i="0" u="none" strike="noStrike" cap="none" dirty="0">
                <a:solidFill>
                  <a:schemeClr val="dk2"/>
                </a:solidFill>
                <a:latin typeface="Roboto"/>
                <a:ea typeface="Roboto"/>
                <a:cs typeface="Roboto"/>
                <a:sym typeface="Roboto"/>
              </a:rPr>
              <a:t> el </a:t>
            </a:r>
            <a:r>
              <a:rPr lang="en-US" sz="1500" b="0" i="0" u="none" strike="noStrike" cap="none" dirty="0" err="1">
                <a:solidFill>
                  <a:schemeClr val="dk2"/>
                </a:solidFill>
                <a:latin typeface="Roboto"/>
                <a:ea typeface="Roboto"/>
                <a:cs typeface="Roboto"/>
                <a:sym typeface="Roboto"/>
              </a:rPr>
              <a:t>marco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inicial</a:t>
            </a:r>
            <a:r>
              <a:rPr lang="en-US" sz="1500" b="0" i="0" u="none" strike="noStrike" cap="none" dirty="0">
                <a:solidFill>
                  <a:schemeClr val="dk2"/>
                </a:solidFill>
                <a:latin typeface="Roboto"/>
                <a:ea typeface="Roboto"/>
                <a:cs typeface="Roboto"/>
                <a:sym typeface="Roboto"/>
              </a:rPr>
              <a:t> de un </a:t>
            </a:r>
            <a:r>
              <a:rPr lang="en-US" sz="1500" b="0" i="0" u="none" strike="noStrike" cap="none" dirty="0" err="1">
                <a:solidFill>
                  <a:schemeClr val="dk2"/>
                </a:solidFill>
                <a:latin typeface="Roboto"/>
                <a:ea typeface="Roboto"/>
                <a:cs typeface="Roboto"/>
                <a:sym typeface="Roboto"/>
              </a:rPr>
              <a:t>programa</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reparaciones</a:t>
            </a:r>
            <a:r>
              <a:rPr lang="en-US" sz="15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None/>
            </a:pPr>
            <a:endParaRPr sz="15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dk2"/>
                </a:solidFill>
                <a:latin typeface="Roboto"/>
                <a:ea typeface="Roboto"/>
                <a:cs typeface="Roboto"/>
                <a:sym typeface="Roboto"/>
              </a:rPr>
              <a:t>Sin embargo, la </a:t>
            </a:r>
            <a:r>
              <a:rPr lang="en-US" sz="1500" b="0" i="0" u="none" strike="noStrike" cap="none" dirty="0" err="1">
                <a:solidFill>
                  <a:schemeClr val="dk2"/>
                </a:solidFill>
                <a:latin typeface="Roboto"/>
                <a:ea typeface="Roboto"/>
                <a:cs typeface="Roboto"/>
                <a:sym typeface="Roboto"/>
              </a:rPr>
              <a:t>información</a:t>
            </a:r>
            <a:r>
              <a:rPr lang="en-US" sz="1500" b="0" i="0" u="none" strike="noStrike" cap="none" dirty="0">
                <a:solidFill>
                  <a:schemeClr val="dk2"/>
                </a:solidFill>
                <a:latin typeface="Roboto"/>
                <a:ea typeface="Roboto"/>
                <a:cs typeface="Roboto"/>
                <a:sym typeface="Roboto"/>
              </a:rPr>
              <a:t> que se </a:t>
            </a:r>
            <a:r>
              <a:rPr lang="en-US" sz="1500" b="0" i="0" u="none" strike="noStrike" cap="none" dirty="0" err="1">
                <a:solidFill>
                  <a:schemeClr val="dk2"/>
                </a:solidFill>
                <a:latin typeface="Roboto"/>
                <a:ea typeface="Roboto"/>
                <a:cs typeface="Roboto"/>
                <a:sym typeface="Roboto"/>
              </a:rPr>
              <a:t>necesita</a:t>
            </a:r>
            <a:r>
              <a:rPr lang="en-US" sz="1500" b="0" i="0" u="none" strike="noStrike" cap="none" dirty="0">
                <a:solidFill>
                  <a:schemeClr val="dk2"/>
                </a:solidFill>
                <a:latin typeface="Roboto"/>
                <a:ea typeface="Roboto"/>
                <a:cs typeface="Roboto"/>
                <a:sym typeface="Roboto"/>
              </a:rPr>
              <a:t> para </a:t>
            </a:r>
            <a:r>
              <a:rPr lang="en-US" sz="1500" b="0" i="0" u="none" strike="noStrike" cap="none" dirty="0" err="1">
                <a:solidFill>
                  <a:schemeClr val="dk2"/>
                </a:solidFill>
                <a:latin typeface="Roboto"/>
                <a:ea typeface="Roboto"/>
                <a:cs typeface="Roboto"/>
                <a:sym typeface="Roboto"/>
              </a:rPr>
              <a:t>brindar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reparación</a:t>
            </a:r>
            <a:r>
              <a:rPr lang="en-US" sz="1500" b="0" i="0" u="none" strike="noStrike" cap="none" dirty="0">
                <a:solidFill>
                  <a:schemeClr val="dk2"/>
                </a:solidFill>
                <a:latin typeface="Roboto"/>
                <a:ea typeface="Roboto"/>
                <a:cs typeface="Roboto"/>
                <a:sym typeface="Roboto"/>
              </a:rPr>
              <a:t> a las </a:t>
            </a:r>
            <a:r>
              <a:rPr lang="en-US" sz="1500" b="0" i="0" u="none" strike="noStrike" cap="none" dirty="0" err="1">
                <a:solidFill>
                  <a:schemeClr val="dk2"/>
                </a:solidFill>
                <a:latin typeface="Roboto"/>
                <a:ea typeface="Roboto"/>
                <a:cs typeface="Roboto"/>
                <a:sym typeface="Roboto"/>
              </a:rPr>
              <a:t>víctimas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debe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ser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más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detallada</a:t>
            </a:r>
            <a:r>
              <a:rPr lang="en-US" sz="1500" b="0" i="0" u="none" strike="noStrike" cap="none" dirty="0">
                <a:solidFill>
                  <a:schemeClr val="dk2"/>
                </a:solidFill>
                <a:latin typeface="Roboto"/>
                <a:ea typeface="Roboto"/>
                <a:cs typeface="Roboto"/>
                <a:sym typeface="Roboto"/>
              </a:rPr>
              <a:t> que la que </a:t>
            </a:r>
            <a:r>
              <a:rPr lang="en-US" sz="1500" b="0" i="0" u="none" strike="noStrike" cap="none" dirty="0" err="1">
                <a:solidFill>
                  <a:schemeClr val="dk2"/>
                </a:solidFill>
                <a:latin typeface="Roboto"/>
                <a:ea typeface="Roboto"/>
                <a:cs typeface="Roboto"/>
                <a:sym typeface="Roboto"/>
              </a:rPr>
              <a:t>necesita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una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comisión</a:t>
            </a:r>
            <a:r>
              <a:rPr lang="en-US" sz="1500" b="0" i="0" u="none" strike="noStrike" cap="none" dirty="0">
                <a:solidFill>
                  <a:schemeClr val="dk2"/>
                </a:solidFill>
                <a:latin typeface="Roboto"/>
                <a:ea typeface="Roboto"/>
                <a:cs typeface="Roboto"/>
                <a:sym typeface="Roboto"/>
              </a:rPr>
              <a:t> de la </a:t>
            </a:r>
            <a:r>
              <a:rPr lang="en-US" sz="1500" b="0" i="0" u="none" strike="noStrike" cap="none" dirty="0" err="1">
                <a:solidFill>
                  <a:schemeClr val="dk2"/>
                </a:solidFill>
                <a:latin typeface="Roboto"/>
                <a:ea typeface="Roboto"/>
                <a:cs typeface="Roboto"/>
                <a:sym typeface="Roboto"/>
              </a:rPr>
              <a:t>verdad</a:t>
            </a:r>
            <a:r>
              <a:rPr lang="en-US" sz="1500" b="0" i="0" u="none" strike="noStrike" cap="none" dirty="0">
                <a:solidFill>
                  <a:schemeClr val="dk2"/>
                </a:solidFill>
                <a:latin typeface="Roboto"/>
                <a:ea typeface="Roboto"/>
                <a:cs typeface="Roboto"/>
                <a:sym typeface="Roboto"/>
              </a:rPr>
              <a:t> para </a:t>
            </a:r>
            <a:r>
              <a:rPr lang="en-US" sz="1500" b="0" i="0" u="none" strike="noStrike" cap="none" dirty="0" err="1">
                <a:solidFill>
                  <a:schemeClr val="dk2"/>
                </a:solidFill>
                <a:latin typeface="Roboto"/>
                <a:ea typeface="Roboto"/>
                <a:cs typeface="Roboto"/>
                <a:sym typeface="Roboto"/>
              </a:rPr>
              <a:t>elaborar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su</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informe</a:t>
            </a:r>
            <a:r>
              <a:rPr lang="en-US" sz="15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err="1">
                <a:solidFill>
                  <a:schemeClr val="dk2"/>
                </a:solidFill>
                <a:latin typeface="Roboto"/>
                <a:ea typeface="Roboto"/>
                <a:cs typeface="Roboto"/>
                <a:sym typeface="Roboto"/>
              </a:rPr>
              <a:t>Puede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ser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necesario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trabajar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más</a:t>
            </a:r>
            <a:r>
              <a:rPr lang="en-US" sz="1500" b="0" i="0" u="none" strike="noStrike" cap="none" dirty="0">
                <a:solidFill>
                  <a:schemeClr val="dk2"/>
                </a:solidFill>
                <a:latin typeface="Roboto"/>
                <a:ea typeface="Roboto"/>
                <a:cs typeface="Roboto"/>
                <a:sym typeface="Roboto"/>
              </a:rPr>
              <a:t> para </a:t>
            </a:r>
            <a:r>
              <a:rPr lang="en-US" sz="1500" b="0" i="0" u="none" strike="noStrike" cap="none" dirty="0" err="1">
                <a:solidFill>
                  <a:schemeClr val="dk2"/>
                </a:solidFill>
                <a:latin typeface="Roboto"/>
                <a:ea typeface="Roboto"/>
                <a:cs typeface="Roboto"/>
                <a:sym typeface="Roboto"/>
              </a:rPr>
              <a:t>comprender</a:t>
            </a:r>
            <a:r>
              <a:rPr lang="en-US" sz="1500" b="0" i="0" u="none" strike="noStrike" cap="none" dirty="0">
                <a:solidFill>
                  <a:schemeClr val="dk2"/>
                </a:solidFill>
                <a:latin typeface="Roboto"/>
                <a:ea typeface="Roboto"/>
                <a:cs typeface="Roboto"/>
                <a:sym typeface="Roboto"/>
              </a:rPr>
              <a:t>:</a:t>
            </a:r>
            <a:endParaRPr dirty="0"/>
          </a:p>
          <a:p>
            <a:pPr marL="457200" marR="0" lvl="0" indent="-330200" algn="l" rtl="0">
              <a:lnSpc>
                <a:spcPct val="100000"/>
              </a:lnSpc>
              <a:spcBef>
                <a:spcPts val="0"/>
              </a:spcBef>
              <a:spcAft>
                <a:spcPts val="0"/>
              </a:spcAft>
              <a:buClr>
                <a:schemeClr val="dk2"/>
              </a:buClr>
              <a:buSzPts val="1600"/>
              <a:buFont typeface="Roboto"/>
              <a:buChar char="●"/>
            </a:pPr>
            <a:r>
              <a:rPr lang="en-US" sz="1500" b="0" i="0" u="none" strike="noStrike" cap="none" dirty="0">
                <a:solidFill>
                  <a:schemeClr val="dk2"/>
                </a:solidFill>
                <a:latin typeface="Roboto"/>
                <a:ea typeface="Roboto"/>
                <a:cs typeface="Roboto"/>
                <a:sym typeface="Roboto"/>
              </a:rPr>
              <a:t>la </a:t>
            </a:r>
            <a:r>
              <a:rPr lang="en-US" sz="1500" b="0" i="0" u="none" strike="noStrike" cap="none" dirty="0" err="1">
                <a:solidFill>
                  <a:schemeClr val="dk2"/>
                </a:solidFill>
                <a:latin typeface="Roboto"/>
                <a:ea typeface="Roboto"/>
                <a:cs typeface="Roboto"/>
                <a:sym typeface="Roboto"/>
              </a:rPr>
              <a:t>información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demográfica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sobre</a:t>
            </a:r>
            <a:r>
              <a:rPr lang="en-US" sz="1500" b="0" i="0" u="none" strike="noStrike" cap="none" dirty="0">
                <a:solidFill>
                  <a:schemeClr val="dk2"/>
                </a:solidFill>
                <a:latin typeface="Roboto"/>
                <a:ea typeface="Roboto"/>
                <a:cs typeface="Roboto"/>
                <a:sym typeface="Roboto"/>
              </a:rPr>
              <a:t> las </a:t>
            </a:r>
            <a:r>
              <a:rPr lang="en-US" sz="1500" b="0" i="0" u="none" strike="noStrike" cap="none" dirty="0" err="1">
                <a:solidFill>
                  <a:schemeClr val="dk2"/>
                </a:solidFill>
                <a:latin typeface="Roboto"/>
                <a:ea typeface="Roboto"/>
                <a:cs typeface="Roboto"/>
                <a:sym typeface="Roboto"/>
              </a:rPr>
              <a:t>víctimas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sus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familias</a:t>
            </a:r>
            <a:r>
              <a:rPr lang="en-US" sz="1500" b="0" i="0" u="none" strike="noStrike" cap="none" dirty="0">
                <a:solidFill>
                  <a:schemeClr val="dk2"/>
                </a:solidFill>
                <a:latin typeface="Roboto"/>
                <a:ea typeface="Roboto"/>
                <a:cs typeface="Roboto"/>
                <a:sym typeface="Roboto"/>
              </a:rPr>
              <a:t> y </a:t>
            </a:r>
            <a:r>
              <a:rPr lang="en-US" sz="1500" b="0" i="0" u="none" strike="noStrike" cap="none" dirty="0" err="1">
                <a:solidFill>
                  <a:schemeClr val="dk2"/>
                </a:solidFill>
                <a:latin typeface="Roboto"/>
                <a:ea typeface="Roboto"/>
                <a:cs typeface="Roboto"/>
                <a:sym typeface="Roboto"/>
              </a:rPr>
              <a:t>sus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comunidades</a:t>
            </a:r>
            <a:r>
              <a:rPr lang="en-US" sz="1500" b="0" i="0" u="none" strike="noStrike" cap="none" dirty="0">
                <a:solidFill>
                  <a:schemeClr val="dk2"/>
                </a:solidFill>
                <a:latin typeface="Roboto"/>
                <a:ea typeface="Roboto"/>
                <a:cs typeface="Roboto"/>
                <a:sym typeface="Roboto"/>
              </a:rPr>
              <a:t>; </a:t>
            </a:r>
            <a:endParaRPr dirty="0"/>
          </a:p>
          <a:p>
            <a:pPr marL="457200" marR="0" lvl="0" indent="-330200" algn="l" rtl="0">
              <a:lnSpc>
                <a:spcPct val="100000"/>
              </a:lnSpc>
              <a:spcBef>
                <a:spcPts val="0"/>
              </a:spcBef>
              <a:spcAft>
                <a:spcPts val="0"/>
              </a:spcAft>
              <a:buClr>
                <a:schemeClr val="dk2"/>
              </a:buClr>
              <a:buSzPts val="1600"/>
              <a:buFont typeface="Roboto"/>
              <a:buChar char="●"/>
            </a:pPr>
            <a:r>
              <a:rPr lang="en-US" sz="1500" dirty="0" err="1">
                <a:solidFill>
                  <a:schemeClr val="dk2"/>
                </a:solidFill>
                <a:latin typeface="Roboto"/>
                <a:ea typeface="Roboto"/>
                <a:cs typeface="Roboto"/>
                <a:sym typeface="Roboto"/>
              </a:rPr>
              <a:t>t</a:t>
            </a:r>
            <a:r>
              <a:rPr lang="en-US" sz="1500" b="0" i="0" u="none" strike="noStrike" cap="none" dirty="0" err="1">
                <a:solidFill>
                  <a:schemeClr val="dk2"/>
                </a:solidFill>
                <a:latin typeface="Roboto"/>
                <a:ea typeface="Roboto"/>
                <a:cs typeface="Roboto"/>
                <a:sym typeface="Roboto"/>
              </a:rPr>
              <a:t>odo</a:t>
            </a:r>
            <a:r>
              <a:rPr lang="en-US" sz="1500" b="0" i="0" u="none" strike="noStrike" cap="none" dirty="0">
                <a:solidFill>
                  <a:schemeClr val="dk2"/>
                </a:solidFill>
                <a:latin typeface="Roboto"/>
                <a:ea typeface="Roboto"/>
                <a:cs typeface="Roboto"/>
                <a:sym typeface="Roboto"/>
              </a:rPr>
              <a:t> el </a:t>
            </a:r>
            <a:r>
              <a:rPr lang="en-US" sz="1500" b="0" i="0" u="none" strike="noStrike" cap="none" dirty="0" err="1">
                <a:solidFill>
                  <a:schemeClr val="dk2"/>
                </a:solidFill>
                <a:latin typeface="Roboto"/>
                <a:ea typeface="Roboto"/>
                <a:cs typeface="Roboto"/>
                <a:sym typeface="Roboto"/>
              </a:rPr>
              <a:t>impacto</a:t>
            </a:r>
            <a:r>
              <a:rPr lang="en-US" sz="1500" b="0" i="0" u="none" strike="noStrike" cap="none" dirty="0">
                <a:solidFill>
                  <a:schemeClr val="dk2"/>
                </a:solidFill>
                <a:latin typeface="Roboto"/>
                <a:ea typeface="Roboto"/>
                <a:cs typeface="Roboto"/>
                <a:sym typeface="Roboto"/>
              </a:rPr>
              <a:t> de las </a:t>
            </a:r>
            <a:r>
              <a:rPr lang="en-US" sz="1500" b="0" i="0" u="none" strike="noStrike" cap="none" dirty="0" err="1">
                <a:solidFill>
                  <a:schemeClr val="dk2"/>
                </a:solidFill>
                <a:latin typeface="Roboto"/>
                <a:ea typeface="Roboto"/>
                <a:cs typeface="Roboto"/>
                <a:sym typeface="Roboto"/>
              </a:rPr>
              <a:t>violaciones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en</a:t>
            </a:r>
            <a:r>
              <a:rPr lang="en-US" sz="1500" b="0" i="0" u="none" strike="noStrike" cap="none" dirty="0">
                <a:solidFill>
                  <a:schemeClr val="dk2"/>
                </a:solidFill>
                <a:latin typeface="Roboto"/>
                <a:ea typeface="Roboto"/>
                <a:cs typeface="Roboto"/>
                <a:sym typeface="Roboto"/>
              </a:rPr>
              <a:t> las </a:t>
            </a:r>
            <a:r>
              <a:rPr lang="en-US" sz="1500" b="0" i="0" u="none" strike="noStrike" cap="none" dirty="0" err="1">
                <a:solidFill>
                  <a:schemeClr val="dk2"/>
                </a:solidFill>
                <a:latin typeface="Roboto"/>
                <a:ea typeface="Roboto"/>
                <a:cs typeface="Roboto"/>
                <a:sym typeface="Roboto"/>
              </a:rPr>
              <a:t>víctimas</a:t>
            </a:r>
            <a:r>
              <a:rPr lang="en-US" sz="1500" b="0" i="0" u="none" strike="noStrike" cap="none" dirty="0">
                <a:solidFill>
                  <a:schemeClr val="dk2"/>
                </a:solidFill>
                <a:latin typeface="Roboto"/>
                <a:ea typeface="Roboto"/>
                <a:cs typeface="Roboto"/>
                <a:sym typeface="Roboto"/>
              </a:rPr>
              <a:t>.</a:t>
            </a:r>
            <a:endParaRPr dirty="0"/>
          </a:p>
          <a:p>
            <a:pPr marL="0" marR="0" lvl="0" indent="0" algn="just" rtl="0">
              <a:lnSpc>
                <a:spcPct val="107916"/>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p:txBody>
      </p:sp>
      <p:pic>
        <p:nvPicPr>
          <p:cNvPr id="283" name="Google Shape;283;p43"/>
          <p:cNvPicPr preferRelativeResize="0"/>
          <p:nvPr/>
        </p:nvPicPr>
        <p:blipFill rotWithShape="1">
          <a:blip r:embed="rId3">
            <a:alphaModFix/>
          </a:blip>
          <a:srcRect/>
          <a:stretch/>
        </p:blipFill>
        <p:spPr>
          <a:xfrm>
            <a:off x="-17525" y="2142700"/>
            <a:ext cx="4572000" cy="2251873"/>
          </a:xfrm>
          <a:prstGeom prst="rect">
            <a:avLst/>
          </a:prstGeom>
          <a:noFill/>
          <a:ln>
            <a:noFill/>
          </a:ln>
        </p:spPr>
      </p:pic>
      <p:sp>
        <p:nvSpPr>
          <p:cNvPr id="5" name="Rectangle 4">
            <a:extLst>
              <a:ext uri="{FF2B5EF4-FFF2-40B4-BE49-F238E27FC236}">
                <a16:creationId xmlns:a16="http://schemas.microsoft.com/office/drawing/2014/main" id="{A4D038D9-010E-4D66-BE38-8C8A66B88A4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89" name="Google Shape;289;p44"/>
          <p:cNvSpPr txBox="1"/>
          <p:nvPr/>
        </p:nvSpPr>
        <p:spPr>
          <a:xfrm>
            <a:off x="382900" y="405350"/>
            <a:ext cx="3001500" cy="77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Sudáfrica</a:t>
            </a:r>
            <a:endParaRPr/>
          </a:p>
        </p:txBody>
      </p:sp>
      <p:pic>
        <p:nvPicPr>
          <p:cNvPr id="290" name="Google Shape;290;p44"/>
          <p:cNvPicPr preferRelativeResize="0"/>
          <p:nvPr/>
        </p:nvPicPr>
        <p:blipFill rotWithShape="1">
          <a:blip r:embed="rId3">
            <a:alphaModFix/>
          </a:blip>
          <a:srcRect/>
          <a:stretch/>
        </p:blipFill>
        <p:spPr>
          <a:xfrm>
            <a:off x="3712125" y="0"/>
            <a:ext cx="4436295"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7. Creación de un programa de reparaciones y aportes de las víctimas </a:t>
            </a:r>
            <a:endParaRPr/>
          </a:p>
        </p:txBody>
      </p:sp>
      <p:sp>
        <p:nvSpPr>
          <p:cNvPr id="296" name="Google Shape;296;p45"/>
          <p:cNvSpPr txBox="1"/>
          <p:nvPr/>
        </p:nvSpPr>
        <p:spPr>
          <a:xfrm>
            <a:off x="4624775" y="766850"/>
            <a:ext cx="4083600" cy="27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2"/>
                </a:solidFill>
                <a:latin typeface="Roboto"/>
                <a:ea typeface="Roboto"/>
                <a:cs typeface="Roboto"/>
                <a:sym typeface="Roboto"/>
              </a:rPr>
              <a:t>Las </a:t>
            </a:r>
            <a:r>
              <a:rPr lang="en-US" sz="1600" b="0" i="0" u="none" strike="noStrike" cap="none" dirty="0" err="1">
                <a:solidFill>
                  <a:schemeClr val="dk2"/>
                </a:solidFill>
                <a:latin typeface="Roboto"/>
                <a:ea typeface="Roboto"/>
                <a:cs typeface="Roboto"/>
                <a:sym typeface="Roboto"/>
              </a:rPr>
              <a:t>reparaciones</a:t>
            </a:r>
            <a:r>
              <a:rPr lang="en-US" sz="1600" b="0" i="0" u="none" strike="noStrike" cap="none" dirty="0">
                <a:solidFill>
                  <a:schemeClr val="dk2"/>
                </a:solidFill>
                <a:latin typeface="Roboto"/>
                <a:ea typeface="Roboto"/>
                <a:cs typeface="Roboto"/>
                <a:sym typeface="Roboto"/>
              </a:rPr>
              <a:t> son </a:t>
            </a:r>
            <a:r>
              <a:rPr lang="en-US" sz="1600" b="0" i="0" u="none" strike="noStrike" cap="none" dirty="0" err="1">
                <a:solidFill>
                  <a:schemeClr val="dk2"/>
                </a:solidFill>
                <a:latin typeface="Roboto"/>
                <a:ea typeface="Roboto"/>
                <a:cs typeface="Roboto"/>
                <a:sym typeface="Roboto"/>
              </a:rPr>
              <a:t>más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eficaces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cuando</a:t>
            </a:r>
            <a:r>
              <a:rPr lang="en-US" sz="16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2"/>
                </a:solidFill>
                <a:latin typeface="Roboto"/>
                <a:ea typeface="Roboto"/>
                <a:cs typeface="Roboto"/>
                <a:sym typeface="Roboto"/>
              </a:rPr>
              <a:t> </a:t>
            </a:r>
            <a:endParaRPr dirty="0"/>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tienen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una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influencia</a:t>
            </a:r>
            <a:r>
              <a:rPr lang="en-US" sz="1600" b="0" i="0" u="none" strike="noStrike" cap="none" dirty="0">
                <a:solidFill>
                  <a:schemeClr val="dk2"/>
                </a:solidFill>
                <a:latin typeface="Roboto"/>
                <a:ea typeface="Roboto"/>
                <a:cs typeface="Roboto"/>
                <a:sym typeface="Roboto"/>
              </a:rPr>
              <a:t> real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vida</a:t>
            </a:r>
            <a:r>
              <a:rPr lang="en-US" sz="1600" b="0" i="0" u="none" strike="noStrike" cap="none" dirty="0">
                <a:solidFill>
                  <a:schemeClr val="dk2"/>
                </a:solidFill>
                <a:latin typeface="Roboto"/>
                <a:ea typeface="Roboto"/>
                <a:cs typeface="Roboto"/>
                <a:sym typeface="Roboto"/>
              </a:rPr>
              <a:t> de las </a:t>
            </a:r>
            <a:r>
              <a:rPr lang="en-US" sz="1600" b="0" i="0" u="none" strike="noStrike" cap="none" dirty="0" err="1">
                <a:solidFill>
                  <a:schemeClr val="dk2"/>
                </a:solidFill>
                <a:latin typeface="Roboto"/>
                <a:ea typeface="Roboto"/>
                <a:cs typeface="Roboto"/>
                <a:sym typeface="Roboto"/>
              </a:rPr>
              <a:t>víctimas</a:t>
            </a:r>
            <a:r>
              <a:rPr lang="en-US" sz="1600" dirty="0">
                <a:solidFill>
                  <a:schemeClr val="dk2"/>
                </a:solidFill>
                <a:latin typeface="Roboto"/>
                <a:ea typeface="Roboto"/>
                <a:cs typeface="Roboto"/>
                <a:sym typeface="Roboto"/>
              </a:rPr>
              <a:t>;</a:t>
            </a:r>
            <a:endParaRPr dirty="0"/>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son </a:t>
            </a:r>
            <a:r>
              <a:rPr lang="en-US" sz="1600" b="0" i="0" u="none" strike="noStrike" cap="none" dirty="0" err="1">
                <a:solidFill>
                  <a:schemeClr val="dk2"/>
                </a:solidFill>
                <a:latin typeface="Roboto"/>
                <a:ea typeface="Roboto"/>
                <a:cs typeface="Roboto"/>
                <a:sym typeface="Roboto"/>
              </a:rPr>
              <a:t>pertinentes</a:t>
            </a:r>
            <a:r>
              <a:rPr lang="en-US" sz="1600" b="0" i="0" u="none" strike="noStrike" cap="none" dirty="0">
                <a:solidFill>
                  <a:schemeClr val="dk2"/>
                </a:solidFill>
                <a:latin typeface="Roboto"/>
                <a:ea typeface="Roboto"/>
                <a:cs typeface="Roboto"/>
                <a:sym typeface="Roboto"/>
              </a:rPr>
              <a:t> para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a:t>
            </a:r>
            <a:endParaRPr dirty="0"/>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responden</a:t>
            </a:r>
            <a:r>
              <a:rPr lang="en-US" sz="1600" b="0" i="0" u="none" strike="noStrike" cap="none" dirty="0">
                <a:solidFill>
                  <a:schemeClr val="dk2"/>
                </a:solidFill>
                <a:latin typeface="Roboto"/>
                <a:ea typeface="Roboto"/>
                <a:cs typeface="Roboto"/>
                <a:sym typeface="Roboto"/>
              </a:rPr>
              <a:t> a las </a:t>
            </a:r>
            <a:r>
              <a:rPr lang="en-US" sz="1600" b="0" i="0" u="none" strike="noStrike" cap="none" dirty="0" err="1">
                <a:solidFill>
                  <a:schemeClr val="dk2"/>
                </a:solidFill>
                <a:latin typeface="Roboto"/>
                <a:ea typeface="Roboto"/>
                <a:cs typeface="Roboto"/>
                <a:sym typeface="Roboto"/>
              </a:rPr>
              <a:t>prioridades</a:t>
            </a:r>
            <a:r>
              <a:rPr lang="en-US" sz="1600" b="0" i="0" u="none" strike="noStrike" cap="none" dirty="0">
                <a:solidFill>
                  <a:schemeClr val="dk2"/>
                </a:solidFill>
                <a:latin typeface="Roboto"/>
                <a:ea typeface="Roboto"/>
                <a:cs typeface="Roboto"/>
                <a:sym typeface="Roboto"/>
              </a:rPr>
              <a:t> de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1F2F085E-85AE-4E00-9E18-78A1FB5323C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227550" y="477149"/>
            <a:ext cx="8287800" cy="36734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Cuando participan mujeres víctimas o grupos de justicia de género </a:t>
            </a:r>
            <a:r>
              <a:rPr lang="en-US" sz="2400" b="1" i="0" u="none" strike="noStrike" cap="none">
                <a:solidFill>
                  <a:schemeClr val="accent1"/>
                </a:solidFill>
                <a:latin typeface="Merriweather"/>
                <a:ea typeface="Merriweather"/>
                <a:cs typeface="Merriweather"/>
                <a:sym typeface="Merriweather"/>
              </a:rPr>
              <a:t>en el proceso de diseño inicial</a:t>
            </a:r>
            <a:r>
              <a:rPr lang="en-US" sz="2400" b="0" i="0" u="none" strike="noStrike" cap="none">
                <a:solidFill>
                  <a:schemeClr val="accent1"/>
                </a:solidFill>
                <a:latin typeface="Merriweather"/>
                <a:ea typeface="Merriweather"/>
                <a:cs typeface="Merriweather"/>
                <a:sym typeface="Merriweather"/>
              </a:rPr>
              <a:t>, es mucho más probable que el marco de diseño utilice una </a:t>
            </a:r>
            <a:r>
              <a:rPr lang="en-US" sz="2400" b="1" i="0" u="none" strike="noStrike" cap="none">
                <a:solidFill>
                  <a:schemeClr val="accent1"/>
                </a:solidFill>
                <a:latin typeface="Merriweather"/>
                <a:ea typeface="Merriweather"/>
                <a:cs typeface="Merriweather"/>
                <a:sym typeface="Merriweather"/>
              </a:rPr>
              <a:t>metodología que tenga en cuenta el tema de género </a:t>
            </a:r>
            <a:r>
              <a:rPr lang="en-US" sz="2400" b="0" i="0" u="none" strike="noStrike" cap="none">
                <a:solidFill>
                  <a:schemeClr val="accent1"/>
                </a:solidFill>
                <a:latin typeface="Merriweather"/>
                <a:ea typeface="Merriweather"/>
                <a:cs typeface="Merriweather"/>
                <a:sym typeface="Merriweather"/>
              </a:rPr>
              <a:t>y que se elaboran</a:t>
            </a:r>
            <a:r>
              <a:rPr lang="en-US" sz="2400" b="1" i="0" u="none" strike="noStrike" cap="none">
                <a:solidFill>
                  <a:schemeClr val="accent1"/>
                </a:solidFill>
                <a:latin typeface="Merriweather"/>
                <a:ea typeface="Merriweather"/>
                <a:cs typeface="Merriweather"/>
                <a:sym typeface="Merriweather"/>
              </a:rPr>
              <a:t> criterios que sean inclusivos </a:t>
            </a:r>
            <a:r>
              <a:rPr lang="en-US" sz="2400" b="0" i="0" u="none" strike="noStrike" cap="none">
                <a:solidFill>
                  <a:schemeClr val="accent1"/>
                </a:solidFill>
                <a:latin typeface="Merriweather"/>
                <a:ea typeface="Merriweather"/>
                <a:cs typeface="Merriweather"/>
                <a:sym typeface="Merriweather"/>
              </a:rPr>
              <a:t>para las mujeres y las víctimas de violencia sexual y de violencia basada en género. </a:t>
            </a:r>
            <a:endParaRPr/>
          </a:p>
        </p:txBody>
      </p:sp>
      <p:sp>
        <p:nvSpPr>
          <p:cNvPr id="3" name="Rectangle 2">
            <a:extLst>
              <a:ext uri="{FF2B5EF4-FFF2-40B4-BE49-F238E27FC236}">
                <a16:creationId xmlns:a16="http://schemas.microsoft.com/office/drawing/2014/main" id="{6C6B6903-E4EC-472E-8D16-F1B957D7F9C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7"/>
          <p:cNvSpPr txBox="1">
            <a:spLocks noGrp="1"/>
          </p:cNvSpPr>
          <p:nvPr>
            <p:ph type="title"/>
          </p:nvPr>
        </p:nvSpPr>
        <p:spPr>
          <a:xfrm>
            <a:off x="245150" y="1803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Etapas de la participación de las mujeres </a:t>
            </a:r>
            <a:endParaRPr/>
          </a:p>
        </p:txBody>
      </p:sp>
      <p:sp>
        <p:nvSpPr>
          <p:cNvPr id="307" name="Google Shape;307;p47"/>
          <p:cNvSpPr txBox="1"/>
          <p:nvPr/>
        </p:nvSpPr>
        <p:spPr>
          <a:xfrm>
            <a:off x="4794150" y="1753300"/>
            <a:ext cx="4124400" cy="25716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n-US" sz="1600" b="0" i="0" u="none" strike="noStrike" cap="none" dirty="0" err="1">
                <a:solidFill>
                  <a:srgbClr val="000000"/>
                </a:solidFill>
                <a:latin typeface="Roboto"/>
                <a:ea typeface="Roboto"/>
                <a:cs typeface="Roboto"/>
                <a:sym typeface="Roboto"/>
              </a:rPr>
              <a:t>Etapas</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donde</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es</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importante</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contar</a:t>
            </a:r>
            <a:r>
              <a:rPr lang="en-US" sz="1600" b="0" i="0" u="none" strike="noStrike" cap="none" dirty="0">
                <a:solidFill>
                  <a:srgbClr val="000000"/>
                </a:solidFill>
                <a:latin typeface="Roboto"/>
                <a:ea typeface="Roboto"/>
                <a:cs typeface="Roboto"/>
                <a:sym typeface="Roboto"/>
              </a:rPr>
              <a:t> con el </a:t>
            </a:r>
            <a:r>
              <a:rPr lang="en-US" sz="1600" b="0" i="0" u="none" strike="noStrike" cap="none" dirty="0" err="1">
                <a:solidFill>
                  <a:srgbClr val="000000"/>
                </a:solidFill>
                <a:latin typeface="Roboto"/>
                <a:ea typeface="Roboto"/>
                <a:cs typeface="Roboto"/>
                <a:sym typeface="Roboto"/>
              </a:rPr>
              <a:t>aporte</a:t>
            </a:r>
            <a:r>
              <a:rPr lang="en-US" sz="1600" b="0" i="0" u="none" strike="noStrike" cap="none" dirty="0">
                <a:solidFill>
                  <a:srgbClr val="000000"/>
                </a:solidFill>
                <a:latin typeface="Roboto"/>
                <a:ea typeface="Roboto"/>
                <a:cs typeface="Roboto"/>
                <a:sym typeface="Roboto"/>
              </a:rPr>
              <a:t> de </a:t>
            </a:r>
            <a:r>
              <a:rPr lang="en-US" sz="1600" b="0" i="0" u="none" strike="noStrike" cap="none" dirty="0" err="1">
                <a:solidFill>
                  <a:srgbClr val="000000"/>
                </a:solidFill>
                <a:latin typeface="Roboto"/>
                <a:ea typeface="Roboto"/>
                <a:cs typeface="Roboto"/>
                <a:sym typeface="Roboto"/>
              </a:rPr>
              <a:t>mujeres</a:t>
            </a:r>
            <a:r>
              <a:rPr lang="en-US" sz="1600" b="0" i="0" u="none" strike="noStrike" cap="none" dirty="0">
                <a:solidFill>
                  <a:srgbClr val="000000"/>
                </a:solidFill>
                <a:latin typeface="Roboto"/>
                <a:ea typeface="Roboto"/>
                <a:cs typeface="Roboto"/>
                <a:sym typeface="Roboto"/>
              </a:rPr>
              <a:t> y </a:t>
            </a:r>
            <a:r>
              <a:rPr lang="en-US" sz="1600" b="0" i="0" u="none" strike="noStrike" cap="none" dirty="0" err="1">
                <a:solidFill>
                  <a:srgbClr val="000000"/>
                </a:solidFill>
                <a:latin typeface="Roboto"/>
                <a:ea typeface="Roboto"/>
                <a:cs typeface="Roboto"/>
                <a:sym typeface="Roboto"/>
              </a:rPr>
              <a:t>grupos</a:t>
            </a:r>
            <a:r>
              <a:rPr lang="en-US" sz="1600" b="0" i="0" u="none" strike="noStrike" cap="none" dirty="0">
                <a:solidFill>
                  <a:srgbClr val="000000"/>
                </a:solidFill>
                <a:latin typeface="Roboto"/>
                <a:ea typeface="Roboto"/>
                <a:cs typeface="Roboto"/>
                <a:sym typeface="Roboto"/>
              </a:rPr>
              <a:t> de </a:t>
            </a:r>
            <a:r>
              <a:rPr lang="en-US" sz="1600" b="0" i="0" u="none" strike="noStrike" cap="none" dirty="0" err="1">
                <a:solidFill>
                  <a:srgbClr val="000000"/>
                </a:solidFill>
                <a:latin typeface="Roboto"/>
                <a:ea typeface="Roboto"/>
                <a:cs typeface="Roboto"/>
                <a:sym typeface="Roboto"/>
              </a:rPr>
              <a:t>víctimas</a:t>
            </a:r>
            <a:r>
              <a:rPr lang="en-US" sz="1600" b="0" i="0" u="none" strike="noStrike" cap="none" dirty="0">
                <a:solidFill>
                  <a:srgbClr val="000000"/>
                </a:solidFill>
                <a:latin typeface="Roboto"/>
                <a:ea typeface="Roboto"/>
                <a:cs typeface="Roboto"/>
                <a:sym typeface="Roboto"/>
              </a:rPr>
              <a:t>:</a:t>
            </a:r>
            <a:endParaRPr dirty="0"/>
          </a:p>
          <a:p>
            <a:pPr marL="742950" marR="0" lvl="1" indent="-285750" algn="just" rtl="0">
              <a:lnSpc>
                <a:spcPct val="100000"/>
              </a:lnSpc>
              <a:spcBef>
                <a:spcPts val="1200"/>
              </a:spcBef>
              <a:spcAft>
                <a:spcPts val="0"/>
              </a:spcAft>
              <a:buClr>
                <a:srgbClr val="000000"/>
              </a:buClr>
              <a:buSzPts val="1400"/>
              <a:buFont typeface="Arial" panose="020B0604020202020204" pitchFamily="34" charset="0"/>
              <a:buChar char="•"/>
            </a:pPr>
            <a:r>
              <a:rPr lang="en-US" dirty="0" err="1">
                <a:latin typeface="Roboto"/>
                <a:ea typeface="Roboto"/>
                <a:cs typeface="Roboto"/>
                <a:sym typeface="Roboto"/>
              </a:rPr>
              <a:t>F</a:t>
            </a:r>
            <a:r>
              <a:rPr lang="en-US" sz="1400" b="0" i="0" u="none" strike="noStrike" cap="none" dirty="0" err="1">
                <a:solidFill>
                  <a:srgbClr val="000000"/>
                </a:solidFill>
                <a:latin typeface="Roboto"/>
                <a:ea typeface="Roboto"/>
                <a:cs typeface="Roboto"/>
                <a:sym typeface="Roboto"/>
              </a:rPr>
              <a:t>ase</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inicial</a:t>
            </a:r>
            <a:r>
              <a:rPr lang="en-US" sz="1400" b="0" i="0" u="none" strike="noStrike" cap="none" dirty="0">
                <a:solidFill>
                  <a:srgbClr val="000000"/>
                </a:solidFill>
                <a:latin typeface="Roboto"/>
                <a:ea typeface="Roboto"/>
                <a:cs typeface="Roboto"/>
                <a:sym typeface="Roboto"/>
              </a:rPr>
              <a:t> de </a:t>
            </a:r>
            <a:r>
              <a:rPr lang="en-US" sz="1400" b="0" i="0" u="none" strike="noStrike" cap="none" dirty="0" err="1">
                <a:solidFill>
                  <a:srgbClr val="000000"/>
                </a:solidFill>
                <a:latin typeface="Roboto"/>
                <a:ea typeface="Roboto"/>
                <a:cs typeface="Roboto"/>
                <a:sym typeface="Roboto"/>
              </a:rPr>
              <a:t>planificación</a:t>
            </a:r>
            <a:r>
              <a:rPr lang="en-US" sz="1400" b="0" i="0" u="none" strike="noStrike" cap="none" dirty="0">
                <a:solidFill>
                  <a:srgbClr val="000000"/>
                </a:solidFill>
                <a:latin typeface="Roboto"/>
                <a:ea typeface="Roboto"/>
                <a:cs typeface="Roboto"/>
                <a:sym typeface="Roboto"/>
              </a:rPr>
              <a:t> y </a:t>
            </a:r>
            <a:r>
              <a:rPr lang="en-US" sz="1400" b="0" i="0" u="none" strike="noStrike" cap="none" dirty="0" err="1">
                <a:solidFill>
                  <a:srgbClr val="000000"/>
                </a:solidFill>
                <a:latin typeface="Roboto"/>
                <a:ea typeface="Roboto"/>
                <a:cs typeface="Roboto"/>
                <a:sym typeface="Roboto"/>
              </a:rPr>
              <a:t>diseño</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incluso</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cuando</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recién</a:t>
            </a:r>
            <a:r>
              <a:rPr lang="en-US" sz="1400" b="0" i="0" u="none" strike="noStrike" cap="none" dirty="0">
                <a:solidFill>
                  <a:srgbClr val="000000"/>
                </a:solidFill>
                <a:latin typeface="Roboto"/>
                <a:ea typeface="Roboto"/>
                <a:cs typeface="Roboto"/>
                <a:sym typeface="Roboto"/>
              </a:rPr>
              <a:t> se </a:t>
            </a:r>
            <a:r>
              <a:rPr lang="en-US" sz="1400" b="0" i="0" u="none" strike="noStrike" cap="none" dirty="0" err="1">
                <a:solidFill>
                  <a:srgbClr val="000000"/>
                </a:solidFill>
                <a:latin typeface="Roboto"/>
                <a:ea typeface="Roboto"/>
                <a:cs typeface="Roboto"/>
                <a:sym typeface="Roboto"/>
              </a:rPr>
              <a:t>están</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ideando</a:t>
            </a:r>
            <a:r>
              <a:rPr lang="en-US" sz="1400" b="0" i="0" u="none" strike="noStrike" cap="none" dirty="0">
                <a:solidFill>
                  <a:srgbClr val="000000"/>
                </a:solidFill>
                <a:latin typeface="Roboto"/>
                <a:ea typeface="Roboto"/>
                <a:cs typeface="Roboto"/>
                <a:sym typeface="Roboto"/>
              </a:rPr>
              <a:t> y </a:t>
            </a:r>
            <a:r>
              <a:rPr lang="en-US" sz="1400" b="0" i="0" u="none" strike="noStrike" cap="none" dirty="0" err="1">
                <a:solidFill>
                  <a:srgbClr val="000000"/>
                </a:solidFill>
                <a:latin typeface="Roboto"/>
                <a:ea typeface="Roboto"/>
                <a:cs typeface="Roboto"/>
                <a:sym typeface="Roboto"/>
              </a:rPr>
              <a:t>elaborando</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los</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beneficios</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reales</a:t>
            </a:r>
            <a:r>
              <a:rPr lang="en-US" sz="1400" b="0" i="0" u="none" strike="noStrike" cap="none" dirty="0">
                <a:solidFill>
                  <a:srgbClr val="000000"/>
                </a:solidFill>
                <a:latin typeface="Roboto"/>
                <a:ea typeface="Roboto"/>
                <a:cs typeface="Roboto"/>
                <a:sym typeface="Roboto"/>
              </a:rPr>
              <a:t> </a:t>
            </a:r>
            <a:endParaRPr dirty="0"/>
          </a:p>
          <a:p>
            <a:pPr marL="831850" marR="0" lvl="1" indent="-285750" algn="just" rtl="0">
              <a:lnSpc>
                <a:spcPct val="100000"/>
              </a:lnSpc>
              <a:spcBef>
                <a:spcPts val="0"/>
              </a:spcBef>
              <a:spcAft>
                <a:spcPts val="0"/>
              </a:spcAft>
              <a:buClr>
                <a:srgbClr val="000000"/>
              </a:buClr>
              <a:buSzPts val="1400"/>
              <a:buFont typeface="Arial" panose="020B0604020202020204" pitchFamily="34" charset="0"/>
              <a:buChar char="•"/>
            </a:pPr>
            <a:endParaRPr sz="1400" b="0" i="0" u="none" strike="noStrike" cap="none" dirty="0">
              <a:solidFill>
                <a:srgbClr val="000000"/>
              </a:solidFill>
              <a:latin typeface="Roboto"/>
              <a:ea typeface="Roboto"/>
              <a:cs typeface="Roboto"/>
              <a:sym typeface="Roboto"/>
            </a:endParaRPr>
          </a:p>
          <a:p>
            <a:pPr marL="742950" marR="0" lvl="1" indent="-285750" algn="just" rtl="0">
              <a:lnSpc>
                <a:spcPct val="100000"/>
              </a:lnSpc>
              <a:spcBef>
                <a:spcPts val="0"/>
              </a:spcBef>
              <a:spcAft>
                <a:spcPts val="0"/>
              </a:spcAft>
              <a:buClr>
                <a:srgbClr val="000000"/>
              </a:buClr>
              <a:buSzPts val="1400"/>
              <a:buFont typeface="Arial" panose="020B0604020202020204" pitchFamily="34" charset="0"/>
              <a:buChar char="•"/>
            </a:pPr>
            <a:r>
              <a:rPr lang="en-US" dirty="0">
                <a:latin typeface="Roboto"/>
                <a:ea typeface="Roboto"/>
                <a:cs typeface="Roboto"/>
                <a:sym typeface="Roboto"/>
              </a:rPr>
              <a:t>E</a:t>
            </a:r>
            <a:r>
              <a:rPr lang="en-US" sz="1400" b="0" i="0" u="none" strike="noStrike" cap="none" dirty="0">
                <a:solidFill>
                  <a:srgbClr val="000000"/>
                </a:solidFill>
                <a:latin typeface="Roboto"/>
                <a:ea typeface="Roboto"/>
                <a:cs typeface="Roboto"/>
                <a:sym typeface="Roboto"/>
              </a:rPr>
              <a:t>tapa de </a:t>
            </a:r>
            <a:r>
              <a:rPr lang="en-US" sz="1400" b="0" i="0" u="none" strike="noStrike" cap="none" dirty="0" err="1">
                <a:solidFill>
                  <a:srgbClr val="000000"/>
                </a:solidFill>
                <a:latin typeface="Roboto"/>
                <a:ea typeface="Roboto"/>
                <a:cs typeface="Roboto"/>
                <a:sym typeface="Roboto"/>
              </a:rPr>
              <a:t>redacción</a:t>
            </a:r>
            <a:r>
              <a:rPr lang="en-US" sz="1400" b="0" i="0" u="none" strike="noStrike" cap="none" dirty="0">
                <a:solidFill>
                  <a:srgbClr val="000000"/>
                </a:solidFill>
                <a:latin typeface="Roboto"/>
                <a:ea typeface="Roboto"/>
                <a:cs typeface="Roboto"/>
                <a:sym typeface="Roboto"/>
              </a:rPr>
              <a:t> de </a:t>
            </a:r>
            <a:r>
              <a:rPr lang="en-US" sz="1400" b="0" i="0" u="none" strike="noStrike" cap="none" dirty="0" err="1">
                <a:solidFill>
                  <a:srgbClr val="000000"/>
                </a:solidFill>
                <a:latin typeface="Roboto"/>
                <a:ea typeface="Roboto"/>
                <a:cs typeface="Roboto"/>
                <a:sym typeface="Roboto"/>
              </a:rPr>
              <a:t>disposiciones</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legislativas</a:t>
            </a:r>
            <a:r>
              <a:rPr lang="en-US" sz="1400" b="0" i="0" u="none" strike="noStrike" cap="none" dirty="0">
                <a:solidFill>
                  <a:srgbClr val="000000"/>
                </a:solidFill>
                <a:latin typeface="Roboto"/>
                <a:ea typeface="Roboto"/>
                <a:cs typeface="Roboto"/>
                <a:sym typeface="Roboto"/>
              </a:rPr>
              <a:t> o </a:t>
            </a:r>
            <a:r>
              <a:rPr lang="en-US" sz="1400" b="0" i="0" u="none" strike="noStrike" cap="none" dirty="0" err="1">
                <a:solidFill>
                  <a:srgbClr val="000000"/>
                </a:solidFill>
                <a:latin typeface="Roboto"/>
                <a:ea typeface="Roboto"/>
                <a:cs typeface="Roboto"/>
                <a:sym typeface="Roboto"/>
              </a:rPr>
              <a:t>políticas</a:t>
            </a:r>
            <a:endParaRPr dirty="0"/>
          </a:p>
          <a:p>
            <a:pPr marL="831850" marR="0" lvl="1" indent="-285750" algn="just" rtl="0">
              <a:lnSpc>
                <a:spcPct val="100000"/>
              </a:lnSpc>
              <a:spcBef>
                <a:spcPts val="0"/>
              </a:spcBef>
              <a:spcAft>
                <a:spcPts val="0"/>
              </a:spcAft>
              <a:buClr>
                <a:srgbClr val="000000"/>
              </a:buClr>
              <a:buSzPts val="1400"/>
              <a:buFont typeface="Arial" panose="020B0604020202020204" pitchFamily="34" charset="0"/>
              <a:buChar char="•"/>
            </a:pPr>
            <a:endParaRPr sz="1400" b="0" i="0" u="none" strike="noStrike" cap="none" dirty="0">
              <a:solidFill>
                <a:srgbClr val="000000"/>
              </a:solidFill>
              <a:latin typeface="Roboto"/>
              <a:ea typeface="Roboto"/>
              <a:cs typeface="Roboto"/>
              <a:sym typeface="Roboto"/>
            </a:endParaRPr>
          </a:p>
          <a:p>
            <a:pPr marL="742950" marR="0" lvl="1" indent="-285750" algn="just" rtl="0">
              <a:lnSpc>
                <a:spcPct val="100000"/>
              </a:lnSpc>
              <a:spcBef>
                <a:spcPts val="0"/>
              </a:spcBef>
              <a:spcAft>
                <a:spcPts val="0"/>
              </a:spcAft>
              <a:buClr>
                <a:srgbClr val="000000"/>
              </a:buClr>
              <a:buSzPts val="1400"/>
              <a:buFont typeface="Arial" panose="020B0604020202020204" pitchFamily="34" charset="0"/>
              <a:buChar char="•"/>
            </a:pPr>
            <a:r>
              <a:rPr lang="en-US" dirty="0" err="1">
                <a:latin typeface="Roboto"/>
                <a:ea typeface="Roboto"/>
                <a:cs typeface="Roboto"/>
                <a:sym typeface="Roboto"/>
              </a:rPr>
              <a:t>F</a:t>
            </a:r>
            <a:r>
              <a:rPr lang="en-US" sz="1400" b="0" i="0" u="none" strike="noStrike" cap="none" dirty="0" err="1">
                <a:solidFill>
                  <a:srgbClr val="000000"/>
                </a:solidFill>
                <a:latin typeface="Roboto"/>
                <a:ea typeface="Roboto"/>
                <a:cs typeface="Roboto"/>
                <a:sym typeface="Roboto"/>
              </a:rPr>
              <a:t>ase</a:t>
            </a:r>
            <a:r>
              <a:rPr lang="en-US" sz="1400" b="0" i="0" u="none" strike="noStrike" cap="none" dirty="0">
                <a:solidFill>
                  <a:srgbClr val="000000"/>
                </a:solidFill>
                <a:latin typeface="Roboto"/>
                <a:ea typeface="Roboto"/>
                <a:cs typeface="Roboto"/>
                <a:sym typeface="Roboto"/>
              </a:rPr>
              <a:t> de </a:t>
            </a:r>
            <a:r>
              <a:rPr lang="en-US" sz="1400" b="0" i="0" u="none" strike="noStrike" cap="none" dirty="0" err="1">
                <a:solidFill>
                  <a:srgbClr val="000000"/>
                </a:solidFill>
                <a:latin typeface="Roboto"/>
                <a:ea typeface="Roboto"/>
                <a:cs typeface="Roboto"/>
                <a:sym typeface="Roboto"/>
              </a:rPr>
              <a:t>aplicación</a:t>
            </a:r>
            <a:endParaRPr dirty="0"/>
          </a:p>
          <a:p>
            <a:pPr marL="831850" marR="0" lvl="1" indent="-285750" algn="just" rtl="0">
              <a:lnSpc>
                <a:spcPct val="100000"/>
              </a:lnSpc>
              <a:spcBef>
                <a:spcPts val="0"/>
              </a:spcBef>
              <a:spcAft>
                <a:spcPts val="0"/>
              </a:spcAft>
              <a:buClr>
                <a:srgbClr val="000000"/>
              </a:buClr>
              <a:buSzPts val="1400"/>
              <a:buFont typeface="Arial" panose="020B0604020202020204" pitchFamily="34" charset="0"/>
              <a:buChar char="•"/>
            </a:pPr>
            <a:endParaRPr sz="1400" b="0" i="0" u="none" strike="noStrike" cap="none" dirty="0">
              <a:solidFill>
                <a:srgbClr val="000000"/>
              </a:solidFill>
              <a:latin typeface="Roboto"/>
              <a:ea typeface="Roboto"/>
              <a:cs typeface="Roboto"/>
              <a:sym typeface="Roboto"/>
            </a:endParaRPr>
          </a:p>
          <a:p>
            <a:pPr marL="742950" marR="0" lvl="1" indent="-285750" algn="just" rtl="0">
              <a:lnSpc>
                <a:spcPct val="100000"/>
              </a:lnSpc>
              <a:spcBef>
                <a:spcPts val="0"/>
              </a:spcBef>
              <a:spcAft>
                <a:spcPts val="0"/>
              </a:spcAft>
              <a:buClr>
                <a:srgbClr val="000000"/>
              </a:buClr>
              <a:buSzPts val="1400"/>
              <a:buFont typeface="Arial" panose="020B0604020202020204" pitchFamily="34" charset="0"/>
              <a:buChar char="•"/>
            </a:pPr>
            <a:r>
              <a:rPr lang="en-US" dirty="0" err="1">
                <a:latin typeface="Roboto"/>
                <a:ea typeface="Roboto"/>
                <a:cs typeface="Roboto"/>
                <a:sym typeface="Roboto"/>
              </a:rPr>
              <a:t>E</a:t>
            </a:r>
            <a:r>
              <a:rPr lang="en-US" sz="1400" b="0" i="0" u="none" strike="noStrike" cap="none" dirty="0" err="1">
                <a:solidFill>
                  <a:srgbClr val="000000"/>
                </a:solidFill>
                <a:latin typeface="Roboto"/>
                <a:ea typeface="Roboto"/>
                <a:cs typeface="Roboto"/>
                <a:sym typeface="Roboto"/>
              </a:rPr>
              <a:t>valuaciones</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puntuales</a:t>
            </a:r>
            <a:r>
              <a:rPr lang="en-US" sz="1400" b="0" i="0" u="none" strike="noStrike" cap="none" dirty="0">
                <a:solidFill>
                  <a:srgbClr val="000000"/>
                </a:solidFill>
                <a:latin typeface="Roboto"/>
                <a:ea typeface="Roboto"/>
                <a:cs typeface="Roboto"/>
                <a:sym typeface="Roboto"/>
              </a:rPr>
              <a:t> del </a:t>
            </a:r>
            <a:r>
              <a:rPr lang="en-US" sz="1400" b="0" i="0" u="none" strike="noStrike" cap="none" dirty="0" err="1">
                <a:solidFill>
                  <a:srgbClr val="000000"/>
                </a:solidFill>
                <a:latin typeface="Roboto"/>
                <a:ea typeface="Roboto"/>
                <a:cs typeface="Roboto"/>
                <a:sym typeface="Roboto"/>
              </a:rPr>
              <a:t>programa</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durante</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toda</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su</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vigencia</a:t>
            </a:r>
            <a:r>
              <a:rPr lang="en-US" sz="1400" b="0" i="0" u="none" strike="noStrike" cap="none" dirty="0">
                <a:solidFill>
                  <a:srgbClr val="000000"/>
                </a:solidFill>
                <a:latin typeface="Roboto"/>
                <a:ea typeface="Roboto"/>
                <a:cs typeface="Roboto"/>
                <a:sym typeface="Roboto"/>
              </a:rPr>
              <a:t> y </a:t>
            </a:r>
            <a:r>
              <a:rPr lang="en-US" sz="1400" b="0" i="0" u="none" strike="noStrike" cap="none" dirty="0" err="1">
                <a:solidFill>
                  <a:srgbClr val="000000"/>
                </a:solidFill>
                <a:latin typeface="Roboto"/>
                <a:ea typeface="Roboto"/>
                <a:cs typeface="Roboto"/>
                <a:sym typeface="Roboto"/>
              </a:rPr>
              <a:t>en</a:t>
            </a:r>
            <a:r>
              <a:rPr lang="en-US" sz="1400" b="0" i="0" u="none" strike="noStrike" cap="none" dirty="0">
                <a:solidFill>
                  <a:srgbClr val="000000"/>
                </a:solidFill>
                <a:latin typeface="Roboto"/>
                <a:ea typeface="Roboto"/>
                <a:cs typeface="Roboto"/>
                <a:sym typeface="Roboto"/>
              </a:rPr>
              <a:t> las </a:t>
            </a:r>
            <a:r>
              <a:rPr lang="en-US" sz="1400" b="0" i="0" u="none" strike="noStrike" cap="none" dirty="0" err="1">
                <a:solidFill>
                  <a:srgbClr val="000000"/>
                </a:solidFill>
                <a:latin typeface="Roboto"/>
                <a:ea typeface="Roboto"/>
                <a:cs typeface="Roboto"/>
                <a:sym typeface="Roboto"/>
              </a:rPr>
              <a:t>fases</a:t>
            </a:r>
            <a:r>
              <a:rPr lang="en-US" sz="1400" b="0" i="0" u="none" strike="noStrike" cap="none" dirty="0">
                <a:solidFill>
                  <a:srgbClr val="000000"/>
                </a:solidFill>
                <a:latin typeface="Roboto"/>
                <a:ea typeface="Roboto"/>
                <a:cs typeface="Roboto"/>
                <a:sym typeface="Roboto"/>
              </a:rPr>
              <a:t> de </a:t>
            </a:r>
            <a:r>
              <a:rPr lang="en-US" sz="1400" b="0" i="0" u="none" strike="noStrike" cap="none" dirty="0" err="1">
                <a:solidFill>
                  <a:srgbClr val="000000"/>
                </a:solidFill>
                <a:latin typeface="Roboto"/>
                <a:ea typeface="Roboto"/>
                <a:cs typeface="Roboto"/>
                <a:sym typeface="Roboto"/>
              </a:rPr>
              <a:t>revisión</a:t>
            </a:r>
            <a:r>
              <a:rPr lang="en-US" sz="1400" b="0" i="0" u="none" strike="noStrike" cap="none" dirty="0">
                <a:solidFill>
                  <a:srgbClr val="000000"/>
                </a:solidFill>
                <a:latin typeface="Roboto"/>
                <a:ea typeface="Roboto"/>
                <a:cs typeface="Roboto"/>
                <a:sym typeface="Roboto"/>
              </a:rPr>
              <a:t> </a:t>
            </a:r>
            <a:r>
              <a:rPr lang="en-US" sz="1400" b="0" i="0" u="none" strike="noStrike" cap="none" dirty="0" err="1">
                <a:solidFill>
                  <a:srgbClr val="000000"/>
                </a:solidFill>
                <a:latin typeface="Roboto"/>
                <a:ea typeface="Roboto"/>
                <a:cs typeface="Roboto"/>
                <a:sym typeface="Roboto"/>
              </a:rPr>
              <a:t>posteriores</a:t>
            </a:r>
            <a:endParaRPr dirty="0"/>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308" name="Google Shape;308;p47"/>
          <p:cNvPicPr preferRelativeResize="0"/>
          <p:nvPr/>
        </p:nvPicPr>
        <p:blipFill rotWithShape="1">
          <a:blip r:embed="rId3">
            <a:alphaModFix/>
          </a:blip>
          <a:srcRect/>
          <a:stretch/>
        </p:blipFill>
        <p:spPr>
          <a:xfrm>
            <a:off x="-250" y="1515475"/>
            <a:ext cx="4572001" cy="3047260"/>
          </a:xfrm>
          <a:prstGeom prst="rect">
            <a:avLst/>
          </a:prstGeom>
          <a:noFill/>
          <a:ln>
            <a:noFill/>
          </a:ln>
        </p:spPr>
      </p:pic>
      <p:sp>
        <p:nvSpPr>
          <p:cNvPr id="5" name="Rectangle 4">
            <a:extLst>
              <a:ext uri="{FF2B5EF4-FFF2-40B4-BE49-F238E27FC236}">
                <a16:creationId xmlns:a16="http://schemas.microsoft.com/office/drawing/2014/main" id="{525504DD-DCDD-433D-AA8D-98998158EBB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8"/>
          <p:cNvSpPr txBox="1"/>
          <p:nvPr/>
        </p:nvSpPr>
        <p:spPr>
          <a:xfrm>
            <a:off x="526075" y="3734875"/>
            <a:ext cx="8091000" cy="859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accent4"/>
                </a:solidFill>
                <a:latin typeface="Merriweather"/>
                <a:ea typeface="Merriweather"/>
                <a:cs typeface="Merriweather"/>
                <a:sym typeface="Merriweather"/>
              </a:rPr>
              <a:t>—</a:t>
            </a:r>
            <a:r>
              <a:rPr lang="en-US" sz="1800" b="0" i="0" u="none" strike="noStrike" cap="none">
                <a:solidFill>
                  <a:schemeClr val="accent4"/>
                </a:solidFill>
                <a:latin typeface="Calibri"/>
                <a:ea typeface="Calibri"/>
                <a:cs typeface="Calibri"/>
                <a:sym typeface="Calibri"/>
              </a:rPr>
              <a:t>Declaración de Nairobi sobre el derecho de las mujeres y las niñas a interponer recursos y obtener reparaciones </a:t>
            </a:r>
            <a:endParaRPr/>
          </a:p>
        </p:txBody>
      </p:sp>
      <p:sp>
        <p:nvSpPr>
          <p:cNvPr id="314" name="Google Shape;314;p48"/>
          <p:cNvSpPr txBox="1"/>
          <p:nvPr/>
        </p:nvSpPr>
        <p:spPr>
          <a:xfrm>
            <a:off x="526075" y="729200"/>
            <a:ext cx="8203500" cy="315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1"/>
                </a:solidFill>
                <a:latin typeface="Merriweather"/>
                <a:ea typeface="Merriweather"/>
                <a:cs typeface="Merriweather"/>
                <a:sym typeface="Merriweather"/>
              </a:rPr>
              <a:t>“Las </a:t>
            </a:r>
            <a:r>
              <a:rPr lang="en-US" sz="2800" b="0" i="0" u="none" strike="noStrike" cap="none" dirty="0" err="1">
                <a:solidFill>
                  <a:schemeClr val="accent1"/>
                </a:solidFill>
                <a:latin typeface="Merriweather"/>
                <a:ea typeface="Merriweather"/>
                <a:cs typeface="Merriweather"/>
                <a:sym typeface="Merriweather"/>
              </a:rPr>
              <a:t>circunstancias</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particulares</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en</a:t>
            </a:r>
            <a:r>
              <a:rPr lang="en-US" sz="2800" b="0" i="0" u="none" strike="noStrike" cap="none" dirty="0">
                <a:solidFill>
                  <a:schemeClr val="accent1"/>
                </a:solidFill>
                <a:latin typeface="Merriweather"/>
                <a:ea typeface="Merriweather"/>
                <a:cs typeface="Merriweather"/>
                <a:sym typeface="Merriweather"/>
              </a:rPr>
              <a:t> que las </a:t>
            </a:r>
            <a:r>
              <a:rPr lang="en-US" sz="2800" b="0" i="0" u="none" strike="noStrike" cap="none" dirty="0" err="1">
                <a:solidFill>
                  <a:schemeClr val="accent1"/>
                </a:solidFill>
                <a:latin typeface="Merriweather"/>
                <a:ea typeface="Merriweather"/>
                <a:cs typeface="Merriweather"/>
                <a:sym typeface="Merriweather"/>
              </a:rPr>
              <a:t>mujeres</a:t>
            </a:r>
            <a:r>
              <a:rPr lang="en-US" sz="2800" b="0" i="0" u="none" strike="noStrike" cap="none" dirty="0">
                <a:solidFill>
                  <a:schemeClr val="accent1"/>
                </a:solidFill>
                <a:latin typeface="Merriweather"/>
                <a:ea typeface="Merriweather"/>
                <a:cs typeface="Merriweather"/>
                <a:sym typeface="Merriweather"/>
              </a:rPr>
              <a:t> y las </a:t>
            </a:r>
            <a:r>
              <a:rPr lang="en-US" sz="2800" b="0" i="0" u="none" strike="noStrike" cap="none" dirty="0" err="1">
                <a:solidFill>
                  <a:schemeClr val="accent1"/>
                </a:solidFill>
                <a:latin typeface="Merriweather"/>
                <a:ea typeface="Merriweather"/>
                <a:cs typeface="Merriweather"/>
                <a:sym typeface="Merriweather"/>
              </a:rPr>
              <a:t>niñas</a:t>
            </a:r>
            <a:r>
              <a:rPr lang="en-US" sz="2800" b="0" i="0" u="none" strike="noStrike" cap="none" dirty="0">
                <a:solidFill>
                  <a:schemeClr val="accent1"/>
                </a:solidFill>
                <a:latin typeface="Merriweather"/>
                <a:ea typeface="Merriweather"/>
                <a:cs typeface="Merriweather"/>
                <a:sym typeface="Merriweather"/>
              </a:rPr>
              <a:t> son </a:t>
            </a:r>
            <a:r>
              <a:rPr lang="en-US" sz="2800" b="0" i="0" u="none" strike="noStrike" cap="none" dirty="0" err="1">
                <a:solidFill>
                  <a:schemeClr val="accent1"/>
                </a:solidFill>
                <a:latin typeface="Merriweather"/>
                <a:ea typeface="Merriweather"/>
                <a:cs typeface="Merriweather"/>
                <a:sym typeface="Merriweather"/>
              </a:rPr>
              <a:t>víctimas</a:t>
            </a:r>
            <a:r>
              <a:rPr lang="en-US" sz="2800" b="0" i="0" u="none" strike="noStrike" cap="none" dirty="0">
                <a:solidFill>
                  <a:schemeClr val="accent1"/>
                </a:solidFill>
                <a:latin typeface="Merriweather"/>
                <a:ea typeface="Merriweather"/>
                <a:cs typeface="Merriweather"/>
                <a:sym typeface="Merriweather"/>
              </a:rPr>
              <a:t> de </a:t>
            </a:r>
            <a:r>
              <a:rPr lang="en-US" sz="2800" b="0" i="0" u="none" strike="noStrike" cap="none" dirty="0" err="1">
                <a:solidFill>
                  <a:schemeClr val="accent1"/>
                </a:solidFill>
                <a:latin typeface="Merriweather"/>
                <a:ea typeface="Merriweather"/>
                <a:cs typeface="Merriweather"/>
                <a:sym typeface="Merriweather"/>
              </a:rPr>
              <a:t>crímenes</a:t>
            </a:r>
            <a:r>
              <a:rPr lang="en-US" sz="2800" b="0" i="0" u="none" strike="noStrike" cap="none" dirty="0">
                <a:solidFill>
                  <a:schemeClr val="accent1"/>
                </a:solidFill>
                <a:latin typeface="Merriweather"/>
                <a:ea typeface="Merriweather"/>
                <a:cs typeface="Merriweather"/>
                <a:sym typeface="Merriweather"/>
              </a:rPr>
              <a:t> y </a:t>
            </a:r>
            <a:r>
              <a:rPr lang="en-US" sz="2800" b="0" i="0" u="none" strike="noStrike" cap="none" dirty="0" err="1">
                <a:solidFill>
                  <a:schemeClr val="accent1"/>
                </a:solidFill>
                <a:latin typeface="Merriweather"/>
                <a:ea typeface="Merriweather"/>
                <a:cs typeface="Merriweather"/>
                <a:sym typeface="Merriweather"/>
              </a:rPr>
              <a:t>violaciones</a:t>
            </a:r>
            <a:r>
              <a:rPr lang="en-US" sz="2800" b="0" i="0" u="none" strike="noStrike" cap="none" dirty="0">
                <a:solidFill>
                  <a:schemeClr val="accent1"/>
                </a:solidFill>
                <a:latin typeface="Merriweather"/>
                <a:ea typeface="Merriweather"/>
                <a:cs typeface="Merriweather"/>
                <a:sym typeface="Merriweather"/>
              </a:rPr>
              <a:t> de </a:t>
            </a:r>
            <a:r>
              <a:rPr lang="en-US" sz="2800" b="0" i="0" u="none" strike="noStrike" cap="none" dirty="0" err="1">
                <a:solidFill>
                  <a:schemeClr val="accent1"/>
                </a:solidFill>
                <a:latin typeface="Merriweather"/>
                <a:ea typeface="Merriweather"/>
                <a:cs typeface="Merriweather"/>
                <a:sym typeface="Merriweather"/>
              </a:rPr>
              <a:t>los</a:t>
            </a:r>
            <a:r>
              <a:rPr lang="en-US" sz="2800" b="0" i="0" u="none" strike="noStrike" cap="none" dirty="0">
                <a:solidFill>
                  <a:schemeClr val="accent1"/>
                </a:solidFill>
                <a:latin typeface="Merriweather"/>
                <a:ea typeface="Merriweather"/>
                <a:cs typeface="Merriweather"/>
                <a:sym typeface="Merriweather"/>
              </a:rPr>
              <a:t> derechos </a:t>
            </a:r>
            <a:r>
              <a:rPr lang="en-US" sz="2800" b="0" i="0" u="none" strike="noStrike" cap="none" dirty="0" err="1">
                <a:solidFill>
                  <a:schemeClr val="accent1"/>
                </a:solidFill>
                <a:latin typeface="Merriweather"/>
                <a:ea typeface="Merriweather"/>
                <a:cs typeface="Merriweather"/>
                <a:sym typeface="Merriweather"/>
              </a:rPr>
              <a:t>humanos</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en</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situaciones</a:t>
            </a:r>
            <a:r>
              <a:rPr lang="en-US" sz="2800" b="0" i="0" u="none" strike="noStrike" cap="none" dirty="0">
                <a:solidFill>
                  <a:schemeClr val="accent1"/>
                </a:solidFill>
                <a:latin typeface="Merriweather"/>
                <a:ea typeface="Merriweather"/>
                <a:cs typeface="Merriweather"/>
                <a:sym typeface="Merriweather"/>
              </a:rPr>
              <a:t> de </a:t>
            </a:r>
            <a:r>
              <a:rPr lang="en-US" sz="2800" b="0" i="0" u="none" strike="noStrike" cap="none" dirty="0" err="1">
                <a:solidFill>
                  <a:schemeClr val="accent1"/>
                </a:solidFill>
                <a:latin typeface="Merriweather"/>
                <a:ea typeface="Merriweather"/>
                <a:cs typeface="Merriweather"/>
                <a:sym typeface="Merriweather"/>
              </a:rPr>
              <a:t>conflicto</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requieren</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estrategias</a:t>
            </a:r>
            <a:r>
              <a:rPr lang="en-US" sz="2800" b="0" i="0" u="none" strike="noStrike" cap="none" dirty="0">
                <a:solidFill>
                  <a:schemeClr val="accent1"/>
                </a:solidFill>
                <a:latin typeface="Merriweather"/>
                <a:ea typeface="Merriweather"/>
                <a:cs typeface="Merriweather"/>
                <a:sym typeface="Merriweather"/>
              </a:rPr>
              <a:t> </a:t>
            </a:r>
            <a:r>
              <a:rPr lang="en-US" sz="2800" b="1" i="0" u="none" strike="noStrike" cap="none" dirty="0" err="1">
                <a:solidFill>
                  <a:schemeClr val="accent1"/>
                </a:solidFill>
                <a:latin typeface="Merriweather"/>
                <a:ea typeface="Merriweather"/>
                <a:cs typeface="Merriweather"/>
                <a:sym typeface="Merriweather"/>
              </a:rPr>
              <a:t>especialmente</a:t>
            </a:r>
            <a:r>
              <a:rPr lang="en-US" sz="2800" b="1" i="0" u="none" strike="noStrike" cap="none" dirty="0">
                <a:solidFill>
                  <a:schemeClr val="accent1"/>
                </a:solidFill>
                <a:latin typeface="Merriweather"/>
                <a:ea typeface="Merriweather"/>
                <a:cs typeface="Merriweather"/>
                <a:sym typeface="Merriweather"/>
              </a:rPr>
              <a:t> </a:t>
            </a:r>
            <a:r>
              <a:rPr lang="en-US" sz="2800" b="1" i="0" u="none" strike="noStrike" cap="none" dirty="0" err="1">
                <a:solidFill>
                  <a:schemeClr val="accent1"/>
                </a:solidFill>
                <a:latin typeface="Merriweather"/>
                <a:ea typeface="Merriweather"/>
                <a:cs typeface="Merriweather"/>
                <a:sym typeface="Merriweather"/>
              </a:rPr>
              <a:t>adaptadas</a:t>
            </a:r>
            <a:r>
              <a:rPr lang="en-US" sz="2800" b="0" i="0" u="none" strike="noStrike" cap="none" dirty="0">
                <a:solidFill>
                  <a:schemeClr val="accent1"/>
                </a:solidFill>
                <a:latin typeface="Merriweather"/>
                <a:ea typeface="Merriweather"/>
                <a:cs typeface="Merriweather"/>
                <a:sym typeface="Merriweather"/>
              </a:rPr>
              <a:t> a </a:t>
            </a:r>
            <a:r>
              <a:rPr lang="en-US" sz="2800" b="0" i="0" u="none" strike="noStrike" cap="none" dirty="0" err="1">
                <a:solidFill>
                  <a:schemeClr val="accent1"/>
                </a:solidFill>
                <a:latin typeface="Merriweather"/>
                <a:ea typeface="Merriweather"/>
                <a:cs typeface="Merriweather"/>
                <a:sym typeface="Merriweather"/>
              </a:rPr>
              <a:t>sus</a:t>
            </a:r>
            <a:r>
              <a:rPr lang="en-US" sz="2800" b="0" i="0" u="none" strike="noStrike" cap="none" dirty="0">
                <a:solidFill>
                  <a:schemeClr val="accent1"/>
                </a:solidFill>
                <a:latin typeface="Merriweather"/>
                <a:ea typeface="Merriweather"/>
                <a:cs typeface="Merriweather"/>
                <a:sym typeface="Merriweather"/>
              </a:rPr>
              <a:t> </a:t>
            </a:r>
            <a:r>
              <a:rPr lang="en-US" sz="2800" b="1" i="0" u="none" strike="noStrike" cap="none" dirty="0" err="1">
                <a:solidFill>
                  <a:schemeClr val="accent1"/>
                </a:solidFill>
                <a:latin typeface="Merriweather"/>
                <a:ea typeface="Merriweather"/>
                <a:cs typeface="Merriweather"/>
                <a:sym typeface="Merriweather"/>
              </a:rPr>
              <a:t>necesidades</a:t>
            </a:r>
            <a:r>
              <a:rPr lang="en-US" sz="2800" b="1" i="0" u="none" strike="noStrike" cap="none" dirty="0">
                <a:solidFill>
                  <a:schemeClr val="accent1"/>
                </a:solidFill>
                <a:latin typeface="Merriweather"/>
                <a:ea typeface="Merriweather"/>
                <a:cs typeface="Merriweather"/>
                <a:sym typeface="Merriweather"/>
              </a:rPr>
              <a:t>, </a:t>
            </a:r>
            <a:r>
              <a:rPr lang="en-US" sz="2800" b="1" i="0" u="none" strike="noStrike" cap="none" dirty="0" err="1">
                <a:solidFill>
                  <a:schemeClr val="accent1"/>
                </a:solidFill>
                <a:latin typeface="Merriweather"/>
                <a:ea typeface="Merriweather"/>
                <a:cs typeface="Merriweather"/>
                <a:sym typeface="Merriweather"/>
              </a:rPr>
              <a:t>intereses</a:t>
            </a:r>
            <a:r>
              <a:rPr lang="en-US" sz="2800" b="1" i="0" u="none" strike="noStrike" cap="none" dirty="0">
                <a:solidFill>
                  <a:schemeClr val="accent1"/>
                </a:solidFill>
                <a:latin typeface="Merriweather"/>
                <a:ea typeface="Merriweather"/>
                <a:cs typeface="Merriweather"/>
                <a:sym typeface="Merriweather"/>
              </a:rPr>
              <a:t> y </a:t>
            </a:r>
            <a:r>
              <a:rPr lang="en-US" sz="2800" b="1" i="0" u="none" strike="noStrike" cap="none" dirty="0" err="1">
                <a:solidFill>
                  <a:schemeClr val="accent1"/>
                </a:solidFill>
                <a:latin typeface="Merriweather"/>
                <a:ea typeface="Merriweather"/>
                <a:cs typeface="Merriweather"/>
                <a:sym typeface="Merriweather"/>
              </a:rPr>
              <a:t>prioridades</a:t>
            </a:r>
            <a:r>
              <a:rPr lang="en-US" sz="2800" b="0" i="0" u="none" strike="noStrike" cap="none" dirty="0">
                <a:solidFill>
                  <a:schemeClr val="accent1"/>
                </a:solidFill>
                <a:latin typeface="Merriweather"/>
                <a:ea typeface="Merriweather"/>
                <a:cs typeface="Merriweather"/>
                <a:sym typeface="Merriweather"/>
              </a:rPr>
              <a:t>, </a:t>
            </a:r>
            <a:r>
              <a:rPr lang="en-US" sz="2800" b="1" i="0" u="none" strike="noStrike" cap="none" dirty="0" err="1">
                <a:solidFill>
                  <a:schemeClr val="accent1"/>
                </a:solidFill>
                <a:latin typeface="Merriweather"/>
                <a:ea typeface="Merriweather"/>
                <a:cs typeface="Merriweather"/>
                <a:sym typeface="Merriweather"/>
              </a:rPr>
              <a:t>según</a:t>
            </a:r>
            <a:r>
              <a:rPr lang="en-US" sz="2800" b="0" i="0" u="none" strike="noStrike" cap="none" dirty="0">
                <a:solidFill>
                  <a:schemeClr val="accent1"/>
                </a:solidFill>
                <a:latin typeface="Merriweather"/>
                <a:ea typeface="Merriweather"/>
                <a:cs typeface="Merriweather"/>
                <a:sym typeface="Merriweather"/>
              </a:rPr>
              <a:t> </a:t>
            </a:r>
            <a:r>
              <a:rPr lang="en-US" sz="2800" b="1" i="0" u="none" strike="noStrike" cap="none" dirty="0">
                <a:solidFill>
                  <a:schemeClr val="accent1"/>
                </a:solidFill>
                <a:latin typeface="Merriweather"/>
                <a:ea typeface="Merriweather"/>
                <a:cs typeface="Merriweather"/>
                <a:sym typeface="Merriweather"/>
              </a:rPr>
              <a:t>las </a:t>
            </a:r>
            <a:r>
              <a:rPr lang="en-US" sz="2800" b="1" i="0" u="none" strike="noStrike" cap="none" dirty="0" err="1">
                <a:solidFill>
                  <a:schemeClr val="accent1"/>
                </a:solidFill>
                <a:latin typeface="Merriweather"/>
                <a:ea typeface="Merriweather"/>
                <a:cs typeface="Merriweather"/>
                <a:sym typeface="Merriweather"/>
              </a:rPr>
              <a:t>definan</a:t>
            </a:r>
            <a:r>
              <a:rPr lang="en-US" sz="2800" b="1" i="0" u="none" strike="noStrike" cap="none" dirty="0">
                <a:solidFill>
                  <a:schemeClr val="accent1"/>
                </a:solidFill>
                <a:latin typeface="Merriweather"/>
                <a:ea typeface="Merriweather"/>
                <a:cs typeface="Merriweather"/>
                <a:sym typeface="Merriweather"/>
              </a:rPr>
              <a:t> </a:t>
            </a:r>
            <a:r>
              <a:rPr lang="en-US" sz="2800" b="1" i="0" u="none" strike="noStrike" cap="none" dirty="0" err="1">
                <a:solidFill>
                  <a:schemeClr val="accent1"/>
                </a:solidFill>
                <a:latin typeface="Merriweather"/>
                <a:ea typeface="Merriweather"/>
                <a:cs typeface="Merriweather"/>
                <a:sym typeface="Merriweather"/>
              </a:rPr>
              <a:t>ellas</a:t>
            </a:r>
            <a:r>
              <a:rPr lang="en-US" sz="2800" b="1" i="0" u="none" strike="noStrike" cap="none" dirty="0">
                <a:solidFill>
                  <a:schemeClr val="accent1"/>
                </a:solidFill>
                <a:latin typeface="Merriweather"/>
                <a:ea typeface="Merriweather"/>
                <a:cs typeface="Merriweather"/>
                <a:sym typeface="Merriweather"/>
              </a:rPr>
              <a:t> </a:t>
            </a:r>
            <a:r>
              <a:rPr lang="en-US" sz="2800" b="1" i="0" u="none" strike="noStrike" cap="none" dirty="0" err="1">
                <a:solidFill>
                  <a:schemeClr val="accent1"/>
                </a:solidFill>
                <a:latin typeface="Merriweather"/>
                <a:ea typeface="Merriweather"/>
                <a:cs typeface="Merriweather"/>
                <a:sym typeface="Merriweather"/>
              </a:rPr>
              <a:t>mismas</a:t>
            </a:r>
            <a:r>
              <a:rPr lang="en-US" sz="2800" b="0" i="0" u="none" strike="noStrike" cap="none" dirty="0">
                <a:solidFill>
                  <a:schemeClr val="accent1"/>
                </a:solidFill>
                <a:latin typeface="Merriweather"/>
                <a:ea typeface="Merriweather"/>
                <a:cs typeface="Merriweather"/>
                <a:sym typeface="Merriweather"/>
              </a:rPr>
              <a:t>.”</a:t>
            </a:r>
            <a:endParaRPr sz="2800" b="0" i="0" u="none" strike="noStrike" cap="none" dirty="0">
              <a:solidFill>
                <a:schemeClr val="accent1"/>
              </a:solidFill>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E66D0DDE-F317-4895-B0F8-6D96971D62E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9"/>
          <p:cNvSpPr txBox="1">
            <a:spLocks noGrp="1"/>
          </p:cNvSpPr>
          <p:nvPr>
            <p:ph type="title"/>
          </p:nvPr>
        </p:nvSpPr>
        <p:spPr>
          <a:xfrm>
            <a:off x="311700" y="0"/>
            <a:ext cx="2185009" cy="38096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Información específica a obtener de los grupos de mujeres</a:t>
            </a:r>
            <a:endParaRPr/>
          </a:p>
        </p:txBody>
      </p:sp>
      <p:grpSp>
        <p:nvGrpSpPr>
          <p:cNvPr id="320" name="Google Shape;320;p49"/>
          <p:cNvGrpSpPr/>
          <p:nvPr/>
        </p:nvGrpSpPr>
        <p:grpSpPr>
          <a:xfrm>
            <a:off x="2499888" y="532922"/>
            <a:ext cx="6505759" cy="4268486"/>
            <a:chOff x="3179" y="342091"/>
            <a:chExt cx="6505759" cy="4268486"/>
          </a:xfrm>
        </p:grpSpPr>
        <p:sp>
          <p:nvSpPr>
            <p:cNvPr id="321" name="Google Shape;321;p49"/>
            <p:cNvSpPr/>
            <p:nvPr/>
          </p:nvSpPr>
          <p:spPr>
            <a:xfrm>
              <a:off x="3179" y="453756"/>
              <a:ext cx="1626439" cy="34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9"/>
            <p:cNvSpPr txBox="1"/>
            <p:nvPr/>
          </p:nvSpPr>
          <p:spPr>
            <a:xfrm>
              <a:off x="3179" y="453756"/>
              <a:ext cx="1626439" cy="340312"/>
            </a:xfrm>
            <a:prstGeom prst="rect">
              <a:avLst/>
            </a:prstGeom>
            <a:noFill/>
            <a:ln>
              <a:noFill/>
            </a:ln>
          </p:spPr>
          <p:txBody>
            <a:bodyPr spcFirstLastPara="1" wrap="square" lIns="78225" tIns="27925" rIns="78225" bIns="27925" anchor="ctr" anchorCtr="0">
              <a:noAutofit/>
            </a:bodyPr>
            <a:lstStyle/>
            <a:p>
              <a:pPr marL="0" marR="0" lvl="0" indent="0" algn="r" rtl="0">
                <a:lnSpc>
                  <a:spcPct val="90000"/>
                </a:lnSpc>
                <a:spcBef>
                  <a:spcPts val="0"/>
                </a:spcBef>
                <a:spcAft>
                  <a:spcPts val="0"/>
                </a:spcAft>
                <a:buNone/>
              </a:pPr>
              <a:r>
                <a:rPr lang="en-US" sz="1100" b="1" i="0" u="none" strike="noStrike" cap="none">
                  <a:solidFill>
                    <a:srgbClr val="000000"/>
                  </a:solidFill>
                  <a:latin typeface="Garamond"/>
                  <a:ea typeface="Garamond"/>
                  <a:cs typeface="Garamond"/>
                  <a:sym typeface="Garamond"/>
                </a:rPr>
                <a:t>Quién recibe las reparaciones</a:t>
              </a:r>
              <a:endParaRPr/>
            </a:p>
          </p:txBody>
        </p:sp>
        <p:sp>
          <p:nvSpPr>
            <p:cNvPr id="323" name="Google Shape;323;p49"/>
            <p:cNvSpPr/>
            <p:nvPr/>
          </p:nvSpPr>
          <p:spPr>
            <a:xfrm>
              <a:off x="1629619" y="342091"/>
              <a:ext cx="325287" cy="563642"/>
            </a:xfrm>
            <a:prstGeom prst="leftBrace">
              <a:avLst>
                <a:gd name="adj1" fmla="val 35000"/>
                <a:gd name="adj2" fmla="val 50000"/>
              </a:avLst>
            </a:prstGeom>
            <a:noFill/>
            <a:ln w="25400" cap="flat" cmpd="sng">
              <a:solidFill>
                <a:srgbClr val="0025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9"/>
            <p:cNvSpPr/>
            <p:nvPr/>
          </p:nvSpPr>
          <p:spPr>
            <a:xfrm>
              <a:off x="2085022" y="342091"/>
              <a:ext cx="4423916" cy="563642"/>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9"/>
            <p:cNvSpPr txBox="1"/>
            <p:nvPr/>
          </p:nvSpPr>
          <p:spPr>
            <a:xfrm>
              <a:off x="2085022" y="342091"/>
              <a:ext cx="4423916" cy="563642"/>
            </a:xfrm>
            <a:prstGeom prst="rect">
              <a:avLst/>
            </a:prstGeom>
            <a:noFill/>
            <a:ln>
              <a:noFill/>
            </a:ln>
          </p:spPr>
          <p:txBody>
            <a:bodyPr spcFirstLastPara="1" wrap="square" lIns="41900" tIns="41900" rIns="41900" bIns="41900" anchor="ctr" anchorCtr="0">
              <a:noAutofit/>
            </a:bodyPr>
            <a:lstStyle/>
            <a:p>
              <a:pPr marL="57150" marR="0" lvl="1" indent="-69850" algn="l" rtl="0">
                <a:lnSpc>
                  <a:spcPct val="90000"/>
                </a:lnSpc>
                <a:spcBef>
                  <a:spcPts val="0"/>
                </a:spcBef>
                <a:spcAft>
                  <a:spcPts val="0"/>
                </a:spcAft>
                <a:buClr>
                  <a:srgbClr val="000000"/>
                </a:buClr>
                <a:buSzPts val="1100"/>
                <a:buFont typeface="Noto Sans Symbols"/>
                <a:buChar char="●"/>
              </a:pPr>
              <a:r>
                <a:rPr lang="en-US" sz="1100" b="0" i="0" u="none" strike="noStrike" cap="none" dirty="0">
                  <a:solidFill>
                    <a:schemeClr val="lt1"/>
                  </a:solidFill>
                  <a:latin typeface="Garamond"/>
                  <a:ea typeface="Garamond"/>
                  <a:cs typeface="Garamond"/>
                  <a:sym typeface="Garamond"/>
                </a:rPr>
                <a:t>¿</a:t>
              </a:r>
              <a:r>
                <a:rPr lang="en-US" sz="1100" b="0" i="0" u="none" strike="noStrike" cap="none" dirty="0" err="1">
                  <a:solidFill>
                    <a:schemeClr val="lt1"/>
                  </a:solidFill>
                  <a:latin typeface="Garamond"/>
                  <a:ea typeface="Garamond"/>
                  <a:cs typeface="Garamond"/>
                  <a:sym typeface="Garamond"/>
                </a:rPr>
                <a:t>Qué</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tipos</a:t>
              </a:r>
              <a:r>
                <a:rPr lang="en-US" sz="1100" b="0" i="0" u="none" strike="noStrike" cap="none" dirty="0">
                  <a:solidFill>
                    <a:schemeClr val="lt1"/>
                  </a:solidFill>
                  <a:latin typeface="Garamond"/>
                  <a:ea typeface="Garamond"/>
                  <a:cs typeface="Garamond"/>
                  <a:sym typeface="Garamond"/>
                </a:rPr>
                <a:t> de </a:t>
              </a:r>
              <a:r>
                <a:rPr lang="en-US" sz="1100" b="0" i="0" u="none" strike="noStrike" cap="none" dirty="0" err="1">
                  <a:solidFill>
                    <a:schemeClr val="lt1"/>
                  </a:solidFill>
                  <a:latin typeface="Garamond"/>
                  <a:ea typeface="Garamond"/>
                  <a:cs typeface="Garamond"/>
                  <a:sym typeface="Garamond"/>
                </a:rPr>
                <a:t>violencia</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basada</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en</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género</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han</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tenido</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lugar</a:t>
              </a:r>
              <a:r>
                <a:rPr lang="en-US" sz="1100" b="0" i="0" u="none" strike="noStrike" cap="none" dirty="0">
                  <a:solidFill>
                    <a:schemeClr val="lt1"/>
                  </a:solidFill>
                  <a:latin typeface="Garamond"/>
                  <a:ea typeface="Garamond"/>
                  <a:cs typeface="Garamond"/>
                  <a:sym typeface="Garamond"/>
                </a:rPr>
                <a:t>?</a:t>
              </a:r>
              <a:endParaRPr dirty="0"/>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dirty="0">
                  <a:solidFill>
                    <a:schemeClr val="lt1"/>
                  </a:solidFill>
                  <a:latin typeface="Garamond"/>
                  <a:ea typeface="Garamond"/>
                  <a:cs typeface="Garamond"/>
                  <a:sym typeface="Garamond"/>
                </a:rPr>
                <a:t>¿</a:t>
              </a:r>
              <a:r>
                <a:rPr lang="en-US" sz="1100" b="0" i="0" u="none" strike="noStrike" cap="none" dirty="0" err="1">
                  <a:solidFill>
                    <a:schemeClr val="lt1"/>
                  </a:solidFill>
                  <a:latin typeface="Garamond"/>
                  <a:ea typeface="Garamond"/>
                  <a:cs typeface="Garamond"/>
                  <a:sym typeface="Garamond"/>
                </a:rPr>
                <a:t>Quiénes</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fueron</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afectados</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por</a:t>
              </a:r>
              <a:r>
                <a:rPr lang="en-US" sz="1100" b="0" i="0" u="none" strike="noStrike" cap="none" dirty="0">
                  <a:solidFill>
                    <a:schemeClr val="lt1"/>
                  </a:solidFill>
                  <a:latin typeface="Garamond"/>
                  <a:ea typeface="Garamond"/>
                  <a:cs typeface="Garamond"/>
                  <a:sym typeface="Garamond"/>
                </a:rPr>
                <a:t> las </a:t>
              </a:r>
              <a:r>
                <a:rPr lang="en-US" sz="1100" b="0" i="0" u="none" strike="noStrike" cap="none" dirty="0" err="1">
                  <a:solidFill>
                    <a:schemeClr val="lt1"/>
                  </a:solidFill>
                  <a:latin typeface="Garamond"/>
                  <a:ea typeface="Garamond"/>
                  <a:cs typeface="Garamond"/>
                  <a:sym typeface="Garamond"/>
                </a:rPr>
                <a:t>violaciones</a:t>
              </a:r>
              <a:r>
                <a:rPr lang="en-US" sz="1100" b="0" i="0" u="none" strike="noStrike" cap="none" dirty="0">
                  <a:solidFill>
                    <a:schemeClr val="lt1"/>
                  </a:solidFill>
                  <a:latin typeface="Garamond"/>
                  <a:ea typeface="Garamond"/>
                  <a:cs typeface="Garamond"/>
                  <a:sym typeface="Garamond"/>
                </a:rPr>
                <a:t>? </a:t>
              </a:r>
              <a:endParaRPr dirty="0"/>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dirty="0">
                  <a:solidFill>
                    <a:schemeClr val="lt1"/>
                  </a:solidFill>
                  <a:latin typeface="Garamond"/>
                  <a:ea typeface="Garamond"/>
                  <a:cs typeface="Garamond"/>
                  <a:sym typeface="Garamond"/>
                </a:rPr>
                <a:t>¿</a:t>
              </a:r>
              <a:r>
                <a:rPr lang="en-US" sz="1100" b="0" i="0" u="none" strike="noStrike" cap="none" dirty="0" err="1">
                  <a:solidFill>
                    <a:schemeClr val="lt1"/>
                  </a:solidFill>
                  <a:latin typeface="Garamond"/>
                  <a:ea typeface="Garamond"/>
                  <a:cs typeface="Garamond"/>
                  <a:sym typeface="Garamond"/>
                </a:rPr>
                <a:t>Deberían</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recibir</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reparaciones</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los</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cónyuges</a:t>
              </a:r>
              <a:r>
                <a:rPr lang="en-US" sz="1100" b="0" i="0" u="none" strike="noStrike" cap="none" dirty="0">
                  <a:solidFill>
                    <a:schemeClr val="lt1"/>
                  </a:solidFill>
                  <a:latin typeface="Garamond"/>
                  <a:ea typeface="Garamond"/>
                  <a:cs typeface="Garamond"/>
                  <a:sym typeface="Garamond"/>
                </a:rPr>
                <a:t>, </a:t>
              </a:r>
              <a:r>
                <a:rPr lang="en-US" sz="1100" b="0" i="0" u="none" strike="noStrike" cap="none" dirty="0" err="1">
                  <a:solidFill>
                    <a:schemeClr val="lt1"/>
                  </a:solidFill>
                  <a:latin typeface="Garamond"/>
                  <a:ea typeface="Garamond"/>
                  <a:cs typeface="Garamond"/>
                  <a:sym typeface="Garamond"/>
                </a:rPr>
                <a:t>hijo</a:t>
              </a:r>
              <a:r>
                <a:rPr lang="en-US" sz="1100" dirty="0" err="1">
                  <a:solidFill>
                    <a:schemeClr val="lt1"/>
                  </a:solidFill>
                  <a:latin typeface="Garamond"/>
                  <a:ea typeface="Garamond"/>
                  <a:cs typeface="Garamond"/>
                  <a:sym typeface="Garamond"/>
                </a:rPr>
                <a:t>s</a:t>
              </a:r>
              <a:r>
                <a:rPr lang="en-US" sz="1100" dirty="0">
                  <a:solidFill>
                    <a:schemeClr val="lt1"/>
                  </a:solidFill>
                  <a:latin typeface="Garamond"/>
                  <a:ea typeface="Garamond"/>
                  <a:cs typeface="Garamond"/>
                  <a:sym typeface="Garamond"/>
                </a:rPr>
                <a:t>,</a:t>
              </a:r>
              <a:r>
                <a:rPr lang="en-US" sz="1100" b="0" i="0" u="none" strike="noStrike" cap="none" dirty="0">
                  <a:solidFill>
                    <a:schemeClr val="lt1"/>
                  </a:solidFill>
                  <a:latin typeface="Garamond"/>
                  <a:ea typeface="Garamond"/>
                  <a:cs typeface="Garamond"/>
                  <a:sym typeface="Garamond"/>
                </a:rPr>
                <a:t> y padres de las </a:t>
              </a:r>
              <a:r>
                <a:rPr lang="en-US" sz="1100" b="0" i="0" u="none" strike="noStrike" cap="none" dirty="0" err="1">
                  <a:solidFill>
                    <a:schemeClr val="lt1"/>
                  </a:solidFill>
                  <a:latin typeface="Garamond"/>
                  <a:ea typeface="Garamond"/>
                  <a:cs typeface="Garamond"/>
                  <a:sym typeface="Garamond"/>
                </a:rPr>
                <a:t>víctimas</a:t>
              </a:r>
              <a:r>
                <a:rPr lang="en-US" sz="1100" b="0" i="0" u="none" strike="noStrike" cap="none" dirty="0">
                  <a:solidFill>
                    <a:schemeClr val="lt1"/>
                  </a:solidFill>
                  <a:latin typeface="Garamond"/>
                  <a:ea typeface="Garamond"/>
                  <a:cs typeface="Garamond"/>
                  <a:sym typeface="Garamond"/>
                </a:rPr>
                <a:t>?</a:t>
              </a:r>
              <a:endParaRPr dirty="0"/>
            </a:p>
          </p:txBody>
        </p:sp>
        <p:sp>
          <p:nvSpPr>
            <p:cNvPr id="326" name="Google Shape;326;p49"/>
            <p:cNvSpPr/>
            <p:nvPr/>
          </p:nvSpPr>
          <p:spPr>
            <a:xfrm>
              <a:off x="3179" y="1121446"/>
              <a:ext cx="1626439" cy="4900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9"/>
            <p:cNvSpPr txBox="1"/>
            <p:nvPr/>
          </p:nvSpPr>
          <p:spPr>
            <a:xfrm>
              <a:off x="3179" y="1121446"/>
              <a:ext cx="1626439" cy="490050"/>
            </a:xfrm>
            <a:prstGeom prst="rect">
              <a:avLst/>
            </a:prstGeom>
            <a:noFill/>
            <a:ln>
              <a:noFill/>
            </a:ln>
          </p:spPr>
          <p:txBody>
            <a:bodyPr spcFirstLastPara="1" wrap="square" lIns="78225" tIns="27925" rIns="78225" bIns="27925" anchor="ctr" anchorCtr="0">
              <a:noAutofit/>
            </a:bodyPr>
            <a:lstStyle/>
            <a:p>
              <a:pPr marL="0" marR="0" lvl="0" indent="0" algn="r" rtl="0">
                <a:lnSpc>
                  <a:spcPct val="90000"/>
                </a:lnSpc>
                <a:spcBef>
                  <a:spcPts val="0"/>
                </a:spcBef>
                <a:spcAft>
                  <a:spcPts val="0"/>
                </a:spcAft>
                <a:buNone/>
              </a:pPr>
              <a:r>
                <a:rPr lang="en-US" sz="1100" b="1" i="0" u="none" strike="noStrike" cap="none">
                  <a:solidFill>
                    <a:srgbClr val="000000"/>
                  </a:solidFill>
                  <a:latin typeface="Garamond"/>
                  <a:ea typeface="Garamond"/>
                  <a:cs typeface="Garamond"/>
                  <a:sym typeface="Garamond"/>
                </a:rPr>
                <a:t>¿Que formas de reparaciones deberían existir?</a:t>
              </a:r>
              <a:endParaRPr/>
            </a:p>
          </p:txBody>
        </p:sp>
        <p:sp>
          <p:nvSpPr>
            <p:cNvPr id="328" name="Google Shape;328;p49"/>
            <p:cNvSpPr/>
            <p:nvPr/>
          </p:nvSpPr>
          <p:spPr>
            <a:xfrm>
              <a:off x="1629619" y="945334"/>
              <a:ext cx="325287" cy="842273"/>
            </a:xfrm>
            <a:prstGeom prst="leftBrace">
              <a:avLst>
                <a:gd name="adj1" fmla="val 35000"/>
                <a:gd name="adj2" fmla="val 50000"/>
              </a:avLst>
            </a:prstGeom>
            <a:noFill/>
            <a:ln w="25400" cap="flat" cmpd="sng">
              <a:solidFill>
                <a:srgbClr val="0025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9"/>
            <p:cNvSpPr/>
            <p:nvPr/>
          </p:nvSpPr>
          <p:spPr>
            <a:xfrm>
              <a:off x="2085022" y="945334"/>
              <a:ext cx="4423916" cy="84227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9"/>
            <p:cNvSpPr txBox="1"/>
            <p:nvPr/>
          </p:nvSpPr>
          <p:spPr>
            <a:xfrm>
              <a:off x="2085022" y="945334"/>
              <a:ext cx="4423916" cy="842273"/>
            </a:xfrm>
            <a:prstGeom prst="rect">
              <a:avLst/>
            </a:prstGeom>
            <a:noFill/>
            <a:ln>
              <a:noFill/>
            </a:ln>
          </p:spPr>
          <p:txBody>
            <a:bodyPr spcFirstLastPara="1" wrap="square" lIns="41900" tIns="41900" rIns="41900" bIns="4190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chemeClr val="lt1"/>
                  </a:solidFill>
                  <a:latin typeface="Garamond"/>
                  <a:ea typeface="Garamond"/>
                  <a:cs typeface="Garamond"/>
                  <a:sym typeface="Garamond"/>
                </a:rPr>
                <a:t>¿Qué daños sufrieron las víctimas? ¿Cuáles son las consecuencias de las violaciones?</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¿De qué forma describen las víctimas sus necesidades? ¿Cuáles son sus prioridades en la reparación?</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¿Deberían las reparaciones estar vinculadas con otros beneficios sociales?</a:t>
              </a:r>
              <a:endParaRPr/>
            </a:p>
          </p:txBody>
        </p:sp>
        <p:sp>
          <p:nvSpPr>
            <p:cNvPr id="331" name="Google Shape;331;p49"/>
            <p:cNvSpPr/>
            <p:nvPr/>
          </p:nvSpPr>
          <p:spPr>
            <a:xfrm>
              <a:off x="3179" y="2465293"/>
              <a:ext cx="1626439" cy="34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9"/>
            <p:cNvSpPr txBox="1"/>
            <p:nvPr/>
          </p:nvSpPr>
          <p:spPr>
            <a:xfrm>
              <a:off x="3179" y="2465293"/>
              <a:ext cx="1626439" cy="340312"/>
            </a:xfrm>
            <a:prstGeom prst="rect">
              <a:avLst/>
            </a:prstGeom>
            <a:noFill/>
            <a:ln>
              <a:noFill/>
            </a:ln>
          </p:spPr>
          <p:txBody>
            <a:bodyPr spcFirstLastPara="1" wrap="square" lIns="78225" tIns="27925" rIns="78225" bIns="27925" anchor="ctr" anchorCtr="0">
              <a:noAutofit/>
            </a:bodyPr>
            <a:lstStyle/>
            <a:p>
              <a:pPr marL="0" marR="0" lvl="0" indent="0" algn="r" rtl="0">
                <a:lnSpc>
                  <a:spcPct val="90000"/>
                </a:lnSpc>
                <a:spcBef>
                  <a:spcPts val="0"/>
                </a:spcBef>
                <a:spcAft>
                  <a:spcPts val="0"/>
                </a:spcAft>
                <a:buNone/>
              </a:pPr>
              <a:r>
                <a:rPr lang="en-US" sz="1100" b="1" i="0" u="none" strike="noStrike" cap="none">
                  <a:solidFill>
                    <a:srgbClr val="000000"/>
                  </a:solidFill>
                  <a:latin typeface="Garamond"/>
                  <a:ea typeface="Garamond"/>
                  <a:cs typeface="Garamond"/>
                  <a:sym typeface="Garamond"/>
                </a:rPr>
                <a:t>¿Como se entregarán las reparaciones? </a:t>
              </a:r>
              <a:endParaRPr/>
            </a:p>
          </p:txBody>
        </p:sp>
        <p:sp>
          <p:nvSpPr>
            <p:cNvPr id="333" name="Google Shape;333;p49"/>
            <p:cNvSpPr/>
            <p:nvPr/>
          </p:nvSpPr>
          <p:spPr>
            <a:xfrm>
              <a:off x="1629619" y="1827207"/>
              <a:ext cx="325287" cy="1616484"/>
            </a:xfrm>
            <a:prstGeom prst="leftBrace">
              <a:avLst>
                <a:gd name="adj1" fmla="val 35000"/>
                <a:gd name="adj2" fmla="val 50000"/>
              </a:avLst>
            </a:prstGeom>
            <a:noFill/>
            <a:ln w="25400" cap="flat" cmpd="sng">
              <a:solidFill>
                <a:srgbClr val="0025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9"/>
            <p:cNvSpPr/>
            <p:nvPr/>
          </p:nvSpPr>
          <p:spPr>
            <a:xfrm>
              <a:off x="2085022" y="1827207"/>
              <a:ext cx="4423916" cy="1616484"/>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9"/>
            <p:cNvSpPr txBox="1"/>
            <p:nvPr/>
          </p:nvSpPr>
          <p:spPr>
            <a:xfrm>
              <a:off x="2085022" y="1827207"/>
              <a:ext cx="4423916" cy="1616484"/>
            </a:xfrm>
            <a:prstGeom prst="rect">
              <a:avLst/>
            </a:prstGeom>
            <a:noFill/>
            <a:ln>
              <a:noFill/>
            </a:ln>
          </p:spPr>
          <p:txBody>
            <a:bodyPr spcFirstLastPara="1" wrap="square" lIns="41900" tIns="41900" rIns="41900" bIns="4190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chemeClr val="lt1"/>
                  </a:solidFill>
                  <a:latin typeface="Garamond"/>
                  <a:ea typeface="Garamond"/>
                  <a:cs typeface="Garamond"/>
                  <a:sym typeface="Garamond"/>
                </a:rPr>
                <a:t>¿Qué elementos hay que contemplar y definir para que un programa de reparaciones sea efectivo y justo?</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¿Cómo harán las víctimas para reclamar y registrarse para recibir reparaciones?</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¿Qué obstáculos deberán enfrentar las mujeres y las víctimas de violencia sexual y de violencia basada en género al intentar registrarse para recibir reparaciones y cuando quieran acceder a ellas?</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¿Qué servicios y recursos ya se encuentran disponibles para facilitar la entrega de las reparaciones?</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¿Qué se puede hacer para que los programas de reparación sean factibles política y económicamente a corto y largo plazo?</a:t>
              </a:r>
              <a:endParaRPr/>
            </a:p>
          </p:txBody>
        </p:sp>
        <p:sp>
          <p:nvSpPr>
            <p:cNvPr id="336" name="Google Shape;336;p49"/>
            <p:cNvSpPr/>
            <p:nvPr/>
          </p:nvSpPr>
          <p:spPr>
            <a:xfrm>
              <a:off x="3179" y="3876778"/>
              <a:ext cx="1626439" cy="34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9"/>
            <p:cNvSpPr txBox="1"/>
            <p:nvPr/>
          </p:nvSpPr>
          <p:spPr>
            <a:xfrm>
              <a:off x="3179" y="3876778"/>
              <a:ext cx="1626439" cy="340312"/>
            </a:xfrm>
            <a:prstGeom prst="rect">
              <a:avLst/>
            </a:prstGeom>
            <a:noFill/>
            <a:ln>
              <a:noFill/>
            </a:ln>
          </p:spPr>
          <p:txBody>
            <a:bodyPr spcFirstLastPara="1" wrap="square" lIns="78225" tIns="27925" rIns="78225" bIns="27925" anchor="ctr" anchorCtr="0">
              <a:noAutofit/>
            </a:bodyPr>
            <a:lstStyle/>
            <a:p>
              <a:pPr marR="0" lvl="0" algn="r" rtl="0">
                <a:lnSpc>
                  <a:spcPct val="90000"/>
                </a:lnSpc>
                <a:spcBef>
                  <a:spcPts val="0"/>
                </a:spcBef>
                <a:spcAft>
                  <a:spcPts val="0"/>
                </a:spcAft>
                <a:buClr>
                  <a:srgbClr val="000000"/>
                </a:buClr>
                <a:buSzPts val="1100"/>
              </a:pPr>
              <a:r>
                <a:rPr lang="en-US" sz="1100" b="1" i="0" u="none" strike="noStrike" cap="none" dirty="0" err="1">
                  <a:solidFill>
                    <a:srgbClr val="000000"/>
                  </a:solidFill>
                  <a:latin typeface="Garamond"/>
                  <a:ea typeface="Garamond"/>
                  <a:cs typeface="Garamond"/>
                  <a:sym typeface="Garamond"/>
                </a:rPr>
                <a:t>Evaluación</a:t>
              </a:r>
              <a:r>
                <a:rPr lang="en-US" sz="1100" b="1" i="0" u="none" strike="noStrike" cap="none" dirty="0">
                  <a:solidFill>
                    <a:srgbClr val="000000"/>
                  </a:solidFill>
                  <a:latin typeface="Garamond"/>
                  <a:ea typeface="Garamond"/>
                  <a:cs typeface="Garamond"/>
                  <a:sym typeface="Garamond"/>
                </a:rPr>
                <a:t> y </a:t>
              </a:r>
              <a:r>
                <a:rPr lang="en-US" sz="1100" b="1" i="0" u="none" strike="noStrike" cap="none" dirty="0" err="1">
                  <a:solidFill>
                    <a:srgbClr val="000000"/>
                  </a:solidFill>
                  <a:latin typeface="Garamond"/>
                  <a:ea typeface="Garamond"/>
                  <a:cs typeface="Garamond"/>
                  <a:sym typeface="Garamond"/>
                </a:rPr>
                <a:t>modificaciones</a:t>
              </a:r>
              <a:endParaRPr dirty="0"/>
            </a:p>
          </p:txBody>
        </p:sp>
        <p:sp>
          <p:nvSpPr>
            <p:cNvPr id="338" name="Google Shape;338;p49"/>
            <p:cNvSpPr/>
            <p:nvPr/>
          </p:nvSpPr>
          <p:spPr>
            <a:xfrm>
              <a:off x="1629619" y="3483292"/>
              <a:ext cx="325287" cy="1127285"/>
            </a:xfrm>
            <a:prstGeom prst="leftBrace">
              <a:avLst>
                <a:gd name="adj1" fmla="val 35000"/>
                <a:gd name="adj2" fmla="val 50000"/>
              </a:avLst>
            </a:prstGeom>
            <a:noFill/>
            <a:ln w="25400" cap="flat" cmpd="sng">
              <a:solidFill>
                <a:srgbClr val="0025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9"/>
            <p:cNvSpPr/>
            <p:nvPr/>
          </p:nvSpPr>
          <p:spPr>
            <a:xfrm>
              <a:off x="2085022" y="3483292"/>
              <a:ext cx="4423916" cy="112728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9"/>
            <p:cNvSpPr txBox="1"/>
            <p:nvPr/>
          </p:nvSpPr>
          <p:spPr>
            <a:xfrm>
              <a:off x="2085022" y="3483292"/>
              <a:ext cx="4423916" cy="1127285"/>
            </a:xfrm>
            <a:prstGeom prst="rect">
              <a:avLst/>
            </a:prstGeom>
            <a:noFill/>
            <a:ln>
              <a:noFill/>
            </a:ln>
          </p:spPr>
          <p:txBody>
            <a:bodyPr spcFirstLastPara="1" wrap="square" lIns="41900" tIns="41900" rIns="41900" bIns="41900" anchor="ctr" anchorCtr="0">
              <a:noAutofit/>
            </a:bodyPr>
            <a:lstStyle/>
            <a:p>
              <a:pPr marL="57150" marR="0" lvl="1" indent="-69850" algn="l" rtl="0">
                <a:lnSpc>
                  <a:spcPct val="90000"/>
                </a:lnSpc>
                <a:spcBef>
                  <a:spcPts val="0"/>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Una vez iniciada la aplicación, ¿cómo se evaluarán los programas? ¿Los programas están funcionando según lo previsto? ¿Tienen acceso a los beneficios las mujeres y las víctimas de la violencia sexual y la violencia basada en género? Si es así, ¿pueden sufrir consecuencias imprevistas? </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¿Logran las reparaciones colectivas contemplar las necesidades de la comunidad?</a:t>
              </a:r>
              <a:endParaRPr/>
            </a:p>
            <a:p>
              <a:pPr marL="57150" marR="0" lvl="1" indent="-69850" algn="l" rtl="0">
                <a:lnSpc>
                  <a:spcPct val="90000"/>
                </a:lnSpc>
                <a:spcBef>
                  <a:spcPts val="165"/>
                </a:spcBef>
                <a:spcAft>
                  <a:spcPts val="0"/>
                </a:spcAft>
                <a:buClr>
                  <a:srgbClr val="000000"/>
                </a:buClr>
                <a:buSzPts val="1100"/>
                <a:buFont typeface="Noto Sans Symbols"/>
                <a:buChar char="●"/>
              </a:pPr>
              <a:r>
                <a:rPr lang="en-US" sz="1100" b="0" i="0" u="none" strike="noStrike" cap="none">
                  <a:solidFill>
                    <a:schemeClr val="lt1"/>
                  </a:solidFill>
                  <a:latin typeface="Garamond"/>
                  <a:ea typeface="Garamond"/>
                  <a:cs typeface="Garamond"/>
                  <a:sym typeface="Garamond"/>
                </a:rPr>
                <a:t>¿Es necesario realizar ajustes? De ser así, ¿de qué tipo?</a:t>
              </a:r>
              <a:endParaRPr/>
            </a:p>
          </p:txBody>
        </p:sp>
      </p:grpSp>
      <p:sp>
        <p:nvSpPr>
          <p:cNvPr id="24" name="Rectangle 23">
            <a:extLst>
              <a:ext uri="{FF2B5EF4-FFF2-40B4-BE49-F238E27FC236}">
                <a16:creationId xmlns:a16="http://schemas.microsoft.com/office/drawing/2014/main" id="{1CA75B41-5609-4951-A434-D5F4CF8A417B}"/>
              </a:ext>
            </a:extLst>
          </p:cNvPr>
          <p:cNvSpPr/>
          <p:nvPr/>
        </p:nvSpPr>
        <p:spPr>
          <a:xfrm>
            <a:off x="0" y="49280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8. Registro de las víctimas</a:t>
            </a:r>
            <a:endParaRPr/>
          </a:p>
        </p:txBody>
      </p:sp>
      <p:sp>
        <p:nvSpPr>
          <p:cNvPr id="346" name="Google Shape;346;p50"/>
          <p:cNvSpPr txBox="1"/>
          <p:nvPr/>
        </p:nvSpPr>
        <p:spPr>
          <a:xfrm>
            <a:off x="4609300" y="687075"/>
            <a:ext cx="4083600" cy="27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2"/>
                </a:solidFill>
                <a:latin typeface="Roboto"/>
                <a:ea typeface="Roboto"/>
                <a:cs typeface="Roboto"/>
                <a:sym typeface="Roboto"/>
              </a:rPr>
              <a:t>El </a:t>
            </a:r>
            <a:r>
              <a:rPr lang="en-US" sz="1600" b="0" i="0" u="none" strike="noStrike" cap="none" dirty="0" err="1">
                <a:solidFill>
                  <a:schemeClr val="dk2"/>
                </a:solidFill>
                <a:latin typeface="Roboto"/>
                <a:ea typeface="Roboto"/>
                <a:cs typeface="Roboto"/>
                <a:sym typeface="Roboto"/>
              </a:rPr>
              <a:t>registro</a:t>
            </a:r>
            <a:r>
              <a:rPr lang="en-US" sz="1600" b="0" i="0" u="none" strike="noStrike" cap="none" dirty="0">
                <a:solidFill>
                  <a:schemeClr val="dk2"/>
                </a:solidFill>
                <a:latin typeface="Roboto"/>
                <a:ea typeface="Roboto"/>
                <a:cs typeface="Roboto"/>
                <a:sym typeface="Roboto"/>
              </a:rPr>
              <a:t> o base de </a:t>
            </a:r>
            <a:r>
              <a:rPr lang="en-US" sz="1600" b="0" i="0" u="none" strike="noStrike" cap="none" dirty="0" err="1">
                <a:solidFill>
                  <a:schemeClr val="dk2"/>
                </a:solidFill>
                <a:latin typeface="Roboto"/>
                <a:ea typeface="Roboto"/>
                <a:cs typeface="Roboto"/>
                <a:sym typeface="Roboto"/>
              </a:rPr>
              <a:t>datos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suele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conformar</a:t>
            </a:r>
            <a:r>
              <a:rPr lang="en-US" sz="1600" b="0" i="0" u="none" strike="noStrike" cap="none" dirty="0">
                <a:solidFill>
                  <a:schemeClr val="dk2"/>
                </a:solidFill>
                <a:latin typeface="Roboto"/>
                <a:ea typeface="Roboto"/>
                <a:cs typeface="Roboto"/>
                <a:sym typeface="Roboto"/>
              </a:rPr>
              <a:t> la </a:t>
            </a:r>
            <a:r>
              <a:rPr lang="en-US" sz="1600" b="1" i="0" u="none" strike="noStrike" cap="none" dirty="0">
                <a:solidFill>
                  <a:schemeClr val="dk2"/>
                </a:solidFill>
                <a:latin typeface="Roboto"/>
                <a:ea typeface="Roboto"/>
                <a:cs typeface="Roboto"/>
                <a:sym typeface="Roboto"/>
              </a:rPr>
              <a:t>base para la </a:t>
            </a:r>
            <a:r>
              <a:rPr lang="en-US" sz="1600" b="1" i="0" u="none" strike="noStrike" cap="none" dirty="0" err="1">
                <a:solidFill>
                  <a:schemeClr val="dk2"/>
                </a:solidFill>
                <a:latin typeface="Roboto"/>
                <a:ea typeface="Roboto"/>
                <a:cs typeface="Roboto"/>
                <a:sym typeface="Roboto"/>
              </a:rPr>
              <a:t>distribución</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beneficios</a:t>
            </a:r>
            <a:r>
              <a:rPr lang="en-US" sz="1600" b="1" i="0" u="none" strike="noStrike" cap="none" dirty="0">
                <a:solidFill>
                  <a:schemeClr val="dk2"/>
                </a:solidFill>
                <a:latin typeface="Roboto"/>
                <a:ea typeface="Roboto"/>
                <a:cs typeface="Roboto"/>
                <a:sym typeface="Roboto"/>
              </a:rPr>
              <a:t> </a:t>
            </a:r>
            <a:r>
              <a:rPr lang="en-US" sz="1600" b="0" i="0" u="none" strike="noStrike" cap="none" dirty="0">
                <a:solidFill>
                  <a:schemeClr val="dk2"/>
                </a:solidFill>
                <a:latin typeface="Roboto"/>
                <a:ea typeface="Roboto"/>
                <a:cs typeface="Roboto"/>
                <a:sym typeface="Roboto"/>
              </a:rPr>
              <a:t>y </a:t>
            </a:r>
            <a:r>
              <a:rPr lang="en-US" sz="1600" b="0" i="0" u="none" strike="noStrike" cap="none" dirty="0" err="1">
                <a:solidFill>
                  <a:schemeClr val="dk2"/>
                </a:solidFill>
                <a:latin typeface="Roboto"/>
                <a:ea typeface="Roboto"/>
                <a:cs typeface="Roboto"/>
                <a:sym typeface="Roboto"/>
              </a:rPr>
              <a:t>puede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ser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también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una</a:t>
            </a:r>
            <a:r>
              <a:rPr lang="en-US" sz="1600" b="0" i="0" u="none" strike="noStrike" cap="none" dirty="0">
                <a:solidFill>
                  <a:schemeClr val="dk2"/>
                </a:solidFill>
                <a:latin typeface="Roboto"/>
                <a:ea typeface="Roboto"/>
                <a:cs typeface="Roboto"/>
                <a:sym typeface="Roboto"/>
              </a:rPr>
              <a:t> </a:t>
            </a:r>
            <a:r>
              <a:rPr lang="en-US" sz="1600" b="1" i="0" u="none" strike="noStrike" cap="none" dirty="0">
                <a:solidFill>
                  <a:schemeClr val="dk2"/>
                </a:solidFill>
                <a:latin typeface="Roboto"/>
                <a:ea typeface="Roboto"/>
                <a:cs typeface="Roboto"/>
                <a:sym typeface="Roboto"/>
              </a:rPr>
              <a:t>forma de </a:t>
            </a:r>
            <a:r>
              <a:rPr lang="en-US" sz="1600" b="1" i="0" u="none" strike="noStrike" cap="none" dirty="0" err="1">
                <a:solidFill>
                  <a:schemeClr val="dk2"/>
                </a:solidFill>
                <a:latin typeface="Roboto"/>
                <a:ea typeface="Roboto"/>
                <a:cs typeface="Roboto"/>
                <a:sym typeface="Roboto"/>
              </a:rPr>
              <a:t>reconocimiento</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oficial</a:t>
            </a:r>
            <a:r>
              <a:rPr lang="en-US" sz="1600" b="1" i="0" u="none" strike="noStrike" cap="none" dirty="0">
                <a:solidFill>
                  <a:schemeClr val="dk2"/>
                </a:solidFill>
                <a:latin typeface="Roboto"/>
                <a:ea typeface="Roboto"/>
                <a:cs typeface="Roboto"/>
                <a:sym typeface="Roboto"/>
              </a:rPr>
              <a:t> </a:t>
            </a:r>
            <a:r>
              <a:rPr lang="en-US" sz="1600" b="0" i="0" u="none" strike="noStrike" cap="none" dirty="0">
                <a:solidFill>
                  <a:schemeClr val="dk2"/>
                </a:solidFill>
                <a:latin typeface="Roboto"/>
                <a:ea typeface="Roboto"/>
                <a:cs typeface="Roboto"/>
                <a:sym typeface="Roboto"/>
              </a:rPr>
              <a:t>de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y las </a:t>
            </a:r>
            <a:r>
              <a:rPr lang="en-US" sz="1600" b="0" i="0" u="none" strike="noStrike" cap="none" dirty="0" err="1">
                <a:solidFill>
                  <a:schemeClr val="dk2"/>
                </a:solidFill>
                <a:latin typeface="Roboto"/>
                <a:ea typeface="Roboto"/>
                <a:cs typeface="Roboto"/>
                <a:sym typeface="Roboto"/>
              </a:rPr>
              <a:t>violaciones</a:t>
            </a:r>
            <a:r>
              <a:rPr lang="en-US" sz="1600" b="0" i="0" u="none" strike="noStrike" cap="none" dirty="0">
                <a:solidFill>
                  <a:schemeClr val="dk2"/>
                </a:solidFill>
                <a:latin typeface="Roboto"/>
                <a:ea typeface="Roboto"/>
                <a:cs typeface="Roboto"/>
                <a:sym typeface="Roboto"/>
              </a:rPr>
              <a:t> que </a:t>
            </a:r>
            <a:r>
              <a:rPr lang="en-US" sz="1600" b="0" i="0" u="none" strike="noStrike" cap="none" dirty="0" err="1">
                <a:solidFill>
                  <a:schemeClr val="dk2"/>
                </a:solidFill>
                <a:latin typeface="Roboto"/>
                <a:ea typeface="Roboto"/>
                <a:cs typeface="Roboto"/>
                <a:sym typeface="Roboto"/>
              </a:rPr>
              <a:t>sufrieron</a:t>
            </a:r>
            <a:r>
              <a:rPr lang="en-US" sz="16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None/>
            </a:pPr>
            <a:r>
              <a:rPr lang="en-US" sz="1600" b="0" i="0" u="none" strike="noStrike" cap="none" dirty="0" err="1">
                <a:solidFill>
                  <a:schemeClr val="dk2"/>
                </a:solidFill>
                <a:latin typeface="Roboto"/>
                <a:ea typeface="Roboto"/>
                <a:cs typeface="Roboto"/>
                <a:sym typeface="Roboto"/>
              </a:rPr>
              <a:t>También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puede</a:t>
            </a:r>
            <a:r>
              <a:rPr lang="en-US" sz="1600" b="0"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servir</a:t>
            </a:r>
            <a:r>
              <a:rPr lang="en-US" sz="1600" b="1" i="0" u="none" strike="noStrike" cap="none" dirty="0">
                <a:solidFill>
                  <a:schemeClr val="dk2"/>
                </a:solidFill>
                <a:latin typeface="Roboto"/>
                <a:ea typeface="Roboto"/>
                <a:cs typeface="Roboto"/>
                <a:sym typeface="Roboto"/>
              </a:rPr>
              <a:t> para el </a:t>
            </a:r>
            <a:r>
              <a:rPr lang="en-US" sz="1600" b="1" i="0" u="none" strike="noStrike" cap="none" dirty="0" err="1">
                <a:solidFill>
                  <a:schemeClr val="dk2"/>
                </a:solidFill>
                <a:latin typeface="Roboto"/>
                <a:ea typeface="Roboto"/>
                <a:cs typeface="Roboto"/>
                <a:sym typeface="Roboto"/>
              </a:rPr>
              <a:t>diseño</a:t>
            </a:r>
            <a:r>
              <a:rPr lang="en-US" sz="1600" b="1" i="0" u="none" strike="noStrike" cap="none" dirty="0">
                <a:solidFill>
                  <a:schemeClr val="dk2"/>
                </a:solidFill>
                <a:latin typeface="Roboto"/>
                <a:ea typeface="Roboto"/>
                <a:cs typeface="Roboto"/>
                <a:sym typeface="Roboto"/>
              </a:rPr>
              <a:t> y la </a:t>
            </a:r>
            <a:r>
              <a:rPr lang="en-US" sz="1600" b="1" i="0" u="none" strike="noStrike" cap="none" dirty="0" err="1">
                <a:solidFill>
                  <a:schemeClr val="dk2"/>
                </a:solidFill>
                <a:latin typeface="Roboto"/>
                <a:ea typeface="Roboto"/>
                <a:cs typeface="Roboto"/>
                <a:sym typeface="Roboto"/>
              </a:rPr>
              <a:t>aplicación</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otras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formas</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reparación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incluidas</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simbólica</a:t>
            </a:r>
            <a:r>
              <a:rPr lang="en-US" sz="1600" b="0" i="0" u="none" strike="noStrike" cap="none" dirty="0">
                <a:solidFill>
                  <a:schemeClr val="dk2"/>
                </a:solidFill>
                <a:latin typeface="Roboto"/>
                <a:ea typeface="Roboto"/>
                <a:cs typeface="Roboto"/>
                <a:sym typeface="Roboto"/>
              </a:rPr>
              <a:t> y las </a:t>
            </a:r>
            <a:r>
              <a:rPr lang="en-US" sz="1600" b="0" i="0" u="none" strike="noStrike" cap="none" dirty="0" err="1">
                <a:solidFill>
                  <a:schemeClr val="dk2"/>
                </a:solidFill>
                <a:latin typeface="Roboto"/>
                <a:ea typeface="Roboto"/>
                <a:cs typeface="Roboto"/>
                <a:sym typeface="Roboto"/>
              </a:rPr>
              <a:t>medidas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colectivas</a:t>
            </a:r>
            <a:r>
              <a:rPr lang="en-US" sz="1600" b="0"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0F3DD01A-7BD5-4FB7-B119-155DC862D49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76" name="Google Shape;76;p15"/>
          <p:cNvPicPr preferRelativeResize="0"/>
          <p:nvPr/>
        </p:nvPicPr>
        <p:blipFill rotWithShape="1">
          <a:blip r:embed="rId3">
            <a:alphaModFix/>
          </a:blip>
          <a:srcRect/>
          <a:stretch/>
        </p:blipFill>
        <p:spPr>
          <a:xfrm>
            <a:off x="1943079" y="-1"/>
            <a:ext cx="7200921" cy="5143501"/>
          </a:xfrm>
          <a:prstGeom prst="rect">
            <a:avLst/>
          </a:prstGeom>
          <a:noFill/>
          <a:ln>
            <a:noFill/>
          </a:ln>
        </p:spPr>
      </p:pic>
      <p:sp>
        <p:nvSpPr>
          <p:cNvPr id="77" name="Google Shape;77;p15"/>
          <p:cNvSpPr txBox="1">
            <a:spLocks noGrp="1"/>
          </p:cNvSpPr>
          <p:nvPr>
            <p:ph type="title"/>
          </p:nvPr>
        </p:nvSpPr>
        <p:spPr>
          <a:xfrm>
            <a:off x="487650" y="379604"/>
            <a:ext cx="2666516" cy="7999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400" b="0" i="0" u="none" strike="noStrike" cap="none">
                <a:solidFill>
                  <a:schemeClr val="accent1"/>
                </a:solidFill>
                <a:latin typeface="Merriweather"/>
                <a:ea typeface="Merriweather"/>
                <a:cs typeface="Merriweather"/>
                <a:sym typeface="Merriweather"/>
              </a:rPr>
              <a:t>Marruecos</a:t>
            </a:r>
            <a:endParaRPr/>
          </a:p>
        </p:txBody>
      </p:sp>
      <p:sp>
        <p:nvSpPr>
          <p:cNvPr id="5" name="Rectangle 4">
            <a:extLst>
              <a:ext uri="{FF2B5EF4-FFF2-40B4-BE49-F238E27FC236}">
                <a16:creationId xmlns:a16="http://schemas.microsoft.com/office/drawing/2014/main" id="{6C9596EC-FEF6-4857-B908-99EB53152BB7}"/>
              </a:ext>
            </a:extLst>
          </p:cNvPr>
          <p:cNvSpPr/>
          <p:nvPr/>
        </p:nvSpPr>
        <p:spPr>
          <a:xfrm>
            <a:off x="0" y="49280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1"/>
          <p:cNvSpPr txBox="1">
            <a:spLocks noGrp="1"/>
          </p:cNvSpPr>
          <p:nvPr>
            <p:ph type="title"/>
          </p:nvPr>
        </p:nvSpPr>
        <p:spPr>
          <a:xfrm>
            <a:off x="245150" y="1803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Registro</a:t>
            </a:r>
            <a:endParaRPr/>
          </a:p>
        </p:txBody>
      </p:sp>
      <p:sp>
        <p:nvSpPr>
          <p:cNvPr id="352" name="Google Shape;352;p51"/>
          <p:cNvSpPr txBox="1"/>
          <p:nvPr/>
        </p:nvSpPr>
        <p:spPr>
          <a:xfrm>
            <a:off x="4741550" y="898497"/>
            <a:ext cx="4124400" cy="318857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120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Métodos</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obtener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información</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R</a:t>
            </a:r>
            <a:r>
              <a:rPr lang="en-US" sz="1400" b="0" i="0" u="none" strike="noStrike" cap="none" dirty="0" err="1">
                <a:solidFill>
                  <a:schemeClr val="dk2"/>
                </a:solidFill>
                <a:latin typeface="Roboto"/>
                <a:ea typeface="Roboto"/>
                <a:cs typeface="Roboto"/>
                <a:sym typeface="Roboto"/>
              </a:rPr>
              <a:t>egistro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formularios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solicitud</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reparaciones</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Entrevistas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individuales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p.ej</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su</a:t>
            </a:r>
            <a:r>
              <a:rPr lang="en-US" sz="1400" b="0" i="0" u="none" strike="noStrike" cap="none" dirty="0">
                <a:solidFill>
                  <a:schemeClr val="dk2"/>
                </a:solidFill>
                <a:latin typeface="Roboto"/>
                <a:ea typeface="Roboto"/>
                <a:cs typeface="Roboto"/>
                <a:sym typeface="Roboto"/>
              </a:rPr>
              <a:t> casa,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trabajo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reuniones</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asociaciones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familiares</a:t>
            </a:r>
            <a:r>
              <a:rPr lang="en-US" sz="1400" b="0" i="0" u="none" strike="noStrike" cap="none" dirty="0">
                <a:solidFill>
                  <a:schemeClr val="dk2"/>
                </a:solidFill>
                <a:latin typeface="Roboto"/>
                <a:ea typeface="Roboto"/>
                <a:cs typeface="Roboto"/>
                <a:sym typeface="Roboto"/>
              </a:rPr>
              <a:t>)</a:t>
            </a:r>
            <a:endParaRPr dirty="0"/>
          </a:p>
          <a:p>
            <a:pPr marL="914400" marR="0" lvl="1"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E</a:t>
            </a:r>
            <a:r>
              <a:rPr lang="en-US" sz="1400" b="0" i="0" u="none" strike="noStrike" cap="none" dirty="0" err="1">
                <a:solidFill>
                  <a:schemeClr val="dk2"/>
                </a:solidFill>
                <a:latin typeface="Roboto"/>
                <a:ea typeface="Roboto"/>
                <a:cs typeface="Roboto"/>
                <a:sym typeface="Roboto"/>
              </a:rPr>
              <a:t>ntrevistas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familiares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grupales</a:t>
            </a:r>
            <a:endParaRPr dirty="0"/>
          </a:p>
          <a:p>
            <a:pPr marL="914400" marR="0" lvl="1" indent="-317500" algn="l" rtl="0">
              <a:lnSpc>
                <a:spcPct val="100000"/>
              </a:lnSpc>
              <a:spcBef>
                <a:spcPts val="0"/>
              </a:spcBef>
              <a:spcAft>
                <a:spcPts val="0"/>
              </a:spcAft>
              <a:buClr>
                <a:schemeClr val="dk2"/>
              </a:buClr>
              <a:buSzPts val="1400"/>
              <a:buFont typeface="Roboto"/>
              <a:buChar char="●"/>
            </a:pPr>
            <a:r>
              <a:rPr lang="en-US" dirty="0">
                <a:solidFill>
                  <a:schemeClr val="dk2"/>
                </a:solidFill>
                <a:latin typeface="Roboto"/>
                <a:ea typeface="Roboto"/>
                <a:cs typeface="Roboto"/>
                <a:sym typeface="Roboto"/>
              </a:rPr>
              <a:t>D</a:t>
            </a:r>
            <a:r>
              <a:rPr lang="en-US" sz="1400" b="0" i="0" u="none" strike="noStrike" cap="none" dirty="0">
                <a:solidFill>
                  <a:schemeClr val="dk2"/>
                </a:solidFill>
                <a:latin typeface="Roboto"/>
                <a:ea typeface="Roboto"/>
                <a:cs typeface="Roboto"/>
                <a:sym typeface="Roboto"/>
              </a:rPr>
              <a:t>ebates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grupos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sondeo</a:t>
            </a:r>
            <a:endParaRPr dirty="0"/>
          </a:p>
          <a:p>
            <a:pPr marL="914400" marR="0" lvl="1"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P</a:t>
            </a:r>
            <a:r>
              <a:rPr lang="en-US" sz="1400" b="0" i="0" u="none" strike="noStrike" cap="none" dirty="0" err="1">
                <a:solidFill>
                  <a:schemeClr val="dk2"/>
                </a:solidFill>
                <a:latin typeface="Roboto"/>
                <a:ea typeface="Roboto"/>
                <a:cs typeface="Roboto"/>
                <a:sym typeface="Roboto"/>
              </a:rPr>
              <a:t>rogramas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piloto</a:t>
            </a:r>
            <a:endParaRPr dirty="0"/>
          </a:p>
        </p:txBody>
      </p:sp>
      <p:sp>
        <p:nvSpPr>
          <p:cNvPr id="4" name="Rectangle 3">
            <a:extLst>
              <a:ext uri="{FF2B5EF4-FFF2-40B4-BE49-F238E27FC236}">
                <a16:creationId xmlns:a16="http://schemas.microsoft.com/office/drawing/2014/main" id="{044EE539-0C88-49F7-B26E-E935DF0F162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52"/>
          <p:cNvSpPr txBox="1"/>
          <p:nvPr/>
        </p:nvSpPr>
        <p:spPr>
          <a:xfrm>
            <a:off x="421908" y="4680675"/>
            <a:ext cx="6376800" cy="30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0BABA416-B0E2-49F8-96E9-7BFCDFA9326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5" name="Picture 4">
            <a:hlinkClick r:id="rId3"/>
            <a:extLst>
              <a:ext uri="{FF2B5EF4-FFF2-40B4-BE49-F238E27FC236}">
                <a16:creationId xmlns:a16="http://schemas.microsoft.com/office/drawing/2014/main" id="{653CB785-FAAC-4572-9E16-5C8188F4C137}"/>
              </a:ext>
            </a:extLst>
          </p:cNvPr>
          <p:cNvPicPr>
            <a:picLocks noChangeAspect="1"/>
          </p:cNvPicPr>
          <p:nvPr/>
        </p:nvPicPr>
        <p:blipFill>
          <a:blip r:embed="rId4"/>
          <a:stretch>
            <a:fillRect/>
          </a:stretch>
        </p:blipFill>
        <p:spPr>
          <a:xfrm>
            <a:off x="1347337" y="766510"/>
            <a:ext cx="6449325" cy="361047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title"/>
          </p:nvPr>
        </p:nvSpPr>
        <p:spPr>
          <a:xfrm>
            <a:off x="245150" y="1803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300" b="0" i="0" u="none" strike="noStrike" cap="none">
                <a:solidFill>
                  <a:schemeClr val="lt1"/>
                </a:solidFill>
                <a:latin typeface="Merriweather"/>
                <a:ea typeface="Merriweather"/>
                <a:cs typeface="Merriweather"/>
                <a:sym typeface="Merriweather"/>
              </a:rPr>
              <a:t>Dificultades en el registro de las mujeres víctimas y las víctimas de la violencia basada en género</a:t>
            </a:r>
            <a:endParaRPr/>
          </a:p>
        </p:txBody>
      </p:sp>
      <p:sp>
        <p:nvSpPr>
          <p:cNvPr id="364" name="Google Shape;364;p53"/>
          <p:cNvSpPr txBox="1"/>
          <p:nvPr/>
        </p:nvSpPr>
        <p:spPr>
          <a:xfrm>
            <a:off x="4741550" y="1515475"/>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posible</a:t>
            </a:r>
            <a:r>
              <a:rPr lang="en-US" sz="1400" b="0" i="0" u="none" strike="noStrike" cap="none" dirty="0">
                <a:solidFill>
                  <a:schemeClr val="dk2"/>
                </a:solidFill>
                <a:latin typeface="Roboto"/>
                <a:ea typeface="Roboto"/>
                <a:cs typeface="Roboto"/>
                <a:sym typeface="Roboto"/>
              </a:rPr>
              <a:t> que para </a:t>
            </a:r>
            <a:r>
              <a:rPr lang="en-US" sz="1400" b="0" i="0" u="none" strike="noStrike" cap="none" dirty="0" err="1">
                <a:solidFill>
                  <a:schemeClr val="dk2"/>
                </a:solidFill>
                <a:latin typeface="Roboto"/>
                <a:ea typeface="Roboto"/>
                <a:cs typeface="Roboto"/>
                <a:sym typeface="Roboto"/>
              </a:rPr>
              <a:t>algunas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sea </a:t>
            </a:r>
            <a:r>
              <a:rPr lang="en-US" sz="1400" b="0" i="0" u="none" strike="noStrike" cap="none" dirty="0" err="1">
                <a:solidFill>
                  <a:schemeClr val="dk2"/>
                </a:solidFill>
                <a:latin typeface="Roboto"/>
                <a:ea typeface="Roboto"/>
                <a:cs typeface="Roboto"/>
                <a:sym typeface="Roboto"/>
              </a:rPr>
              <a:t>más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difícil</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sobrellevar</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proceso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registrarse</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obtener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reparaciones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participar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encuestas</a:t>
            </a:r>
            <a:r>
              <a:rPr lang="en-US" sz="1400" b="0" i="0" u="none" strike="noStrike" cap="none" dirty="0">
                <a:solidFill>
                  <a:schemeClr val="dk2"/>
                </a:solidFill>
                <a:latin typeface="Roboto"/>
                <a:ea typeface="Roboto"/>
                <a:cs typeface="Roboto"/>
                <a:sym typeface="Roboto"/>
              </a:rPr>
              <a:t> o debates con </a:t>
            </a:r>
            <a:r>
              <a:rPr lang="en-US" sz="1400" b="0" i="0" u="none" strike="noStrike" cap="none" dirty="0" err="1">
                <a:solidFill>
                  <a:schemeClr val="dk2"/>
                </a:solidFill>
                <a:latin typeface="Roboto"/>
                <a:ea typeface="Roboto"/>
                <a:cs typeface="Roboto"/>
                <a:sym typeface="Roboto"/>
              </a:rPr>
              <a:t>grupos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sondeo</a:t>
            </a:r>
            <a:r>
              <a:rPr lang="en-US" sz="1400" b="0" i="0" u="none" strike="noStrike" cap="none" dirty="0">
                <a:solidFill>
                  <a:schemeClr val="dk2"/>
                </a:solidFill>
                <a:latin typeface="Roboto"/>
                <a:ea typeface="Roboto"/>
                <a:cs typeface="Roboto"/>
                <a:sym typeface="Roboto"/>
              </a:rPr>
              <a:t>. </a:t>
            </a:r>
            <a:endParaRPr dirty="0"/>
          </a:p>
          <a:p>
            <a:pPr marL="139700" marR="0" lvl="0" indent="0" algn="l" rtl="0">
              <a:lnSpc>
                <a:spcPct val="100000"/>
              </a:lnSpc>
              <a:spcBef>
                <a:spcPts val="0"/>
              </a:spcBef>
              <a:spcAft>
                <a:spcPts val="0"/>
              </a:spcAft>
              <a:buNone/>
            </a:pPr>
            <a:endParaRPr sz="1400" b="0" i="0" u="none" strike="noStrike" cap="none" dirty="0">
              <a:solidFill>
                <a:schemeClr val="dk2"/>
              </a:solidFill>
              <a:latin typeface="Roboto"/>
              <a:ea typeface="Roboto"/>
              <a:cs typeface="Roboto"/>
              <a:sym typeface="Roboto"/>
            </a:endParaRPr>
          </a:p>
          <a:p>
            <a:pPr marL="457200" lvl="0" indent="-317500">
              <a:buClr>
                <a:schemeClr val="dk2"/>
              </a:buClr>
              <a:buSzPts val="1400"/>
              <a:buFont typeface="Roboto"/>
              <a:buChar char="●"/>
            </a:pPr>
            <a:r>
              <a:rPr lang="en-US" dirty="0" err="1">
                <a:solidFill>
                  <a:schemeClr val="dk2"/>
                </a:solidFill>
                <a:latin typeface="Roboto"/>
                <a:ea typeface="Roboto"/>
                <a:cs typeface="Roboto"/>
                <a:sym typeface="Roboto"/>
              </a:rPr>
              <a:t>Es</a:t>
            </a:r>
            <a:r>
              <a:rPr lang="en-US" dirty="0">
                <a:solidFill>
                  <a:schemeClr val="dk2"/>
                </a:solidFill>
                <a:latin typeface="Roboto"/>
                <a:ea typeface="Roboto"/>
                <a:cs typeface="Roboto"/>
                <a:sym typeface="Roboto"/>
              </a:rPr>
              <a:t> </a:t>
            </a:r>
            <a:r>
              <a:rPr lang="en-US" dirty="0" err="1">
                <a:solidFill>
                  <a:schemeClr val="dk2"/>
                </a:solidFill>
                <a:latin typeface="Roboto"/>
                <a:ea typeface="Roboto"/>
                <a:cs typeface="Roboto"/>
                <a:sym typeface="Roboto"/>
              </a:rPr>
              <a:t>posible</a:t>
            </a:r>
            <a:r>
              <a:rPr lang="en-US">
                <a:solidFill>
                  <a:schemeClr val="dk2"/>
                </a:solidFill>
                <a:latin typeface="Roboto"/>
                <a:ea typeface="Roboto"/>
                <a:cs typeface="Roboto"/>
                <a:sym typeface="Roboto"/>
              </a:rPr>
              <a:t> que </a:t>
            </a:r>
            <a:r>
              <a:rPr lang="en-US" sz="1400" b="0" i="0" u="none" strike="noStrike" cap="none" dirty="0">
                <a:solidFill>
                  <a:schemeClr val="dk2"/>
                </a:solidFill>
                <a:latin typeface="Roboto"/>
                <a:ea typeface="Roboto"/>
                <a:cs typeface="Roboto"/>
                <a:sym typeface="Roboto"/>
              </a:rPr>
              <a:t>las </a:t>
            </a:r>
            <a:r>
              <a:rPr lang="en-US" sz="1400" b="0" i="0" u="none" strike="noStrike" cap="none" dirty="0" err="1">
                <a:solidFill>
                  <a:schemeClr val="dk2"/>
                </a:solidFill>
                <a:latin typeface="Roboto"/>
                <a:ea typeface="Roboto"/>
                <a:cs typeface="Roboto"/>
                <a:sym typeface="Roboto"/>
              </a:rPr>
              <a:t>jerarquías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patriarcales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dicten</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quién</a:t>
            </a:r>
            <a:r>
              <a:rPr lang="en-US" sz="1400" b="0" i="0" u="none" strike="noStrike" cap="none" dirty="0">
                <a:solidFill>
                  <a:schemeClr val="dk2"/>
                </a:solidFill>
                <a:latin typeface="Roboto"/>
                <a:ea typeface="Roboto"/>
                <a:cs typeface="Roboto"/>
                <a:sym typeface="Roboto"/>
              </a:rPr>
              <a:t> hay que </a:t>
            </a:r>
            <a:r>
              <a:rPr lang="en-US" sz="1400" b="0" i="0" u="none" strike="noStrike" cap="none" dirty="0" err="1">
                <a:solidFill>
                  <a:schemeClr val="dk2"/>
                </a:solidFill>
                <a:latin typeface="Roboto"/>
                <a:ea typeface="Roboto"/>
                <a:cs typeface="Roboto"/>
                <a:sym typeface="Roboto"/>
              </a:rPr>
              <a:t>entrevistar</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qué</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contexto</a:t>
            </a:r>
            <a:r>
              <a:rPr lang="en-US" sz="1400" b="0" i="0" u="none" strike="noStrike" cap="none" dirty="0">
                <a:solidFill>
                  <a:schemeClr val="dk2"/>
                </a:solidFill>
                <a:latin typeface="Roboto"/>
                <a:ea typeface="Roboto"/>
                <a:cs typeface="Roboto"/>
                <a:sym typeface="Roboto"/>
              </a:rPr>
              <a:t>.</a:t>
            </a:r>
            <a:endParaRPr dirty="0"/>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La </a:t>
            </a:r>
            <a:r>
              <a:rPr lang="en-US" sz="1400" b="0" i="0" u="none" strike="noStrike" cap="none" dirty="0" err="1">
                <a:solidFill>
                  <a:schemeClr val="dk2"/>
                </a:solidFill>
                <a:latin typeface="Roboto"/>
                <a:ea typeface="Roboto"/>
                <a:cs typeface="Roboto"/>
                <a:sym typeface="Roboto"/>
              </a:rPr>
              <a:t>tendencia</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priorizar</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necesidades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sus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familiares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daños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ellos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han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sufrido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puede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socavar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intentos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evaluar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correctamente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sus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necesidades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a:t>
            </a:r>
            <a:endParaRPr dirty="0"/>
          </a:p>
          <a:p>
            <a:pPr marL="457200" marR="0" lvl="0" indent="-228600" algn="l" rtl="0">
              <a:lnSpc>
                <a:spcPct val="100000"/>
              </a:lnSpc>
              <a:spcBef>
                <a:spcPts val="0"/>
              </a:spcBef>
              <a:spcAft>
                <a:spcPts val="0"/>
              </a:spcAft>
              <a:buClr>
                <a:schemeClr val="dk2"/>
              </a:buClr>
              <a:buSzPts val="1400"/>
              <a:buFont typeface="Roboto"/>
              <a:buNone/>
            </a:pPr>
            <a:endParaRPr sz="1200" b="0" i="0" u="none" strike="noStrike" cap="none" dirty="0">
              <a:solidFill>
                <a:schemeClr val="dk2"/>
              </a:solidFill>
              <a:highlight>
                <a:srgbClr val="FFFF00"/>
              </a:highlight>
              <a:latin typeface="Roboto"/>
              <a:ea typeface="Roboto"/>
              <a:cs typeface="Roboto"/>
              <a:sym typeface="Roboto"/>
            </a:endParaRPr>
          </a:p>
          <a:p>
            <a:pPr marL="457200" marR="0" lvl="0" indent="-317500" algn="l" rtl="0">
              <a:lnSpc>
                <a:spcPct val="100000"/>
              </a:lnSpc>
              <a:spcBef>
                <a:spcPts val="0"/>
              </a:spcBef>
              <a:spcAft>
                <a:spcPts val="0"/>
              </a:spcAft>
              <a:buClr>
                <a:srgbClr val="666666"/>
              </a:buClr>
              <a:buSzPts val="1400"/>
              <a:buFont typeface="Roboto"/>
              <a:buChar char="●"/>
            </a:pPr>
            <a:r>
              <a:rPr lang="en-US" sz="1400" b="0" i="0" u="none" strike="noStrike" cap="none" dirty="0">
                <a:solidFill>
                  <a:srgbClr val="666666"/>
                </a:solidFill>
                <a:latin typeface="Roboto"/>
                <a:ea typeface="Roboto"/>
                <a:cs typeface="Roboto"/>
                <a:sym typeface="Roboto"/>
              </a:rPr>
              <a:t>A </a:t>
            </a:r>
            <a:r>
              <a:rPr lang="en-US" sz="1400" b="0" i="0" u="none" strike="noStrike" cap="none" dirty="0" err="1">
                <a:solidFill>
                  <a:srgbClr val="666666"/>
                </a:solidFill>
                <a:latin typeface="Roboto"/>
                <a:ea typeface="Roboto"/>
                <a:cs typeface="Roboto"/>
                <a:sym typeface="Roboto"/>
              </a:rPr>
              <a:t>veces</a:t>
            </a:r>
            <a:r>
              <a:rPr lang="en-US" sz="1400" b="0" i="0" u="none" strike="noStrike" cap="none" dirty="0">
                <a:solidFill>
                  <a:srgbClr val="666666"/>
                </a:solidFill>
                <a:latin typeface="Roboto"/>
                <a:ea typeface="Roboto"/>
                <a:cs typeface="Roboto"/>
                <a:sym typeface="Roboto"/>
              </a:rPr>
              <a:t> las </a:t>
            </a:r>
            <a:r>
              <a:rPr lang="en-US" sz="1400" b="0" i="0" u="none" strike="noStrike" cap="none" dirty="0" err="1">
                <a:solidFill>
                  <a:srgbClr val="666666"/>
                </a:solidFill>
                <a:latin typeface="Roboto"/>
                <a:ea typeface="Roboto"/>
                <a:cs typeface="Roboto"/>
                <a:sym typeface="Roboto"/>
              </a:rPr>
              <a:t>mujeres</a:t>
            </a:r>
            <a:r>
              <a:rPr lang="en-US" sz="1400" b="0" i="0" u="none" strike="noStrike" cap="none" dirty="0">
                <a:solidFill>
                  <a:srgbClr val="666666"/>
                </a:solidFill>
                <a:latin typeface="Roboto"/>
                <a:ea typeface="Roboto"/>
                <a:cs typeface="Roboto"/>
                <a:sym typeface="Roboto"/>
              </a:rPr>
              <a:t> </a:t>
            </a:r>
            <a:r>
              <a:rPr lang="en-US" sz="1400" b="0" i="0" u="none" strike="noStrike" cap="none" dirty="0" err="1">
                <a:solidFill>
                  <a:srgbClr val="666666"/>
                </a:solidFill>
                <a:latin typeface="Roboto"/>
                <a:ea typeface="Roboto"/>
                <a:cs typeface="Roboto"/>
                <a:sym typeface="Roboto"/>
              </a:rPr>
              <a:t>necesitan</a:t>
            </a:r>
            <a:r>
              <a:rPr lang="en-US" sz="1400" b="0" i="0" u="none" strike="noStrike" cap="none" dirty="0">
                <a:solidFill>
                  <a:srgbClr val="666666"/>
                </a:solidFill>
                <a:latin typeface="Roboto"/>
                <a:ea typeface="Roboto"/>
                <a:cs typeface="Roboto"/>
                <a:sym typeface="Roboto"/>
              </a:rPr>
              <a:t> </a:t>
            </a:r>
            <a:r>
              <a:rPr lang="en-US" sz="1400" b="0" i="0" u="none" strike="noStrike" cap="none" dirty="0" err="1">
                <a:solidFill>
                  <a:srgbClr val="666666"/>
                </a:solidFill>
                <a:latin typeface="Roboto"/>
                <a:ea typeface="Roboto"/>
                <a:cs typeface="Roboto"/>
                <a:sym typeface="Roboto"/>
              </a:rPr>
              <a:t>dispensas</a:t>
            </a:r>
            <a:r>
              <a:rPr lang="en-US" sz="1400" b="0" i="0" u="none" strike="noStrike" cap="none" dirty="0">
                <a:solidFill>
                  <a:srgbClr val="666666"/>
                </a:solidFill>
                <a:latin typeface="Roboto"/>
                <a:ea typeface="Roboto"/>
                <a:cs typeface="Roboto"/>
                <a:sym typeface="Roboto"/>
              </a:rPr>
              <a:t> o </a:t>
            </a:r>
            <a:r>
              <a:rPr lang="en-US" sz="1400" b="0" i="0" u="none" strike="noStrike" cap="none" dirty="0" err="1">
                <a:solidFill>
                  <a:srgbClr val="666666"/>
                </a:solidFill>
                <a:latin typeface="Roboto"/>
                <a:ea typeface="Roboto"/>
                <a:cs typeface="Roboto"/>
                <a:sym typeface="Roboto"/>
              </a:rPr>
              <a:t>apoyo</a:t>
            </a:r>
            <a:r>
              <a:rPr lang="en-US" sz="1400" b="0" i="0" u="none" strike="noStrike" cap="none" dirty="0">
                <a:solidFill>
                  <a:srgbClr val="666666"/>
                </a:solidFill>
                <a:latin typeface="Roboto"/>
                <a:ea typeface="Roboto"/>
                <a:cs typeface="Roboto"/>
                <a:sym typeface="Roboto"/>
              </a:rPr>
              <a:t> </a:t>
            </a:r>
            <a:r>
              <a:rPr lang="en-US" sz="1400" b="0" i="0" u="none" strike="noStrike" cap="none" dirty="0" err="1">
                <a:solidFill>
                  <a:srgbClr val="666666"/>
                </a:solidFill>
                <a:latin typeface="Roboto"/>
                <a:ea typeface="Roboto"/>
                <a:cs typeface="Roboto"/>
                <a:sym typeface="Roboto"/>
              </a:rPr>
              <a:t>logístico</a:t>
            </a:r>
            <a:r>
              <a:rPr lang="en-US" sz="1400" b="0" i="0" u="none" strike="noStrike" cap="none" dirty="0">
                <a:solidFill>
                  <a:srgbClr val="666666"/>
                </a:solidFill>
                <a:latin typeface="Roboto"/>
                <a:ea typeface="Roboto"/>
                <a:cs typeface="Roboto"/>
                <a:sym typeface="Roboto"/>
              </a:rPr>
              <a:t> </a:t>
            </a:r>
            <a:r>
              <a:rPr lang="en-US" sz="1400" b="0" i="0" u="none" strike="noStrike" cap="none" dirty="0" err="1">
                <a:solidFill>
                  <a:srgbClr val="666666"/>
                </a:solidFill>
                <a:latin typeface="Roboto"/>
                <a:ea typeface="Roboto"/>
                <a:cs typeface="Roboto"/>
                <a:sym typeface="Roboto"/>
              </a:rPr>
              <a:t>especiales</a:t>
            </a:r>
            <a:r>
              <a:rPr lang="en-US" sz="1400" b="0" i="0" u="none" strike="noStrike" cap="none" dirty="0">
                <a:solidFill>
                  <a:srgbClr val="666666"/>
                </a:solidFill>
                <a:latin typeface="Roboto"/>
                <a:ea typeface="Roboto"/>
                <a:cs typeface="Roboto"/>
                <a:sym typeface="Roboto"/>
              </a:rPr>
              <a:t> para </a:t>
            </a:r>
            <a:r>
              <a:rPr lang="en-US" sz="1400" b="0" i="0" u="none" strike="noStrike" cap="none" dirty="0" err="1">
                <a:solidFill>
                  <a:srgbClr val="666666"/>
                </a:solidFill>
                <a:latin typeface="Roboto"/>
                <a:ea typeface="Roboto"/>
                <a:cs typeface="Roboto"/>
                <a:sym typeface="Roboto"/>
              </a:rPr>
              <a:t>poder</a:t>
            </a:r>
            <a:r>
              <a:rPr lang="en-US" sz="1400" b="0" i="0" u="none" strike="noStrike" cap="none" dirty="0">
                <a:solidFill>
                  <a:srgbClr val="666666"/>
                </a:solidFill>
                <a:latin typeface="Roboto"/>
                <a:ea typeface="Roboto"/>
                <a:cs typeface="Roboto"/>
                <a:sym typeface="Roboto"/>
              </a:rPr>
              <a:t> </a:t>
            </a:r>
            <a:r>
              <a:rPr lang="en-US" sz="1400" b="0" i="0" u="none" strike="noStrike" cap="none" dirty="0" err="1">
                <a:solidFill>
                  <a:srgbClr val="666666"/>
                </a:solidFill>
                <a:latin typeface="Roboto"/>
                <a:ea typeface="Roboto"/>
                <a:cs typeface="Roboto"/>
                <a:sym typeface="Roboto"/>
              </a:rPr>
              <a:t>participar</a:t>
            </a:r>
            <a:r>
              <a:rPr lang="en-US" sz="1400" b="0" i="0" u="none" strike="noStrike" cap="none" dirty="0">
                <a:solidFill>
                  <a:srgbClr val="666666"/>
                </a:solidFill>
                <a:latin typeface="Roboto"/>
                <a:ea typeface="Roboto"/>
                <a:cs typeface="Roboto"/>
                <a:sym typeface="Roboto"/>
              </a:rPr>
              <a:t>.</a:t>
            </a:r>
            <a:endParaRPr dirty="0"/>
          </a:p>
          <a:p>
            <a:pPr marL="457200" marR="0" lvl="0" indent="-228600" algn="l" rtl="0">
              <a:lnSpc>
                <a:spcPct val="100000"/>
              </a:lnSpc>
              <a:spcBef>
                <a:spcPts val="0"/>
              </a:spcBef>
              <a:spcAft>
                <a:spcPts val="0"/>
              </a:spcAft>
              <a:buClr>
                <a:schemeClr val="dk2"/>
              </a:buClr>
              <a:buSzPts val="1400"/>
              <a:buFont typeface="Roboto"/>
              <a:buNone/>
            </a:pPr>
            <a:endParaRPr sz="1200" b="0" i="0" u="none" strike="noStrike" cap="none" dirty="0">
              <a:solidFill>
                <a:schemeClr val="dk2"/>
              </a:solidFill>
              <a:highlight>
                <a:srgbClr val="FFFF00"/>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p:txBody>
      </p:sp>
      <p:pic>
        <p:nvPicPr>
          <p:cNvPr id="365" name="Google Shape;365;p53"/>
          <p:cNvPicPr preferRelativeResize="0"/>
          <p:nvPr/>
        </p:nvPicPr>
        <p:blipFill rotWithShape="1">
          <a:blip r:embed="rId3">
            <a:alphaModFix/>
          </a:blip>
          <a:srcRect/>
          <a:stretch/>
        </p:blipFill>
        <p:spPr>
          <a:xfrm>
            <a:off x="0" y="1617450"/>
            <a:ext cx="4572003" cy="3047993"/>
          </a:xfrm>
          <a:prstGeom prst="rect">
            <a:avLst/>
          </a:prstGeom>
          <a:noFill/>
          <a:ln>
            <a:noFill/>
          </a:ln>
        </p:spPr>
      </p:pic>
      <p:sp>
        <p:nvSpPr>
          <p:cNvPr id="5" name="Rectangle 4">
            <a:extLst>
              <a:ext uri="{FF2B5EF4-FFF2-40B4-BE49-F238E27FC236}">
                <a16:creationId xmlns:a16="http://schemas.microsoft.com/office/drawing/2014/main" id="{07A2F443-1B1B-48E5-8BAE-13F5E951F8E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4"/>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Políticas para contrarrestar las dificultades</a:t>
            </a:r>
            <a:endParaRPr/>
          </a:p>
        </p:txBody>
      </p:sp>
      <p:grpSp>
        <p:nvGrpSpPr>
          <p:cNvPr id="371" name="Google Shape;371;p54"/>
          <p:cNvGrpSpPr/>
          <p:nvPr/>
        </p:nvGrpSpPr>
        <p:grpSpPr>
          <a:xfrm>
            <a:off x="1908313" y="1391483"/>
            <a:ext cx="5550718" cy="3291310"/>
            <a:chOff x="0" y="5"/>
            <a:chExt cx="5550718" cy="3291310"/>
          </a:xfrm>
        </p:grpSpPr>
        <p:sp>
          <p:nvSpPr>
            <p:cNvPr id="372" name="Google Shape;372;p54"/>
            <p:cNvSpPr/>
            <p:nvPr/>
          </p:nvSpPr>
          <p:spPr>
            <a:xfrm rot="5400000">
              <a:off x="3341682" y="-1272333"/>
              <a:ext cx="860976" cy="3557095"/>
            </a:xfrm>
            <a:prstGeom prst="round2SameRect">
              <a:avLst>
                <a:gd name="adj1" fmla="val 16667"/>
                <a:gd name="adj2" fmla="val 0"/>
              </a:avLst>
            </a:prstGeom>
            <a:solidFill>
              <a:srgbClr val="CACCCE">
                <a:alpha val="89803"/>
              </a:srgbClr>
            </a:solidFill>
            <a:ln w="25400" cap="flat" cmpd="sng">
              <a:solidFill>
                <a:srgbClr val="CACCC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4"/>
            <p:cNvSpPr txBox="1"/>
            <p:nvPr/>
          </p:nvSpPr>
          <p:spPr>
            <a:xfrm>
              <a:off x="1993623" y="117755"/>
              <a:ext cx="3515066" cy="776918"/>
            </a:xfrm>
            <a:prstGeom prst="rect">
              <a:avLst/>
            </a:prstGeom>
            <a:noFill/>
            <a:ln>
              <a:noFill/>
            </a:ln>
          </p:spPr>
          <p:txBody>
            <a:bodyPr spcFirstLastPara="1" wrap="square" lIns="68575" tIns="34275" rIns="68575" bIns="34275" anchor="ctr" anchorCtr="0">
              <a:noAutofit/>
            </a:bodyPr>
            <a:lstStyle/>
            <a:p>
              <a:pPr marR="0" lvl="1" algn="l" rtl="0">
                <a:lnSpc>
                  <a:spcPct val="90000"/>
                </a:lnSpc>
                <a:spcBef>
                  <a:spcPts val="0"/>
                </a:spcBef>
                <a:spcAft>
                  <a:spcPts val="0"/>
                </a:spcAft>
                <a:buClr>
                  <a:srgbClr val="666666"/>
                </a:buClr>
                <a:buSzPts val="1400"/>
              </a:pPr>
              <a:r>
                <a:rPr lang="en-US" sz="1200" b="0" i="0" u="none" strike="noStrike" cap="none" dirty="0" err="1">
                  <a:solidFill>
                    <a:schemeClr val="dk1"/>
                  </a:solidFill>
                  <a:latin typeface="Roboto"/>
                  <a:ea typeface="Roboto"/>
                  <a:cs typeface="Roboto"/>
                  <a:sym typeface="Roboto"/>
                </a:rPr>
                <a:t>En</a:t>
              </a:r>
              <a:r>
                <a:rPr lang="en-US" sz="1200" b="0" i="0" u="none" strike="noStrike" cap="none" dirty="0">
                  <a:solidFill>
                    <a:schemeClr val="dk1"/>
                  </a:solidFill>
                  <a:latin typeface="Roboto"/>
                  <a:ea typeface="Roboto"/>
                  <a:cs typeface="Roboto"/>
                  <a:sym typeface="Roboto"/>
                </a:rPr>
                <a:t> Perú, antes de </a:t>
              </a:r>
              <a:r>
                <a:rPr lang="en-US" sz="1200" b="0" i="0" u="none" strike="noStrike" cap="none" dirty="0" err="1">
                  <a:solidFill>
                    <a:schemeClr val="dk1"/>
                  </a:solidFill>
                  <a:latin typeface="Roboto"/>
                  <a:ea typeface="Roboto"/>
                  <a:cs typeface="Roboto"/>
                  <a:sym typeface="Roboto"/>
                </a:rPr>
                <a:t>los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procesos</a:t>
              </a:r>
              <a:r>
                <a:rPr lang="en-US" sz="1200" b="0" i="0" u="none" strike="noStrike" cap="none" dirty="0">
                  <a:solidFill>
                    <a:schemeClr val="dk1"/>
                  </a:solidFill>
                  <a:latin typeface="Roboto"/>
                  <a:ea typeface="Roboto"/>
                  <a:cs typeface="Roboto"/>
                  <a:sym typeface="Roboto"/>
                </a:rPr>
                <a:t> de </a:t>
              </a:r>
              <a:r>
                <a:rPr lang="en-US" sz="1200" b="0" i="0" u="none" strike="noStrike" cap="none" dirty="0" err="1">
                  <a:solidFill>
                    <a:schemeClr val="dk1"/>
                  </a:solidFill>
                  <a:latin typeface="Roboto"/>
                  <a:ea typeface="Roboto"/>
                  <a:cs typeface="Roboto"/>
                  <a:sym typeface="Roboto"/>
                </a:rPr>
                <a:t>registro</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en</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cada</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provincia</a:t>
              </a:r>
              <a:r>
                <a:rPr lang="en-US" sz="1200" b="0" i="0" u="none" strike="noStrike" cap="none" dirty="0">
                  <a:solidFill>
                    <a:schemeClr val="dk1"/>
                  </a:solidFill>
                  <a:latin typeface="Roboto"/>
                  <a:ea typeface="Roboto"/>
                  <a:cs typeface="Roboto"/>
                  <a:sym typeface="Roboto"/>
                </a:rPr>
                <a:t>, se </a:t>
              </a:r>
              <a:r>
                <a:rPr lang="en-US" sz="1200" b="0" i="0" u="none" strike="noStrike" cap="none" dirty="0" err="1">
                  <a:solidFill>
                    <a:schemeClr val="dk1"/>
                  </a:solidFill>
                  <a:latin typeface="Roboto"/>
                  <a:ea typeface="Roboto"/>
                  <a:cs typeface="Roboto"/>
                  <a:sym typeface="Roboto"/>
                </a:rPr>
                <a:t>realizaron</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encuentros</a:t>
              </a:r>
              <a:r>
                <a:rPr lang="en-US" sz="1200" b="0" i="0" u="none" strike="noStrike" cap="none" dirty="0">
                  <a:solidFill>
                    <a:schemeClr val="dk1"/>
                  </a:solidFill>
                  <a:latin typeface="Roboto"/>
                  <a:ea typeface="Roboto"/>
                  <a:cs typeface="Roboto"/>
                  <a:sym typeface="Roboto"/>
                </a:rPr>
                <a:t> con </a:t>
              </a:r>
              <a:r>
                <a:rPr lang="en-US" sz="1200" b="0" i="0" u="none" strike="noStrike" cap="none" dirty="0" err="1">
                  <a:solidFill>
                    <a:schemeClr val="dk1"/>
                  </a:solidFill>
                  <a:latin typeface="Roboto"/>
                  <a:ea typeface="Roboto"/>
                  <a:cs typeface="Roboto"/>
                  <a:sym typeface="Roboto"/>
                </a:rPr>
                <a:t>representantes</a:t>
              </a:r>
              <a:r>
                <a:rPr lang="en-US" sz="1200" b="0" i="0" u="none" strike="noStrike" cap="none" dirty="0">
                  <a:solidFill>
                    <a:schemeClr val="dk1"/>
                  </a:solidFill>
                  <a:latin typeface="Roboto"/>
                  <a:ea typeface="Roboto"/>
                  <a:cs typeface="Roboto"/>
                  <a:sym typeface="Roboto"/>
                </a:rPr>
                <a:t> de </a:t>
              </a:r>
              <a:r>
                <a:rPr lang="en-US" sz="1200" b="0" i="0" u="none" strike="noStrike" cap="none" dirty="0" err="1">
                  <a:solidFill>
                    <a:schemeClr val="dk1"/>
                  </a:solidFill>
                  <a:latin typeface="Roboto"/>
                  <a:ea typeface="Roboto"/>
                  <a:cs typeface="Roboto"/>
                  <a:sym typeface="Roboto"/>
                </a:rPr>
                <a:t>distintas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organizaciones</a:t>
              </a:r>
              <a:r>
                <a:rPr lang="en-US" sz="1200" b="0" i="0" u="none" strike="noStrike" cap="none" dirty="0">
                  <a:solidFill>
                    <a:schemeClr val="dk1"/>
                  </a:solidFill>
                  <a:latin typeface="Roboto"/>
                  <a:ea typeface="Roboto"/>
                  <a:cs typeface="Roboto"/>
                  <a:sym typeface="Roboto"/>
                </a:rPr>
                <a:t>, a </a:t>
              </a:r>
              <a:r>
                <a:rPr lang="en-US" sz="1200" b="0" i="0" u="none" strike="noStrike" cap="none" dirty="0" err="1">
                  <a:solidFill>
                    <a:schemeClr val="dk1"/>
                  </a:solidFill>
                  <a:latin typeface="Roboto"/>
                  <a:ea typeface="Roboto"/>
                  <a:cs typeface="Roboto"/>
                  <a:sym typeface="Roboto"/>
                </a:rPr>
                <a:t>quienes</a:t>
              </a:r>
              <a:r>
                <a:rPr lang="en-US" sz="1200" b="0" i="0" u="none" strike="noStrike" cap="none" dirty="0">
                  <a:solidFill>
                    <a:schemeClr val="dk1"/>
                  </a:solidFill>
                  <a:latin typeface="Roboto"/>
                  <a:ea typeface="Roboto"/>
                  <a:cs typeface="Roboto"/>
                  <a:sym typeface="Roboto"/>
                </a:rPr>
                <a:t> se </a:t>
              </a:r>
              <a:r>
                <a:rPr lang="en-US" sz="1200" b="0" i="0" u="none" strike="noStrike" cap="none" dirty="0" err="1">
                  <a:solidFill>
                    <a:schemeClr val="dk1"/>
                  </a:solidFill>
                  <a:latin typeface="Roboto"/>
                  <a:ea typeface="Roboto"/>
                  <a:cs typeface="Roboto"/>
                  <a:sym typeface="Roboto"/>
                </a:rPr>
                <a:t>invitó</a:t>
              </a:r>
              <a:r>
                <a:rPr lang="en-US" sz="1200" b="0" i="0" u="none" strike="noStrike" cap="none" dirty="0">
                  <a:solidFill>
                    <a:schemeClr val="dk1"/>
                  </a:solidFill>
                  <a:latin typeface="Roboto"/>
                  <a:ea typeface="Roboto"/>
                  <a:cs typeface="Roboto"/>
                  <a:sym typeface="Roboto"/>
                </a:rPr>
                <a:t> a </a:t>
              </a:r>
              <a:r>
                <a:rPr lang="en-US" sz="1200" b="0" i="0" u="none" strike="noStrike" cap="none" dirty="0" err="1">
                  <a:solidFill>
                    <a:schemeClr val="dk1"/>
                  </a:solidFill>
                  <a:latin typeface="Roboto"/>
                  <a:ea typeface="Roboto"/>
                  <a:cs typeface="Roboto"/>
                  <a:sym typeface="Roboto"/>
                </a:rPr>
                <a:t>dibujar</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mapas</a:t>
              </a:r>
              <a:r>
                <a:rPr lang="en-US" sz="1200" b="0" i="0" u="none" strike="noStrike" cap="none" dirty="0">
                  <a:solidFill>
                    <a:schemeClr val="dk1"/>
                  </a:solidFill>
                  <a:latin typeface="Roboto"/>
                  <a:ea typeface="Roboto"/>
                  <a:cs typeface="Roboto"/>
                  <a:sym typeface="Roboto"/>
                </a:rPr>
                <a:t> de las </a:t>
              </a:r>
              <a:r>
                <a:rPr lang="en-US" sz="1200" b="0" i="0" u="none" strike="noStrike" cap="none" dirty="0" err="1">
                  <a:solidFill>
                    <a:schemeClr val="dk1"/>
                  </a:solidFill>
                  <a:latin typeface="Roboto"/>
                  <a:ea typeface="Roboto"/>
                  <a:cs typeface="Roboto"/>
                  <a:sym typeface="Roboto"/>
                </a:rPr>
                <a:t>áreas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más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azotadas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por</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los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conflictos</a:t>
              </a:r>
              <a:r>
                <a:rPr lang="en-US" sz="1200" b="0" i="0" u="none" strike="noStrike" cap="none" dirty="0">
                  <a:solidFill>
                    <a:schemeClr val="dk1"/>
                  </a:solidFill>
                  <a:latin typeface="Roboto"/>
                  <a:ea typeface="Roboto"/>
                  <a:cs typeface="Roboto"/>
                  <a:sym typeface="Roboto"/>
                </a:rPr>
                <a:t>.  </a:t>
              </a:r>
              <a:endParaRPr dirty="0"/>
            </a:p>
          </p:txBody>
        </p:sp>
        <p:sp>
          <p:nvSpPr>
            <p:cNvPr id="374" name="Google Shape;374;p54"/>
            <p:cNvSpPr/>
            <p:nvPr/>
          </p:nvSpPr>
          <p:spPr>
            <a:xfrm>
              <a:off x="0" y="5"/>
              <a:ext cx="2000866" cy="107622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4"/>
            <p:cNvSpPr txBox="1"/>
            <p:nvPr/>
          </p:nvSpPr>
          <p:spPr>
            <a:xfrm>
              <a:off x="52537" y="52542"/>
              <a:ext cx="1895792" cy="971147"/>
            </a:xfrm>
            <a:prstGeom prst="rect">
              <a:avLst/>
            </a:prstGeom>
            <a:noFill/>
            <a:ln>
              <a:noFill/>
            </a:ln>
          </p:spPr>
          <p:txBody>
            <a:bodyPr spcFirstLastPara="1" wrap="square" lIns="95250" tIns="47625" rIns="95250" bIns="47625" anchor="ctr" anchorCtr="0">
              <a:noAutofit/>
            </a:bodyPr>
            <a:lstStyle/>
            <a:p>
              <a:pPr marL="0" marR="0" lvl="0" indent="0" algn="ctr" rtl="0">
                <a:lnSpc>
                  <a:spcPct val="90000"/>
                </a:lnSpc>
                <a:spcBef>
                  <a:spcPts val="0"/>
                </a:spcBef>
                <a:spcAft>
                  <a:spcPts val="0"/>
                </a:spcAft>
                <a:buNone/>
              </a:pPr>
              <a:r>
                <a:rPr lang="en-US" sz="2500" b="0" i="0" u="none" strike="noStrike" cap="none">
                  <a:solidFill>
                    <a:schemeClr val="lt1"/>
                  </a:solidFill>
                  <a:latin typeface="Roboto"/>
                  <a:ea typeface="Roboto"/>
                  <a:cs typeface="Roboto"/>
                  <a:sym typeface="Roboto"/>
                </a:rPr>
                <a:t>Campañas de difusión</a:t>
              </a:r>
              <a:endParaRPr/>
            </a:p>
          </p:txBody>
        </p:sp>
        <p:sp>
          <p:nvSpPr>
            <p:cNvPr id="376" name="Google Shape;376;p54"/>
            <p:cNvSpPr/>
            <p:nvPr/>
          </p:nvSpPr>
          <p:spPr>
            <a:xfrm rot="5400000">
              <a:off x="3306227" y="-163704"/>
              <a:ext cx="860976" cy="3557095"/>
            </a:xfrm>
            <a:prstGeom prst="round2SameRect">
              <a:avLst>
                <a:gd name="adj1" fmla="val 16667"/>
                <a:gd name="adj2" fmla="val 0"/>
              </a:avLst>
            </a:prstGeom>
            <a:solidFill>
              <a:srgbClr val="CACCCE">
                <a:alpha val="89803"/>
              </a:srgbClr>
            </a:solidFill>
            <a:ln w="25400" cap="flat" cmpd="sng">
              <a:solidFill>
                <a:srgbClr val="CACCC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4"/>
            <p:cNvSpPr txBox="1"/>
            <p:nvPr/>
          </p:nvSpPr>
          <p:spPr>
            <a:xfrm>
              <a:off x="1958168" y="1226384"/>
              <a:ext cx="3515066" cy="776918"/>
            </a:xfrm>
            <a:prstGeom prst="rect">
              <a:avLst/>
            </a:prstGeom>
            <a:noFill/>
            <a:ln>
              <a:noFill/>
            </a:ln>
          </p:spPr>
          <p:txBody>
            <a:bodyPr spcFirstLastPara="1" wrap="square" lIns="68575" tIns="34275" rIns="68575" bIns="34275" anchor="ctr" anchorCtr="0">
              <a:noAutofit/>
            </a:bodyPr>
            <a:lstStyle/>
            <a:p>
              <a:pPr marR="0" lvl="1" algn="l" rtl="0">
                <a:lnSpc>
                  <a:spcPct val="90000"/>
                </a:lnSpc>
                <a:spcBef>
                  <a:spcPts val="0"/>
                </a:spcBef>
                <a:spcAft>
                  <a:spcPts val="0"/>
                </a:spcAft>
                <a:buClr>
                  <a:srgbClr val="000000"/>
                </a:buClr>
                <a:buSzPts val="1200"/>
              </a:pPr>
              <a:r>
                <a:rPr lang="en-US" sz="1200" b="0" i="0" u="none" strike="noStrike" cap="none" dirty="0" err="1">
                  <a:solidFill>
                    <a:schemeClr val="dk1"/>
                  </a:solidFill>
                  <a:latin typeface="Roboto"/>
                  <a:ea typeface="Roboto"/>
                  <a:cs typeface="Roboto"/>
                  <a:sym typeface="Roboto"/>
                </a:rPr>
                <a:t>En</a:t>
              </a:r>
              <a:r>
                <a:rPr lang="en-US" sz="1200" b="0" i="0" u="none" strike="noStrike" cap="none" dirty="0">
                  <a:solidFill>
                    <a:schemeClr val="dk1"/>
                  </a:solidFill>
                  <a:latin typeface="Roboto"/>
                  <a:ea typeface="Roboto"/>
                  <a:cs typeface="Roboto"/>
                  <a:sym typeface="Roboto"/>
                </a:rPr>
                <a:t> Sierra Leona, el </a:t>
              </a:r>
              <a:r>
                <a:rPr lang="en-US" sz="1200" b="0" i="0" u="none" strike="noStrike" cap="none" dirty="0" err="1">
                  <a:solidFill>
                    <a:schemeClr val="dk1"/>
                  </a:solidFill>
                  <a:latin typeface="Roboto"/>
                  <a:ea typeface="Roboto"/>
                  <a:cs typeface="Roboto"/>
                  <a:sym typeface="Roboto"/>
                </a:rPr>
                <a:t>período</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inicial</a:t>
              </a:r>
              <a:r>
                <a:rPr lang="en-US" sz="1200" b="0" i="0" u="none" strike="noStrike" cap="none" dirty="0">
                  <a:solidFill>
                    <a:schemeClr val="dk1"/>
                  </a:solidFill>
                  <a:latin typeface="Roboto"/>
                  <a:ea typeface="Roboto"/>
                  <a:cs typeface="Roboto"/>
                  <a:sym typeface="Roboto"/>
                </a:rPr>
                <a:t> de </a:t>
              </a:r>
              <a:r>
                <a:rPr lang="en-US" sz="1200" b="0" i="0" u="none" strike="noStrike" cap="none" dirty="0" err="1">
                  <a:solidFill>
                    <a:schemeClr val="dk1"/>
                  </a:solidFill>
                  <a:latin typeface="Roboto"/>
                  <a:ea typeface="Roboto"/>
                  <a:cs typeface="Roboto"/>
                  <a:sym typeface="Roboto"/>
                </a:rPr>
                <a:t>registro</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resultó</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insuficiente</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por</a:t>
              </a:r>
              <a:r>
                <a:rPr lang="en-US" sz="1200" b="0" i="0" u="none" strike="noStrike" cap="none" dirty="0">
                  <a:solidFill>
                    <a:schemeClr val="dk1"/>
                  </a:solidFill>
                  <a:latin typeface="Roboto"/>
                  <a:ea typeface="Roboto"/>
                  <a:cs typeface="Roboto"/>
                  <a:sym typeface="Roboto"/>
                </a:rPr>
                <a:t> lo que </a:t>
              </a:r>
              <a:r>
                <a:rPr lang="en-US" sz="1200" b="0" i="0" u="none" strike="noStrike" cap="none" dirty="0" err="1">
                  <a:solidFill>
                    <a:schemeClr val="dk1"/>
                  </a:solidFill>
                  <a:latin typeface="Roboto"/>
                  <a:ea typeface="Roboto"/>
                  <a:cs typeface="Roboto"/>
                  <a:sym typeface="Roboto"/>
                </a:rPr>
                <a:t>los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funcionarios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extendieron</a:t>
              </a:r>
              <a:r>
                <a:rPr lang="en-US" sz="1200" b="0" i="0" u="none" strike="noStrike" cap="none" dirty="0">
                  <a:solidFill>
                    <a:schemeClr val="dk1"/>
                  </a:solidFill>
                  <a:latin typeface="Roboto"/>
                  <a:ea typeface="Roboto"/>
                  <a:cs typeface="Roboto"/>
                  <a:sym typeface="Roboto"/>
                </a:rPr>
                <a:t> el </a:t>
              </a:r>
              <a:r>
                <a:rPr lang="en-US" sz="1200" b="0" i="0" u="none" strike="noStrike" cap="none" dirty="0" err="1">
                  <a:solidFill>
                    <a:schemeClr val="dk1"/>
                  </a:solidFill>
                  <a:latin typeface="Roboto"/>
                  <a:ea typeface="Roboto"/>
                  <a:cs typeface="Roboto"/>
                  <a:sym typeface="Roboto"/>
                </a:rPr>
                <a:t>plazo</a:t>
              </a:r>
              <a:r>
                <a:rPr lang="en-US" sz="1200" b="0" i="0" u="none" strike="noStrike" cap="none" dirty="0">
                  <a:solidFill>
                    <a:schemeClr val="dk1"/>
                  </a:solidFill>
                  <a:latin typeface="Roboto"/>
                  <a:ea typeface="Roboto"/>
                  <a:cs typeface="Roboto"/>
                  <a:sym typeface="Roboto"/>
                </a:rPr>
                <a:t> para que las </a:t>
              </a:r>
              <a:r>
                <a:rPr lang="en-US" sz="1200" b="0" i="0" u="none" strike="noStrike" cap="none" dirty="0" err="1">
                  <a:solidFill>
                    <a:schemeClr val="dk1"/>
                  </a:solidFill>
                  <a:latin typeface="Roboto"/>
                  <a:ea typeface="Roboto"/>
                  <a:cs typeface="Roboto"/>
                  <a:sym typeface="Roboto"/>
                </a:rPr>
                <a:t>víctimas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tuvieran</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más</a:t>
              </a:r>
              <a:r>
                <a:rPr lang="en-US" sz="1200" b="0" i="0" u="none" strike="noStrike" cap="none" dirty="0">
                  <a:solidFill>
                    <a:schemeClr val="dk1"/>
                  </a:solidFill>
                  <a:latin typeface="Roboto"/>
                  <a:ea typeface="Roboto"/>
                  <a:cs typeface="Roboto"/>
                  <a:sym typeface="Roboto"/>
                </a:rPr>
                <a:t> </a:t>
              </a:r>
              <a:r>
                <a:rPr lang="en-US" sz="1200" b="0" i="0" u="none" strike="noStrike" cap="none" dirty="0" err="1">
                  <a:solidFill>
                    <a:schemeClr val="dk1"/>
                  </a:solidFill>
                  <a:latin typeface="Roboto"/>
                  <a:ea typeface="Roboto"/>
                  <a:cs typeface="Roboto"/>
                  <a:sym typeface="Roboto"/>
                </a:rPr>
                <a:t>tiempo</a:t>
              </a:r>
              <a:r>
                <a:rPr lang="en-US" sz="1200" b="0" i="0" u="none" strike="noStrike" cap="none" dirty="0">
                  <a:solidFill>
                    <a:schemeClr val="dk1"/>
                  </a:solidFill>
                  <a:latin typeface="Roboto"/>
                  <a:ea typeface="Roboto"/>
                  <a:cs typeface="Roboto"/>
                  <a:sym typeface="Roboto"/>
                </a:rPr>
                <a:t> para </a:t>
              </a:r>
              <a:r>
                <a:rPr lang="en-US" sz="1200" b="0" i="0" u="none" strike="noStrike" cap="none" dirty="0" err="1">
                  <a:solidFill>
                    <a:schemeClr val="dk1"/>
                  </a:solidFill>
                  <a:latin typeface="Roboto"/>
                  <a:ea typeface="Roboto"/>
                  <a:cs typeface="Roboto"/>
                  <a:sym typeface="Roboto"/>
                </a:rPr>
                <a:t>inscribirse</a:t>
              </a:r>
              <a:r>
                <a:rPr lang="en-US" sz="1200" b="0" i="0" u="none" strike="noStrike" cap="none" dirty="0">
                  <a:solidFill>
                    <a:schemeClr val="dk1"/>
                  </a:solidFill>
                  <a:latin typeface="Roboto"/>
                  <a:ea typeface="Roboto"/>
                  <a:cs typeface="Roboto"/>
                  <a:sym typeface="Roboto"/>
                </a:rPr>
                <a:t>. </a:t>
              </a:r>
              <a:endParaRPr dirty="0"/>
            </a:p>
          </p:txBody>
        </p:sp>
        <p:sp>
          <p:nvSpPr>
            <p:cNvPr id="378" name="Google Shape;378;p54"/>
            <p:cNvSpPr/>
            <p:nvPr/>
          </p:nvSpPr>
          <p:spPr>
            <a:xfrm>
              <a:off x="0" y="1085062"/>
              <a:ext cx="2000866" cy="107622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4"/>
            <p:cNvSpPr txBox="1"/>
            <p:nvPr/>
          </p:nvSpPr>
          <p:spPr>
            <a:xfrm>
              <a:off x="52537" y="1137599"/>
              <a:ext cx="1895792" cy="971147"/>
            </a:xfrm>
            <a:prstGeom prst="rect">
              <a:avLst/>
            </a:prstGeom>
            <a:noFill/>
            <a:ln>
              <a:noFill/>
            </a:ln>
          </p:spPr>
          <p:txBody>
            <a:bodyPr spcFirstLastPara="1" wrap="square" lIns="95250" tIns="47625" rIns="95250" bIns="47625" anchor="ctr" anchorCtr="0">
              <a:noAutofit/>
            </a:bodyPr>
            <a:lstStyle/>
            <a:p>
              <a:pPr marL="0" marR="0" lvl="0" indent="0" algn="ctr" rtl="0">
                <a:lnSpc>
                  <a:spcPct val="90000"/>
                </a:lnSpc>
                <a:spcBef>
                  <a:spcPts val="0"/>
                </a:spcBef>
                <a:spcAft>
                  <a:spcPts val="0"/>
                </a:spcAft>
                <a:buNone/>
              </a:pPr>
              <a:r>
                <a:rPr lang="en-US" sz="2500" b="0" i="0" u="none" strike="noStrike" cap="none">
                  <a:solidFill>
                    <a:schemeClr val="lt1"/>
                  </a:solidFill>
                  <a:latin typeface="Roboto"/>
                  <a:ea typeface="Roboto"/>
                  <a:cs typeface="Roboto"/>
                  <a:sym typeface="Roboto"/>
                </a:rPr>
                <a:t>Listas abiertas</a:t>
              </a:r>
              <a:endParaRPr/>
            </a:p>
          </p:txBody>
        </p:sp>
        <p:sp>
          <p:nvSpPr>
            <p:cNvPr id="380" name="Google Shape;380;p54"/>
            <p:cNvSpPr/>
            <p:nvPr/>
          </p:nvSpPr>
          <p:spPr>
            <a:xfrm rot="5400000">
              <a:off x="3341682" y="974661"/>
              <a:ext cx="860976" cy="3557095"/>
            </a:xfrm>
            <a:prstGeom prst="round2SameRect">
              <a:avLst>
                <a:gd name="adj1" fmla="val 16667"/>
                <a:gd name="adj2" fmla="val 0"/>
              </a:avLst>
            </a:prstGeom>
            <a:solidFill>
              <a:srgbClr val="CACCCE">
                <a:alpha val="89803"/>
              </a:srgbClr>
            </a:solidFill>
            <a:ln w="25400" cap="flat" cmpd="sng">
              <a:solidFill>
                <a:srgbClr val="CACCC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4"/>
            <p:cNvSpPr txBox="1"/>
            <p:nvPr/>
          </p:nvSpPr>
          <p:spPr>
            <a:xfrm>
              <a:off x="1993623" y="2364750"/>
              <a:ext cx="3515066" cy="776918"/>
            </a:xfrm>
            <a:prstGeom prst="rect">
              <a:avLst/>
            </a:prstGeom>
            <a:noFill/>
            <a:ln>
              <a:noFill/>
            </a:ln>
          </p:spPr>
          <p:txBody>
            <a:bodyPr spcFirstLastPara="1" wrap="square" lIns="38100" tIns="19050" rIns="38100" bIns="19050" anchor="ctr" anchorCtr="0">
              <a:noAutofit/>
            </a:bodyPr>
            <a:lstStyle/>
            <a:p>
              <a:pPr marR="0" lvl="1" algn="l" rtl="0">
                <a:lnSpc>
                  <a:spcPct val="90000"/>
                </a:lnSpc>
                <a:spcBef>
                  <a:spcPts val="0"/>
                </a:spcBef>
                <a:spcAft>
                  <a:spcPts val="0"/>
                </a:spcAft>
                <a:buClr>
                  <a:srgbClr val="000000"/>
                </a:buClr>
                <a:buSzPts val="1000"/>
              </a:pPr>
              <a:r>
                <a:rPr lang="en-US" sz="1100" b="0" i="0" u="none" strike="noStrike" cap="none" dirty="0">
                  <a:solidFill>
                    <a:schemeClr val="dk1"/>
                  </a:solidFill>
                  <a:latin typeface="Roboto"/>
                  <a:ea typeface="Roboto"/>
                  <a:cs typeface="Roboto"/>
                  <a:sym typeface="Roboto"/>
                </a:rPr>
                <a:t>La </a:t>
              </a:r>
              <a:r>
                <a:rPr lang="en-US" sz="1100" b="0" i="0" u="none" strike="noStrike" cap="none" dirty="0" err="1">
                  <a:solidFill>
                    <a:schemeClr val="dk1"/>
                  </a:solidFill>
                  <a:latin typeface="Roboto"/>
                  <a:ea typeface="Roboto"/>
                  <a:cs typeface="Roboto"/>
                  <a:sym typeface="Roboto"/>
                </a:rPr>
                <a:t>República</a:t>
              </a:r>
              <a:r>
                <a:rPr lang="en-US" sz="1100" b="0" i="0" u="none" strike="noStrike" cap="none" dirty="0">
                  <a:solidFill>
                    <a:schemeClr val="dk1"/>
                  </a:solidFill>
                  <a:latin typeface="Roboto"/>
                  <a:ea typeface="Roboto"/>
                  <a:cs typeface="Roboto"/>
                  <a:sym typeface="Roboto"/>
                </a:rPr>
                <a:t> de Kosovo </a:t>
              </a:r>
              <a:r>
                <a:rPr lang="en-US" sz="1100" b="0" i="0" u="none" strike="noStrike" cap="none" dirty="0" err="1">
                  <a:solidFill>
                    <a:schemeClr val="dk1"/>
                  </a:solidFill>
                  <a:latin typeface="Roboto"/>
                  <a:ea typeface="Roboto"/>
                  <a:cs typeface="Roboto"/>
                  <a:sym typeface="Roboto"/>
                </a:rPr>
                <a:t>modificó</a:t>
              </a:r>
              <a:r>
                <a:rPr lang="en-US" sz="1100" b="0" i="0" u="none" strike="noStrike" cap="none" dirty="0">
                  <a:solidFill>
                    <a:schemeClr val="dk1"/>
                  </a:solidFill>
                  <a:latin typeface="Roboto"/>
                  <a:ea typeface="Roboto"/>
                  <a:cs typeface="Roboto"/>
                  <a:sym typeface="Roboto"/>
                </a:rPr>
                <a:t> </a:t>
              </a:r>
              <a:r>
                <a:rPr lang="en-US" sz="1100" b="0" i="0" u="none" strike="noStrike" cap="none" dirty="0" err="1">
                  <a:solidFill>
                    <a:schemeClr val="dk1"/>
                  </a:solidFill>
                  <a:latin typeface="Roboto"/>
                  <a:ea typeface="Roboto"/>
                  <a:cs typeface="Roboto"/>
                  <a:sym typeface="Roboto"/>
                </a:rPr>
                <a:t>su</a:t>
              </a:r>
              <a:r>
                <a:rPr lang="en-US" sz="1100" b="0" i="0" u="none" strike="noStrike" cap="none" dirty="0">
                  <a:solidFill>
                    <a:schemeClr val="dk1"/>
                  </a:solidFill>
                  <a:latin typeface="Roboto"/>
                  <a:ea typeface="Roboto"/>
                  <a:cs typeface="Roboto"/>
                  <a:sym typeface="Roboto"/>
                </a:rPr>
                <a:t> ley </a:t>
              </a:r>
              <a:r>
                <a:rPr lang="en-US" sz="1100" b="0" i="0" u="none" strike="noStrike" cap="none" dirty="0" err="1">
                  <a:solidFill>
                    <a:schemeClr val="dk1"/>
                  </a:solidFill>
                  <a:latin typeface="Roboto"/>
                  <a:ea typeface="Roboto"/>
                  <a:cs typeface="Roboto"/>
                  <a:sym typeface="Roboto"/>
                </a:rPr>
                <a:t>sobre</a:t>
              </a:r>
              <a:r>
                <a:rPr lang="en-US" sz="1100" b="0" i="0" u="none" strike="noStrike" cap="none" dirty="0">
                  <a:solidFill>
                    <a:schemeClr val="dk1"/>
                  </a:solidFill>
                  <a:latin typeface="Roboto"/>
                  <a:ea typeface="Roboto"/>
                  <a:cs typeface="Roboto"/>
                  <a:sym typeface="Roboto"/>
                </a:rPr>
                <a:t> </a:t>
              </a:r>
              <a:r>
                <a:rPr lang="en-US" sz="1100" b="0" i="0" u="none" strike="noStrike" cap="none" dirty="0" err="1">
                  <a:solidFill>
                    <a:schemeClr val="dk1"/>
                  </a:solidFill>
                  <a:latin typeface="Roboto"/>
                  <a:ea typeface="Roboto"/>
                  <a:cs typeface="Roboto"/>
                  <a:sym typeface="Roboto"/>
                </a:rPr>
                <a:t>reparaciones</a:t>
              </a:r>
              <a:r>
                <a:rPr lang="en-US" sz="1100" b="0" i="0" u="none" strike="noStrike" cap="none" dirty="0">
                  <a:solidFill>
                    <a:schemeClr val="dk1"/>
                  </a:solidFill>
                  <a:latin typeface="Roboto"/>
                  <a:ea typeface="Roboto"/>
                  <a:cs typeface="Roboto"/>
                  <a:sym typeface="Roboto"/>
                </a:rPr>
                <a:t> para que </a:t>
              </a:r>
              <a:r>
                <a:rPr lang="en-US" sz="1100" b="0" i="0" u="none" strike="noStrike" cap="none" dirty="0" err="1">
                  <a:solidFill>
                    <a:schemeClr val="dk1"/>
                  </a:solidFill>
                  <a:latin typeface="Roboto"/>
                  <a:ea typeface="Roboto"/>
                  <a:cs typeface="Roboto"/>
                  <a:sym typeface="Roboto"/>
                </a:rPr>
                <a:t>incluyera</a:t>
              </a:r>
              <a:r>
                <a:rPr lang="en-US" sz="1100" b="0" i="0" u="none" strike="noStrike" cap="none" dirty="0">
                  <a:solidFill>
                    <a:schemeClr val="dk1"/>
                  </a:solidFill>
                  <a:latin typeface="Roboto"/>
                  <a:ea typeface="Roboto"/>
                  <a:cs typeface="Roboto"/>
                  <a:sym typeface="Roboto"/>
                </a:rPr>
                <a:t> a las </a:t>
              </a:r>
              <a:r>
                <a:rPr lang="en-US" sz="1100" b="0" i="0" u="none" strike="noStrike" cap="none" dirty="0" err="1">
                  <a:solidFill>
                    <a:schemeClr val="dk1"/>
                  </a:solidFill>
                  <a:latin typeface="Roboto"/>
                  <a:ea typeface="Roboto"/>
                  <a:cs typeface="Roboto"/>
                  <a:sym typeface="Roboto"/>
                </a:rPr>
                <a:t>víctimas</a:t>
              </a:r>
              <a:r>
                <a:rPr lang="en-US" sz="1100" b="0" i="0" u="none" strike="noStrike" cap="none" dirty="0">
                  <a:solidFill>
                    <a:schemeClr val="dk1"/>
                  </a:solidFill>
                  <a:latin typeface="Roboto"/>
                  <a:ea typeface="Roboto"/>
                  <a:cs typeface="Roboto"/>
                  <a:sym typeface="Roboto"/>
                </a:rPr>
                <a:t> de </a:t>
              </a:r>
              <a:r>
                <a:rPr lang="en-US" sz="1100" b="0" i="0" u="none" strike="noStrike" cap="none" dirty="0" err="1">
                  <a:solidFill>
                    <a:schemeClr val="dk1"/>
                  </a:solidFill>
                  <a:latin typeface="Roboto"/>
                  <a:ea typeface="Roboto"/>
                  <a:cs typeface="Roboto"/>
                  <a:sym typeface="Roboto"/>
                </a:rPr>
                <a:t>violencia</a:t>
              </a:r>
              <a:r>
                <a:rPr lang="en-US" sz="1100" b="0" i="0" u="none" strike="noStrike" cap="none" dirty="0">
                  <a:solidFill>
                    <a:schemeClr val="dk1"/>
                  </a:solidFill>
                  <a:latin typeface="Roboto"/>
                  <a:ea typeface="Roboto"/>
                  <a:cs typeface="Roboto"/>
                  <a:sym typeface="Roboto"/>
                </a:rPr>
                <a:t> sexual, </a:t>
              </a:r>
              <a:r>
                <a:rPr lang="en-US" sz="1100" b="0" i="0" u="none" strike="noStrike" cap="none" dirty="0" err="1">
                  <a:solidFill>
                    <a:schemeClr val="dk1"/>
                  </a:solidFill>
                  <a:latin typeface="Roboto"/>
                  <a:ea typeface="Roboto"/>
                  <a:cs typeface="Roboto"/>
                  <a:sym typeface="Roboto"/>
                </a:rPr>
                <a:t>en</a:t>
              </a:r>
              <a:r>
                <a:rPr lang="en-US" sz="1100" b="0" i="0" u="none" strike="noStrike" cap="none" dirty="0">
                  <a:solidFill>
                    <a:schemeClr val="dk1"/>
                  </a:solidFill>
                  <a:latin typeface="Roboto"/>
                  <a:ea typeface="Roboto"/>
                  <a:cs typeface="Roboto"/>
                  <a:sym typeface="Roboto"/>
                </a:rPr>
                <a:t> gran </a:t>
              </a:r>
              <a:r>
                <a:rPr lang="en-US" sz="1100" b="0" i="0" u="none" strike="noStrike" cap="none" dirty="0" err="1">
                  <a:solidFill>
                    <a:schemeClr val="dk1"/>
                  </a:solidFill>
                  <a:latin typeface="Roboto"/>
                  <a:ea typeface="Roboto"/>
                  <a:cs typeface="Roboto"/>
                  <a:sym typeface="Roboto"/>
                </a:rPr>
                <a:t>medida</a:t>
              </a:r>
              <a:r>
                <a:rPr lang="en-US" sz="1100" b="0" i="0" u="none" strike="noStrike" cap="none" dirty="0">
                  <a:solidFill>
                    <a:schemeClr val="dk1"/>
                  </a:solidFill>
                  <a:latin typeface="Roboto"/>
                  <a:ea typeface="Roboto"/>
                  <a:cs typeface="Roboto"/>
                  <a:sym typeface="Roboto"/>
                </a:rPr>
                <a:t> </a:t>
              </a:r>
              <a:r>
                <a:rPr lang="en-US" sz="1100" b="0" i="0" u="none" strike="noStrike" cap="none" dirty="0" err="1">
                  <a:solidFill>
                    <a:schemeClr val="dk1"/>
                  </a:solidFill>
                  <a:latin typeface="Roboto"/>
                  <a:ea typeface="Roboto"/>
                  <a:cs typeface="Roboto"/>
                  <a:sym typeface="Roboto"/>
                </a:rPr>
                <a:t>por</a:t>
              </a:r>
              <a:r>
                <a:rPr lang="en-US" sz="1100" b="0" i="0" u="none" strike="noStrike" cap="none" dirty="0">
                  <a:solidFill>
                    <a:schemeClr val="dk1"/>
                  </a:solidFill>
                  <a:latin typeface="Roboto"/>
                  <a:ea typeface="Roboto"/>
                  <a:cs typeface="Roboto"/>
                  <a:sym typeface="Roboto"/>
                </a:rPr>
                <a:t> un </a:t>
              </a:r>
              <a:r>
                <a:rPr lang="en-US" sz="1100" b="0" i="0" u="none" strike="noStrike" cap="none" dirty="0" err="1">
                  <a:solidFill>
                    <a:schemeClr val="dk1"/>
                  </a:solidFill>
                  <a:latin typeface="Roboto"/>
                  <a:ea typeface="Roboto"/>
                  <a:cs typeface="Roboto"/>
                  <a:sym typeface="Roboto"/>
                </a:rPr>
                <a:t>cambio</a:t>
              </a:r>
              <a:r>
                <a:rPr lang="en-US" sz="1100" b="0" i="0" u="none" strike="noStrike" cap="none" dirty="0">
                  <a:solidFill>
                    <a:schemeClr val="dk1"/>
                  </a:solidFill>
                  <a:latin typeface="Roboto"/>
                  <a:ea typeface="Roboto"/>
                  <a:cs typeface="Roboto"/>
                  <a:sym typeface="Roboto"/>
                </a:rPr>
                <a:t> de </a:t>
              </a:r>
              <a:r>
                <a:rPr lang="en-US" sz="1100" b="0" i="0" u="none" strike="noStrike" cap="none" dirty="0" err="1">
                  <a:solidFill>
                    <a:schemeClr val="dk1"/>
                  </a:solidFill>
                  <a:latin typeface="Roboto"/>
                  <a:ea typeface="Roboto"/>
                  <a:cs typeface="Roboto"/>
                  <a:sym typeface="Roboto"/>
                </a:rPr>
                <a:t>actitudes</a:t>
              </a:r>
              <a:r>
                <a:rPr lang="en-US" sz="1100" b="0" i="0" u="none" strike="noStrike" cap="none" dirty="0">
                  <a:solidFill>
                    <a:schemeClr val="dk1"/>
                  </a:solidFill>
                  <a:latin typeface="Roboto"/>
                  <a:ea typeface="Roboto"/>
                  <a:cs typeface="Roboto"/>
                  <a:sym typeface="Roboto"/>
                </a:rPr>
                <a:t> y </a:t>
              </a:r>
              <a:r>
                <a:rPr lang="en-US" sz="1100" b="0" i="0" u="none" strike="noStrike" cap="none" dirty="0" err="1">
                  <a:solidFill>
                    <a:schemeClr val="dk1"/>
                  </a:solidFill>
                  <a:latin typeface="Roboto"/>
                  <a:ea typeface="Roboto"/>
                  <a:cs typeface="Roboto"/>
                  <a:sym typeface="Roboto"/>
                </a:rPr>
                <a:t>normas</a:t>
              </a:r>
              <a:r>
                <a:rPr lang="en-US" sz="1100" b="0" i="0" u="none" strike="noStrike" cap="none" dirty="0">
                  <a:solidFill>
                    <a:schemeClr val="dk1"/>
                  </a:solidFill>
                  <a:latin typeface="Roboto"/>
                  <a:ea typeface="Roboto"/>
                  <a:cs typeface="Roboto"/>
                  <a:sym typeface="Roboto"/>
                </a:rPr>
                <a:t> </a:t>
              </a:r>
              <a:r>
                <a:rPr lang="en-US" sz="1100" b="0" i="0" u="none" strike="noStrike" cap="none" dirty="0" err="1">
                  <a:solidFill>
                    <a:schemeClr val="dk1"/>
                  </a:solidFill>
                  <a:latin typeface="Roboto"/>
                  <a:ea typeface="Roboto"/>
                  <a:cs typeface="Roboto"/>
                  <a:sym typeface="Roboto"/>
                </a:rPr>
                <a:t>sobre</a:t>
              </a:r>
              <a:r>
                <a:rPr lang="en-US" sz="1100" b="0" i="0" u="none" strike="noStrike" cap="none" dirty="0">
                  <a:solidFill>
                    <a:schemeClr val="dk1"/>
                  </a:solidFill>
                  <a:latin typeface="Roboto"/>
                  <a:ea typeface="Roboto"/>
                  <a:cs typeface="Roboto"/>
                  <a:sym typeface="Roboto"/>
                </a:rPr>
                <a:t> la </a:t>
              </a:r>
              <a:r>
                <a:rPr lang="en-US" sz="1100" b="0" i="0" u="none" strike="noStrike" cap="none" dirty="0" err="1">
                  <a:solidFill>
                    <a:schemeClr val="dk1"/>
                  </a:solidFill>
                  <a:latin typeface="Roboto"/>
                  <a:ea typeface="Roboto"/>
                  <a:cs typeface="Roboto"/>
                  <a:sym typeface="Roboto"/>
                </a:rPr>
                <a:t>violencia</a:t>
              </a:r>
              <a:r>
                <a:rPr lang="en-US" sz="1100" b="0" i="0" u="none" strike="noStrike" cap="none" dirty="0">
                  <a:solidFill>
                    <a:schemeClr val="dk1"/>
                  </a:solidFill>
                  <a:latin typeface="Roboto"/>
                  <a:ea typeface="Roboto"/>
                  <a:cs typeface="Roboto"/>
                  <a:sym typeface="Roboto"/>
                </a:rPr>
                <a:t> de </a:t>
              </a:r>
              <a:r>
                <a:rPr lang="en-US" sz="1100" b="0" i="0" u="none" strike="noStrike" cap="none" dirty="0" err="1">
                  <a:solidFill>
                    <a:schemeClr val="dk1"/>
                  </a:solidFill>
                  <a:latin typeface="Roboto"/>
                  <a:ea typeface="Roboto"/>
                  <a:cs typeface="Roboto"/>
                  <a:sym typeface="Roboto"/>
                </a:rPr>
                <a:t>género</a:t>
              </a:r>
              <a:r>
                <a:rPr lang="en-US" sz="1100" b="0" i="0" u="none" strike="noStrike" cap="none" dirty="0">
                  <a:solidFill>
                    <a:schemeClr val="dk1"/>
                  </a:solidFill>
                  <a:latin typeface="Roboto"/>
                  <a:ea typeface="Roboto"/>
                  <a:cs typeface="Roboto"/>
                  <a:sym typeface="Roboto"/>
                </a:rPr>
                <a:t> y la </a:t>
              </a:r>
              <a:r>
                <a:rPr lang="en-US" sz="1100" b="0" i="0" u="none" strike="noStrike" cap="none" dirty="0" err="1">
                  <a:solidFill>
                    <a:schemeClr val="dk1"/>
                  </a:solidFill>
                  <a:latin typeface="Roboto"/>
                  <a:ea typeface="Roboto"/>
                  <a:cs typeface="Roboto"/>
                  <a:sym typeface="Roboto"/>
                </a:rPr>
                <a:t>violencia</a:t>
              </a:r>
              <a:r>
                <a:rPr lang="en-US" sz="1100" b="0" i="0" u="none" strike="noStrike" cap="none" dirty="0">
                  <a:solidFill>
                    <a:schemeClr val="dk1"/>
                  </a:solidFill>
                  <a:latin typeface="Roboto"/>
                  <a:ea typeface="Roboto"/>
                  <a:cs typeface="Roboto"/>
                  <a:sym typeface="Roboto"/>
                </a:rPr>
                <a:t> sexual.</a:t>
              </a:r>
              <a:endParaRPr sz="1100" dirty="0"/>
            </a:p>
          </p:txBody>
        </p:sp>
        <p:sp>
          <p:nvSpPr>
            <p:cNvPr id="382" name="Google Shape;382;p54"/>
            <p:cNvSpPr/>
            <p:nvPr/>
          </p:nvSpPr>
          <p:spPr>
            <a:xfrm>
              <a:off x="0" y="2215094"/>
              <a:ext cx="2000866" cy="107622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4"/>
            <p:cNvSpPr txBox="1"/>
            <p:nvPr/>
          </p:nvSpPr>
          <p:spPr>
            <a:xfrm>
              <a:off x="52537" y="2267631"/>
              <a:ext cx="1895792" cy="971147"/>
            </a:xfrm>
            <a:prstGeom prst="rect">
              <a:avLst/>
            </a:prstGeom>
            <a:noFill/>
            <a:ln>
              <a:noFill/>
            </a:ln>
          </p:spPr>
          <p:txBody>
            <a:bodyPr spcFirstLastPara="1" wrap="square" lIns="95250" tIns="47625" rIns="95250" bIns="47625" anchor="ctr" anchorCtr="0">
              <a:noAutofit/>
            </a:bodyPr>
            <a:lstStyle/>
            <a:p>
              <a:pPr marL="0" marR="0" lvl="0" indent="0" algn="ctr" rtl="0">
                <a:lnSpc>
                  <a:spcPct val="90000"/>
                </a:lnSpc>
                <a:spcBef>
                  <a:spcPts val="0"/>
                </a:spcBef>
                <a:spcAft>
                  <a:spcPts val="0"/>
                </a:spcAft>
                <a:buNone/>
              </a:pPr>
              <a:r>
                <a:rPr lang="en-US" sz="2500" b="0" i="0" u="none" strike="noStrike" cap="none">
                  <a:solidFill>
                    <a:schemeClr val="lt1"/>
                  </a:solidFill>
                  <a:latin typeface="Roboto"/>
                  <a:ea typeface="Roboto"/>
                  <a:cs typeface="Roboto"/>
                  <a:sym typeface="Roboto"/>
                </a:rPr>
                <a:t>Flexibilidad</a:t>
              </a:r>
              <a:endParaRPr/>
            </a:p>
          </p:txBody>
        </p:sp>
      </p:grpSp>
      <p:sp>
        <p:nvSpPr>
          <p:cNvPr id="16" name="Rectangle 15">
            <a:extLst>
              <a:ext uri="{FF2B5EF4-FFF2-40B4-BE49-F238E27FC236}">
                <a16:creationId xmlns:a16="http://schemas.microsoft.com/office/drawing/2014/main" id="{E1366591-E375-4186-804B-400E0D30B32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9. ¿Quién recibe la reparación? Admisibilidad e inclusividad</a:t>
            </a:r>
            <a:endParaRPr/>
          </a:p>
        </p:txBody>
      </p:sp>
      <p:sp>
        <p:nvSpPr>
          <p:cNvPr id="389" name="Google Shape;389;p55"/>
          <p:cNvSpPr txBox="1"/>
          <p:nvPr/>
        </p:nvSpPr>
        <p:spPr>
          <a:xfrm>
            <a:off x="4572000" y="382275"/>
            <a:ext cx="4083600" cy="15260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i="0" u="none" strike="noStrike" cap="none" dirty="0" err="1">
                <a:solidFill>
                  <a:srgbClr val="000000"/>
                </a:solidFill>
                <a:latin typeface="Merriweather"/>
                <a:ea typeface="Merriweather"/>
                <a:cs typeface="Merriweather"/>
                <a:sym typeface="Merriweather"/>
              </a:rPr>
              <a:t>En</a:t>
            </a:r>
            <a:r>
              <a:rPr lang="en-US" sz="1600" i="0" u="none" strike="noStrike" cap="none" dirty="0">
                <a:solidFill>
                  <a:srgbClr val="000000"/>
                </a:solidFill>
                <a:latin typeface="Merriweather"/>
                <a:ea typeface="Merriweather"/>
                <a:cs typeface="Merriweather"/>
                <a:sym typeface="Merriweather"/>
              </a:rPr>
              <a:t> </a:t>
            </a:r>
            <a:r>
              <a:rPr lang="en-US" sz="1600" i="0" u="none" strike="noStrike" cap="none" dirty="0" err="1">
                <a:solidFill>
                  <a:srgbClr val="000000"/>
                </a:solidFill>
                <a:latin typeface="Merriweather"/>
                <a:ea typeface="Merriweather"/>
                <a:cs typeface="Merriweather"/>
                <a:sym typeface="Merriweather"/>
              </a:rPr>
              <a:t>los</a:t>
            </a:r>
            <a:r>
              <a:rPr lang="en-US" sz="1600" i="0" u="none" strike="noStrike" cap="none" dirty="0">
                <a:solidFill>
                  <a:srgbClr val="000000"/>
                </a:solidFill>
                <a:latin typeface="Merriweather"/>
                <a:ea typeface="Merriweather"/>
                <a:cs typeface="Merriweather"/>
                <a:sym typeface="Merriweather"/>
              </a:rPr>
              <a:t> </a:t>
            </a:r>
            <a:r>
              <a:rPr lang="en-US" sz="1600" i="0" u="none" strike="noStrike" cap="none" dirty="0" err="1">
                <a:solidFill>
                  <a:srgbClr val="000000"/>
                </a:solidFill>
                <a:latin typeface="Merriweather"/>
                <a:ea typeface="Merriweather"/>
                <a:cs typeface="Merriweather"/>
                <a:sym typeface="Merriweather"/>
              </a:rPr>
              <a:t>programas</a:t>
            </a:r>
            <a:r>
              <a:rPr lang="en-US" sz="1600" i="0" u="none" strike="noStrike" cap="none" dirty="0">
                <a:solidFill>
                  <a:srgbClr val="000000"/>
                </a:solidFill>
                <a:latin typeface="Merriweather"/>
                <a:ea typeface="Merriweather"/>
                <a:cs typeface="Merriweather"/>
                <a:sym typeface="Merriweather"/>
              </a:rPr>
              <a:t> de </a:t>
            </a:r>
            <a:r>
              <a:rPr lang="en-US" sz="1600" i="0" u="none" strike="noStrike" cap="none" dirty="0" err="1">
                <a:solidFill>
                  <a:srgbClr val="000000"/>
                </a:solidFill>
                <a:latin typeface="Merriweather"/>
                <a:ea typeface="Merriweather"/>
                <a:cs typeface="Merriweather"/>
                <a:sym typeface="Merriweather"/>
              </a:rPr>
              <a:t>reparaciones</a:t>
            </a:r>
            <a:r>
              <a:rPr lang="en-US" sz="1600" i="0" u="none" strike="noStrike" cap="none" dirty="0">
                <a:solidFill>
                  <a:srgbClr val="000000"/>
                </a:solidFill>
                <a:latin typeface="Merriweather"/>
                <a:ea typeface="Merriweather"/>
                <a:cs typeface="Merriweather"/>
                <a:sym typeface="Merriweather"/>
              </a:rPr>
              <a:t> se </a:t>
            </a:r>
            <a:r>
              <a:rPr lang="en-US" sz="1600" i="0" u="none" strike="noStrike" cap="none" dirty="0" err="1">
                <a:solidFill>
                  <a:srgbClr val="000000"/>
                </a:solidFill>
                <a:latin typeface="Merriweather"/>
                <a:ea typeface="Merriweather"/>
                <a:cs typeface="Merriweather"/>
                <a:sym typeface="Merriweather"/>
              </a:rPr>
              <a:t>deberán</a:t>
            </a:r>
            <a:r>
              <a:rPr lang="en-US" sz="1600" i="0" u="none" strike="noStrike" cap="none" dirty="0">
                <a:solidFill>
                  <a:srgbClr val="000000"/>
                </a:solidFill>
                <a:latin typeface="Merriweather"/>
                <a:ea typeface="Merriweather"/>
                <a:cs typeface="Merriweather"/>
                <a:sym typeface="Merriweather"/>
              </a:rPr>
              <a:t> </a:t>
            </a:r>
            <a:r>
              <a:rPr lang="en-US" sz="1600" i="0" u="none" strike="noStrike" cap="none" dirty="0" err="1">
                <a:solidFill>
                  <a:srgbClr val="000000"/>
                </a:solidFill>
                <a:latin typeface="Merriweather"/>
                <a:ea typeface="Merriweather"/>
                <a:cs typeface="Merriweather"/>
                <a:sym typeface="Merriweather"/>
              </a:rPr>
              <a:t>definir</a:t>
            </a:r>
            <a:r>
              <a:rPr lang="en-US" sz="1600" i="0" u="none" strike="noStrike" cap="none" dirty="0">
                <a:solidFill>
                  <a:srgbClr val="000000"/>
                </a:solidFill>
                <a:latin typeface="Merriweather"/>
                <a:ea typeface="Merriweather"/>
                <a:cs typeface="Merriweather"/>
                <a:sym typeface="Merriweather"/>
              </a:rPr>
              <a:t> las </a:t>
            </a:r>
            <a:r>
              <a:rPr lang="en-US" sz="1600" i="0" u="none" strike="noStrike" cap="none" dirty="0" err="1">
                <a:solidFill>
                  <a:srgbClr val="000000"/>
                </a:solidFill>
                <a:latin typeface="Merriweather"/>
                <a:ea typeface="Merriweather"/>
                <a:cs typeface="Merriweather"/>
                <a:sym typeface="Merriweather"/>
              </a:rPr>
              <a:t>clases</a:t>
            </a:r>
            <a:r>
              <a:rPr lang="en-US" sz="1600" i="0" u="none" strike="noStrike" cap="none" dirty="0">
                <a:solidFill>
                  <a:srgbClr val="000000"/>
                </a:solidFill>
                <a:latin typeface="Merriweather"/>
                <a:ea typeface="Merriweather"/>
                <a:cs typeface="Merriweather"/>
                <a:sym typeface="Merriweather"/>
              </a:rPr>
              <a:t> </a:t>
            </a:r>
            <a:r>
              <a:rPr lang="en-US" sz="1600" i="0" u="none" strike="noStrike" cap="none" dirty="0" err="1">
                <a:solidFill>
                  <a:srgbClr val="000000"/>
                </a:solidFill>
                <a:latin typeface="Merriweather"/>
                <a:ea typeface="Merriweather"/>
                <a:cs typeface="Merriweather"/>
                <a:sym typeface="Merriweather"/>
              </a:rPr>
              <a:t>admitidas</a:t>
            </a:r>
            <a:r>
              <a:rPr lang="en-US" sz="1600" i="0" u="none" strike="noStrike" cap="none" dirty="0">
                <a:solidFill>
                  <a:srgbClr val="000000"/>
                </a:solidFill>
                <a:latin typeface="Merriweather"/>
                <a:ea typeface="Merriweather"/>
                <a:cs typeface="Merriweather"/>
                <a:sym typeface="Merriweather"/>
              </a:rPr>
              <a:t> de </a:t>
            </a:r>
            <a:r>
              <a:rPr lang="en-US" sz="1600" i="0" u="none" strike="noStrike" cap="none" dirty="0" err="1">
                <a:solidFill>
                  <a:srgbClr val="000000"/>
                </a:solidFill>
                <a:latin typeface="Merriweather"/>
                <a:ea typeface="Merriweather"/>
                <a:cs typeface="Merriweather"/>
                <a:sym typeface="Merriweather"/>
              </a:rPr>
              <a:t>víctimas</a:t>
            </a:r>
            <a:r>
              <a:rPr lang="en-US" sz="1600" i="0" u="none" strike="noStrike" cap="none" dirty="0">
                <a:solidFill>
                  <a:srgbClr val="000000"/>
                </a:solidFill>
                <a:latin typeface="Merriweather"/>
                <a:ea typeface="Merriweather"/>
                <a:cs typeface="Merriweather"/>
                <a:sym typeface="Merriweather"/>
              </a:rPr>
              <a:t> de </a:t>
            </a:r>
            <a:r>
              <a:rPr lang="en-US" sz="1600" i="0" u="none" strike="noStrike" cap="none" dirty="0" err="1">
                <a:solidFill>
                  <a:srgbClr val="000000"/>
                </a:solidFill>
                <a:latin typeface="Merriweather"/>
                <a:ea typeface="Merriweather"/>
                <a:cs typeface="Merriweather"/>
                <a:sym typeface="Merriweather"/>
              </a:rPr>
              <a:t>violaciones</a:t>
            </a:r>
            <a:r>
              <a:rPr lang="en-US" sz="1600" i="0" u="none" strike="noStrike" cap="none" dirty="0">
                <a:solidFill>
                  <a:srgbClr val="000000"/>
                </a:solidFill>
                <a:latin typeface="Merriweather"/>
                <a:ea typeface="Merriweather"/>
                <a:cs typeface="Merriweather"/>
                <a:sym typeface="Merriweather"/>
              </a:rPr>
              <a:t> a </a:t>
            </a:r>
            <a:r>
              <a:rPr lang="en-US" sz="1600" i="0" u="none" strike="noStrike" cap="none" dirty="0" err="1">
                <a:solidFill>
                  <a:srgbClr val="000000"/>
                </a:solidFill>
                <a:latin typeface="Merriweather"/>
                <a:ea typeface="Merriweather"/>
                <a:cs typeface="Merriweather"/>
                <a:sym typeface="Merriweather"/>
              </a:rPr>
              <a:t>los</a:t>
            </a:r>
            <a:r>
              <a:rPr lang="en-US" sz="1600" i="0" u="none" strike="noStrike" cap="none" dirty="0">
                <a:solidFill>
                  <a:srgbClr val="000000"/>
                </a:solidFill>
                <a:latin typeface="Merriweather"/>
                <a:ea typeface="Merriweather"/>
                <a:cs typeface="Merriweather"/>
                <a:sym typeface="Merriweather"/>
              </a:rPr>
              <a:t> derechos </a:t>
            </a:r>
            <a:r>
              <a:rPr lang="en-US" sz="1600" i="0" u="none" strike="noStrike" cap="none" dirty="0" err="1">
                <a:solidFill>
                  <a:srgbClr val="000000"/>
                </a:solidFill>
                <a:latin typeface="Merriweather"/>
                <a:ea typeface="Merriweather"/>
                <a:cs typeface="Merriweather"/>
                <a:sym typeface="Merriweather"/>
              </a:rPr>
              <a:t>humanos</a:t>
            </a:r>
            <a:r>
              <a:rPr lang="en-US" sz="1600" i="0" u="none" strike="noStrike" cap="none" dirty="0">
                <a:solidFill>
                  <a:srgbClr val="000000"/>
                </a:solidFill>
                <a:latin typeface="Merriweather"/>
                <a:ea typeface="Merriweather"/>
                <a:cs typeface="Merriweather"/>
                <a:sym typeface="Merriweather"/>
              </a:rPr>
              <a:t> y </a:t>
            </a:r>
            <a:r>
              <a:rPr lang="en-US" sz="1600" i="0" u="none" strike="noStrike" cap="none" dirty="0" err="1">
                <a:solidFill>
                  <a:srgbClr val="000000"/>
                </a:solidFill>
                <a:latin typeface="Merriweather"/>
                <a:ea typeface="Merriweather"/>
                <a:cs typeface="Merriweather"/>
                <a:sym typeface="Merriweather"/>
              </a:rPr>
              <a:t>violaciones</a:t>
            </a:r>
            <a:r>
              <a:rPr lang="en-US" sz="1600" i="0" u="none" strike="noStrike" cap="none" dirty="0">
                <a:solidFill>
                  <a:srgbClr val="000000"/>
                </a:solidFill>
                <a:latin typeface="Merriweather"/>
                <a:ea typeface="Merriweather"/>
                <a:cs typeface="Merriweather"/>
                <a:sym typeface="Merriweather"/>
              </a:rPr>
              <a:t> del derecho </a:t>
            </a:r>
            <a:r>
              <a:rPr lang="en-US" sz="1600" i="0" u="none" strike="noStrike" cap="none" dirty="0" err="1">
                <a:solidFill>
                  <a:srgbClr val="000000"/>
                </a:solidFill>
                <a:latin typeface="Merriweather"/>
                <a:ea typeface="Merriweather"/>
                <a:cs typeface="Merriweather"/>
                <a:sym typeface="Merriweather"/>
              </a:rPr>
              <a:t>humanitario</a:t>
            </a:r>
            <a:r>
              <a:rPr lang="en-US" sz="1600" i="0" u="none" strike="noStrike" cap="none" dirty="0">
                <a:solidFill>
                  <a:srgbClr val="000000"/>
                </a:solidFill>
                <a:latin typeface="Merriweather"/>
                <a:ea typeface="Merriweather"/>
                <a:cs typeface="Merriweather"/>
                <a:sym typeface="Merriweather"/>
              </a:rPr>
              <a:t>. </a:t>
            </a:r>
            <a:endParaRPr dirty="0"/>
          </a:p>
        </p:txBody>
      </p:sp>
      <p:pic>
        <p:nvPicPr>
          <p:cNvPr id="390" name="Google Shape;390;p55"/>
          <p:cNvPicPr preferRelativeResize="0"/>
          <p:nvPr/>
        </p:nvPicPr>
        <p:blipFill rotWithShape="1">
          <a:blip r:embed="rId3">
            <a:alphaModFix/>
          </a:blip>
          <a:srcRect/>
          <a:stretch/>
        </p:blipFill>
        <p:spPr>
          <a:xfrm>
            <a:off x="4317558" y="1916656"/>
            <a:ext cx="4826442" cy="2186337"/>
          </a:xfrm>
          <a:prstGeom prst="rect">
            <a:avLst/>
          </a:prstGeom>
          <a:noFill/>
          <a:ln>
            <a:noFill/>
          </a:ln>
        </p:spPr>
      </p:pic>
      <p:sp>
        <p:nvSpPr>
          <p:cNvPr id="5" name="Rectangle 4">
            <a:extLst>
              <a:ext uri="{FF2B5EF4-FFF2-40B4-BE49-F238E27FC236}">
                <a16:creationId xmlns:a16="http://schemas.microsoft.com/office/drawing/2014/main" id="{4C4CE270-FCCA-4AA2-934E-7D263D47956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6"/>
          <p:cNvSpPr txBox="1">
            <a:spLocks noGrp="1"/>
          </p:cNvSpPr>
          <p:nvPr>
            <p:ph type="title"/>
          </p:nvPr>
        </p:nvSpPr>
        <p:spPr>
          <a:xfrm>
            <a:off x="186700" y="3147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Relación de codependencia</a:t>
            </a:r>
            <a:endParaRPr/>
          </a:p>
        </p:txBody>
      </p:sp>
      <p:sp>
        <p:nvSpPr>
          <p:cNvPr id="396" name="Google Shape;396;p56"/>
          <p:cNvSpPr txBox="1"/>
          <p:nvPr/>
        </p:nvSpPr>
        <p:spPr>
          <a:xfrm>
            <a:off x="4832900" y="1009700"/>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0" i="0" u="none" strike="noStrike" cap="none">
                <a:solidFill>
                  <a:schemeClr val="dk1"/>
                </a:solidFill>
                <a:latin typeface="Roboto"/>
                <a:ea typeface="Roboto"/>
                <a:cs typeface="Roboto"/>
                <a:sym typeface="Roboto"/>
              </a:rPr>
              <a:t>Como las mujeres son a menudo dependientes de la víctima directa, es importante que las políticas de reparación incluyan a los cónyuges y que </a:t>
            </a:r>
            <a:r>
              <a:rPr lang="en-US" sz="1500" b="0" i="1" u="none" strike="noStrike" cap="none">
                <a:solidFill>
                  <a:schemeClr val="dk1"/>
                </a:solidFill>
                <a:latin typeface="Roboto"/>
                <a:ea typeface="Roboto"/>
                <a:cs typeface="Roboto"/>
                <a:sym typeface="Roboto"/>
              </a:rPr>
              <a:t>cónyuge</a:t>
            </a:r>
            <a:r>
              <a:rPr lang="en-US" sz="1500" b="0" i="0" u="none" strike="noStrike" cap="none">
                <a:solidFill>
                  <a:schemeClr val="dk1"/>
                </a:solidFill>
                <a:latin typeface="Roboto"/>
                <a:ea typeface="Roboto"/>
                <a:cs typeface="Roboto"/>
                <a:sym typeface="Roboto"/>
              </a:rPr>
              <a:t> se defina de forma amplia.</a:t>
            </a:r>
            <a:endParaRPr/>
          </a:p>
          <a:p>
            <a:pPr marL="0" marR="0" lvl="0" indent="0" algn="l" rtl="0">
              <a:lnSpc>
                <a:spcPct val="100000"/>
              </a:lnSpc>
              <a:spcBef>
                <a:spcPts val="0"/>
              </a:spcBef>
              <a:spcAft>
                <a:spcPts val="0"/>
              </a:spcAft>
              <a:buNone/>
            </a:pPr>
            <a:endParaRPr sz="15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None/>
            </a:pPr>
            <a:r>
              <a:rPr lang="en-US" sz="1500" b="0" i="0" u="none" strike="noStrike" cap="none">
                <a:solidFill>
                  <a:schemeClr val="dk1"/>
                </a:solidFill>
                <a:latin typeface="Roboto"/>
                <a:ea typeface="Roboto"/>
                <a:cs typeface="Roboto"/>
                <a:sym typeface="Roboto"/>
              </a:rPr>
              <a:t>Si diferentes instituciones y documentos no contemplan correctamente los intereses y necesidades de las mujeres, es muy probable que no reciban los beneficios de las reparaciones.  </a:t>
            </a:r>
            <a:endParaRPr/>
          </a:p>
        </p:txBody>
      </p:sp>
      <p:sp>
        <p:nvSpPr>
          <p:cNvPr id="4" name="Rectangle 3">
            <a:extLst>
              <a:ext uri="{FF2B5EF4-FFF2-40B4-BE49-F238E27FC236}">
                <a16:creationId xmlns:a16="http://schemas.microsoft.com/office/drawing/2014/main" id="{03C2FDE3-0386-4ECD-BA94-2B4BD3A8830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7"/>
          <p:cNvSpPr txBox="1">
            <a:spLocks noGrp="1"/>
          </p:cNvSpPr>
          <p:nvPr>
            <p:ph type="title"/>
          </p:nvPr>
        </p:nvSpPr>
        <p:spPr>
          <a:xfrm>
            <a:off x="191100" y="-144081"/>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Criterios de admisibilidad </a:t>
            </a:r>
            <a:endParaRPr/>
          </a:p>
        </p:txBody>
      </p:sp>
      <p:sp>
        <p:nvSpPr>
          <p:cNvPr id="402" name="Google Shape;402;p57"/>
          <p:cNvSpPr txBox="1"/>
          <p:nvPr/>
        </p:nvSpPr>
        <p:spPr>
          <a:xfrm>
            <a:off x="4802850" y="1085025"/>
            <a:ext cx="3918600" cy="2571600"/>
          </a:xfrm>
          <a:prstGeom prst="rect">
            <a:avLst/>
          </a:prstGeom>
          <a:noFill/>
          <a:ln>
            <a:noFill/>
          </a:ln>
        </p:spPr>
        <p:txBody>
          <a:bodyPr spcFirstLastPara="1" wrap="square" lIns="91425" tIns="91425" rIns="91425" bIns="91425" anchor="ctr" anchorCtr="0">
            <a:noAutofit/>
          </a:bodyPr>
          <a:lstStyle/>
          <a:p>
            <a:pPr marL="139700" marR="0" lvl="0" indent="0" algn="l" rtl="0">
              <a:lnSpc>
                <a:spcPct val="100000"/>
              </a:lnSpc>
              <a:spcBef>
                <a:spcPts val="0"/>
              </a:spcBef>
              <a:spcAft>
                <a:spcPts val="0"/>
              </a:spcAft>
              <a:buNone/>
            </a:pPr>
            <a:r>
              <a:rPr lang="en-US" sz="1400" b="0" i="0" u="none" strike="noStrike" cap="none">
                <a:solidFill>
                  <a:schemeClr val="dk1"/>
                </a:solidFill>
                <a:latin typeface="Roboto"/>
                <a:ea typeface="Roboto"/>
                <a:cs typeface="Roboto"/>
                <a:sym typeface="Roboto"/>
              </a:rPr>
              <a:t>El proceso de reunir los requisitos para solicitar reparaciones en el marco de un programa de reparaciones debería ser más flexible que el de un procedimiento judicial.</a:t>
            </a:r>
            <a:endParaRPr/>
          </a:p>
          <a:p>
            <a:pPr marL="139700" marR="0" lvl="0" indent="0" algn="l" rtl="0">
              <a:lnSpc>
                <a:spcPct val="100000"/>
              </a:lnSpc>
              <a:spcBef>
                <a:spcPts val="0"/>
              </a:spcBef>
              <a:spcAft>
                <a:spcPts val="0"/>
              </a:spcAft>
              <a:buNone/>
            </a:pPr>
            <a:endParaRPr sz="1400" b="0" i="0" u="none" strike="noStrike" cap="none">
              <a:solidFill>
                <a:schemeClr val="dk1"/>
              </a:solidFill>
              <a:latin typeface="Roboto"/>
              <a:ea typeface="Roboto"/>
              <a:cs typeface="Roboto"/>
              <a:sym typeface="Roboto"/>
            </a:endParaRPr>
          </a:p>
          <a:p>
            <a:pPr marL="139700" marR="0" lvl="0" indent="0" algn="l" rtl="0">
              <a:lnSpc>
                <a:spcPct val="100000"/>
              </a:lnSpc>
              <a:spcBef>
                <a:spcPts val="0"/>
              </a:spcBef>
              <a:spcAft>
                <a:spcPts val="0"/>
              </a:spcAft>
              <a:buNone/>
            </a:pPr>
            <a:endParaRPr sz="1400" b="0" i="0" u="none" strike="noStrike" cap="none">
              <a:solidFill>
                <a:schemeClr val="dk1"/>
              </a:solidFill>
              <a:latin typeface="Roboto"/>
              <a:ea typeface="Roboto"/>
              <a:cs typeface="Roboto"/>
              <a:sym typeface="Roboto"/>
            </a:endParaRPr>
          </a:p>
          <a:p>
            <a:pPr marL="139700" marR="0" lvl="0" indent="0" algn="l" rtl="0">
              <a:lnSpc>
                <a:spcPct val="100000"/>
              </a:lnSpc>
              <a:spcBef>
                <a:spcPts val="0"/>
              </a:spcBef>
              <a:spcAft>
                <a:spcPts val="0"/>
              </a:spcAft>
              <a:buNone/>
            </a:pPr>
            <a:r>
              <a:rPr lang="en-US" sz="1400" b="0" i="0" u="none" strike="noStrike" cap="none">
                <a:solidFill>
                  <a:schemeClr val="dk1"/>
                </a:solidFill>
                <a:latin typeface="Roboto"/>
                <a:ea typeface="Roboto"/>
                <a:cs typeface="Roboto"/>
                <a:sym typeface="Roboto"/>
              </a:rPr>
              <a:t>¿Podrán víctimas, familias y comunidades proporcionar la información o documentación necesaria? </a:t>
            </a:r>
            <a:endParaRPr/>
          </a:p>
          <a:p>
            <a:pPr marL="139700" marR="0" lvl="0" indent="0" algn="l" rtl="0">
              <a:lnSpc>
                <a:spcPct val="100000"/>
              </a:lnSpc>
              <a:spcBef>
                <a:spcPts val="0"/>
              </a:spcBef>
              <a:spcAft>
                <a:spcPts val="0"/>
              </a:spcAft>
              <a:buNone/>
            </a:pPr>
            <a:endParaRPr sz="1400" b="0" i="0" u="none" strike="noStrike" cap="none">
              <a:solidFill>
                <a:schemeClr val="dk1"/>
              </a:solidFill>
              <a:latin typeface="Roboto"/>
              <a:ea typeface="Roboto"/>
              <a:cs typeface="Roboto"/>
              <a:sym typeface="Roboto"/>
            </a:endParaRPr>
          </a:p>
          <a:p>
            <a:pPr marL="139700" marR="0" lvl="0" indent="0" algn="l" rtl="0">
              <a:lnSpc>
                <a:spcPct val="100000"/>
              </a:lnSpc>
              <a:spcBef>
                <a:spcPts val="0"/>
              </a:spcBef>
              <a:spcAft>
                <a:spcPts val="0"/>
              </a:spcAft>
              <a:buNone/>
            </a:pPr>
            <a:r>
              <a:rPr lang="en-US" sz="1400" b="0" i="0" u="none" strike="noStrike" cap="none">
                <a:solidFill>
                  <a:schemeClr val="dk1"/>
                </a:solidFill>
                <a:latin typeface="Roboto"/>
                <a:ea typeface="Roboto"/>
                <a:cs typeface="Roboto"/>
                <a:sym typeface="Roboto"/>
              </a:rPr>
              <a:t>Las víctimas con derecho a recibir reparaciones, ¿contarán con los recursos necesarios para acceder al proceso de registro?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p:txBody>
      </p:sp>
      <p:pic>
        <p:nvPicPr>
          <p:cNvPr id="403" name="Google Shape;403;p57"/>
          <p:cNvPicPr preferRelativeResize="0"/>
          <p:nvPr/>
        </p:nvPicPr>
        <p:blipFill rotWithShape="1">
          <a:blip r:embed="rId3">
            <a:alphaModFix/>
          </a:blip>
          <a:srcRect/>
          <a:stretch/>
        </p:blipFill>
        <p:spPr>
          <a:xfrm>
            <a:off x="923050" y="1102436"/>
            <a:ext cx="2395150" cy="3668975"/>
          </a:xfrm>
          <a:prstGeom prst="rect">
            <a:avLst/>
          </a:prstGeom>
          <a:noFill/>
          <a:ln>
            <a:noFill/>
          </a:ln>
        </p:spPr>
      </p:pic>
      <p:sp>
        <p:nvSpPr>
          <p:cNvPr id="5" name="Rectangle 4">
            <a:extLst>
              <a:ext uri="{FF2B5EF4-FFF2-40B4-BE49-F238E27FC236}">
                <a16:creationId xmlns:a16="http://schemas.microsoft.com/office/drawing/2014/main" id="{92B38479-F90D-419D-B4A3-EFC30B3FC89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8"/>
          <p:cNvPicPr preferRelativeResize="0"/>
          <p:nvPr/>
        </p:nvPicPr>
        <p:blipFill rotWithShape="1">
          <a:blip r:embed="rId3">
            <a:alphaModFix/>
          </a:blip>
          <a:srcRect r="15181"/>
          <a:stretch/>
        </p:blipFill>
        <p:spPr>
          <a:xfrm>
            <a:off x="1388353" y="0"/>
            <a:ext cx="7755648" cy="5143500"/>
          </a:xfrm>
          <a:prstGeom prst="rect">
            <a:avLst/>
          </a:prstGeom>
          <a:noFill/>
          <a:ln>
            <a:noFill/>
          </a:ln>
        </p:spPr>
      </p:pic>
      <p:sp>
        <p:nvSpPr>
          <p:cNvPr id="409" name="Google Shape;409;p58"/>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410" name="Google Shape;410;p58"/>
          <p:cNvSpPr txBox="1"/>
          <p:nvPr/>
        </p:nvSpPr>
        <p:spPr>
          <a:xfrm>
            <a:off x="291900" y="3907850"/>
            <a:ext cx="3808500" cy="7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Colo</a:t>
            </a:r>
            <a:r>
              <a:rPr lang="en-US" sz="3600" b="0" i="0" u="none" strike="noStrike" cap="none">
                <a:solidFill>
                  <a:schemeClr val="lt1"/>
                </a:solidFill>
                <a:latin typeface="Merriweather"/>
                <a:ea typeface="Merriweather"/>
                <a:cs typeface="Merriweather"/>
                <a:sym typeface="Merriweather"/>
              </a:rPr>
              <a:t>mbia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59"/>
          <p:cNvPicPr preferRelativeResize="0"/>
          <p:nvPr/>
        </p:nvPicPr>
        <p:blipFill rotWithShape="1">
          <a:blip r:embed="rId3">
            <a:alphaModFix/>
          </a:blip>
          <a:srcRect/>
          <a:stretch/>
        </p:blipFill>
        <p:spPr>
          <a:xfrm>
            <a:off x="-6" y="0"/>
            <a:ext cx="7717156" cy="5143501"/>
          </a:xfrm>
          <a:prstGeom prst="rect">
            <a:avLst/>
          </a:prstGeom>
          <a:noFill/>
          <a:ln>
            <a:noFill/>
          </a:ln>
        </p:spPr>
      </p:pic>
      <p:sp>
        <p:nvSpPr>
          <p:cNvPr id="416" name="Google Shape;416;p59"/>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417" name="Google Shape;417;p59"/>
          <p:cNvSpPr txBox="1">
            <a:spLocks noGrp="1"/>
          </p:cNvSpPr>
          <p:nvPr>
            <p:ph type="title"/>
          </p:nvPr>
        </p:nvSpPr>
        <p:spPr>
          <a:xfrm>
            <a:off x="6215400" y="70500"/>
            <a:ext cx="2928600" cy="99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600" b="0" i="0" u="none" strike="noStrike" cap="none">
                <a:solidFill>
                  <a:schemeClr val="lt1"/>
                </a:solidFill>
                <a:latin typeface="Merriweather"/>
                <a:ea typeface="Merriweather"/>
                <a:cs typeface="Merriweather"/>
                <a:sym typeface="Merriweather"/>
              </a:rPr>
              <a:t>Sierra Leona</a:t>
            </a:r>
            <a:endParaRPr/>
          </a:p>
        </p:txBody>
      </p:sp>
      <p:sp>
        <p:nvSpPr>
          <p:cNvPr id="5" name="Rectangle 4">
            <a:extLst>
              <a:ext uri="{FF2B5EF4-FFF2-40B4-BE49-F238E27FC236}">
                <a16:creationId xmlns:a16="http://schemas.microsoft.com/office/drawing/2014/main" id="{908CEAB3-D500-4170-BC51-596D5853C9C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10. Aplicación de las reparaciones</a:t>
            </a:r>
            <a:endParaRPr/>
          </a:p>
        </p:txBody>
      </p:sp>
      <p:grpSp>
        <p:nvGrpSpPr>
          <p:cNvPr id="423" name="Google Shape;423;p60"/>
          <p:cNvGrpSpPr/>
          <p:nvPr/>
        </p:nvGrpSpPr>
        <p:grpSpPr>
          <a:xfrm>
            <a:off x="4572000" y="403425"/>
            <a:ext cx="4083600" cy="4233600"/>
            <a:chOff x="0" y="21150"/>
            <a:chExt cx="4083600" cy="4233600"/>
          </a:xfrm>
        </p:grpSpPr>
        <p:sp>
          <p:nvSpPr>
            <p:cNvPr id="424" name="Google Shape;424;p60"/>
            <p:cNvSpPr/>
            <p:nvPr/>
          </p:nvSpPr>
          <p:spPr>
            <a:xfrm>
              <a:off x="0" y="21150"/>
              <a:ext cx="4083600" cy="11232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0"/>
            <p:cNvSpPr txBox="1"/>
            <p:nvPr/>
          </p:nvSpPr>
          <p:spPr>
            <a:xfrm>
              <a:off x="54830" y="75980"/>
              <a:ext cx="3973940" cy="1013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b="0" i="0" u="none" strike="noStrike" cap="none">
                  <a:solidFill>
                    <a:schemeClr val="lt1"/>
                  </a:solidFill>
                  <a:latin typeface="Roboto"/>
                  <a:ea typeface="Roboto"/>
                  <a:cs typeface="Roboto"/>
                  <a:sym typeface="Roboto"/>
                </a:rPr>
                <a:t>Riesgos para la aplicación:</a:t>
              </a:r>
              <a:endParaRPr/>
            </a:p>
          </p:txBody>
        </p:sp>
        <p:sp>
          <p:nvSpPr>
            <p:cNvPr id="426" name="Google Shape;426;p60"/>
            <p:cNvSpPr/>
            <p:nvPr/>
          </p:nvSpPr>
          <p:spPr>
            <a:xfrm>
              <a:off x="0" y="1144350"/>
              <a:ext cx="4083600" cy="9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0"/>
            <p:cNvSpPr txBox="1"/>
            <p:nvPr/>
          </p:nvSpPr>
          <p:spPr>
            <a:xfrm>
              <a:off x="0" y="1144350"/>
              <a:ext cx="4083600" cy="993600"/>
            </a:xfrm>
            <a:prstGeom prst="rect">
              <a:avLst/>
            </a:prstGeom>
            <a:noFill/>
            <a:ln>
              <a:noFill/>
            </a:ln>
          </p:spPr>
          <p:txBody>
            <a:bodyPr spcFirstLastPara="1" wrap="square" lIns="129650" tIns="20300" rIns="113775" bIns="20300" anchor="t" anchorCtr="0">
              <a:noAutofit/>
            </a:bodyPr>
            <a:lstStyle/>
            <a:p>
              <a:pPr marL="171450" marR="0" lvl="1" indent="-171450" algn="l" rtl="0">
                <a:lnSpc>
                  <a:spcPct val="90000"/>
                </a:lnSpc>
                <a:spcBef>
                  <a:spcPts val="0"/>
                </a:spcBef>
                <a:spcAft>
                  <a:spcPts val="0"/>
                </a:spcAft>
                <a:buClr>
                  <a:srgbClr val="000000"/>
                </a:buClr>
                <a:buSzPts val="1600"/>
                <a:buFont typeface="Arial"/>
                <a:buChar char="••"/>
              </a:pPr>
              <a:r>
                <a:rPr lang="en-US" sz="1600" dirty="0" err="1">
                  <a:latin typeface="Roboto"/>
                  <a:ea typeface="Roboto"/>
                  <a:cs typeface="Roboto"/>
                  <a:sym typeface="Roboto"/>
                </a:rPr>
                <a:t>A</a:t>
              </a:r>
              <a:r>
                <a:rPr lang="en-US" sz="1600" b="0" i="0" u="none" strike="noStrike" cap="none" dirty="0" err="1">
                  <a:solidFill>
                    <a:srgbClr val="000000"/>
                  </a:solidFill>
                  <a:latin typeface="Roboto"/>
                  <a:ea typeface="Roboto"/>
                  <a:cs typeface="Roboto"/>
                  <a:sym typeface="Roboto"/>
                </a:rPr>
                <a:t>mbientes</a:t>
              </a:r>
              <a:r>
                <a:rPr lang="en-US" sz="1600" b="0" i="0" u="none" strike="noStrike" cap="none" dirty="0">
                  <a:solidFill>
                    <a:srgbClr val="000000"/>
                  </a:solidFill>
                  <a:latin typeface="Roboto"/>
                  <a:ea typeface="Roboto"/>
                  <a:cs typeface="Roboto"/>
                  <a:sym typeface="Roboto"/>
                </a:rPr>
                <a:t> de </a:t>
              </a:r>
              <a:r>
                <a:rPr lang="en-US" sz="1600" b="0" i="0" u="none" strike="noStrike" cap="none" dirty="0" err="1">
                  <a:solidFill>
                    <a:srgbClr val="000000"/>
                  </a:solidFill>
                  <a:latin typeface="Roboto"/>
                  <a:ea typeface="Roboto"/>
                  <a:cs typeface="Roboto"/>
                  <a:sym typeface="Roboto"/>
                </a:rPr>
                <a:t>recursos</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limitados</a:t>
              </a:r>
              <a:endParaRPr dirty="0"/>
            </a:p>
            <a:p>
              <a:pPr marL="171450" marR="0" lvl="1" indent="-171450" algn="l" rtl="0">
                <a:lnSpc>
                  <a:spcPct val="90000"/>
                </a:lnSpc>
                <a:spcBef>
                  <a:spcPts val="320"/>
                </a:spcBef>
                <a:spcAft>
                  <a:spcPts val="0"/>
                </a:spcAft>
                <a:buClr>
                  <a:srgbClr val="000000"/>
                </a:buClr>
                <a:buSzPts val="1600"/>
                <a:buFont typeface="Arial"/>
                <a:buChar char="••"/>
              </a:pPr>
              <a:r>
                <a:rPr lang="en-US" sz="1600" dirty="0" err="1">
                  <a:latin typeface="Roboto"/>
                  <a:ea typeface="Roboto"/>
                  <a:cs typeface="Roboto"/>
                  <a:sym typeface="Roboto"/>
                </a:rPr>
                <a:t>I</a:t>
              </a:r>
              <a:r>
                <a:rPr lang="en-US" sz="1600" b="0" i="0" u="none" strike="noStrike" cap="none" dirty="0" err="1">
                  <a:solidFill>
                    <a:srgbClr val="000000"/>
                  </a:solidFill>
                  <a:latin typeface="Roboto"/>
                  <a:ea typeface="Roboto"/>
                  <a:cs typeface="Roboto"/>
                  <a:sym typeface="Roboto"/>
                </a:rPr>
                <a:t>ncapacidad</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financiera</a:t>
              </a:r>
              <a:r>
                <a:rPr lang="en-US" sz="1600" b="0" i="0" u="none" strike="noStrike" cap="none" dirty="0">
                  <a:solidFill>
                    <a:srgbClr val="000000"/>
                  </a:solidFill>
                  <a:latin typeface="Roboto"/>
                  <a:ea typeface="Roboto"/>
                  <a:cs typeface="Roboto"/>
                  <a:sym typeface="Roboto"/>
                </a:rPr>
                <a:t> </a:t>
              </a:r>
              <a:endParaRPr dirty="0"/>
            </a:p>
            <a:p>
              <a:pPr marL="171450" marR="0" lvl="1" indent="-171450" algn="l" rtl="0">
                <a:lnSpc>
                  <a:spcPct val="90000"/>
                </a:lnSpc>
                <a:spcBef>
                  <a:spcPts val="320"/>
                </a:spcBef>
                <a:spcAft>
                  <a:spcPts val="0"/>
                </a:spcAft>
                <a:buClr>
                  <a:srgbClr val="000000"/>
                </a:buClr>
                <a:buSzPts val="1600"/>
                <a:buFont typeface="Arial"/>
                <a:buChar char="••"/>
              </a:pPr>
              <a:r>
                <a:rPr lang="en-US" sz="1600" dirty="0" err="1">
                  <a:latin typeface="Roboto"/>
                  <a:ea typeface="Roboto"/>
                  <a:cs typeface="Roboto"/>
                  <a:sym typeface="Roboto"/>
                </a:rPr>
                <a:t>V</a:t>
              </a:r>
              <a:r>
                <a:rPr lang="en-US" sz="1600" b="0" i="0" u="none" strike="noStrike" cap="none" dirty="0" err="1">
                  <a:solidFill>
                    <a:srgbClr val="000000"/>
                  </a:solidFill>
                  <a:latin typeface="Roboto"/>
                  <a:ea typeface="Roboto"/>
                  <a:cs typeface="Roboto"/>
                  <a:sym typeface="Roboto"/>
                </a:rPr>
                <a:t>oluntad</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política</a:t>
              </a:r>
              <a:endParaRPr dirty="0"/>
            </a:p>
          </p:txBody>
        </p:sp>
        <p:sp>
          <p:nvSpPr>
            <p:cNvPr id="428" name="Google Shape;428;p60"/>
            <p:cNvSpPr/>
            <p:nvPr/>
          </p:nvSpPr>
          <p:spPr>
            <a:xfrm>
              <a:off x="0" y="2137950"/>
              <a:ext cx="4083600" cy="11232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0"/>
            <p:cNvSpPr txBox="1"/>
            <p:nvPr/>
          </p:nvSpPr>
          <p:spPr>
            <a:xfrm>
              <a:off x="54830" y="2192780"/>
              <a:ext cx="3973940" cy="101354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en-US" sz="2000" b="0" i="0" u="none" strike="noStrike" cap="none">
                  <a:solidFill>
                    <a:schemeClr val="lt1"/>
                  </a:solidFill>
                  <a:latin typeface="Roboto"/>
                  <a:ea typeface="Roboto"/>
                  <a:cs typeface="Roboto"/>
                  <a:sym typeface="Roboto"/>
                </a:rPr>
                <a:t>Los programas de reparación pueden financiarse de diversas formas:</a:t>
              </a:r>
              <a:endParaRPr/>
            </a:p>
          </p:txBody>
        </p:sp>
        <p:sp>
          <p:nvSpPr>
            <p:cNvPr id="430" name="Google Shape;430;p60"/>
            <p:cNvSpPr/>
            <p:nvPr/>
          </p:nvSpPr>
          <p:spPr>
            <a:xfrm>
              <a:off x="0" y="3261150"/>
              <a:ext cx="4083600" cy="9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0"/>
            <p:cNvSpPr txBox="1"/>
            <p:nvPr/>
          </p:nvSpPr>
          <p:spPr>
            <a:xfrm>
              <a:off x="0" y="3261150"/>
              <a:ext cx="4083600" cy="993600"/>
            </a:xfrm>
            <a:prstGeom prst="rect">
              <a:avLst/>
            </a:prstGeom>
            <a:noFill/>
            <a:ln>
              <a:noFill/>
            </a:ln>
          </p:spPr>
          <p:txBody>
            <a:bodyPr spcFirstLastPara="1" wrap="square" lIns="129650" tIns="20300" rIns="113775" bIns="20300" anchor="t" anchorCtr="0">
              <a:noAutofit/>
            </a:bodyPr>
            <a:lstStyle/>
            <a:p>
              <a:pPr marL="171450" marR="0" lvl="1" indent="-171450" algn="l" rtl="0">
                <a:lnSpc>
                  <a:spcPct val="90000"/>
                </a:lnSpc>
                <a:spcBef>
                  <a:spcPts val="0"/>
                </a:spcBef>
                <a:spcAft>
                  <a:spcPts val="0"/>
                </a:spcAft>
                <a:buClr>
                  <a:srgbClr val="000000"/>
                </a:buClr>
                <a:buSzPts val="1600"/>
                <a:buFont typeface="Arial"/>
                <a:buChar char="••"/>
              </a:pPr>
              <a:r>
                <a:rPr lang="en-US" sz="1600" dirty="0" err="1">
                  <a:latin typeface="Roboto"/>
                  <a:ea typeface="Roboto"/>
                  <a:cs typeface="Roboto"/>
                  <a:sym typeface="Roboto"/>
                </a:rPr>
                <a:t>P</a:t>
              </a:r>
              <a:r>
                <a:rPr lang="en-US" sz="1600" b="0" i="0" u="none" strike="noStrike" cap="none" dirty="0" err="1">
                  <a:solidFill>
                    <a:srgbClr val="000000"/>
                  </a:solidFill>
                  <a:latin typeface="Roboto"/>
                  <a:ea typeface="Roboto"/>
                  <a:cs typeface="Roboto"/>
                  <a:sym typeface="Roboto"/>
                </a:rPr>
                <a:t>resupuesto</a:t>
              </a:r>
              <a:r>
                <a:rPr lang="en-US" sz="1600" b="0" i="0" u="none" strike="noStrike" cap="none" dirty="0">
                  <a:solidFill>
                    <a:srgbClr val="000000"/>
                  </a:solidFill>
                  <a:latin typeface="Roboto"/>
                  <a:ea typeface="Roboto"/>
                  <a:cs typeface="Roboto"/>
                  <a:sym typeface="Roboto"/>
                </a:rPr>
                <a:t> del Estado </a:t>
              </a:r>
              <a:endParaRPr dirty="0"/>
            </a:p>
            <a:p>
              <a:pPr marL="171450" marR="0" lvl="1" indent="-171450" algn="l" rtl="0">
                <a:lnSpc>
                  <a:spcPct val="90000"/>
                </a:lnSpc>
                <a:spcBef>
                  <a:spcPts val="320"/>
                </a:spcBef>
                <a:spcAft>
                  <a:spcPts val="0"/>
                </a:spcAft>
                <a:buClr>
                  <a:srgbClr val="000000"/>
                </a:buClr>
                <a:buSzPts val="1600"/>
                <a:buFont typeface="Arial"/>
                <a:buChar char="••"/>
              </a:pPr>
              <a:r>
                <a:rPr lang="en-US" sz="1600" dirty="0" err="1">
                  <a:latin typeface="Roboto"/>
                  <a:ea typeface="Roboto"/>
                  <a:cs typeface="Roboto"/>
                  <a:sym typeface="Roboto"/>
                </a:rPr>
                <a:t>I</a:t>
              </a:r>
              <a:r>
                <a:rPr lang="en-US" sz="1600" b="0" i="0" u="none" strike="noStrike" cap="none" dirty="0" err="1">
                  <a:solidFill>
                    <a:srgbClr val="000000"/>
                  </a:solidFill>
                  <a:latin typeface="Roboto"/>
                  <a:ea typeface="Roboto"/>
                  <a:cs typeface="Roboto"/>
                  <a:sym typeface="Roboto"/>
                </a:rPr>
                <a:t>mpuestos</a:t>
              </a:r>
              <a:r>
                <a:rPr lang="en-US" sz="1600" b="0" i="0" u="none" strike="noStrike" cap="none" dirty="0">
                  <a:solidFill>
                    <a:srgbClr val="000000"/>
                  </a:solidFill>
                  <a:latin typeface="Roboto"/>
                  <a:ea typeface="Roboto"/>
                  <a:cs typeface="Roboto"/>
                  <a:sym typeface="Roboto"/>
                </a:rPr>
                <a:t> </a:t>
              </a:r>
              <a:endParaRPr dirty="0"/>
            </a:p>
            <a:p>
              <a:pPr marL="171450" marR="0" lvl="1" indent="-171450" algn="l" rtl="0">
                <a:lnSpc>
                  <a:spcPct val="90000"/>
                </a:lnSpc>
                <a:spcBef>
                  <a:spcPts val="320"/>
                </a:spcBef>
                <a:spcAft>
                  <a:spcPts val="0"/>
                </a:spcAft>
                <a:buClr>
                  <a:srgbClr val="000000"/>
                </a:buClr>
                <a:buSzPts val="1600"/>
                <a:buFont typeface="Arial"/>
                <a:buChar char="••"/>
              </a:pPr>
              <a:r>
                <a:rPr lang="en-US" sz="1600" dirty="0" err="1">
                  <a:latin typeface="Roboto"/>
                  <a:ea typeface="Roboto"/>
                  <a:cs typeface="Roboto"/>
                  <a:sym typeface="Roboto"/>
                </a:rPr>
                <a:t>E</a:t>
              </a:r>
              <a:r>
                <a:rPr lang="en-US" sz="1600" b="0" i="0" u="none" strike="noStrike" cap="none" dirty="0" err="1">
                  <a:solidFill>
                    <a:srgbClr val="000000"/>
                  </a:solidFill>
                  <a:latin typeface="Roboto"/>
                  <a:ea typeface="Roboto"/>
                  <a:cs typeface="Roboto"/>
                  <a:sym typeface="Roboto"/>
                </a:rPr>
                <a:t>ntidades</a:t>
              </a:r>
              <a:r>
                <a:rPr lang="en-US" sz="1600" b="0" i="0" u="none" strike="noStrike" cap="none" dirty="0">
                  <a:solidFill>
                    <a:srgbClr val="000000"/>
                  </a:solidFill>
                  <a:latin typeface="Roboto"/>
                  <a:ea typeface="Roboto"/>
                  <a:cs typeface="Roboto"/>
                  <a:sym typeface="Roboto"/>
                </a:rPr>
                <a:t> </a:t>
              </a:r>
              <a:r>
                <a:rPr lang="en-US" sz="1600" b="0" i="0" u="none" strike="noStrike" cap="none" dirty="0" err="1">
                  <a:solidFill>
                    <a:srgbClr val="000000"/>
                  </a:solidFill>
                  <a:latin typeface="Roboto"/>
                  <a:ea typeface="Roboto"/>
                  <a:cs typeface="Roboto"/>
                  <a:sym typeface="Roboto"/>
                </a:rPr>
                <a:t>donantes</a:t>
              </a:r>
              <a:endParaRPr dirty="0"/>
            </a:p>
          </p:txBody>
        </p:sp>
      </p:grpSp>
      <p:sp>
        <p:nvSpPr>
          <p:cNvPr id="12" name="Rectangle 11">
            <a:extLst>
              <a:ext uri="{FF2B5EF4-FFF2-40B4-BE49-F238E27FC236}">
                <a16:creationId xmlns:a16="http://schemas.microsoft.com/office/drawing/2014/main" id="{2D5F2BFB-98D2-4BB1-895B-846486ABDC3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6"/>
          <p:cNvPicPr preferRelativeResize="0"/>
          <p:nvPr/>
        </p:nvPicPr>
        <p:blipFill rotWithShape="1">
          <a:blip r:embed="rId3">
            <a:alphaModFix amt="45000"/>
          </a:blip>
          <a:srcRect l="10184"/>
          <a:stretch/>
        </p:blipFill>
        <p:spPr>
          <a:xfrm>
            <a:off x="0" y="0"/>
            <a:ext cx="6929145" cy="5143500"/>
          </a:xfrm>
          <a:prstGeom prst="rect">
            <a:avLst/>
          </a:prstGeom>
          <a:noFill/>
          <a:ln>
            <a:noFill/>
          </a:ln>
        </p:spPr>
      </p:pic>
      <p:sp>
        <p:nvSpPr>
          <p:cNvPr id="83" name="Google Shape;83;p16"/>
          <p:cNvSpPr txBox="1"/>
          <p:nvPr/>
        </p:nvSpPr>
        <p:spPr>
          <a:xfrm>
            <a:off x="6747525" y="3829950"/>
            <a:ext cx="15288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1"/>
              </a:solidFill>
              <a:latin typeface="Merriweather"/>
              <a:ea typeface="Merriweather"/>
              <a:cs typeface="Merriweather"/>
              <a:sym typeface="Merriweather"/>
            </a:endParaRPr>
          </a:p>
        </p:txBody>
      </p:sp>
      <p:sp>
        <p:nvSpPr>
          <p:cNvPr id="84" name="Google Shape;84;p16"/>
          <p:cNvSpPr txBox="1"/>
          <p:nvPr/>
        </p:nvSpPr>
        <p:spPr>
          <a:xfrm>
            <a:off x="2816575" y="163050"/>
            <a:ext cx="6156000" cy="374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500"/>
              <a:buFont typeface="Arial"/>
              <a:buNone/>
            </a:pPr>
            <a:r>
              <a:rPr lang="en-US" sz="2500" b="0" i="0" u="none" strike="noStrike" cap="none">
                <a:solidFill>
                  <a:schemeClr val="accent1"/>
                </a:solidFill>
                <a:latin typeface="Merriweather"/>
                <a:ea typeface="Merriweather"/>
                <a:cs typeface="Merriweather"/>
                <a:sym typeface="Merriweather"/>
              </a:rPr>
              <a:t>Los programas de reparaciones a favor de las víctimas de violaciones a los derechos humanos buscan </a:t>
            </a:r>
            <a:r>
              <a:rPr lang="en-US" sz="2500" b="1" i="0" u="none" strike="noStrike" cap="none">
                <a:solidFill>
                  <a:schemeClr val="accent1"/>
                </a:solidFill>
                <a:latin typeface="Merriweather"/>
                <a:ea typeface="Merriweather"/>
                <a:cs typeface="Merriweather"/>
                <a:sym typeface="Merriweather"/>
              </a:rPr>
              <a:t>justicia</a:t>
            </a:r>
            <a:r>
              <a:rPr lang="en-US" sz="2500" b="0" i="0" u="none" strike="noStrike" cap="none">
                <a:solidFill>
                  <a:schemeClr val="accent1"/>
                </a:solidFill>
                <a:latin typeface="Merriweather"/>
                <a:ea typeface="Merriweather"/>
                <a:cs typeface="Merriweather"/>
                <a:sym typeface="Merriweather"/>
              </a:rPr>
              <a:t> para las víctimas. Señalan que el Estado debe comprender su </a:t>
            </a:r>
            <a:r>
              <a:rPr lang="en-US" sz="2500" b="1" i="0" u="none" strike="noStrike" cap="none">
                <a:solidFill>
                  <a:schemeClr val="accent1"/>
                </a:solidFill>
                <a:latin typeface="Merriweather"/>
                <a:ea typeface="Merriweather"/>
                <a:cs typeface="Merriweather"/>
                <a:sym typeface="Merriweather"/>
              </a:rPr>
              <a:t>obligación moral y jurídica</a:t>
            </a:r>
            <a:r>
              <a:rPr lang="en-US" sz="2500" b="0" i="0" u="none" strike="noStrike" cap="none">
                <a:solidFill>
                  <a:schemeClr val="accent1"/>
                </a:solidFill>
                <a:latin typeface="Merriweather"/>
                <a:ea typeface="Merriweather"/>
                <a:cs typeface="Merriweather"/>
                <a:sym typeface="Merriweather"/>
              </a:rPr>
              <a:t> de reconocer y compensar las irregularidades ocurridas y </a:t>
            </a:r>
            <a:r>
              <a:rPr lang="en-US" sz="2500" b="1" i="0" u="none" strike="noStrike" cap="none">
                <a:solidFill>
                  <a:schemeClr val="accent1"/>
                </a:solidFill>
                <a:latin typeface="Merriweather"/>
                <a:ea typeface="Merriweather"/>
                <a:cs typeface="Merriweather"/>
                <a:sym typeface="Merriweather"/>
              </a:rPr>
              <a:t>subsanar las consecuencias</a:t>
            </a:r>
            <a:r>
              <a:rPr lang="en-US" sz="2500" b="0" i="0" u="none" strike="noStrike" cap="none">
                <a:solidFill>
                  <a:schemeClr val="accent1"/>
                </a:solidFill>
                <a:latin typeface="Merriweather"/>
                <a:ea typeface="Merriweather"/>
                <a:cs typeface="Merriweather"/>
                <a:sym typeface="Merriweather"/>
              </a:rPr>
              <a:t> de las violaciones en la medida de lo posible.</a:t>
            </a:r>
            <a:r>
              <a:rPr lang="en-US" sz="2400" b="0" i="0" u="none" strike="noStrike" cap="none">
                <a:solidFill>
                  <a:schemeClr val="accent1"/>
                </a:solidFill>
                <a:latin typeface="Merriweather"/>
                <a:ea typeface="Merriweather"/>
                <a:cs typeface="Merriweather"/>
                <a:sym typeface="Merriweather"/>
              </a:rPr>
              <a:t> </a:t>
            </a:r>
            <a:endParaRPr/>
          </a:p>
        </p:txBody>
      </p:sp>
      <p:sp>
        <p:nvSpPr>
          <p:cNvPr id="5" name="Rectangle 4">
            <a:extLst>
              <a:ext uri="{FF2B5EF4-FFF2-40B4-BE49-F238E27FC236}">
                <a16:creationId xmlns:a16="http://schemas.microsoft.com/office/drawing/2014/main" id="{13C4E7AF-62DD-4EED-AE35-982D8FA2606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309600" y="102125"/>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Obstáculos al acceso</a:t>
            </a:r>
            <a:endParaRPr/>
          </a:p>
        </p:txBody>
      </p:sp>
      <p:grpSp>
        <p:nvGrpSpPr>
          <p:cNvPr id="437" name="Google Shape;437;p61"/>
          <p:cNvGrpSpPr/>
          <p:nvPr/>
        </p:nvGrpSpPr>
        <p:grpSpPr>
          <a:xfrm>
            <a:off x="4837225" y="1634309"/>
            <a:ext cx="4124400" cy="2171520"/>
            <a:chOff x="0" y="28146"/>
            <a:chExt cx="4124400" cy="2171520"/>
          </a:xfrm>
        </p:grpSpPr>
        <p:sp>
          <p:nvSpPr>
            <p:cNvPr id="438" name="Google Shape;438;p61"/>
            <p:cNvSpPr/>
            <p:nvPr/>
          </p:nvSpPr>
          <p:spPr>
            <a:xfrm>
              <a:off x="0" y="28146"/>
              <a:ext cx="4124400" cy="48672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1"/>
            <p:cNvSpPr txBox="1"/>
            <p:nvPr/>
          </p:nvSpPr>
          <p:spPr>
            <a:xfrm>
              <a:off x="23760" y="51906"/>
              <a:ext cx="4076880" cy="439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US" sz="1800" dirty="0">
                  <a:solidFill>
                    <a:schemeClr val="lt1"/>
                  </a:solidFill>
                  <a:latin typeface="Roboto"/>
                  <a:ea typeface="Roboto"/>
                  <a:cs typeface="Roboto"/>
                  <a:sym typeface="Roboto"/>
                </a:rPr>
                <a:t>F</a:t>
              </a:r>
              <a:r>
                <a:rPr lang="en-US" sz="1800" b="0" i="0" u="none" strike="noStrike" cap="none" dirty="0">
                  <a:solidFill>
                    <a:schemeClr val="lt1"/>
                  </a:solidFill>
                  <a:latin typeface="Roboto"/>
                  <a:ea typeface="Roboto"/>
                  <a:cs typeface="Roboto"/>
                  <a:sym typeface="Roboto"/>
                </a:rPr>
                <a:t>alta de </a:t>
              </a:r>
              <a:r>
                <a:rPr lang="en-US" sz="1800" b="0" i="0" u="none" strike="noStrike" cap="none" dirty="0" err="1">
                  <a:solidFill>
                    <a:schemeClr val="lt1"/>
                  </a:solidFill>
                  <a:latin typeface="Roboto"/>
                  <a:ea typeface="Roboto"/>
                  <a:cs typeface="Roboto"/>
                  <a:sym typeface="Roboto"/>
                </a:rPr>
                <a:t>documentos</a:t>
              </a:r>
              <a:r>
                <a:rPr lang="en-US" sz="1800" b="0" i="0" u="none" strike="noStrike" cap="none" dirty="0">
                  <a:solidFill>
                    <a:schemeClr val="lt1"/>
                  </a:solidFill>
                  <a:latin typeface="Roboto"/>
                  <a:ea typeface="Roboto"/>
                  <a:cs typeface="Roboto"/>
                  <a:sym typeface="Roboto"/>
                </a:rPr>
                <a:t> de </a:t>
              </a:r>
              <a:r>
                <a:rPr lang="en-US" sz="1800" b="0" i="0" u="none" strike="noStrike" cap="none" dirty="0" err="1">
                  <a:solidFill>
                    <a:schemeClr val="lt1"/>
                  </a:solidFill>
                  <a:latin typeface="Roboto"/>
                  <a:ea typeface="Roboto"/>
                  <a:cs typeface="Roboto"/>
                  <a:sym typeface="Roboto"/>
                </a:rPr>
                <a:t>identidad</a:t>
              </a:r>
              <a:endParaRPr dirty="0"/>
            </a:p>
          </p:txBody>
        </p:sp>
        <p:sp>
          <p:nvSpPr>
            <p:cNvPr id="440" name="Google Shape;440;p61"/>
            <p:cNvSpPr/>
            <p:nvPr/>
          </p:nvSpPr>
          <p:spPr>
            <a:xfrm>
              <a:off x="0" y="589746"/>
              <a:ext cx="4124400" cy="48672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1"/>
            <p:cNvSpPr txBox="1"/>
            <p:nvPr/>
          </p:nvSpPr>
          <p:spPr>
            <a:xfrm>
              <a:off x="23760" y="613506"/>
              <a:ext cx="4076880" cy="439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US" sz="1800" dirty="0" err="1">
                  <a:solidFill>
                    <a:schemeClr val="lt1"/>
                  </a:solidFill>
                  <a:latin typeface="Roboto"/>
                  <a:ea typeface="Roboto"/>
                  <a:cs typeface="Roboto"/>
                  <a:sym typeface="Roboto"/>
                </a:rPr>
                <a:t>F</a:t>
              </a:r>
              <a:r>
                <a:rPr lang="en-US" sz="1800" b="0" i="0" u="none" strike="noStrike" cap="none" dirty="0" err="1">
                  <a:solidFill>
                    <a:schemeClr val="lt1"/>
                  </a:solidFill>
                  <a:latin typeface="Roboto"/>
                  <a:ea typeface="Roboto"/>
                  <a:cs typeface="Roboto"/>
                  <a:sym typeface="Roboto"/>
                </a:rPr>
                <a:t>inancieros</a:t>
              </a:r>
              <a:endParaRPr dirty="0"/>
            </a:p>
          </p:txBody>
        </p:sp>
        <p:sp>
          <p:nvSpPr>
            <p:cNvPr id="442" name="Google Shape;442;p61"/>
            <p:cNvSpPr/>
            <p:nvPr/>
          </p:nvSpPr>
          <p:spPr>
            <a:xfrm>
              <a:off x="0" y="1151346"/>
              <a:ext cx="4124400" cy="48672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1"/>
            <p:cNvSpPr txBox="1"/>
            <p:nvPr/>
          </p:nvSpPr>
          <p:spPr>
            <a:xfrm>
              <a:off x="23760" y="1175106"/>
              <a:ext cx="4076880" cy="439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US" sz="1800" dirty="0" err="1">
                  <a:solidFill>
                    <a:schemeClr val="lt1"/>
                  </a:solidFill>
                  <a:latin typeface="Roboto"/>
                  <a:ea typeface="Roboto"/>
                  <a:cs typeface="Roboto"/>
                  <a:sym typeface="Roboto"/>
                </a:rPr>
                <a:t>L</a:t>
              </a:r>
              <a:r>
                <a:rPr lang="en-US" sz="1800" b="0" i="0" u="none" strike="noStrike" cap="none" dirty="0" err="1">
                  <a:solidFill>
                    <a:schemeClr val="lt1"/>
                  </a:solidFill>
                  <a:latin typeface="Roboto"/>
                  <a:ea typeface="Roboto"/>
                  <a:cs typeface="Roboto"/>
                  <a:sym typeface="Roboto"/>
                </a:rPr>
                <a:t>ogísticos</a:t>
              </a:r>
              <a:endParaRPr dirty="0"/>
            </a:p>
          </p:txBody>
        </p:sp>
        <p:sp>
          <p:nvSpPr>
            <p:cNvPr id="444" name="Google Shape;444;p61"/>
            <p:cNvSpPr/>
            <p:nvPr/>
          </p:nvSpPr>
          <p:spPr>
            <a:xfrm>
              <a:off x="0" y="1712946"/>
              <a:ext cx="4124400" cy="48672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1"/>
            <p:cNvSpPr txBox="1"/>
            <p:nvPr/>
          </p:nvSpPr>
          <p:spPr>
            <a:xfrm>
              <a:off x="23760" y="1736706"/>
              <a:ext cx="4076880" cy="4392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US" sz="1800" dirty="0" err="1">
                  <a:solidFill>
                    <a:schemeClr val="lt1"/>
                  </a:solidFill>
                  <a:latin typeface="Roboto"/>
                  <a:ea typeface="Roboto"/>
                  <a:cs typeface="Roboto"/>
                  <a:sym typeface="Roboto"/>
                </a:rPr>
                <a:t>E</a:t>
              </a:r>
              <a:r>
                <a:rPr lang="en-US" sz="1800" b="0" i="0" u="none" strike="noStrike" cap="none" dirty="0" err="1">
                  <a:solidFill>
                    <a:schemeClr val="lt1"/>
                  </a:solidFill>
                  <a:latin typeface="Roboto"/>
                  <a:ea typeface="Roboto"/>
                  <a:cs typeface="Roboto"/>
                  <a:sym typeface="Roboto"/>
                </a:rPr>
                <a:t>stigma</a:t>
              </a:r>
              <a:endParaRPr dirty="0"/>
            </a:p>
          </p:txBody>
        </p:sp>
      </p:grpSp>
      <p:pic>
        <p:nvPicPr>
          <p:cNvPr id="446" name="Google Shape;446;p61"/>
          <p:cNvPicPr preferRelativeResize="0"/>
          <p:nvPr/>
        </p:nvPicPr>
        <p:blipFill rotWithShape="1">
          <a:blip r:embed="rId3">
            <a:alphaModFix/>
          </a:blip>
          <a:srcRect/>
          <a:stretch/>
        </p:blipFill>
        <p:spPr>
          <a:xfrm>
            <a:off x="0" y="1361100"/>
            <a:ext cx="4572000" cy="3047990"/>
          </a:xfrm>
          <a:prstGeom prst="rect">
            <a:avLst/>
          </a:prstGeom>
          <a:noFill/>
          <a:ln>
            <a:noFill/>
          </a:ln>
        </p:spPr>
      </p:pic>
      <p:sp>
        <p:nvSpPr>
          <p:cNvPr id="13" name="Rectangle 12">
            <a:extLst>
              <a:ext uri="{FF2B5EF4-FFF2-40B4-BE49-F238E27FC236}">
                <a16:creationId xmlns:a16="http://schemas.microsoft.com/office/drawing/2014/main" id="{9184F579-D033-4B34-A002-FA99E2117FD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2"/>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11. Cómo generar un impacto transformador</a:t>
            </a:r>
            <a:endParaRPr/>
          </a:p>
        </p:txBody>
      </p:sp>
      <p:sp>
        <p:nvSpPr>
          <p:cNvPr id="452" name="Google Shape;452;p62"/>
          <p:cNvSpPr txBox="1"/>
          <p:nvPr/>
        </p:nvSpPr>
        <p:spPr>
          <a:xfrm>
            <a:off x="4603450" y="500925"/>
            <a:ext cx="4083600" cy="403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Roboto"/>
                <a:ea typeface="Roboto"/>
                <a:cs typeface="Roboto"/>
                <a:sym typeface="Roboto"/>
              </a:rPr>
              <a:t>Las </a:t>
            </a:r>
            <a:r>
              <a:rPr lang="en-US" sz="2200" b="0" i="0" u="none" strike="noStrike" cap="none" dirty="0" err="1">
                <a:solidFill>
                  <a:schemeClr val="dk1"/>
                </a:solidFill>
                <a:latin typeface="Roboto"/>
                <a:ea typeface="Roboto"/>
                <a:cs typeface="Roboto"/>
                <a:sym typeface="Roboto"/>
              </a:rPr>
              <a:t>reparaciones</a:t>
            </a:r>
            <a:r>
              <a:rPr lang="en-US" sz="2200" b="0" i="0" u="none" strike="noStrike" cap="none" dirty="0">
                <a:solidFill>
                  <a:schemeClr val="dk1"/>
                </a:solidFill>
                <a:latin typeface="Roboto"/>
                <a:ea typeface="Roboto"/>
                <a:cs typeface="Roboto"/>
                <a:sym typeface="Roboto"/>
              </a:rPr>
              <a:t> </a:t>
            </a:r>
            <a:r>
              <a:rPr lang="en-US" sz="2200" b="0" i="0" u="none" strike="noStrike" cap="none" dirty="0" err="1">
                <a:solidFill>
                  <a:schemeClr val="dk1"/>
                </a:solidFill>
                <a:latin typeface="Roboto"/>
                <a:ea typeface="Roboto"/>
                <a:cs typeface="Roboto"/>
                <a:sym typeface="Roboto"/>
              </a:rPr>
              <a:t>pueden</a:t>
            </a:r>
            <a:r>
              <a:rPr lang="en-US" sz="2200" b="0" i="0" u="none" strike="noStrike" cap="none" dirty="0">
                <a:solidFill>
                  <a:schemeClr val="dk1"/>
                </a:solidFill>
                <a:latin typeface="Roboto"/>
                <a:ea typeface="Roboto"/>
                <a:cs typeface="Roboto"/>
                <a:sym typeface="Roboto"/>
              </a:rPr>
              <a:t> </a:t>
            </a:r>
            <a:r>
              <a:rPr lang="en-US" sz="2200" b="0" i="0" u="none" strike="noStrike" cap="none" dirty="0" err="1">
                <a:solidFill>
                  <a:schemeClr val="dk1"/>
                </a:solidFill>
                <a:latin typeface="Roboto"/>
                <a:ea typeface="Roboto"/>
                <a:cs typeface="Roboto"/>
                <a:sym typeface="Roboto"/>
              </a:rPr>
              <a:t>ayudar</a:t>
            </a:r>
            <a:r>
              <a:rPr lang="en-US" sz="2200" b="0" i="0" u="none" strike="noStrike" cap="none" dirty="0">
                <a:solidFill>
                  <a:schemeClr val="dk1"/>
                </a:solidFill>
                <a:latin typeface="Roboto"/>
                <a:ea typeface="Roboto"/>
                <a:cs typeface="Roboto"/>
                <a:sym typeface="Roboto"/>
              </a:rPr>
              <a:t> a </a:t>
            </a:r>
            <a:r>
              <a:rPr lang="en-US" sz="2200" b="0" i="0" u="none" strike="noStrike" cap="none" dirty="0" err="1">
                <a:solidFill>
                  <a:schemeClr val="dk1"/>
                </a:solidFill>
                <a:latin typeface="Roboto"/>
                <a:ea typeface="Roboto"/>
                <a:cs typeface="Roboto"/>
                <a:sym typeface="Roboto"/>
              </a:rPr>
              <a:t>subsanar</a:t>
            </a:r>
            <a:r>
              <a:rPr lang="en-US" sz="2200" b="0" i="0" u="none" strike="noStrike" cap="none" dirty="0">
                <a:solidFill>
                  <a:schemeClr val="dk1"/>
                </a:solidFill>
                <a:latin typeface="Roboto"/>
                <a:ea typeface="Roboto"/>
                <a:cs typeface="Roboto"/>
                <a:sym typeface="Roboto"/>
              </a:rPr>
              <a:t> las </a:t>
            </a:r>
            <a:r>
              <a:rPr lang="en-US" sz="2200" b="0" i="0" u="none" strike="noStrike" cap="none" dirty="0" err="1">
                <a:solidFill>
                  <a:schemeClr val="dk1"/>
                </a:solidFill>
                <a:latin typeface="Roboto"/>
                <a:ea typeface="Roboto"/>
                <a:cs typeface="Roboto"/>
                <a:sym typeface="Roboto"/>
              </a:rPr>
              <a:t>injusticias</a:t>
            </a:r>
            <a:r>
              <a:rPr lang="en-US" sz="2200" b="0" i="0" u="none" strike="noStrike" cap="none" dirty="0">
                <a:solidFill>
                  <a:schemeClr val="dk1"/>
                </a:solidFill>
                <a:latin typeface="Roboto"/>
                <a:ea typeface="Roboto"/>
                <a:cs typeface="Roboto"/>
                <a:sym typeface="Roboto"/>
              </a:rPr>
              <a:t> o </a:t>
            </a:r>
            <a:r>
              <a:rPr lang="en-US" sz="2200" b="0" i="0" u="none" strike="noStrike" cap="none" dirty="0" err="1">
                <a:solidFill>
                  <a:schemeClr val="dk1"/>
                </a:solidFill>
                <a:latin typeface="Roboto"/>
                <a:ea typeface="Roboto"/>
                <a:cs typeface="Roboto"/>
                <a:sym typeface="Roboto"/>
              </a:rPr>
              <a:t>desigualdades</a:t>
            </a:r>
            <a:r>
              <a:rPr lang="en-US" sz="2200" b="0" i="0" u="none" strike="noStrike" cap="none" dirty="0">
                <a:solidFill>
                  <a:schemeClr val="dk1"/>
                </a:solidFill>
                <a:latin typeface="Roboto"/>
                <a:ea typeface="Roboto"/>
                <a:cs typeface="Roboto"/>
                <a:sym typeface="Roboto"/>
              </a:rPr>
              <a:t> </a:t>
            </a:r>
            <a:r>
              <a:rPr lang="en-US" sz="2200" b="0" i="0" u="none" strike="noStrike" cap="none" dirty="0" err="1">
                <a:solidFill>
                  <a:schemeClr val="dk1"/>
                </a:solidFill>
                <a:latin typeface="Roboto"/>
                <a:ea typeface="Roboto"/>
                <a:cs typeface="Roboto"/>
                <a:sym typeface="Roboto"/>
              </a:rPr>
              <a:t>históricas</a:t>
            </a:r>
            <a:r>
              <a:rPr lang="en-US" sz="2200" b="0" i="0" u="none" strike="noStrike" cap="none" dirty="0">
                <a:solidFill>
                  <a:schemeClr val="dk1"/>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Roboto"/>
                <a:ea typeface="Roboto"/>
                <a:cs typeface="Roboto"/>
                <a:sym typeface="Roboto"/>
              </a:rPr>
              <a:t>Si </a:t>
            </a:r>
            <a:r>
              <a:rPr lang="en-US" sz="2000" b="1" i="0" u="none" strike="noStrike" cap="none" dirty="0" err="1">
                <a:solidFill>
                  <a:schemeClr val="dk1"/>
                </a:solidFill>
                <a:latin typeface="Roboto"/>
                <a:ea typeface="Roboto"/>
                <a:cs typeface="Roboto"/>
                <a:sym typeface="Roboto"/>
              </a:rPr>
              <a:t>los</a:t>
            </a:r>
            <a:r>
              <a:rPr lang="en-US" sz="2000" b="1" i="0" u="none" strike="noStrike" cap="none" dirty="0">
                <a:solidFill>
                  <a:schemeClr val="dk1"/>
                </a:solidFill>
                <a:latin typeface="Roboto"/>
                <a:ea typeface="Roboto"/>
                <a:cs typeface="Roboto"/>
                <a:sym typeface="Roboto"/>
              </a:rPr>
              <a:t> </a:t>
            </a:r>
            <a:r>
              <a:rPr lang="en-US" sz="2000" b="1" i="0" u="none" strike="noStrike" cap="none" dirty="0" err="1">
                <a:solidFill>
                  <a:schemeClr val="dk1"/>
                </a:solidFill>
                <a:latin typeface="Roboto"/>
                <a:ea typeface="Roboto"/>
                <a:cs typeface="Roboto"/>
                <a:sym typeface="Roboto"/>
              </a:rPr>
              <a:t>programas</a:t>
            </a:r>
            <a:r>
              <a:rPr lang="en-US" sz="2000" b="1" i="0" u="none" strike="noStrike" cap="none" dirty="0">
                <a:solidFill>
                  <a:schemeClr val="dk1"/>
                </a:solidFill>
                <a:latin typeface="Roboto"/>
                <a:ea typeface="Roboto"/>
                <a:cs typeface="Roboto"/>
                <a:sym typeface="Roboto"/>
              </a:rPr>
              <a:t> de </a:t>
            </a:r>
            <a:r>
              <a:rPr lang="en-US" sz="2000" b="1" i="0" u="none" strike="noStrike" cap="none" dirty="0" err="1">
                <a:solidFill>
                  <a:schemeClr val="dk1"/>
                </a:solidFill>
                <a:latin typeface="Roboto"/>
                <a:ea typeface="Roboto"/>
                <a:cs typeface="Roboto"/>
                <a:sym typeface="Roboto"/>
              </a:rPr>
              <a:t>reparaciones</a:t>
            </a:r>
            <a:r>
              <a:rPr lang="en-US" sz="2000" b="1" i="0" u="none" strike="noStrike" cap="none" dirty="0">
                <a:solidFill>
                  <a:schemeClr val="dk1"/>
                </a:solidFill>
                <a:latin typeface="Roboto"/>
                <a:ea typeface="Roboto"/>
                <a:cs typeface="Roboto"/>
                <a:sym typeface="Roboto"/>
              </a:rPr>
              <a:t> no </a:t>
            </a:r>
            <a:r>
              <a:rPr lang="en-US" sz="2000" b="1" i="0" u="none" strike="noStrike" cap="none" dirty="0" err="1">
                <a:solidFill>
                  <a:schemeClr val="dk1"/>
                </a:solidFill>
                <a:latin typeface="Roboto"/>
                <a:ea typeface="Roboto"/>
                <a:cs typeface="Roboto"/>
                <a:sym typeface="Roboto"/>
              </a:rPr>
              <a:t>contemplan</a:t>
            </a:r>
            <a:r>
              <a:rPr lang="en-US" sz="2000" b="1" i="0" u="none" strike="noStrike" cap="none" dirty="0">
                <a:solidFill>
                  <a:schemeClr val="dk1"/>
                </a:solidFill>
                <a:latin typeface="Roboto"/>
                <a:ea typeface="Roboto"/>
                <a:cs typeface="Roboto"/>
                <a:sym typeface="Roboto"/>
              </a:rPr>
              <a:t> las </a:t>
            </a:r>
            <a:r>
              <a:rPr lang="en-US" sz="2000" b="1" i="0" u="none" strike="noStrike" cap="none" dirty="0" err="1">
                <a:solidFill>
                  <a:schemeClr val="dk1"/>
                </a:solidFill>
                <a:latin typeface="Roboto"/>
                <a:ea typeface="Roboto"/>
                <a:cs typeface="Roboto"/>
                <a:sym typeface="Roboto"/>
              </a:rPr>
              <a:t>desigualdades</a:t>
            </a:r>
            <a:r>
              <a:rPr lang="en-US" sz="2000" b="1" i="0" u="none" strike="noStrike" cap="none" dirty="0">
                <a:solidFill>
                  <a:schemeClr val="dk1"/>
                </a:solidFill>
                <a:latin typeface="Roboto"/>
                <a:ea typeface="Roboto"/>
                <a:cs typeface="Roboto"/>
                <a:sym typeface="Roboto"/>
              </a:rPr>
              <a:t> </a:t>
            </a:r>
            <a:r>
              <a:rPr lang="en-US" sz="2000" b="1" i="0" u="none" strike="noStrike" cap="none" dirty="0" err="1">
                <a:solidFill>
                  <a:schemeClr val="dk1"/>
                </a:solidFill>
                <a:latin typeface="Roboto"/>
                <a:ea typeface="Roboto"/>
                <a:cs typeface="Roboto"/>
                <a:sym typeface="Roboto"/>
              </a:rPr>
              <a:t>estructurales</a:t>
            </a:r>
            <a:r>
              <a:rPr lang="en-US" sz="2000" b="1" i="0" u="none" strike="noStrike" cap="none" dirty="0">
                <a:solidFill>
                  <a:schemeClr val="dk1"/>
                </a:solidFill>
                <a:latin typeface="Roboto"/>
                <a:ea typeface="Roboto"/>
                <a:cs typeface="Roboto"/>
                <a:sym typeface="Roboto"/>
              </a:rPr>
              <a:t> </a:t>
            </a:r>
            <a:r>
              <a:rPr lang="en-US" sz="2000" b="0" i="0" u="none" strike="noStrike" cap="none" dirty="0">
                <a:solidFill>
                  <a:schemeClr val="dk1"/>
                </a:solidFill>
                <a:latin typeface="Roboto"/>
                <a:ea typeface="Roboto"/>
                <a:cs typeface="Roboto"/>
                <a:sym typeface="Roboto"/>
              </a:rPr>
              <a:t>que </a:t>
            </a:r>
            <a:r>
              <a:rPr lang="en-US" sz="2000" b="0" i="0" u="none" strike="noStrike" cap="none" dirty="0" err="1">
                <a:solidFill>
                  <a:schemeClr val="dk1"/>
                </a:solidFill>
                <a:latin typeface="Roboto"/>
                <a:ea typeface="Roboto"/>
                <a:cs typeface="Roboto"/>
                <a:sym typeface="Roboto"/>
              </a:rPr>
              <a:t>contribuyeron</a:t>
            </a:r>
            <a:r>
              <a:rPr lang="en-US" sz="2000" b="0" i="0" u="none" strike="noStrike" cap="none" dirty="0">
                <a:solidFill>
                  <a:schemeClr val="dk1"/>
                </a:solidFill>
                <a:latin typeface="Roboto"/>
                <a:ea typeface="Roboto"/>
                <a:cs typeface="Roboto"/>
                <a:sym typeface="Roboto"/>
              </a:rPr>
              <a:t> a la </a:t>
            </a:r>
            <a:r>
              <a:rPr lang="en-US" sz="2000" b="0" i="0" u="none" strike="noStrike" cap="none" dirty="0" err="1">
                <a:solidFill>
                  <a:schemeClr val="dk1"/>
                </a:solidFill>
                <a:latin typeface="Roboto"/>
                <a:ea typeface="Roboto"/>
                <a:cs typeface="Roboto"/>
                <a:sym typeface="Roboto"/>
              </a:rPr>
              <a:t>existencia</a:t>
            </a:r>
            <a:r>
              <a:rPr lang="en-US" sz="2000" b="0" i="0" u="none" strike="noStrike" cap="none" dirty="0">
                <a:solidFill>
                  <a:schemeClr val="dk1"/>
                </a:solidFill>
                <a:latin typeface="Roboto"/>
                <a:ea typeface="Roboto"/>
                <a:cs typeface="Roboto"/>
                <a:sym typeface="Roboto"/>
              </a:rPr>
              <a:t> de </a:t>
            </a:r>
            <a:r>
              <a:rPr lang="en-US" sz="2000" b="0" i="0" u="none" strike="noStrike" cap="none" dirty="0" err="1">
                <a:solidFill>
                  <a:schemeClr val="dk1"/>
                </a:solidFill>
                <a:latin typeface="Roboto"/>
                <a:ea typeface="Roboto"/>
                <a:cs typeface="Roboto"/>
                <a:sym typeface="Roboto"/>
              </a:rPr>
              <a:t>violencia</a:t>
            </a:r>
            <a:r>
              <a:rPr lang="en-US" sz="2000" b="0" i="0" u="none" strike="noStrike" cap="none" dirty="0">
                <a:solidFill>
                  <a:schemeClr val="dk1"/>
                </a:solidFill>
                <a:latin typeface="Roboto"/>
                <a:ea typeface="Roboto"/>
                <a:cs typeface="Roboto"/>
                <a:sym typeface="Roboto"/>
              </a:rPr>
              <a:t> </a:t>
            </a:r>
            <a:r>
              <a:rPr lang="en-US" sz="2000" b="0" i="0" u="none" strike="noStrike" cap="none" dirty="0" err="1">
                <a:solidFill>
                  <a:schemeClr val="dk1"/>
                </a:solidFill>
                <a:latin typeface="Roboto"/>
                <a:ea typeface="Roboto"/>
                <a:cs typeface="Roboto"/>
                <a:sym typeface="Roboto"/>
              </a:rPr>
              <a:t>basada</a:t>
            </a:r>
            <a:r>
              <a:rPr lang="en-US" sz="2000" b="0" i="0" u="none" strike="noStrike" cap="none" dirty="0">
                <a:solidFill>
                  <a:schemeClr val="dk1"/>
                </a:solidFill>
                <a:latin typeface="Roboto"/>
                <a:ea typeface="Roboto"/>
                <a:cs typeface="Roboto"/>
                <a:sym typeface="Roboto"/>
              </a:rPr>
              <a:t> </a:t>
            </a:r>
            <a:r>
              <a:rPr lang="en-US" sz="2000" b="0" i="0" u="none" strike="noStrike" cap="none" dirty="0" err="1">
                <a:solidFill>
                  <a:schemeClr val="dk1"/>
                </a:solidFill>
                <a:latin typeface="Roboto"/>
                <a:ea typeface="Roboto"/>
                <a:cs typeface="Roboto"/>
                <a:sym typeface="Roboto"/>
              </a:rPr>
              <a:t>en</a:t>
            </a:r>
            <a:r>
              <a:rPr lang="en-US" sz="2000" b="0" i="0" u="none" strike="noStrike" cap="none" dirty="0">
                <a:solidFill>
                  <a:schemeClr val="dk1"/>
                </a:solidFill>
                <a:latin typeface="Roboto"/>
                <a:ea typeface="Roboto"/>
                <a:cs typeface="Roboto"/>
                <a:sym typeface="Roboto"/>
              </a:rPr>
              <a:t> </a:t>
            </a:r>
            <a:r>
              <a:rPr lang="en-US" sz="2000" b="0" i="0" u="none" strike="noStrike" cap="none" dirty="0" err="1">
                <a:solidFill>
                  <a:schemeClr val="dk1"/>
                </a:solidFill>
                <a:latin typeface="Roboto"/>
                <a:ea typeface="Roboto"/>
                <a:cs typeface="Roboto"/>
                <a:sym typeface="Roboto"/>
              </a:rPr>
              <a:t>género</a:t>
            </a:r>
            <a:r>
              <a:rPr lang="en-US" sz="2000" b="0" i="0" u="none" strike="noStrike" cap="none" dirty="0">
                <a:solidFill>
                  <a:schemeClr val="dk1"/>
                </a:solidFill>
                <a:latin typeface="Roboto"/>
                <a:ea typeface="Roboto"/>
                <a:cs typeface="Roboto"/>
                <a:sym typeface="Roboto"/>
              </a:rPr>
              <a:t> </a:t>
            </a:r>
            <a:r>
              <a:rPr lang="en-US" sz="2000" b="0" i="0" u="none" strike="noStrike" cap="none" dirty="0" err="1">
                <a:solidFill>
                  <a:schemeClr val="dk1"/>
                </a:solidFill>
                <a:latin typeface="Roboto"/>
                <a:ea typeface="Roboto"/>
                <a:cs typeface="Roboto"/>
                <a:sym typeface="Roboto"/>
              </a:rPr>
              <a:t>durante</a:t>
            </a:r>
            <a:r>
              <a:rPr lang="en-US" sz="2000" b="0" i="0" u="none" strike="noStrike" cap="none" dirty="0">
                <a:solidFill>
                  <a:schemeClr val="dk1"/>
                </a:solidFill>
                <a:latin typeface="Roboto"/>
                <a:ea typeface="Roboto"/>
                <a:cs typeface="Roboto"/>
                <a:sym typeface="Roboto"/>
              </a:rPr>
              <a:t> un </a:t>
            </a:r>
            <a:r>
              <a:rPr lang="en-US" sz="2000" b="0" i="0" u="none" strike="noStrike" cap="none" dirty="0" err="1">
                <a:solidFill>
                  <a:schemeClr val="dk1"/>
                </a:solidFill>
                <a:latin typeface="Roboto"/>
                <a:ea typeface="Roboto"/>
                <a:cs typeface="Roboto"/>
                <a:sym typeface="Roboto"/>
              </a:rPr>
              <a:t>conflicto</a:t>
            </a:r>
            <a:r>
              <a:rPr lang="en-US" sz="2000" b="0" i="0" u="none" strike="noStrike" cap="none" dirty="0">
                <a:solidFill>
                  <a:schemeClr val="dk1"/>
                </a:solidFill>
                <a:latin typeface="Roboto"/>
                <a:ea typeface="Roboto"/>
                <a:cs typeface="Roboto"/>
                <a:sym typeface="Roboto"/>
              </a:rPr>
              <a:t> o </a:t>
            </a:r>
            <a:r>
              <a:rPr lang="en-US" sz="2000" b="0" i="0" u="none" strike="noStrike" cap="none" dirty="0" err="1">
                <a:solidFill>
                  <a:schemeClr val="dk1"/>
                </a:solidFill>
                <a:latin typeface="Roboto"/>
                <a:ea typeface="Roboto"/>
                <a:cs typeface="Roboto"/>
                <a:sym typeface="Roboto"/>
              </a:rPr>
              <a:t>periodo</a:t>
            </a:r>
            <a:r>
              <a:rPr lang="en-US" sz="2000" b="0" i="0" u="none" strike="noStrike" cap="none" dirty="0">
                <a:solidFill>
                  <a:schemeClr val="dk1"/>
                </a:solidFill>
                <a:latin typeface="Roboto"/>
                <a:ea typeface="Roboto"/>
                <a:cs typeface="Roboto"/>
                <a:sym typeface="Roboto"/>
              </a:rPr>
              <a:t> de </a:t>
            </a:r>
            <a:r>
              <a:rPr lang="en-US" sz="2000" b="0" i="0" u="none" strike="noStrike" cap="none" dirty="0" err="1">
                <a:solidFill>
                  <a:schemeClr val="dk1"/>
                </a:solidFill>
                <a:latin typeface="Roboto"/>
                <a:ea typeface="Roboto"/>
                <a:cs typeface="Roboto"/>
                <a:sym typeface="Roboto"/>
              </a:rPr>
              <a:t>autoritarismo</a:t>
            </a:r>
            <a:r>
              <a:rPr lang="en-US" sz="2000" b="0" i="0" u="none" strike="noStrike" cap="none" dirty="0">
                <a:solidFill>
                  <a:schemeClr val="dk1"/>
                </a:solidFill>
                <a:latin typeface="Roboto"/>
                <a:ea typeface="Roboto"/>
                <a:cs typeface="Roboto"/>
                <a:sym typeface="Roboto"/>
              </a:rPr>
              <a:t>, </a:t>
            </a:r>
            <a:r>
              <a:rPr lang="en-US" sz="2000" b="1" i="0" u="none" strike="noStrike" cap="none" dirty="0" err="1">
                <a:solidFill>
                  <a:schemeClr val="dk1"/>
                </a:solidFill>
                <a:latin typeface="Roboto"/>
                <a:ea typeface="Roboto"/>
                <a:cs typeface="Roboto"/>
                <a:sym typeface="Roboto"/>
              </a:rPr>
              <a:t>corren</a:t>
            </a:r>
            <a:r>
              <a:rPr lang="en-US" sz="2000" b="1" i="0" u="none" strike="noStrike" cap="none" dirty="0">
                <a:solidFill>
                  <a:schemeClr val="dk1"/>
                </a:solidFill>
                <a:latin typeface="Roboto"/>
                <a:ea typeface="Roboto"/>
                <a:cs typeface="Roboto"/>
                <a:sym typeface="Roboto"/>
              </a:rPr>
              <a:t> el </a:t>
            </a:r>
            <a:r>
              <a:rPr lang="en-US" sz="2000" b="1" i="0" u="none" strike="noStrike" cap="none" dirty="0" err="1">
                <a:solidFill>
                  <a:schemeClr val="dk1"/>
                </a:solidFill>
                <a:latin typeface="Roboto"/>
                <a:ea typeface="Roboto"/>
                <a:cs typeface="Roboto"/>
                <a:sym typeface="Roboto"/>
              </a:rPr>
              <a:t>riesgo</a:t>
            </a:r>
            <a:r>
              <a:rPr lang="en-US" sz="2000" b="1" i="0" u="none" strike="noStrike" cap="none" dirty="0">
                <a:solidFill>
                  <a:schemeClr val="dk1"/>
                </a:solidFill>
                <a:latin typeface="Roboto"/>
                <a:ea typeface="Roboto"/>
                <a:cs typeface="Roboto"/>
                <a:sym typeface="Roboto"/>
              </a:rPr>
              <a:t> de </a:t>
            </a:r>
            <a:r>
              <a:rPr lang="en-US" sz="2000" b="1" i="0" u="none" strike="noStrike" cap="none" dirty="0" err="1">
                <a:solidFill>
                  <a:schemeClr val="dk1"/>
                </a:solidFill>
                <a:latin typeface="Roboto"/>
                <a:ea typeface="Roboto"/>
                <a:cs typeface="Roboto"/>
                <a:sym typeface="Roboto"/>
              </a:rPr>
              <a:t>repetir</a:t>
            </a:r>
            <a:r>
              <a:rPr lang="en-US" sz="2000" b="1" i="0" u="none" strike="noStrike" cap="none" dirty="0">
                <a:solidFill>
                  <a:schemeClr val="dk1"/>
                </a:solidFill>
                <a:latin typeface="Roboto"/>
                <a:ea typeface="Roboto"/>
                <a:cs typeface="Roboto"/>
                <a:sym typeface="Roboto"/>
              </a:rPr>
              <a:t> </a:t>
            </a:r>
            <a:r>
              <a:rPr lang="en-US" sz="2000" b="1" i="0" u="none" strike="noStrike" cap="none" dirty="0" err="1">
                <a:solidFill>
                  <a:schemeClr val="dk1"/>
                </a:solidFill>
                <a:latin typeface="Roboto"/>
                <a:ea typeface="Roboto"/>
                <a:cs typeface="Roboto"/>
                <a:sym typeface="Roboto"/>
              </a:rPr>
              <a:t>estas</a:t>
            </a:r>
            <a:r>
              <a:rPr lang="en-US" sz="2000" b="1" i="0" u="none" strike="noStrike" cap="none" dirty="0">
                <a:solidFill>
                  <a:schemeClr val="dk1"/>
                </a:solidFill>
                <a:latin typeface="Roboto"/>
                <a:ea typeface="Roboto"/>
                <a:cs typeface="Roboto"/>
                <a:sym typeface="Roboto"/>
              </a:rPr>
              <a:t> </a:t>
            </a:r>
            <a:r>
              <a:rPr lang="en-US" sz="2000" b="1" i="0" u="none" strike="noStrike" cap="none" dirty="0" err="1">
                <a:solidFill>
                  <a:schemeClr val="dk1"/>
                </a:solidFill>
                <a:latin typeface="Roboto"/>
                <a:ea typeface="Roboto"/>
                <a:cs typeface="Roboto"/>
                <a:sym typeface="Roboto"/>
              </a:rPr>
              <a:t>prácticas</a:t>
            </a:r>
            <a:r>
              <a:rPr lang="en-US" sz="2000" b="1" i="0" u="none" strike="noStrike" cap="none" dirty="0">
                <a:solidFill>
                  <a:schemeClr val="dk1"/>
                </a:solidFill>
                <a:latin typeface="Roboto"/>
                <a:ea typeface="Roboto"/>
                <a:cs typeface="Roboto"/>
                <a:sym typeface="Roboto"/>
              </a:rPr>
              <a:t> </a:t>
            </a:r>
            <a:r>
              <a:rPr lang="en-US" sz="2000" b="1" i="0" u="none" strike="noStrike" cap="none" dirty="0" err="1">
                <a:solidFill>
                  <a:schemeClr val="dk1"/>
                </a:solidFill>
                <a:latin typeface="Roboto"/>
                <a:ea typeface="Roboto"/>
                <a:cs typeface="Roboto"/>
                <a:sym typeface="Roboto"/>
              </a:rPr>
              <a:t>en</a:t>
            </a:r>
            <a:r>
              <a:rPr lang="en-US" sz="2000" b="1" i="0" u="none" strike="noStrike" cap="none" dirty="0">
                <a:solidFill>
                  <a:schemeClr val="dk1"/>
                </a:solidFill>
                <a:latin typeface="Roboto"/>
                <a:ea typeface="Roboto"/>
                <a:cs typeface="Roboto"/>
                <a:sym typeface="Roboto"/>
              </a:rPr>
              <a:t> el </a:t>
            </a:r>
            <a:r>
              <a:rPr lang="en-US" sz="2000" b="1" i="0" u="none" strike="noStrike" cap="none" dirty="0" err="1">
                <a:solidFill>
                  <a:schemeClr val="dk1"/>
                </a:solidFill>
                <a:latin typeface="Roboto"/>
                <a:ea typeface="Roboto"/>
                <a:cs typeface="Roboto"/>
                <a:sym typeface="Roboto"/>
              </a:rPr>
              <a:t>futuro</a:t>
            </a:r>
            <a:r>
              <a:rPr lang="en-US" sz="2000" b="0" i="0" u="none" strike="noStrike" cap="none" dirty="0">
                <a:solidFill>
                  <a:schemeClr val="dk1"/>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0B7177C2-9508-46D5-B0BF-BAAB60F320A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txBox="1"/>
          <p:nvPr/>
        </p:nvSpPr>
        <p:spPr>
          <a:xfrm>
            <a:off x="1333800" y="861900"/>
            <a:ext cx="6753600" cy="2478825"/>
          </a:xfrm>
          <a:prstGeom prst="rect">
            <a:avLst/>
          </a:prstGeom>
          <a:noFill/>
          <a:ln>
            <a:noFill/>
          </a:ln>
        </p:spPr>
        <p:txBody>
          <a:bodyPr spcFirstLastPara="1" wrap="square" lIns="91425" tIns="91425" rIns="91425" bIns="91425" anchor="t" anchorCtr="0">
            <a:noAutofit/>
          </a:bodyPr>
          <a:lstStyle/>
          <a:p>
            <a:pPr marL="0" marR="457200" lvl="0" indent="0" algn="l" rtl="0">
              <a:lnSpc>
                <a:spcPct val="100000"/>
              </a:lnSpc>
              <a:spcBef>
                <a:spcPts val="1200"/>
              </a:spcBef>
              <a:spcAft>
                <a:spcPts val="0"/>
              </a:spcAft>
              <a:buClr>
                <a:srgbClr val="000000"/>
              </a:buClr>
              <a:buSzPts val="2200"/>
              <a:buFont typeface="Arial"/>
              <a:buNone/>
            </a:pPr>
            <a:r>
              <a:rPr lang="en-US" sz="2200" b="0" i="0" u="none" strike="noStrike" cap="none" dirty="0">
                <a:solidFill>
                  <a:schemeClr val="accent1"/>
                </a:solidFill>
                <a:latin typeface="Merriweather"/>
                <a:ea typeface="Merriweather"/>
                <a:cs typeface="Merriweather"/>
                <a:sym typeface="Merriweather"/>
              </a:rPr>
              <a:t>“Las </a:t>
            </a:r>
            <a:r>
              <a:rPr lang="en-US" sz="2200" b="0" i="0" u="none" strike="noStrike" cap="none" dirty="0" err="1">
                <a:solidFill>
                  <a:schemeClr val="accent1"/>
                </a:solidFill>
                <a:latin typeface="Merriweather"/>
                <a:ea typeface="Merriweather"/>
                <a:cs typeface="Merriweather"/>
                <a:sym typeface="Merriweather"/>
              </a:rPr>
              <a:t>reparaciones</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deben</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ir</a:t>
            </a:r>
            <a:r>
              <a:rPr lang="en-US" sz="2200" b="0" i="0" u="none" strike="noStrike" cap="none" dirty="0">
                <a:solidFill>
                  <a:schemeClr val="accent1"/>
                </a:solidFill>
                <a:latin typeface="Merriweather"/>
                <a:ea typeface="Merriweather"/>
                <a:cs typeface="Merriweather"/>
                <a:sym typeface="Merriweather"/>
              </a:rPr>
              <a:t> </a:t>
            </a:r>
            <a:r>
              <a:rPr lang="en-US" sz="2200" b="1" i="0" u="none" strike="noStrike" cap="none" dirty="0" err="1">
                <a:solidFill>
                  <a:schemeClr val="accent1"/>
                </a:solidFill>
                <a:latin typeface="Merriweather"/>
                <a:ea typeface="Merriweather"/>
                <a:cs typeface="Merriweather"/>
                <a:sym typeface="Merriweather"/>
              </a:rPr>
              <a:t>más</a:t>
            </a:r>
            <a:r>
              <a:rPr lang="en-US" sz="2200" b="1" i="0" u="none" strike="noStrike" cap="none" dirty="0">
                <a:solidFill>
                  <a:schemeClr val="accent1"/>
                </a:solidFill>
                <a:latin typeface="Merriweather"/>
                <a:ea typeface="Merriweather"/>
                <a:cs typeface="Merriweather"/>
                <a:sym typeface="Merriweather"/>
              </a:rPr>
              <a:t> </a:t>
            </a:r>
            <a:r>
              <a:rPr lang="en-US" sz="2200" b="1" i="0" u="none" strike="noStrike" cap="none" dirty="0" err="1">
                <a:solidFill>
                  <a:schemeClr val="accent1"/>
                </a:solidFill>
                <a:latin typeface="Merriweather"/>
                <a:ea typeface="Merriweather"/>
                <a:cs typeface="Merriweather"/>
                <a:sym typeface="Merriweather"/>
              </a:rPr>
              <a:t>allá</a:t>
            </a:r>
            <a:r>
              <a:rPr lang="en-US" sz="2200" b="0" i="0" u="none" strike="noStrike" cap="none" dirty="0">
                <a:solidFill>
                  <a:schemeClr val="accent1"/>
                </a:solidFill>
                <a:latin typeface="Merriweather"/>
                <a:ea typeface="Merriweather"/>
                <a:cs typeface="Merriweather"/>
                <a:sym typeface="Merriweather"/>
              </a:rPr>
              <a:t> de las </a:t>
            </a:r>
            <a:r>
              <a:rPr lang="en-US" sz="2200" b="0" i="0" u="none" strike="noStrike" cap="none" dirty="0" err="1">
                <a:solidFill>
                  <a:schemeClr val="accent1"/>
                </a:solidFill>
                <a:latin typeface="Merriweather"/>
                <a:ea typeface="Merriweather"/>
                <a:cs typeface="Merriweather"/>
                <a:sym typeface="Merriweather"/>
              </a:rPr>
              <a:t>razones</a:t>
            </a:r>
            <a:r>
              <a:rPr lang="en-US" sz="2200" b="0" i="0" u="none" strike="noStrike" cap="none" dirty="0">
                <a:solidFill>
                  <a:schemeClr val="accent1"/>
                </a:solidFill>
                <a:latin typeface="Merriweather"/>
                <a:ea typeface="Merriweather"/>
                <a:cs typeface="Merriweather"/>
                <a:sym typeface="Merriweather"/>
              </a:rPr>
              <a:t> y </a:t>
            </a:r>
            <a:r>
              <a:rPr lang="en-US" sz="2200" b="0" i="0" u="none" strike="noStrike" cap="none" dirty="0" err="1">
                <a:solidFill>
                  <a:schemeClr val="accent1"/>
                </a:solidFill>
                <a:latin typeface="Merriweather"/>
                <a:ea typeface="Merriweather"/>
                <a:cs typeface="Merriweather"/>
                <a:sym typeface="Merriweather"/>
              </a:rPr>
              <a:t>consecuencias</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inmediatas</a:t>
            </a:r>
            <a:r>
              <a:rPr lang="en-US" sz="2200" b="0" i="0" u="none" strike="noStrike" cap="none" dirty="0">
                <a:solidFill>
                  <a:schemeClr val="accent1"/>
                </a:solidFill>
                <a:latin typeface="Merriweather"/>
                <a:ea typeface="Merriweather"/>
                <a:cs typeface="Merriweather"/>
                <a:sym typeface="Merriweather"/>
              </a:rPr>
              <a:t> de </a:t>
            </a:r>
            <a:r>
              <a:rPr lang="en-US" sz="2200" b="0" i="0" u="none" strike="noStrike" cap="none" dirty="0" err="1">
                <a:solidFill>
                  <a:schemeClr val="accent1"/>
                </a:solidFill>
                <a:latin typeface="Merriweather"/>
                <a:ea typeface="Merriweather"/>
                <a:cs typeface="Merriweather"/>
                <a:sym typeface="Merriweather"/>
              </a:rPr>
              <a:t>los</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delitos</a:t>
            </a:r>
            <a:r>
              <a:rPr lang="en-US" sz="2200" b="0" i="0" u="none" strike="noStrike" cap="none" dirty="0">
                <a:solidFill>
                  <a:schemeClr val="accent1"/>
                </a:solidFill>
                <a:latin typeface="Merriweather"/>
                <a:ea typeface="Merriweather"/>
                <a:cs typeface="Merriweather"/>
                <a:sym typeface="Merriweather"/>
              </a:rPr>
              <a:t> y las </a:t>
            </a:r>
            <a:r>
              <a:rPr lang="en-US" sz="2200" b="0" i="0" u="none" strike="noStrike" cap="none" dirty="0" err="1">
                <a:solidFill>
                  <a:schemeClr val="accent1"/>
                </a:solidFill>
                <a:latin typeface="Merriweather"/>
                <a:ea typeface="Merriweather"/>
                <a:cs typeface="Merriweather"/>
                <a:sym typeface="Merriweather"/>
              </a:rPr>
              <a:t>violaciones</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deben</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apuntar</a:t>
            </a:r>
            <a:r>
              <a:rPr lang="en-US" sz="2200" b="0" i="0" u="none" strike="noStrike" cap="none" dirty="0">
                <a:solidFill>
                  <a:schemeClr val="accent1"/>
                </a:solidFill>
                <a:latin typeface="Merriweather"/>
                <a:ea typeface="Merriweather"/>
                <a:cs typeface="Merriweather"/>
                <a:sym typeface="Merriweather"/>
              </a:rPr>
              <a:t> a la </a:t>
            </a:r>
            <a:r>
              <a:rPr lang="en-US" sz="2200" b="0" i="0" u="none" strike="noStrike" cap="none" dirty="0" err="1">
                <a:solidFill>
                  <a:schemeClr val="accent1"/>
                </a:solidFill>
                <a:latin typeface="Merriweather"/>
                <a:ea typeface="Merriweather"/>
                <a:cs typeface="Merriweather"/>
                <a:sym typeface="Merriweather"/>
              </a:rPr>
              <a:t>transformación</a:t>
            </a:r>
            <a:r>
              <a:rPr lang="en-US" sz="2200" b="0" i="0" u="none" strike="noStrike" cap="none" dirty="0">
                <a:solidFill>
                  <a:schemeClr val="accent1"/>
                </a:solidFill>
                <a:latin typeface="Merriweather"/>
                <a:ea typeface="Merriweather"/>
                <a:cs typeface="Merriweather"/>
                <a:sym typeface="Merriweather"/>
              </a:rPr>
              <a:t> de las </a:t>
            </a:r>
            <a:r>
              <a:rPr lang="en-US" sz="2200" b="1" i="0" u="none" strike="noStrike" cap="none" dirty="0" err="1">
                <a:solidFill>
                  <a:schemeClr val="accent1"/>
                </a:solidFill>
                <a:latin typeface="Merriweather"/>
                <a:ea typeface="Merriweather"/>
                <a:cs typeface="Merriweather"/>
                <a:sym typeface="Merriweather"/>
              </a:rPr>
              <a:t>desigualdades</a:t>
            </a:r>
            <a:r>
              <a:rPr lang="en-US" sz="2200" b="1" i="0" u="none" strike="noStrike" cap="none" dirty="0">
                <a:solidFill>
                  <a:schemeClr val="accent1"/>
                </a:solidFill>
                <a:latin typeface="Merriweather"/>
                <a:ea typeface="Merriweather"/>
                <a:cs typeface="Merriweather"/>
                <a:sym typeface="Merriweather"/>
              </a:rPr>
              <a:t> </a:t>
            </a:r>
            <a:r>
              <a:rPr lang="en-US" sz="2200" b="1" i="0" u="none" strike="noStrike" cap="none" dirty="0" err="1">
                <a:solidFill>
                  <a:schemeClr val="accent1"/>
                </a:solidFill>
                <a:latin typeface="Merriweather"/>
                <a:ea typeface="Merriweather"/>
                <a:cs typeface="Merriweather"/>
                <a:sym typeface="Merriweather"/>
              </a:rPr>
              <a:t>políticas</a:t>
            </a:r>
            <a:r>
              <a:rPr lang="en-US" sz="2200" b="1" i="0" u="none" strike="noStrike" cap="none" dirty="0">
                <a:solidFill>
                  <a:schemeClr val="accent1"/>
                </a:solidFill>
                <a:latin typeface="Merriweather"/>
                <a:ea typeface="Merriweather"/>
                <a:cs typeface="Merriweather"/>
                <a:sym typeface="Merriweather"/>
              </a:rPr>
              <a:t> y </a:t>
            </a:r>
            <a:r>
              <a:rPr lang="en-US" sz="2200" b="1" i="0" u="none" strike="noStrike" cap="none" dirty="0" err="1">
                <a:solidFill>
                  <a:schemeClr val="accent1"/>
                </a:solidFill>
                <a:latin typeface="Merriweather"/>
                <a:ea typeface="Merriweather"/>
                <a:cs typeface="Merriweather"/>
                <a:sym typeface="Merriweather"/>
              </a:rPr>
              <a:t>estructurales</a:t>
            </a:r>
            <a:r>
              <a:rPr lang="en-US" sz="2200" b="0" i="0" u="none" strike="noStrike" cap="none" dirty="0">
                <a:solidFill>
                  <a:schemeClr val="accent1"/>
                </a:solidFill>
                <a:latin typeface="Merriweather"/>
                <a:ea typeface="Merriweather"/>
                <a:cs typeface="Merriweather"/>
                <a:sym typeface="Merriweather"/>
              </a:rPr>
              <a:t> que </a:t>
            </a:r>
            <a:r>
              <a:rPr lang="en-US" sz="2200" b="0" i="0" u="none" strike="noStrike" cap="none" dirty="0" err="1">
                <a:solidFill>
                  <a:schemeClr val="accent1"/>
                </a:solidFill>
                <a:latin typeface="Merriweather"/>
                <a:ea typeface="Merriweather"/>
                <a:cs typeface="Merriweather"/>
                <a:sym typeface="Merriweather"/>
              </a:rPr>
              <a:t>influyen</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negativamente</a:t>
            </a:r>
            <a:r>
              <a:rPr lang="en-US" sz="2200" b="0" i="0" u="none" strike="noStrike" cap="none" dirty="0">
                <a:solidFill>
                  <a:schemeClr val="accent1"/>
                </a:solidFill>
                <a:latin typeface="Merriweather"/>
                <a:ea typeface="Merriweather"/>
                <a:cs typeface="Merriweather"/>
                <a:sym typeface="Merriweather"/>
              </a:rPr>
              <a:t> </a:t>
            </a:r>
            <a:r>
              <a:rPr lang="en-US" sz="2200" b="0" i="0" u="none" strike="noStrike" cap="none" dirty="0" err="1">
                <a:solidFill>
                  <a:schemeClr val="accent1"/>
                </a:solidFill>
                <a:latin typeface="Merriweather"/>
                <a:ea typeface="Merriweather"/>
                <a:cs typeface="Merriweather"/>
                <a:sym typeface="Merriweather"/>
              </a:rPr>
              <a:t>en</a:t>
            </a:r>
            <a:r>
              <a:rPr lang="en-US" sz="2200" b="0" i="0" u="none" strike="noStrike" cap="none" dirty="0">
                <a:solidFill>
                  <a:schemeClr val="accent1"/>
                </a:solidFill>
                <a:latin typeface="Merriweather"/>
                <a:ea typeface="Merriweather"/>
                <a:cs typeface="Merriweather"/>
                <a:sym typeface="Merriweather"/>
              </a:rPr>
              <a:t> la </a:t>
            </a:r>
            <a:r>
              <a:rPr lang="en-US" sz="2200" b="0" i="0" u="none" strike="noStrike" cap="none" dirty="0" err="1">
                <a:solidFill>
                  <a:schemeClr val="accent1"/>
                </a:solidFill>
                <a:latin typeface="Merriweather"/>
                <a:ea typeface="Merriweather"/>
                <a:cs typeface="Merriweather"/>
                <a:sym typeface="Merriweather"/>
              </a:rPr>
              <a:t>vida</a:t>
            </a:r>
            <a:r>
              <a:rPr lang="en-US" sz="2200" b="0" i="0" u="none" strike="noStrike" cap="none" dirty="0">
                <a:solidFill>
                  <a:schemeClr val="accent1"/>
                </a:solidFill>
                <a:latin typeface="Merriweather"/>
                <a:ea typeface="Merriweather"/>
                <a:cs typeface="Merriweather"/>
                <a:sym typeface="Merriweather"/>
              </a:rPr>
              <a:t> de las </a:t>
            </a:r>
            <a:r>
              <a:rPr lang="en-US" sz="2200" b="0" i="0" u="none" strike="noStrike" cap="none" dirty="0" err="1">
                <a:solidFill>
                  <a:schemeClr val="accent1"/>
                </a:solidFill>
                <a:latin typeface="Merriweather"/>
                <a:ea typeface="Merriweather"/>
                <a:cs typeface="Merriweather"/>
                <a:sym typeface="Merriweather"/>
              </a:rPr>
              <a:t>mujeres</a:t>
            </a:r>
            <a:r>
              <a:rPr lang="en-US" sz="2200" b="0" i="0" u="none" strike="noStrike" cap="none" dirty="0">
                <a:solidFill>
                  <a:schemeClr val="accent1"/>
                </a:solidFill>
                <a:latin typeface="Merriweather"/>
                <a:ea typeface="Merriweather"/>
                <a:cs typeface="Merriweather"/>
                <a:sym typeface="Merriweather"/>
              </a:rPr>
              <a:t> y las </a:t>
            </a:r>
            <a:r>
              <a:rPr lang="en-US" sz="2200" b="0" i="0" u="none" strike="noStrike" cap="none" dirty="0" err="1">
                <a:solidFill>
                  <a:schemeClr val="accent1"/>
                </a:solidFill>
                <a:latin typeface="Merriweather"/>
                <a:ea typeface="Merriweather"/>
                <a:cs typeface="Merriweather"/>
                <a:sym typeface="Merriweather"/>
              </a:rPr>
              <a:t>niñas</a:t>
            </a:r>
            <a:r>
              <a:rPr lang="en-US" sz="2200" b="0" i="0" u="none" strike="noStrike" cap="none" dirty="0">
                <a:solidFill>
                  <a:schemeClr val="accent1"/>
                </a:solidFill>
                <a:latin typeface="Merriweather"/>
                <a:ea typeface="Merriweather"/>
                <a:cs typeface="Merriweather"/>
                <a:sym typeface="Merriweather"/>
              </a:rPr>
              <a:t>.”</a:t>
            </a:r>
            <a:endParaRPr sz="2200" b="0" i="0" u="none" strike="noStrike" cap="none" dirty="0">
              <a:solidFill>
                <a:schemeClr val="accent1"/>
              </a:solidFill>
              <a:latin typeface="Merriweather"/>
              <a:ea typeface="Merriweather"/>
              <a:cs typeface="Merriweather"/>
              <a:sym typeface="Merriweather"/>
            </a:endParaRPr>
          </a:p>
          <a:p>
            <a:pPr marL="0" marR="457200" lvl="0" indent="0" algn="just" rtl="0">
              <a:lnSpc>
                <a:spcPct val="100000"/>
              </a:lnSpc>
              <a:spcBef>
                <a:spcPts val="120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457200" lvl="0" indent="0" algn="just" rtl="0">
              <a:lnSpc>
                <a:spcPct val="100000"/>
              </a:lnSpc>
              <a:spcBef>
                <a:spcPts val="1200"/>
              </a:spcBef>
              <a:spcAft>
                <a:spcPts val="120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
        <p:nvSpPr>
          <p:cNvPr id="458" name="Google Shape;458;p63"/>
          <p:cNvSpPr txBox="1"/>
          <p:nvPr/>
        </p:nvSpPr>
        <p:spPr>
          <a:xfrm>
            <a:off x="811032" y="3400920"/>
            <a:ext cx="7798091" cy="821222"/>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accent4"/>
                </a:solidFill>
                <a:latin typeface="Merriweather"/>
                <a:ea typeface="Merriweather"/>
                <a:cs typeface="Merriweather"/>
                <a:sym typeface="Merriweather"/>
              </a:rPr>
              <a:t>—</a:t>
            </a:r>
            <a:r>
              <a:rPr lang="en-US" sz="1800" b="0" i="0" u="none" strike="noStrike" cap="none">
                <a:solidFill>
                  <a:schemeClr val="accent4"/>
                </a:solidFill>
                <a:latin typeface="Calibri"/>
                <a:ea typeface="Calibri"/>
                <a:cs typeface="Calibri"/>
                <a:sym typeface="Calibri"/>
              </a:rPr>
              <a:t>Declaración de Nairobi sobre el derecho de las mujeres y las niñas a interponer recursos y obtener reparaciones </a:t>
            </a:r>
            <a:endParaRPr/>
          </a:p>
        </p:txBody>
      </p:sp>
      <p:sp>
        <p:nvSpPr>
          <p:cNvPr id="4" name="Rectangle 3">
            <a:extLst>
              <a:ext uri="{FF2B5EF4-FFF2-40B4-BE49-F238E27FC236}">
                <a16:creationId xmlns:a16="http://schemas.microsoft.com/office/drawing/2014/main" id="{62D0752F-679F-4998-B8E4-D64DF067F15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64"/>
          <p:cNvPicPr preferRelativeResize="0"/>
          <p:nvPr/>
        </p:nvPicPr>
        <p:blipFill rotWithShape="1">
          <a:blip r:embed="rId3">
            <a:alphaModFix/>
          </a:blip>
          <a:srcRect/>
          <a:stretch/>
        </p:blipFill>
        <p:spPr>
          <a:xfrm>
            <a:off x="2285967" y="0"/>
            <a:ext cx="6858036" cy="5143500"/>
          </a:xfrm>
          <a:prstGeom prst="rect">
            <a:avLst/>
          </a:prstGeom>
          <a:noFill/>
          <a:ln>
            <a:noFill/>
          </a:ln>
        </p:spPr>
      </p:pic>
      <p:sp>
        <p:nvSpPr>
          <p:cNvPr id="464" name="Google Shape;464;p64"/>
          <p:cNvSpPr txBox="1"/>
          <p:nvPr/>
        </p:nvSpPr>
        <p:spPr>
          <a:xfrm>
            <a:off x="487650" y="3002617"/>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465" name="Google Shape;465;p64"/>
          <p:cNvSpPr txBox="1">
            <a:spLocks noGrp="1"/>
          </p:cNvSpPr>
          <p:nvPr>
            <p:ph type="title"/>
          </p:nvPr>
        </p:nvSpPr>
        <p:spPr>
          <a:xfrm>
            <a:off x="68971" y="727741"/>
            <a:ext cx="2061979" cy="183860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000" b="0" i="0" u="none" strike="noStrike" cap="none" dirty="0" err="1">
                <a:solidFill>
                  <a:schemeClr val="accent1"/>
                </a:solidFill>
                <a:latin typeface="Merriweather"/>
                <a:ea typeface="Merriweather"/>
                <a:cs typeface="Merriweather"/>
                <a:sym typeface="Merriweather"/>
              </a:rPr>
              <a:t>Caso</a:t>
            </a:r>
            <a:r>
              <a:rPr lang="en-US" sz="2000" b="0" i="0" u="none" strike="noStrike" cap="none" dirty="0">
                <a:solidFill>
                  <a:schemeClr val="accent1"/>
                </a:solidFill>
                <a:latin typeface="Merriweather"/>
                <a:ea typeface="Merriweather"/>
                <a:cs typeface="Merriweather"/>
                <a:sym typeface="Merriweather"/>
              </a:rPr>
              <a:t> de González</a:t>
            </a:r>
            <a:br>
              <a:rPr lang="en-US" sz="2000" b="0" i="0" u="none" strike="noStrike" cap="none" dirty="0">
                <a:solidFill>
                  <a:schemeClr val="accent1"/>
                </a:solidFill>
                <a:latin typeface="Merriweather"/>
                <a:ea typeface="Merriweather"/>
                <a:cs typeface="Merriweather"/>
                <a:sym typeface="Merriweather"/>
              </a:rPr>
            </a:br>
            <a:r>
              <a:rPr lang="en-US" sz="2000" b="0" i="0" u="none" strike="noStrike" cap="none" dirty="0">
                <a:solidFill>
                  <a:schemeClr val="accent1"/>
                </a:solidFill>
                <a:latin typeface="Merriweather"/>
                <a:ea typeface="Merriweather"/>
                <a:cs typeface="Merriweather"/>
                <a:sym typeface="Merriweather"/>
              </a:rPr>
              <a:t> et al. contra México</a:t>
            </a:r>
            <a:br>
              <a:rPr lang="en-US" sz="2000" b="0" i="0" u="none" strike="noStrike" cap="none" dirty="0">
                <a:solidFill>
                  <a:schemeClr val="accent1"/>
                </a:solidFill>
                <a:latin typeface="Merriweather"/>
                <a:ea typeface="Merriweather"/>
                <a:cs typeface="Merriweather"/>
                <a:sym typeface="Merriweather"/>
              </a:rPr>
            </a:br>
            <a:br>
              <a:rPr lang="en-US" sz="2000" b="0" i="0" u="none" strike="noStrike" cap="none" dirty="0">
                <a:solidFill>
                  <a:schemeClr val="accent1"/>
                </a:solidFill>
                <a:latin typeface="Merriweather"/>
                <a:ea typeface="Merriweather"/>
                <a:cs typeface="Merriweather"/>
                <a:sym typeface="Merriweather"/>
              </a:rPr>
            </a:br>
            <a:r>
              <a:rPr lang="en-US" sz="2000" b="0" i="1" u="none" strike="noStrike" cap="none" dirty="0">
                <a:solidFill>
                  <a:schemeClr val="accent1"/>
                </a:solidFill>
                <a:latin typeface="Merriweather"/>
                <a:ea typeface="Merriweather"/>
                <a:cs typeface="Merriweather"/>
                <a:sym typeface="Merriweather"/>
              </a:rPr>
              <a:t>Campo de </a:t>
            </a:r>
            <a:r>
              <a:rPr lang="en-US" sz="2000" b="0" i="1" u="none" strike="noStrike" cap="none" dirty="0" err="1">
                <a:solidFill>
                  <a:schemeClr val="accent1"/>
                </a:solidFill>
                <a:latin typeface="Merriweather"/>
                <a:ea typeface="Merriweather"/>
                <a:cs typeface="Merriweather"/>
                <a:sym typeface="Merriweather"/>
              </a:rPr>
              <a:t>algodón</a:t>
            </a:r>
            <a:endParaRPr sz="2000" b="0" i="1" u="none" strike="noStrike" cap="none" dirty="0">
              <a:solidFill>
                <a:schemeClr val="accent1"/>
              </a:solidFill>
              <a:latin typeface="Merriweather"/>
              <a:ea typeface="Merriweather"/>
              <a:cs typeface="Merriweather"/>
              <a:sym typeface="Merriweathe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5"/>
          <p:cNvSpPr txBox="1">
            <a:spLocks noGrp="1"/>
          </p:cNvSpPr>
          <p:nvPr>
            <p:ph type="title"/>
          </p:nvPr>
        </p:nvSpPr>
        <p:spPr>
          <a:xfrm>
            <a:off x="293525" y="389300"/>
            <a:ext cx="8287800" cy="354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dirty="0" err="1">
                <a:solidFill>
                  <a:schemeClr val="accent1"/>
                </a:solidFill>
                <a:latin typeface="Merriweather"/>
                <a:ea typeface="Merriweather"/>
                <a:cs typeface="Merriweather"/>
                <a:sym typeface="Merriweather"/>
              </a:rPr>
              <a:t>Debe</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prestarse</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atención</a:t>
            </a:r>
            <a:r>
              <a:rPr lang="en-US" sz="2400" b="0" i="0" u="none" strike="noStrike" cap="none" dirty="0">
                <a:solidFill>
                  <a:schemeClr val="accent1"/>
                </a:solidFill>
                <a:latin typeface="Merriweather"/>
                <a:ea typeface="Merriweather"/>
                <a:cs typeface="Merriweather"/>
                <a:sym typeface="Merriweather"/>
              </a:rPr>
              <a:t> a las </a:t>
            </a:r>
            <a:r>
              <a:rPr lang="en-US" sz="2400" b="0" i="0" u="none" strike="noStrike" cap="none" dirty="0" err="1">
                <a:solidFill>
                  <a:schemeClr val="accent1"/>
                </a:solidFill>
                <a:latin typeface="Merriweather"/>
                <a:ea typeface="Merriweather"/>
                <a:cs typeface="Merriweather"/>
                <a:sym typeface="Merriweather"/>
              </a:rPr>
              <a:t>continuidades</a:t>
            </a:r>
            <a:r>
              <a:rPr lang="en-US" sz="2400" b="0" i="0" u="none" strike="noStrike" cap="none" dirty="0">
                <a:solidFill>
                  <a:schemeClr val="accent1"/>
                </a:solidFill>
                <a:latin typeface="Merriweather"/>
                <a:ea typeface="Merriweather"/>
                <a:cs typeface="Merriweather"/>
                <a:sym typeface="Merriweather"/>
              </a:rPr>
              <a:t> entre </a:t>
            </a:r>
            <a:r>
              <a:rPr lang="en-US" sz="2400" b="0" i="0" u="none" strike="noStrike" cap="none" dirty="0" err="1">
                <a:solidFill>
                  <a:schemeClr val="accent1"/>
                </a:solidFill>
                <a:latin typeface="Merriweather"/>
                <a:ea typeface="Merriweather"/>
                <a:cs typeface="Merriweather"/>
                <a:sym typeface="Merriweather"/>
              </a:rPr>
              <a:t>contextos</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violencia</a:t>
            </a:r>
            <a:r>
              <a:rPr lang="en-US" sz="2400" b="0" i="0" u="none" strike="noStrike" cap="none" dirty="0">
                <a:solidFill>
                  <a:schemeClr val="accent1"/>
                </a:solidFill>
                <a:latin typeface="Merriweather"/>
                <a:ea typeface="Merriweather"/>
                <a:cs typeface="Merriweather"/>
                <a:sym typeface="Merriweather"/>
              </a:rPr>
              <a:t> </a:t>
            </a:r>
            <a:r>
              <a:rPr lang="en-US" sz="2400" b="0" i="1" u="none" strike="noStrike" cap="none" dirty="0" err="1">
                <a:solidFill>
                  <a:schemeClr val="accent1"/>
                </a:solidFill>
                <a:latin typeface="Merriweather"/>
                <a:ea typeface="Merriweather"/>
                <a:cs typeface="Merriweather"/>
                <a:sym typeface="Merriweather"/>
              </a:rPr>
              <a:t>ordinaria</a:t>
            </a:r>
            <a:r>
              <a:rPr lang="en-US" sz="2400" b="0" i="0" u="none" strike="noStrike" cap="none" dirty="0">
                <a:solidFill>
                  <a:schemeClr val="accent1"/>
                </a:solidFill>
                <a:latin typeface="Merriweather"/>
                <a:ea typeface="Merriweather"/>
                <a:cs typeface="Merriweather"/>
                <a:sym typeface="Merriweather"/>
              </a:rPr>
              <a:t> y </a:t>
            </a:r>
            <a:r>
              <a:rPr lang="en-US" sz="2400" b="0" i="1" u="none" strike="noStrike" cap="none" dirty="0" err="1">
                <a:solidFill>
                  <a:schemeClr val="accent1"/>
                </a:solidFill>
                <a:latin typeface="Merriweather"/>
                <a:ea typeface="Merriweather"/>
                <a:cs typeface="Merriweather"/>
                <a:sym typeface="Merriweather"/>
              </a:rPr>
              <a:t>extraordinaria</a:t>
            </a:r>
            <a:r>
              <a:rPr lang="en-US" sz="2400" b="0" i="0" u="none" strike="noStrike" cap="none" dirty="0">
                <a:solidFill>
                  <a:schemeClr val="accent1"/>
                </a:solidFill>
                <a:latin typeface="Merriweather"/>
                <a:ea typeface="Merriweather"/>
                <a:cs typeface="Merriweather"/>
                <a:sym typeface="Merriweather"/>
              </a:rPr>
              <a:t>, y a </a:t>
            </a:r>
            <a:r>
              <a:rPr lang="en-US" sz="2400" b="0" i="0" u="none" strike="noStrike" cap="none" dirty="0" err="1">
                <a:solidFill>
                  <a:schemeClr val="accent1"/>
                </a:solidFill>
                <a:latin typeface="Merriweather"/>
                <a:ea typeface="Merriweather"/>
                <a:cs typeface="Merriweather"/>
                <a:sym typeface="Merriweather"/>
              </a:rPr>
              <a:t>los</a:t>
            </a:r>
            <a:r>
              <a:rPr lang="en-US" sz="2400" b="0" i="0" u="none" strike="noStrike" cap="none" dirty="0">
                <a:solidFill>
                  <a:schemeClr val="accent1"/>
                </a:solidFill>
                <a:latin typeface="Merriweather"/>
                <a:ea typeface="Merriweather"/>
                <a:cs typeface="Merriweather"/>
                <a:sym typeface="Merriweather"/>
              </a:rPr>
              <a:t> </a:t>
            </a:r>
            <a:r>
              <a:rPr lang="en-US" sz="2400" b="1" i="0" u="none" strike="noStrike" cap="none" dirty="0" err="1">
                <a:solidFill>
                  <a:schemeClr val="accent1"/>
                </a:solidFill>
                <a:latin typeface="Merriweather"/>
                <a:ea typeface="Merriweather"/>
                <a:cs typeface="Merriweather"/>
                <a:sym typeface="Merriweather"/>
              </a:rPr>
              <a:t>vínculos</a:t>
            </a:r>
            <a:r>
              <a:rPr lang="en-US" sz="2400" b="1" i="0" u="none" strike="noStrike" cap="none" dirty="0">
                <a:solidFill>
                  <a:schemeClr val="accent1"/>
                </a:solidFill>
                <a:latin typeface="Merriweather"/>
                <a:ea typeface="Merriweather"/>
                <a:cs typeface="Merriweather"/>
                <a:sym typeface="Merriweather"/>
              </a:rPr>
              <a:t> entre las </a:t>
            </a:r>
            <a:r>
              <a:rPr lang="en-US" sz="2400" b="1" i="0" u="none" strike="noStrike" cap="none" dirty="0" err="1">
                <a:solidFill>
                  <a:schemeClr val="accent1"/>
                </a:solidFill>
                <a:latin typeface="Merriweather"/>
                <a:ea typeface="Merriweather"/>
                <a:cs typeface="Merriweather"/>
                <a:sym typeface="Merriweather"/>
              </a:rPr>
              <a:t>normas</a:t>
            </a:r>
            <a:r>
              <a:rPr lang="en-US" sz="2400" b="1" i="0" u="none" strike="noStrike" cap="none" dirty="0">
                <a:solidFill>
                  <a:schemeClr val="accent1"/>
                </a:solidFill>
                <a:latin typeface="Merriweather"/>
                <a:ea typeface="Merriweather"/>
                <a:cs typeface="Merriweather"/>
                <a:sym typeface="Merriweather"/>
              </a:rPr>
              <a:t>, las </a:t>
            </a:r>
            <a:r>
              <a:rPr lang="en-US" sz="2400" b="1" i="0" u="none" strike="noStrike" cap="none" dirty="0" err="1">
                <a:solidFill>
                  <a:schemeClr val="accent1"/>
                </a:solidFill>
                <a:latin typeface="Merriweather"/>
                <a:ea typeface="Merriweather"/>
                <a:cs typeface="Merriweather"/>
                <a:sym typeface="Merriweather"/>
              </a:rPr>
              <a:t>prácticas</a:t>
            </a:r>
            <a:r>
              <a:rPr lang="en-US" sz="2400" b="1" i="0" u="none" strike="noStrike" cap="none" dirty="0">
                <a:solidFill>
                  <a:schemeClr val="accent1"/>
                </a:solidFill>
                <a:latin typeface="Merriweather"/>
                <a:ea typeface="Merriweather"/>
                <a:cs typeface="Merriweather"/>
                <a:sym typeface="Merriweather"/>
              </a:rPr>
              <a:t> </a:t>
            </a:r>
            <a:r>
              <a:rPr lang="en-US" sz="2400" b="1" i="0" u="none" strike="noStrike" cap="none" dirty="0" err="1">
                <a:solidFill>
                  <a:schemeClr val="accent1"/>
                </a:solidFill>
                <a:latin typeface="Merriweather"/>
                <a:ea typeface="Merriweather"/>
                <a:cs typeface="Merriweather"/>
                <a:sym typeface="Merriweather"/>
              </a:rPr>
              <a:t>discriminatorias</a:t>
            </a:r>
            <a:r>
              <a:rPr lang="en-US" sz="2400" b="1" i="0" u="none" strike="noStrike" cap="none" dirty="0">
                <a:solidFill>
                  <a:schemeClr val="accent1"/>
                </a:solidFill>
                <a:latin typeface="Merriweather"/>
                <a:ea typeface="Merriweather"/>
                <a:cs typeface="Merriweather"/>
                <a:sym typeface="Merriweather"/>
              </a:rPr>
              <a:t> y </a:t>
            </a:r>
            <a:r>
              <a:rPr lang="en-US" sz="2400" b="1" i="0" u="none" strike="noStrike" cap="none" dirty="0" err="1">
                <a:solidFill>
                  <a:schemeClr val="accent1"/>
                </a:solidFill>
                <a:latin typeface="Merriweather"/>
                <a:ea typeface="Merriweather"/>
                <a:cs typeface="Merriweather"/>
                <a:sym typeface="Merriweather"/>
              </a:rPr>
              <a:t>los</a:t>
            </a:r>
            <a:r>
              <a:rPr lang="en-US" sz="2400" b="1" i="0" u="none" strike="noStrike" cap="none" dirty="0">
                <a:solidFill>
                  <a:schemeClr val="accent1"/>
                </a:solidFill>
                <a:latin typeface="Merriweather"/>
                <a:ea typeface="Merriweather"/>
                <a:cs typeface="Merriweather"/>
                <a:sym typeface="Merriweather"/>
              </a:rPr>
              <a:t> </a:t>
            </a:r>
            <a:r>
              <a:rPr lang="en-US" sz="2400" b="1" i="0" u="none" strike="noStrike" cap="none" dirty="0" err="1">
                <a:solidFill>
                  <a:schemeClr val="accent1"/>
                </a:solidFill>
                <a:latin typeface="Merriweather"/>
                <a:ea typeface="Merriweather"/>
                <a:cs typeface="Merriweather"/>
                <a:sym typeface="Merriweather"/>
              </a:rPr>
              <a:t>prejuicios</a:t>
            </a:r>
            <a:r>
              <a:rPr lang="en-US" sz="2400" b="0" i="0" u="none" strike="noStrike" cap="none" dirty="0">
                <a:solidFill>
                  <a:schemeClr val="accent1"/>
                </a:solidFill>
                <a:latin typeface="Merriweather"/>
                <a:ea typeface="Merriweather"/>
                <a:cs typeface="Merriweather"/>
                <a:sym typeface="Merriweather"/>
              </a:rPr>
              <a:t> que se </a:t>
            </a:r>
            <a:br>
              <a:rPr lang="en-US" sz="2400" b="0" i="0" u="none" strike="noStrike" cap="none" dirty="0">
                <a:solidFill>
                  <a:schemeClr val="accent1"/>
                </a:solidFill>
                <a:latin typeface="Merriweather"/>
                <a:ea typeface="Merriweather"/>
                <a:cs typeface="Merriweather"/>
                <a:sym typeface="Merriweather"/>
              </a:rPr>
            </a:br>
            <a:r>
              <a:rPr lang="en-US" sz="2400" b="0" i="0" u="none" strike="noStrike" cap="none" dirty="0" err="1">
                <a:solidFill>
                  <a:schemeClr val="accent1"/>
                </a:solidFill>
                <a:latin typeface="Merriweather"/>
                <a:ea typeface="Merriweather"/>
                <a:cs typeface="Merriweather"/>
                <a:sym typeface="Merriweather"/>
              </a:rPr>
              <a:t>normalizan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adoptan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en</a:t>
            </a:r>
            <a:r>
              <a:rPr lang="en-US" sz="2400" b="0" i="0" u="none" strike="noStrike" cap="none" dirty="0">
                <a:solidFill>
                  <a:schemeClr val="accent1"/>
                </a:solidFill>
                <a:latin typeface="Merriweather"/>
                <a:ea typeface="Merriweather"/>
                <a:cs typeface="Merriweather"/>
                <a:sym typeface="Merriweather"/>
              </a:rPr>
              <a:t> el </a:t>
            </a:r>
            <a:r>
              <a:rPr lang="en-US" sz="2400" b="0" i="0" u="none" strike="noStrike" cap="none" dirty="0" err="1">
                <a:solidFill>
                  <a:schemeClr val="accent1"/>
                </a:solidFill>
                <a:latin typeface="Merriweather"/>
                <a:ea typeface="Merriweather"/>
                <a:cs typeface="Merriweather"/>
                <a:sym typeface="Merriweather"/>
              </a:rPr>
              <a:t>hogar</a:t>
            </a:r>
            <a:r>
              <a:rPr lang="en-US" sz="2400" b="0" i="0" u="none" strike="noStrike" cap="none" dirty="0">
                <a:solidFill>
                  <a:schemeClr val="accent1"/>
                </a:solidFill>
                <a:latin typeface="Merriweather"/>
                <a:ea typeface="Merriweather"/>
                <a:cs typeface="Merriweather"/>
                <a:sym typeface="Merriweather"/>
              </a:rPr>
              <a:t>  </a:t>
            </a:r>
            <a:r>
              <a:rPr lang="es-ES" sz="2400" b="0" i="0" u="none" strike="noStrike" cap="none" dirty="0">
                <a:solidFill>
                  <a:schemeClr val="accent1"/>
                </a:solidFill>
                <a:latin typeface="Merriweather"/>
                <a:ea typeface="Merriweather"/>
                <a:cs typeface="Merriweather"/>
                <a:sym typeface="Merriweather"/>
              </a:rPr>
              <a:t>y pasan</a:t>
            </a:r>
            <a:br>
              <a:rPr lang="es-ES" sz="2400" b="0" i="0" u="none" strike="noStrike" cap="none" dirty="0">
                <a:solidFill>
                  <a:schemeClr val="accent1"/>
                </a:solidFill>
                <a:latin typeface="Merriweather"/>
                <a:ea typeface="Merriweather"/>
                <a:cs typeface="Merriweather"/>
                <a:sym typeface="Merriweather"/>
              </a:rPr>
            </a:br>
            <a:r>
              <a:rPr lang="es-ES" sz="2400" b="0" i="0" u="none" strike="noStrike" cap="none" dirty="0">
                <a:solidFill>
                  <a:schemeClr val="accent1"/>
                </a:solidFill>
                <a:latin typeface="Merriweather"/>
                <a:ea typeface="Merriweather"/>
                <a:cs typeface="Merriweather"/>
                <a:sym typeface="Merriweather"/>
              </a:rPr>
              <a:t>a ser parte de la vida cotidiana, y que </a:t>
            </a:r>
            <a:endParaRPr lang="es-ES" dirty="0"/>
          </a:p>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dirty="0" err="1">
                <a:solidFill>
                  <a:schemeClr val="accent1"/>
                </a:solidFill>
                <a:latin typeface="Merriweather"/>
                <a:ea typeface="Merriweather"/>
                <a:cs typeface="Merriweather"/>
                <a:sym typeface="Merriweather"/>
              </a:rPr>
              <a:t>persisten</a:t>
            </a:r>
            <a:r>
              <a:rPr lang="en-US" sz="2400" b="0" i="0" u="none" strike="noStrike" cap="none" dirty="0">
                <a:solidFill>
                  <a:schemeClr val="accent1"/>
                </a:solidFill>
                <a:latin typeface="Merriweather"/>
                <a:ea typeface="Merriweather"/>
                <a:cs typeface="Merriweather"/>
                <a:sym typeface="Merriweather"/>
              </a:rPr>
              <a:t> o se </a:t>
            </a:r>
            <a:r>
              <a:rPr lang="en-US" sz="2400" b="0" i="0" u="none" strike="noStrike" cap="none" dirty="0" err="1">
                <a:solidFill>
                  <a:schemeClr val="accent1"/>
                </a:solidFill>
                <a:latin typeface="Merriweather"/>
                <a:ea typeface="Merriweather"/>
                <a:cs typeface="Merriweather"/>
                <a:sym typeface="Merriweather"/>
              </a:rPr>
              <a:t>agravan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en</a:t>
            </a:r>
            <a:br>
              <a:rPr lang="en-US" sz="2400" dirty="0"/>
            </a:br>
            <a:r>
              <a:rPr lang="en-US" sz="2400" b="0" i="0" u="none" strike="noStrike" cap="none" dirty="0" err="1">
                <a:solidFill>
                  <a:schemeClr val="accent1"/>
                </a:solidFill>
                <a:latin typeface="Merriweather"/>
                <a:ea typeface="Merriweather"/>
                <a:cs typeface="Merriweather"/>
                <a:sym typeface="Merriweather"/>
              </a:rPr>
              <a:t>tiempos</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conflicto</a:t>
            </a:r>
            <a:r>
              <a:rPr lang="en-US" sz="2400" b="0" i="0" u="none" strike="noStrike" cap="none" dirty="0">
                <a:solidFill>
                  <a:schemeClr val="accent1"/>
                </a:solidFill>
                <a:latin typeface="Merriweather"/>
                <a:ea typeface="Merriweather"/>
                <a:cs typeface="Merriweather"/>
                <a:sym typeface="Merriweather"/>
              </a:rPr>
              <a:t> o  </a:t>
            </a:r>
            <a:br>
              <a:rPr lang="en-US" sz="2400" b="0" i="0" u="none" strike="noStrike" cap="none" dirty="0">
                <a:solidFill>
                  <a:schemeClr val="accent1"/>
                </a:solidFill>
                <a:latin typeface="Merriweather"/>
                <a:ea typeface="Merriweather"/>
                <a:cs typeface="Merriweather"/>
                <a:sym typeface="Merriweather"/>
              </a:rPr>
            </a:br>
            <a:r>
              <a:rPr lang="en-US" sz="2400" b="0" i="0" u="none" strike="noStrike" cap="none" dirty="0" err="1">
                <a:solidFill>
                  <a:schemeClr val="accent1"/>
                </a:solidFill>
                <a:latin typeface="Merriweather"/>
                <a:ea typeface="Merriweather"/>
                <a:cs typeface="Merriweather"/>
                <a:sym typeface="Merriweather"/>
              </a:rPr>
              <a:t>represión</a:t>
            </a:r>
            <a:r>
              <a:rPr lang="en-US" sz="2400" b="0" i="0" u="none" strike="noStrike" cap="none" dirty="0">
                <a:solidFill>
                  <a:schemeClr val="accent1"/>
                </a:solidFill>
                <a:latin typeface="Merriweather"/>
                <a:ea typeface="Merriweather"/>
                <a:cs typeface="Merriweather"/>
                <a:sym typeface="Merriweather"/>
              </a:rPr>
              <a:t>. </a:t>
            </a:r>
            <a:endParaRPr dirty="0"/>
          </a:p>
          <a:p>
            <a:pPr marL="0" marR="0" lvl="0" indent="0" algn="l" rtl="0">
              <a:lnSpc>
                <a:spcPct val="100000"/>
              </a:lnSpc>
              <a:spcBef>
                <a:spcPts val="0"/>
              </a:spcBef>
              <a:spcAft>
                <a:spcPts val="0"/>
              </a:spcAft>
              <a:buClr>
                <a:schemeClr val="accent1"/>
              </a:buClr>
              <a:buSzPts val="3600"/>
              <a:buFont typeface="Merriweather"/>
              <a:buNone/>
            </a:pPr>
            <a:endParaRPr sz="2400" b="0" i="0" u="none" strike="noStrike" cap="none" dirty="0">
              <a:solidFill>
                <a:schemeClr val="accent1"/>
              </a:solidFill>
              <a:latin typeface="Merriweather"/>
              <a:ea typeface="Merriweather"/>
              <a:cs typeface="Merriweather"/>
              <a:sym typeface="Merriweather"/>
            </a:endParaRPr>
          </a:p>
        </p:txBody>
      </p:sp>
      <p:sp>
        <p:nvSpPr>
          <p:cNvPr id="3" name="Rectangle 2">
            <a:extLst>
              <a:ext uri="{FF2B5EF4-FFF2-40B4-BE49-F238E27FC236}">
                <a16:creationId xmlns:a16="http://schemas.microsoft.com/office/drawing/2014/main" id="{D422BA84-1545-43E8-A958-8947BFBF08C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6"/>
          <p:cNvSpPr txBox="1">
            <a:spLocks noGrp="1"/>
          </p:cNvSpPr>
          <p:nvPr>
            <p:ph type="title"/>
          </p:nvPr>
        </p:nvSpPr>
        <p:spPr>
          <a:xfrm>
            <a:off x="7093900" y="190425"/>
            <a:ext cx="2311500" cy="99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400" b="0" i="0" u="none" strike="noStrike" cap="none">
                <a:solidFill>
                  <a:schemeClr val="accent1"/>
                </a:solidFill>
                <a:latin typeface="Merriweather"/>
                <a:ea typeface="Merriweather"/>
                <a:cs typeface="Merriweather"/>
                <a:sym typeface="Merriweather"/>
              </a:rPr>
              <a:t>Ghana</a:t>
            </a:r>
            <a:endParaRPr sz="3400" b="0" i="0" u="none" strike="noStrike" cap="none">
              <a:solidFill>
                <a:schemeClr val="accent1"/>
              </a:solidFill>
              <a:latin typeface="Merriweather"/>
              <a:ea typeface="Merriweather"/>
              <a:cs typeface="Merriweather"/>
              <a:sym typeface="Merriweather"/>
            </a:endParaRPr>
          </a:p>
        </p:txBody>
      </p:sp>
      <p:pic>
        <p:nvPicPr>
          <p:cNvPr id="476" name="Google Shape;476;p66"/>
          <p:cNvPicPr preferRelativeResize="0"/>
          <p:nvPr/>
        </p:nvPicPr>
        <p:blipFill rotWithShape="1">
          <a:blip r:embed="rId3">
            <a:alphaModFix/>
          </a:blip>
          <a:srcRect/>
          <a:stretch/>
        </p:blipFill>
        <p:spPr>
          <a:xfrm>
            <a:off x="0" y="0"/>
            <a:ext cx="6858002" cy="5143501"/>
          </a:xfrm>
          <a:prstGeom prst="rect">
            <a:avLst/>
          </a:prstGeom>
          <a:noFill/>
          <a:ln>
            <a:noFill/>
          </a:ln>
        </p:spPr>
      </p:pic>
      <p:sp>
        <p:nvSpPr>
          <p:cNvPr id="4" name="Rectangle 3">
            <a:extLst>
              <a:ext uri="{FF2B5EF4-FFF2-40B4-BE49-F238E27FC236}">
                <a16:creationId xmlns:a16="http://schemas.microsoft.com/office/drawing/2014/main" id="{DA73F6FC-E8DB-475A-8349-66F7AB34B89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dirty="0">
                <a:solidFill>
                  <a:schemeClr val="lt1"/>
                </a:solidFill>
                <a:latin typeface="Merriweather"/>
                <a:ea typeface="Merriweather"/>
                <a:cs typeface="Merriweather"/>
                <a:sym typeface="Merriweather"/>
              </a:rPr>
              <a:t>Las </a:t>
            </a:r>
            <a:r>
              <a:rPr lang="en-US" sz="2400" b="0" i="0" u="none" strike="noStrike" cap="none" dirty="0" err="1">
                <a:solidFill>
                  <a:schemeClr val="lt1"/>
                </a:solidFill>
                <a:latin typeface="Merriweather"/>
                <a:ea typeface="Merriweather"/>
                <a:cs typeface="Merriweather"/>
                <a:sym typeface="Merriweather"/>
              </a:rPr>
              <a:t>reparaciones</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pueden</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subsanar</a:t>
            </a:r>
            <a:r>
              <a:rPr lang="en-US" sz="2400" b="0" i="0" u="none" strike="noStrike" cap="none" dirty="0">
                <a:solidFill>
                  <a:schemeClr val="lt1"/>
                </a:solidFill>
                <a:latin typeface="Merriweather"/>
                <a:ea typeface="Merriweather"/>
                <a:cs typeface="Merriweather"/>
                <a:sym typeface="Merriweather"/>
              </a:rPr>
              <a:t>:</a:t>
            </a:r>
            <a:endParaRPr dirty="0"/>
          </a:p>
        </p:txBody>
      </p:sp>
      <p:sp>
        <p:nvSpPr>
          <p:cNvPr id="90" name="Google Shape;90;p17"/>
          <p:cNvSpPr txBox="1"/>
          <p:nvPr/>
        </p:nvSpPr>
        <p:spPr>
          <a:xfrm>
            <a:off x="4803675" y="247200"/>
            <a:ext cx="4124400" cy="46491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Arial"/>
              <a:buChar char="●"/>
            </a:pPr>
            <a:r>
              <a:rPr lang="en-US" sz="1800" dirty="0" err="1">
                <a:solidFill>
                  <a:schemeClr val="dk2"/>
                </a:solidFill>
              </a:rPr>
              <a:t>p</a:t>
            </a:r>
            <a:r>
              <a:rPr lang="en-US" sz="1800" b="0" i="0" u="none" strike="noStrike" cap="none" dirty="0" err="1">
                <a:solidFill>
                  <a:schemeClr val="dk2"/>
                </a:solidFill>
                <a:latin typeface="Arial"/>
                <a:ea typeface="Arial"/>
                <a:cs typeface="Arial"/>
                <a:sym typeface="Arial"/>
              </a:rPr>
              <a:t>érdidas</a:t>
            </a:r>
            <a:r>
              <a:rPr lang="en-US" sz="1800" b="0" i="0" u="none" strike="noStrike" cap="none" dirty="0">
                <a:solidFill>
                  <a:schemeClr val="dk2"/>
                </a:solidFill>
                <a:latin typeface="Arial"/>
                <a:ea typeface="Arial"/>
                <a:cs typeface="Arial"/>
                <a:sym typeface="Arial"/>
              </a:rPr>
              <a:t> tangibles e intangibles (</a:t>
            </a:r>
            <a:r>
              <a:rPr lang="en-US" sz="1800" b="0" i="0" u="none" strike="noStrike" cap="none" dirty="0" err="1">
                <a:solidFill>
                  <a:schemeClr val="dk2"/>
                </a:solidFill>
                <a:latin typeface="Arial"/>
                <a:ea typeface="Arial"/>
                <a:cs typeface="Arial"/>
                <a:sym typeface="Arial"/>
              </a:rPr>
              <a:t>daños</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materiales</a:t>
            </a:r>
            <a:r>
              <a:rPr lang="en-US" sz="1800" b="0" i="0" u="none" strike="noStrike" cap="none" dirty="0">
                <a:solidFill>
                  <a:schemeClr val="dk2"/>
                </a:solidFill>
                <a:latin typeface="Arial"/>
                <a:ea typeface="Arial"/>
                <a:cs typeface="Arial"/>
                <a:sym typeface="Arial"/>
              </a:rPr>
              <a:t> y </a:t>
            </a:r>
            <a:r>
              <a:rPr lang="en-US" sz="1800" b="0" i="0" u="none" strike="noStrike" cap="none" dirty="0" err="1">
                <a:solidFill>
                  <a:schemeClr val="dk2"/>
                </a:solidFill>
                <a:latin typeface="Arial"/>
                <a:ea typeface="Arial"/>
                <a:cs typeface="Arial"/>
                <a:sym typeface="Arial"/>
              </a:rPr>
              <a:t>morales</a:t>
            </a:r>
            <a:r>
              <a:rPr lang="en-US" sz="1800" b="0" i="0" u="none" strike="noStrike" cap="none" dirty="0">
                <a:solidFill>
                  <a:schemeClr val="dk2"/>
                </a:solidFill>
                <a:latin typeface="Arial"/>
                <a:ea typeface="Arial"/>
                <a:cs typeface="Arial"/>
                <a:sym typeface="Arial"/>
              </a:rPr>
              <a:t>);  </a:t>
            </a:r>
            <a:endParaRPr dirty="0"/>
          </a:p>
          <a:p>
            <a:pPr marL="457200" marR="0" lvl="0" indent="-342900" algn="l" rtl="0">
              <a:lnSpc>
                <a:spcPct val="100000"/>
              </a:lnSpc>
              <a:spcBef>
                <a:spcPts val="0"/>
              </a:spcBef>
              <a:spcAft>
                <a:spcPts val="0"/>
              </a:spcAft>
              <a:buClr>
                <a:schemeClr val="dk2"/>
              </a:buClr>
              <a:buSzPts val="1800"/>
              <a:buFont typeface="Arial"/>
              <a:buChar char="●"/>
            </a:pPr>
            <a:r>
              <a:rPr lang="en-US" sz="1800" b="0" i="0" u="none" strike="noStrike" cap="none" dirty="0" err="1">
                <a:solidFill>
                  <a:schemeClr val="dk2"/>
                </a:solidFill>
                <a:latin typeface="Arial"/>
                <a:ea typeface="Arial"/>
                <a:cs typeface="Arial"/>
                <a:sym typeface="Arial"/>
              </a:rPr>
              <a:t>daños</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urgentes</a:t>
            </a:r>
            <a:r>
              <a:rPr lang="en-US" sz="1800" b="0" i="0" u="none" strike="noStrike" cap="none" dirty="0">
                <a:solidFill>
                  <a:schemeClr val="dk2"/>
                </a:solidFill>
                <a:latin typeface="Arial"/>
                <a:ea typeface="Arial"/>
                <a:cs typeface="Arial"/>
                <a:sym typeface="Arial"/>
              </a:rPr>
              <a:t> y </a:t>
            </a:r>
            <a:r>
              <a:rPr lang="en-US" sz="1800" b="0" i="0" u="none" strike="noStrike" cap="none" dirty="0" err="1">
                <a:solidFill>
                  <a:schemeClr val="dk2"/>
                </a:solidFill>
                <a:latin typeface="Arial"/>
                <a:ea typeface="Arial"/>
                <a:cs typeface="Arial"/>
                <a:sym typeface="Arial"/>
              </a:rPr>
              <a:t>aquellos</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sufridos</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en</a:t>
            </a:r>
            <a:r>
              <a:rPr lang="en-US" sz="1800" b="0" i="0" u="none" strike="noStrike" cap="none" dirty="0">
                <a:solidFill>
                  <a:schemeClr val="dk2"/>
                </a:solidFill>
                <a:latin typeface="Arial"/>
                <a:ea typeface="Arial"/>
                <a:cs typeface="Arial"/>
                <a:sym typeface="Arial"/>
              </a:rPr>
              <a:t> el </a:t>
            </a:r>
            <a:r>
              <a:rPr lang="en-US" sz="1800" b="0" i="0" u="none" strike="noStrike" cap="none" dirty="0" err="1">
                <a:solidFill>
                  <a:schemeClr val="dk2"/>
                </a:solidFill>
                <a:latin typeface="Arial"/>
                <a:ea typeface="Arial"/>
                <a:cs typeface="Arial"/>
                <a:sym typeface="Arial"/>
              </a:rPr>
              <a:t>transcurso</a:t>
            </a:r>
            <a:r>
              <a:rPr lang="en-US" sz="1800" b="0" i="0" u="none" strike="noStrike" cap="none" dirty="0">
                <a:solidFill>
                  <a:schemeClr val="dk2"/>
                </a:solidFill>
                <a:latin typeface="Arial"/>
                <a:ea typeface="Arial"/>
                <a:cs typeface="Arial"/>
                <a:sym typeface="Arial"/>
              </a:rPr>
              <a:t> de </a:t>
            </a:r>
            <a:r>
              <a:rPr lang="en-US" sz="1800" b="0" i="0" u="none" strike="noStrike" cap="none" dirty="0" err="1">
                <a:solidFill>
                  <a:schemeClr val="dk2"/>
                </a:solidFill>
                <a:latin typeface="Arial"/>
                <a:ea typeface="Arial"/>
                <a:cs typeface="Arial"/>
                <a:sym typeface="Arial"/>
              </a:rPr>
              <a:t>años</a:t>
            </a:r>
            <a:r>
              <a:rPr lang="en-US" sz="1800" b="0" i="0" u="none" strike="noStrike" cap="none" dirty="0">
                <a:solidFill>
                  <a:schemeClr val="dk2"/>
                </a:solidFill>
                <a:latin typeface="Arial"/>
                <a:ea typeface="Arial"/>
                <a:cs typeface="Arial"/>
                <a:sym typeface="Arial"/>
              </a:rPr>
              <a:t> o </a:t>
            </a:r>
            <a:r>
              <a:rPr lang="en-US" sz="1800" b="0" i="0" u="none" strike="noStrike" cap="none" dirty="0" err="1">
                <a:solidFill>
                  <a:schemeClr val="dk2"/>
                </a:solidFill>
                <a:latin typeface="Arial"/>
                <a:ea typeface="Arial"/>
                <a:cs typeface="Arial"/>
                <a:sym typeface="Arial"/>
              </a:rPr>
              <a:t>incluso</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generaciones</a:t>
            </a:r>
            <a:r>
              <a:rPr lang="en-US" sz="1800" b="0" i="0" u="none" strike="noStrike" cap="none" dirty="0">
                <a:solidFill>
                  <a:schemeClr val="dk2"/>
                </a:solidFill>
                <a:latin typeface="Arial"/>
                <a:ea typeface="Arial"/>
                <a:cs typeface="Arial"/>
                <a:sym typeface="Arial"/>
              </a:rPr>
              <a:t>.</a:t>
            </a:r>
            <a:endParaRPr dirty="0"/>
          </a:p>
          <a:p>
            <a:pPr marL="114300" marR="0" lvl="0" indent="0" algn="l" rtl="0">
              <a:lnSpc>
                <a:spcPct val="100000"/>
              </a:lnSpc>
              <a:spcBef>
                <a:spcPts val="0"/>
              </a:spcBef>
              <a:spcAft>
                <a:spcPts val="0"/>
              </a:spcAft>
              <a:buNone/>
            </a:pPr>
            <a:endParaRPr sz="1800" b="0" i="0" u="none" strike="noStrike" cap="none" dirty="0">
              <a:solidFill>
                <a:schemeClr val="dk2"/>
              </a:solidFill>
              <a:latin typeface="Arial"/>
              <a:ea typeface="Arial"/>
              <a:cs typeface="Arial"/>
              <a:sym typeface="Arial"/>
            </a:endParaRPr>
          </a:p>
          <a:p>
            <a:pPr marL="114300" marR="0" lvl="0" indent="0" algn="l" rtl="0">
              <a:lnSpc>
                <a:spcPct val="100000"/>
              </a:lnSpc>
              <a:spcBef>
                <a:spcPts val="0"/>
              </a:spcBef>
              <a:spcAft>
                <a:spcPts val="0"/>
              </a:spcAft>
              <a:buNone/>
            </a:pPr>
            <a:r>
              <a:rPr lang="en-US" sz="1800" b="0" i="0" u="none" strike="noStrike" cap="none" dirty="0">
                <a:solidFill>
                  <a:schemeClr val="dk2"/>
                </a:solidFill>
                <a:latin typeface="Arial"/>
                <a:ea typeface="Arial"/>
                <a:cs typeface="Arial"/>
                <a:sym typeface="Arial"/>
              </a:rPr>
              <a:t>Las </a:t>
            </a:r>
            <a:r>
              <a:rPr lang="en-US" sz="1800" b="0" i="0" u="none" strike="noStrike" cap="none" dirty="0" err="1">
                <a:solidFill>
                  <a:schemeClr val="dk2"/>
                </a:solidFill>
                <a:latin typeface="Arial"/>
                <a:ea typeface="Arial"/>
                <a:cs typeface="Arial"/>
                <a:sym typeface="Arial"/>
              </a:rPr>
              <a:t>reparaciones</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pueden</a:t>
            </a:r>
            <a:r>
              <a:rPr lang="en-US" sz="1800" b="0" i="0" u="none" strike="noStrike" cap="none" dirty="0">
                <a:solidFill>
                  <a:schemeClr val="dk2"/>
                </a:solidFill>
                <a:latin typeface="Arial"/>
                <a:ea typeface="Arial"/>
                <a:cs typeface="Arial"/>
                <a:sym typeface="Arial"/>
              </a:rPr>
              <a:t>:</a:t>
            </a:r>
            <a:endParaRPr dirty="0"/>
          </a:p>
          <a:p>
            <a:pPr marL="114300" marR="0" lvl="0" indent="0" algn="l" rtl="0">
              <a:lnSpc>
                <a:spcPct val="100000"/>
              </a:lnSpc>
              <a:spcBef>
                <a:spcPts val="0"/>
              </a:spcBef>
              <a:spcAft>
                <a:spcPts val="0"/>
              </a:spcAft>
              <a:buNone/>
            </a:pPr>
            <a:endParaRPr sz="1800" b="0" i="0" u="none" strike="noStrike" cap="none" dirty="0">
              <a:solidFill>
                <a:schemeClr val="dk2"/>
              </a:solidFill>
              <a:latin typeface="Arial"/>
              <a:ea typeface="Arial"/>
              <a:cs typeface="Arial"/>
              <a:sym typeface="Arial"/>
            </a:endParaRPr>
          </a:p>
          <a:p>
            <a:pPr marL="457200" marR="0" lvl="0" indent="-342900" algn="l" rtl="0">
              <a:lnSpc>
                <a:spcPct val="100000"/>
              </a:lnSpc>
              <a:spcBef>
                <a:spcPts val="0"/>
              </a:spcBef>
              <a:spcAft>
                <a:spcPts val="0"/>
              </a:spcAft>
              <a:buClr>
                <a:schemeClr val="dk2"/>
              </a:buClr>
              <a:buSzPts val="1800"/>
              <a:buFont typeface="Arial"/>
              <a:buChar char="●"/>
            </a:pPr>
            <a:r>
              <a:rPr lang="en-US" sz="1800" b="0" i="0" u="none" strike="noStrike" cap="none" dirty="0" err="1">
                <a:solidFill>
                  <a:schemeClr val="dk2"/>
                </a:solidFill>
                <a:latin typeface="Arial"/>
                <a:ea typeface="Arial"/>
                <a:cs typeface="Arial"/>
                <a:sym typeface="Arial"/>
              </a:rPr>
              <a:t>ser</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materiales</a:t>
            </a:r>
            <a:r>
              <a:rPr lang="en-US" sz="1800" b="0" i="0" u="none" strike="noStrike" cap="none" dirty="0">
                <a:solidFill>
                  <a:schemeClr val="dk2"/>
                </a:solidFill>
                <a:latin typeface="Arial"/>
                <a:ea typeface="Arial"/>
                <a:cs typeface="Arial"/>
                <a:sym typeface="Arial"/>
              </a:rPr>
              <a:t> o </a:t>
            </a:r>
            <a:r>
              <a:rPr lang="en-US" sz="1800" b="0" i="0" u="none" strike="noStrike" cap="none" dirty="0" err="1">
                <a:solidFill>
                  <a:schemeClr val="dk2"/>
                </a:solidFill>
                <a:latin typeface="Arial"/>
                <a:ea typeface="Arial"/>
                <a:cs typeface="Arial"/>
                <a:sym typeface="Arial"/>
              </a:rPr>
              <a:t>simbólicas</a:t>
            </a:r>
            <a:endParaRPr dirty="0"/>
          </a:p>
          <a:p>
            <a:pPr marL="457200" marR="0" lvl="0" indent="-342900" algn="l" rtl="0">
              <a:lnSpc>
                <a:spcPct val="100000"/>
              </a:lnSpc>
              <a:spcBef>
                <a:spcPts val="0"/>
              </a:spcBef>
              <a:spcAft>
                <a:spcPts val="0"/>
              </a:spcAft>
              <a:buClr>
                <a:schemeClr val="dk2"/>
              </a:buClr>
              <a:buSzPts val="1800"/>
              <a:buFont typeface="Arial"/>
              <a:buChar char="●"/>
            </a:pPr>
            <a:r>
              <a:rPr lang="en-US" sz="1800" b="0" i="0" u="none" strike="noStrike" cap="none" dirty="0" err="1">
                <a:solidFill>
                  <a:schemeClr val="dk2"/>
                </a:solidFill>
                <a:latin typeface="Arial"/>
                <a:ea typeface="Arial"/>
                <a:cs typeface="Arial"/>
                <a:sym typeface="Arial"/>
              </a:rPr>
              <a:t>estar</a:t>
            </a:r>
            <a:r>
              <a:rPr lang="en-US" sz="1800" b="0" i="0" u="none" strike="noStrike" cap="none" dirty="0">
                <a:solidFill>
                  <a:schemeClr val="dk2"/>
                </a:solidFill>
                <a:latin typeface="Arial"/>
                <a:ea typeface="Arial"/>
                <a:cs typeface="Arial"/>
                <a:sym typeface="Arial"/>
              </a:rPr>
              <a:t> </a:t>
            </a:r>
            <a:r>
              <a:rPr lang="en-US" sz="1800" b="0" i="0" u="none" strike="noStrike" cap="none" dirty="0" err="1">
                <a:solidFill>
                  <a:schemeClr val="dk2"/>
                </a:solidFill>
                <a:latin typeface="Arial"/>
                <a:ea typeface="Arial"/>
                <a:cs typeface="Arial"/>
                <a:sym typeface="Arial"/>
              </a:rPr>
              <a:t>dirigidas</a:t>
            </a:r>
            <a:r>
              <a:rPr lang="en-US" sz="1800" b="0" i="0" u="none" strike="noStrike" cap="none" dirty="0">
                <a:solidFill>
                  <a:schemeClr val="dk2"/>
                </a:solidFill>
                <a:latin typeface="Arial"/>
                <a:ea typeface="Arial"/>
                <a:cs typeface="Arial"/>
                <a:sym typeface="Arial"/>
              </a:rPr>
              <a:t> a personas o </a:t>
            </a:r>
            <a:r>
              <a:rPr lang="en-US" sz="1800" b="0" i="0" u="none" strike="noStrike" cap="none" dirty="0" err="1">
                <a:solidFill>
                  <a:schemeClr val="dk2"/>
                </a:solidFill>
                <a:latin typeface="Arial"/>
                <a:ea typeface="Arial"/>
                <a:cs typeface="Arial"/>
                <a:sym typeface="Arial"/>
              </a:rPr>
              <a:t>grupos</a:t>
            </a:r>
            <a:endParaRPr dirty="0"/>
          </a:p>
        </p:txBody>
      </p:sp>
      <p:pic>
        <p:nvPicPr>
          <p:cNvPr id="91" name="Google Shape;91;p17"/>
          <p:cNvPicPr preferRelativeResize="0"/>
          <p:nvPr/>
        </p:nvPicPr>
        <p:blipFill rotWithShape="1">
          <a:blip r:embed="rId3">
            <a:alphaModFix/>
          </a:blip>
          <a:srcRect/>
          <a:stretch/>
        </p:blipFill>
        <p:spPr>
          <a:xfrm>
            <a:off x="0" y="1605100"/>
            <a:ext cx="4572000" cy="2571758"/>
          </a:xfrm>
          <a:prstGeom prst="rect">
            <a:avLst/>
          </a:prstGeom>
          <a:noFill/>
          <a:ln>
            <a:noFill/>
          </a:ln>
        </p:spPr>
      </p:pic>
      <p:sp>
        <p:nvSpPr>
          <p:cNvPr id="5" name="Rectangle 4">
            <a:extLst>
              <a:ext uri="{FF2B5EF4-FFF2-40B4-BE49-F238E27FC236}">
                <a16:creationId xmlns:a16="http://schemas.microsoft.com/office/drawing/2014/main" id="{56946913-07BA-4679-B6D9-75E2C8A606D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p:nvPr/>
        </p:nvSpPr>
        <p:spPr>
          <a:xfrm>
            <a:off x="352225" y="159125"/>
            <a:ext cx="8346000" cy="4693200"/>
          </a:xfrm>
          <a:prstGeom prst="rect">
            <a:avLst/>
          </a:prstGeom>
          <a:noFill/>
          <a:ln>
            <a:noFill/>
          </a:ln>
        </p:spPr>
        <p:txBody>
          <a:bodyPr spcFirstLastPara="1" wrap="square" lIns="91425" tIns="91425" rIns="91425" bIns="91425" anchor="ctr" anchorCtr="0">
            <a:noAutofit/>
          </a:bodyPr>
          <a:lstStyle/>
          <a:p>
            <a:pPr marL="0" marR="457200" lvl="0" indent="0" algn="just" rtl="0">
              <a:lnSpc>
                <a:spcPct val="100000"/>
              </a:lnSpc>
              <a:spcBef>
                <a:spcPts val="1200"/>
              </a:spcBef>
              <a:spcAft>
                <a:spcPts val="0"/>
              </a:spcAft>
              <a:buClr>
                <a:srgbClr val="000000"/>
              </a:buClr>
              <a:buSzPts val="1400"/>
              <a:buFont typeface="Arial"/>
              <a:buNone/>
            </a:pPr>
            <a:r>
              <a:rPr lang="en-US" sz="1400" b="0" i="0" u="none" strike="noStrike" cap="none" dirty="0" err="1">
                <a:solidFill>
                  <a:schemeClr val="accent1"/>
                </a:solidFill>
                <a:latin typeface="Roboto"/>
                <a:ea typeface="Roboto"/>
                <a:cs typeface="Roboto"/>
                <a:sym typeface="Roboto"/>
              </a:rPr>
              <a:t>En</a:t>
            </a:r>
            <a:r>
              <a:rPr lang="en-US" sz="1400" b="0" i="0" u="none" strike="noStrike" cap="none" dirty="0">
                <a:solidFill>
                  <a:schemeClr val="accent1"/>
                </a:solidFill>
                <a:latin typeface="Roboto"/>
                <a:ea typeface="Roboto"/>
                <a:cs typeface="Roboto"/>
                <a:sym typeface="Roboto"/>
              </a:rPr>
              <a:t> la </a:t>
            </a:r>
            <a:r>
              <a:rPr lang="en-US" sz="1400" b="0" i="1" u="none" strike="noStrike" cap="none" dirty="0">
                <a:solidFill>
                  <a:schemeClr val="accent1"/>
                </a:solidFill>
                <a:latin typeface="Roboto"/>
                <a:ea typeface="Roboto"/>
                <a:cs typeface="Roboto"/>
                <a:sym typeface="Roboto"/>
              </a:rPr>
              <a:t>Nota </a:t>
            </a:r>
            <a:r>
              <a:rPr lang="en-US" sz="1400" b="0" i="1" u="none" strike="noStrike" cap="none" dirty="0" err="1">
                <a:solidFill>
                  <a:schemeClr val="accent1"/>
                </a:solidFill>
                <a:latin typeface="Roboto"/>
                <a:ea typeface="Roboto"/>
                <a:cs typeface="Roboto"/>
                <a:sym typeface="Roboto"/>
              </a:rPr>
              <a:t>orientativa</a:t>
            </a:r>
            <a:r>
              <a:rPr lang="en-US" sz="1400" b="0" i="1" u="none" strike="noStrike" cap="none" dirty="0">
                <a:solidFill>
                  <a:schemeClr val="accent1"/>
                </a:solidFill>
                <a:latin typeface="Roboto"/>
                <a:ea typeface="Roboto"/>
                <a:cs typeface="Roboto"/>
                <a:sym typeface="Roboto"/>
              </a:rPr>
              <a:t> del </a:t>
            </a:r>
            <a:r>
              <a:rPr lang="en-US" sz="1400" b="0" i="1" u="none" strike="noStrike" cap="none" dirty="0" err="1">
                <a:solidFill>
                  <a:schemeClr val="accent1"/>
                </a:solidFill>
                <a:latin typeface="Roboto"/>
                <a:ea typeface="Roboto"/>
                <a:cs typeface="Roboto"/>
                <a:sym typeface="Roboto"/>
              </a:rPr>
              <a:t>Secretario</a:t>
            </a:r>
            <a:r>
              <a:rPr lang="en-US" sz="1400" b="0" i="1" u="none" strike="noStrike" cap="none" dirty="0">
                <a:solidFill>
                  <a:schemeClr val="accent1"/>
                </a:solidFill>
                <a:latin typeface="Roboto"/>
                <a:ea typeface="Roboto"/>
                <a:cs typeface="Roboto"/>
                <a:sym typeface="Roboto"/>
              </a:rPr>
              <a:t> General: </a:t>
            </a:r>
            <a:r>
              <a:rPr lang="en-US" sz="1400" b="0" i="1" u="none" strike="noStrike" cap="none" dirty="0" err="1">
                <a:solidFill>
                  <a:schemeClr val="accent1"/>
                </a:solidFill>
                <a:latin typeface="Roboto"/>
                <a:ea typeface="Roboto"/>
                <a:cs typeface="Roboto"/>
                <a:sym typeface="Roboto"/>
              </a:rPr>
              <a:t>Reparaciones</a:t>
            </a:r>
            <a:r>
              <a:rPr lang="en-US" sz="1400" b="0" i="1" u="none" strike="noStrike" cap="none" dirty="0">
                <a:solidFill>
                  <a:schemeClr val="accent1"/>
                </a:solidFill>
                <a:latin typeface="Roboto"/>
                <a:ea typeface="Roboto"/>
                <a:cs typeface="Roboto"/>
                <a:sym typeface="Roboto"/>
              </a:rPr>
              <a:t> </a:t>
            </a:r>
            <a:r>
              <a:rPr lang="en-US" sz="1400" b="0" i="1" u="none" strike="noStrike" cap="none" dirty="0" err="1">
                <a:solidFill>
                  <a:schemeClr val="accent1"/>
                </a:solidFill>
                <a:latin typeface="Roboto"/>
                <a:ea typeface="Roboto"/>
                <a:cs typeface="Roboto"/>
                <a:sym typeface="Roboto"/>
              </a:rPr>
              <a:t>por</a:t>
            </a:r>
            <a:r>
              <a:rPr lang="en-US" sz="1400" b="0" i="1" u="none" strike="noStrike" cap="none" dirty="0">
                <a:solidFill>
                  <a:schemeClr val="accent1"/>
                </a:solidFill>
                <a:latin typeface="Roboto"/>
                <a:ea typeface="Roboto"/>
                <a:cs typeface="Roboto"/>
                <a:sym typeface="Roboto"/>
              </a:rPr>
              <a:t> la </a:t>
            </a:r>
            <a:r>
              <a:rPr lang="en-US" sz="1400" b="0" i="1" u="none" strike="noStrike" cap="none" dirty="0" err="1">
                <a:solidFill>
                  <a:schemeClr val="accent1"/>
                </a:solidFill>
                <a:latin typeface="Roboto"/>
                <a:ea typeface="Roboto"/>
                <a:cs typeface="Roboto"/>
                <a:sym typeface="Roboto"/>
              </a:rPr>
              <a:t>violencia</a:t>
            </a:r>
            <a:r>
              <a:rPr lang="en-US" sz="1400" b="0" i="1" u="none" strike="noStrike" cap="none" dirty="0">
                <a:solidFill>
                  <a:schemeClr val="accent1"/>
                </a:solidFill>
                <a:latin typeface="Roboto"/>
                <a:ea typeface="Roboto"/>
                <a:cs typeface="Roboto"/>
                <a:sym typeface="Roboto"/>
              </a:rPr>
              <a:t> sexual </a:t>
            </a:r>
            <a:r>
              <a:rPr lang="en-US" sz="1400" b="0" i="1" u="none" strike="noStrike" cap="none" dirty="0" err="1">
                <a:solidFill>
                  <a:schemeClr val="accent1"/>
                </a:solidFill>
                <a:latin typeface="Roboto"/>
                <a:ea typeface="Roboto"/>
                <a:cs typeface="Roboto"/>
                <a:sym typeface="Roboto"/>
              </a:rPr>
              <a:t>relacionada</a:t>
            </a:r>
            <a:r>
              <a:rPr lang="en-US" sz="1400" b="0" i="1" u="none" strike="noStrike" cap="none" dirty="0">
                <a:solidFill>
                  <a:schemeClr val="accent1"/>
                </a:solidFill>
                <a:latin typeface="Roboto"/>
                <a:ea typeface="Roboto"/>
                <a:cs typeface="Roboto"/>
                <a:sym typeface="Roboto"/>
              </a:rPr>
              <a:t> con </a:t>
            </a:r>
            <a:r>
              <a:rPr lang="en-US" sz="1400" b="0" i="1" u="none" strike="noStrike" cap="none" dirty="0" err="1">
                <a:solidFill>
                  <a:schemeClr val="accent1"/>
                </a:solidFill>
                <a:latin typeface="Roboto"/>
                <a:ea typeface="Roboto"/>
                <a:cs typeface="Roboto"/>
                <a:sym typeface="Roboto"/>
              </a:rPr>
              <a:t>los</a:t>
            </a:r>
            <a:r>
              <a:rPr lang="en-US" sz="1400" b="0" i="1" u="none" strike="noStrike" cap="none" dirty="0">
                <a:solidFill>
                  <a:schemeClr val="accent1"/>
                </a:solidFill>
                <a:latin typeface="Roboto"/>
                <a:ea typeface="Roboto"/>
                <a:cs typeface="Roboto"/>
                <a:sym typeface="Roboto"/>
              </a:rPr>
              <a:t> </a:t>
            </a:r>
            <a:r>
              <a:rPr lang="en-US" sz="1400" b="0" i="1" u="none" strike="noStrike" cap="none" dirty="0" err="1">
                <a:solidFill>
                  <a:schemeClr val="accent1"/>
                </a:solidFill>
                <a:latin typeface="Roboto"/>
                <a:ea typeface="Roboto"/>
                <a:cs typeface="Roboto"/>
                <a:sym typeface="Roboto"/>
              </a:rPr>
              <a:t>conflictos</a:t>
            </a:r>
            <a:r>
              <a:rPr lang="en-US" sz="1400" b="0" i="0" u="none" strike="noStrike" cap="none" dirty="0">
                <a:solidFill>
                  <a:schemeClr val="accent1"/>
                </a:solidFill>
                <a:latin typeface="Roboto"/>
                <a:ea typeface="Roboto"/>
                <a:cs typeface="Roboto"/>
                <a:sym typeface="Roboto"/>
              </a:rPr>
              <a:t> (2014) se </a:t>
            </a:r>
            <a:r>
              <a:rPr lang="en-US" sz="1400" b="0" i="0" u="none" strike="noStrike" cap="none" dirty="0" err="1">
                <a:solidFill>
                  <a:schemeClr val="accent1"/>
                </a:solidFill>
                <a:latin typeface="Roboto"/>
                <a:ea typeface="Roboto"/>
                <a:cs typeface="Roboto"/>
                <a:sym typeface="Roboto"/>
              </a:rPr>
              <a:t>afirma</a:t>
            </a:r>
            <a:r>
              <a:rPr lang="en-US" sz="1400" b="0" i="0" u="none" strike="noStrike" cap="none" dirty="0">
                <a:solidFill>
                  <a:schemeClr val="accent1"/>
                </a:solidFill>
                <a:latin typeface="Roboto"/>
                <a:ea typeface="Roboto"/>
                <a:cs typeface="Roboto"/>
                <a:sym typeface="Roboto"/>
              </a:rPr>
              <a:t> que: </a:t>
            </a:r>
            <a:endParaRPr dirty="0"/>
          </a:p>
          <a:p>
            <a:pPr marL="0" marR="45720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accent1"/>
              </a:solidFill>
              <a:latin typeface="Roboto"/>
              <a:ea typeface="Roboto"/>
              <a:cs typeface="Roboto"/>
              <a:sym typeface="Roboto"/>
            </a:endParaRPr>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“La </a:t>
            </a:r>
            <a:r>
              <a:rPr lang="en-US" sz="1400" b="0" i="0" u="none" strike="noStrike" cap="none" dirty="0" err="1">
                <a:solidFill>
                  <a:schemeClr val="accent1"/>
                </a:solidFill>
                <a:latin typeface="Roboto"/>
                <a:ea typeface="Roboto"/>
                <a:cs typeface="Roboto"/>
                <a:sym typeface="Roboto"/>
              </a:rPr>
              <a:t>reparación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adecuada</a:t>
            </a:r>
            <a:r>
              <a:rPr lang="en-US" sz="1400" b="0" i="0" u="none" strike="noStrike" cap="none" dirty="0">
                <a:solidFill>
                  <a:schemeClr val="accent1"/>
                </a:solidFill>
                <a:latin typeface="Roboto"/>
                <a:ea typeface="Roboto"/>
                <a:cs typeface="Roboto"/>
                <a:sym typeface="Roboto"/>
              </a:rPr>
              <a:t> para las </a:t>
            </a:r>
            <a:r>
              <a:rPr lang="en-US" sz="1400" b="0" i="0" u="none" strike="noStrike" cap="none" dirty="0" err="1">
                <a:solidFill>
                  <a:schemeClr val="accent1"/>
                </a:solidFill>
                <a:latin typeface="Roboto"/>
                <a:ea typeface="Roboto"/>
                <a:cs typeface="Roboto"/>
                <a:sym typeface="Roboto"/>
              </a:rPr>
              <a:t>víctimas</a:t>
            </a:r>
            <a:r>
              <a:rPr lang="en-US" sz="1400" b="0" i="0" u="none" strike="noStrike" cap="none" dirty="0">
                <a:solidFill>
                  <a:schemeClr val="accent1"/>
                </a:solidFill>
                <a:latin typeface="Roboto"/>
                <a:ea typeface="Roboto"/>
                <a:cs typeface="Roboto"/>
                <a:sym typeface="Roboto"/>
              </a:rPr>
              <a:t> de la </a:t>
            </a:r>
            <a:r>
              <a:rPr lang="en-US" sz="1400" b="0" i="0" u="none" strike="noStrike" cap="none" dirty="0" err="1">
                <a:solidFill>
                  <a:schemeClr val="accent1"/>
                </a:solidFill>
                <a:latin typeface="Roboto"/>
                <a:ea typeface="Roboto"/>
                <a:cs typeface="Roboto"/>
                <a:sym typeface="Roboto"/>
              </a:rPr>
              <a:t>violencia</a:t>
            </a:r>
            <a:r>
              <a:rPr lang="en-US" sz="1400" b="0" i="0" u="none" strike="noStrike" cap="none" dirty="0">
                <a:solidFill>
                  <a:schemeClr val="accent1"/>
                </a:solidFill>
                <a:latin typeface="Roboto"/>
                <a:ea typeface="Roboto"/>
                <a:cs typeface="Roboto"/>
                <a:sym typeface="Roboto"/>
              </a:rPr>
              <a:t> sexual </a:t>
            </a:r>
            <a:r>
              <a:rPr lang="en-US" sz="1400" b="0" i="0" u="none" strike="noStrike" cap="none" dirty="0" err="1">
                <a:solidFill>
                  <a:schemeClr val="accent1"/>
                </a:solidFill>
                <a:latin typeface="Roboto"/>
                <a:ea typeface="Roboto"/>
                <a:cs typeface="Roboto"/>
                <a:sym typeface="Roboto"/>
              </a:rPr>
              <a:t>relacionada</a:t>
            </a:r>
            <a:r>
              <a:rPr lang="en-US" sz="1400" b="0" i="0" u="none" strike="noStrike" cap="none" dirty="0">
                <a:solidFill>
                  <a:schemeClr val="accent1"/>
                </a:solidFill>
                <a:latin typeface="Roboto"/>
                <a:ea typeface="Roboto"/>
                <a:cs typeface="Roboto"/>
                <a:sym typeface="Roboto"/>
              </a:rPr>
              <a:t> con </a:t>
            </a:r>
            <a:r>
              <a:rPr lang="en-US" sz="1400" b="0" i="0" u="none" strike="noStrike" cap="none" dirty="0" err="1">
                <a:solidFill>
                  <a:schemeClr val="accent1"/>
                </a:solidFill>
                <a:latin typeface="Roboto"/>
                <a:ea typeface="Roboto"/>
                <a:cs typeface="Roboto"/>
                <a:sym typeface="Roboto"/>
              </a:rPr>
              <a:t>los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conflictos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implica</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una</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combinación</a:t>
            </a:r>
            <a:r>
              <a:rPr lang="en-US" sz="1400" b="0" i="0" u="none" strike="noStrike" cap="none" dirty="0">
                <a:solidFill>
                  <a:schemeClr val="accent1"/>
                </a:solidFill>
                <a:latin typeface="Roboto"/>
                <a:ea typeface="Roboto"/>
                <a:cs typeface="Roboto"/>
                <a:sym typeface="Roboto"/>
              </a:rPr>
              <a:t> de </a:t>
            </a:r>
            <a:r>
              <a:rPr lang="en-US" sz="1400" b="0" i="0" u="none" strike="noStrike" cap="none" dirty="0" err="1">
                <a:solidFill>
                  <a:schemeClr val="accent1"/>
                </a:solidFill>
                <a:latin typeface="Roboto"/>
                <a:ea typeface="Roboto"/>
                <a:cs typeface="Roboto"/>
                <a:sym typeface="Roboto"/>
              </a:rPr>
              <a:t>distintas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formas</a:t>
            </a:r>
            <a:r>
              <a:rPr lang="en-US" sz="1400" b="0" i="0" u="none" strike="noStrike" cap="none" dirty="0">
                <a:solidFill>
                  <a:schemeClr val="accent1"/>
                </a:solidFill>
                <a:latin typeface="Roboto"/>
                <a:ea typeface="Roboto"/>
                <a:cs typeface="Roboto"/>
                <a:sym typeface="Roboto"/>
              </a:rPr>
              <a:t> de </a:t>
            </a:r>
            <a:r>
              <a:rPr lang="en-US" sz="1400" b="0" i="0" u="none" strike="noStrike" cap="none" dirty="0" err="1">
                <a:solidFill>
                  <a:schemeClr val="accent1"/>
                </a:solidFill>
                <a:latin typeface="Roboto"/>
                <a:ea typeface="Roboto"/>
                <a:cs typeface="Roboto"/>
                <a:sym typeface="Roboto"/>
              </a:rPr>
              <a:t>reparación</a:t>
            </a:r>
            <a:r>
              <a:rPr lang="en-US" sz="1400" b="0" i="0" u="none" strike="noStrike" cap="none" dirty="0">
                <a:solidFill>
                  <a:schemeClr val="accent1"/>
                </a:solidFill>
                <a:latin typeface="Roboto"/>
                <a:ea typeface="Roboto"/>
                <a:cs typeface="Roboto"/>
                <a:sym typeface="Roboto"/>
              </a:rPr>
              <a:t>.</a:t>
            </a:r>
            <a:endParaRPr dirty="0"/>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Las </a:t>
            </a:r>
            <a:r>
              <a:rPr lang="en-US" sz="1400" b="0" i="0" u="none" strike="noStrike" cap="none" dirty="0" err="1">
                <a:solidFill>
                  <a:schemeClr val="accent1"/>
                </a:solidFill>
                <a:latin typeface="Roboto"/>
                <a:ea typeface="Roboto"/>
                <a:cs typeface="Roboto"/>
                <a:sym typeface="Roboto"/>
              </a:rPr>
              <a:t>reparaciones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judiciales</a:t>
            </a:r>
            <a:r>
              <a:rPr lang="en-US" sz="1400" b="0" i="0" u="none" strike="noStrike" cap="none" dirty="0">
                <a:solidFill>
                  <a:schemeClr val="accent1"/>
                </a:solidFill>
                <a:latin typeface="Roboto"/>
                <a:ea typeface="Roboto"/>
                <a:cs typeface="Roboto"/>
                <a:sym typeface="Roboto"/>
              </a:rPr>
              <a:t> y/o </a:t>
            </a:r>
            <a:r>
              <a:rPr lang="en-US" sz="1400" b="0" i="0" u="none" strike="noStrike" cap="none" dirty="0" err="1">
                <a:solidFill>
                  <a:schemeClr val="accent1"/>
                </a:solidFill>
                <a:latin typeface="Roboto"/>
                <a:ea typeface="Roboto"/>
                <a:cs typeface="Roboto"/>
                <a:sym typeface="Roboto"/>
              </a:rPr>
              <a:t>administrativas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deben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estar</a:t>
            </a:r>
            <a:r>
              <a:rPr lang="en-US" sz="1400" b="0" i="0" u="none" strike="noStrike" cap="none" dirty="0">
                <a:solidFill>
                  <a:schemeClr val="accent1"/>
                </a:solidFill>
                <a:latin typeface="Roboto"/>
                <a:ea typeface="Roboto"/>
                <a:cs typeface="Roboto"/>
                <a:sym typeface="Roboto"/>
              </a:rPr>
              <a:t> a </a:t>
            </a:r>
            <a:r>
              <a:rPr lang="en-US" sz="1400" b="0" i="0" u="none" strike="noStrike" cap="none" dirty="0" err="1">
                <a:solidFill>
                  <a:schemeClr val="accent1"/>
                </a:solidFill>
                <a:latin typeface="Roboto"/>
                <a:ea typeface="Roboto"/>
                <a:cs typeface="Roboto"/>
                <a:sym typeface="Roboto"/>
              </a:rPr>
              <a:t>disposición</a:t>
            </a:r>
            <a:r>
              <a:rPr lang="en-US" sz="1400" b="0" i="0" u="none" strike="noStrike" cap="none" dirty="0">
                <a:solidFill>
                  <a:schemeClr val="accent1"/>
                </a:solidFill>
                <a:latin typeface="Roboto"/>
                <a:ea typeface="Roboto"/>
                <a:cs typeface="Roboto"/>
                <a:sym typeface="Roboto"/>
              </a:rPr>
              <a:t> de las </a:t>
            </a:r>
            <a:r>
              <a:rPr lang="en-US" sz="1400" b="0" i="0" u="none" strike="noStrike" cap="none" dirty="0" err="1">
                <a:solidFill>
                  <a:schemeClr val="accent1"/>
                </a:solidFill>
                <a:latin typeface="Roboto"/>
                <a:ea typeface="Roboto"/>
                <a:cs typeface="Roboto"/>
                <a:sym typeface="Roboto"/>
              </a:rPr>
              <a:t>víctimas</a:t>
            </a:r>
            <a:r>
              <a:rPr lang="en-US" sz="1400" b="0" i="0" u="none" strike="noStrike" cap="none" dirty="0">
                <a:solidFill>
                  <a:schemeClr val="accent1"/>
                </a:solidFill>
                <a:latin typeface="Roboto"/>
                <a:ea typeface="Roboto"/>
                <a:cs typeface="Roboto"/>
                <a:sym typeface="Roboto"/>
              </a:rPr>
              <a:t> de la </a:t>
            </a:r>
            <a:r>
              <a:rPr lang="en-US" sz="1400" b="0" i="0" u="none" strike="noStrike" cap="none" dirty="0" err="1">
                <a:solidFill>
                  <a:schemeClr val="accent1"/>
                </a:solidFill>
                <a:latin typeface="Roboto"/>
                <a:ea typeface="Roboto"/>
                <a:cs typeface="Roboto"/>
                <a:sym typeface="Roboto"/>
              </a:rPr>
              <a:t>violencia</a:t>
            </a:r>
            <a:r>
              <a:rPr lang="en-US" sz="1400" b="0" i="0" u="none" strike="noStrike" cap="none" dirty="0">
                <a:solidFill>
                  <a:schemeClr val="accent1"/>
                </a:solidFill>
                <a:latin typeface="Roboto"/>
                <a:ea typeface="Roboto"/>
                <a:cs typeface="Roboto"/>
                <a:sym typeface="Roboto"/>
              </a:rPr>
              <a:t> sexual </a:t>
            </a:r>
            <a:r>
              <a:rPr lang="en-US" sz="1400" b="0" i="0" u="none" strike="noStrike" cap="none" dirty="0" err="1">
                <a:solidFill>
                  <a:schemeClr val="accent1"/>
                </a:solidFill>
                <a:latin typeface="Roboto"/>
                <a:ea typeface="Roboto"/>
                <a:cs typeface="Roboto"/>
                <a:sym typeface="Roboto"/>
              </a:rPr>
              <a:t>relacionada</a:t>
            </a:r>
            <a:r>
              <a:rPr lang="en-US" sz="1400" b="0" i="0" u="none" strike="noStrike" cap="none" dirty="0">
                <a:solidFill>
                  <a:schemeClr val="accent1"/>
                </a:solidFill>
                <a:latin typeface="Roboto"/>
                <a:ea typeface="Roboto"/>
                <a:cs typeface="Roboto"/>
                <a:sym typeface="Roboto"/>
              </a:rPr>
              <a:t> con </a:t>
            </a:r>
            <a:r>
              <a:rPr lang="en-US" sz="1400" b="0" i="0" u="none" strike="noStrike" cap="none" dirty="0" err="1">
                <a:solidFill>
                  <a:schemeClr val="accent1"/>
                </a:solidFill>
                <a:latin typeface="Roboto"/>
                <a:ea typeface="Roboto"/>
                <a:cs typeface="Roboto"/>
                <a:sym typeface="Roboto"/>
              </a:rPr>
              <a:t>los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conflictos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como</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parte</a:t>
            </a:r>
            <a:r>
              <a:rPr lang="en-US" sz="1400" b="0" i="0" u="none" strike="noStrike" cap="none" dirty="0">
                <a:solidFill>
                  <a:schemeClr val="accent1"/>
                </a:solidFill>
                <a:latin typeface="Roboto"/>
                <a:ea typeface="Roboto"/>
                <a:cs typeface="Roboto"/>
                <a:sym typeface="Roboto"/>
              </a:rPr>
              <a:t> de </a:t>
            </a:r>
            <a:r>
              <a:rPr lang="en-US" sz="1400" b="0" i="0" u="none" strike="noStrike" cap="none" dirty="0" err="1">
                <a:solidFill>
                  <a:schemeClr val="accent1"/>
                </a:solidFill>
                <a:latin typeface="Roboto"/>
                <a:ea typeface="Roboto"/>
                <a:cs typeface="Roboto"/>
                <a:sym typeface="Roboto"/>
              </a:rPr>
              <a:t>su</a:t>
            </a:r>
            <a:r>
              <a:rPr lang="en-US" sz="1400" b="0" i="0" u="none" strike="noStrike" cap="none" dirty="0">
                <a:solidFill>
                  <a:schemeClr val="accent1"/>
                </a:solidFill>
                <a:latin typeface="Roboto"/>
                <a:ea typeface="Roboto"/>
                <a:cs typeface="Roboto"/>
                <a:sym typeface="Roboto"/>
              </a:rPr>
              <a:t> </a:t>
            </a:r>
            <a:br>
              <a:rPr lang="en-US" sz="1400" b="0" i="0" u="none" strike="noStrike" cap="none" dirty="0">
                <a:solidFill>
                  <a:schemeClr val="accent1"/>
                </a:solidFill>
                <a:latin typeface="Roboto"/>
                <a:ea typeface="Roboto"/>
                <a:cs typeface="Roboto"/>
                <a:sym typeface="Roboto"/>
              </a:rPr>
            </a:br>
            <a:r>
              <a:rPr lang="en-US" sz="1400" b="0" i="0" u="none" strike="noStrike" cap="none" dirty="0">
                <a:solidFill>
                  <a:schemeClr val="accent1"/>
                </a:solidFill>
                <a:latin typeface="Roboto"/>
                <a:ea typeface="Roboto"/>
                <a:cs typeface="Roboto"/>
                <a:sym typeface="Roboto"/>
              </a:rPr>
              <a:t>derecho de </a:t>
            </a:r>
            <a:r>
              <a:rPr lang="en-US" sz="1400" b="0" i="0" u="none" strike="noStrike" cap="none" dirty="0" err="1">
                <a:solidFill>
                  <a:schemeClr val="accent1"/>
                </a:solidFill>
                <a:latin typeface="Roboto"/>
                <a:ea typeface="Roboto"/>
                <a:cs typeface="Roboto"/>
                <a:sym typeface="Roboto"/>
              </a:rPr>
              <a:t>interponer</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recursos</a:t>
            </a:r>
            <a:r>
              <a:rPr lang="en-US" sz="1400" b="0" i="0" u="none" strike="noStrike" cap="none" dirty="0">
                <a:solidFill>
                  <a:schemeClr val="accent1"/>
                </a:solidFill>
                <a:latin typeface="Roboto"/>
                <a:ea typeface="Roboto"/>
                <a:cs typeface="Roboto"/>
                <a:sym typeface="Roboto"/>
              </a:rPr>
              <a:t> de forma </a:t>
            </a:r>
            <a:r>
              <a:rPr lang="en-US" sz="1400" b="0" i="0" u="none" strike="noStrike" cap="none" dirty="0" err="1">
                <a:solidFill>
                  <a:schemeClr val="accent1"/>
                </a:solidFill>
                <a:latin typeface="Roboto"/>
                <a:ea typeface="Roboto"/>
                <a:cs typeface="Roboto"/>
                <a:sym typeface="Roboto"/>
              </a:rPr>
              <a:t>rápida</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adecuada</a:t>
            </a:r>
            <a:r>
              <a:rPr lang="en-US" sz="1400" b="0" i="0" u="none" strike="noStrike" cap="none" dirty="0">
                <a:solidFill>
                  <a:schemeClr val="accent1"/>
                </a:solidFill>
                <a:latin typeface="Roboto"/>
                <a:ea typeface="Roboto"/>
                <a:cs typeface="Roboto"/>
                <a:sym typeface="Roboto"/>
              </a:rPr>
              <a:t> y </a:t>
            </a:r>
            <a:r>
              <a:rPr lang="en-US" sz="1400" b="0" i="0" u="none" strike="noStrike" cap="none" dirty="0" err="1">
                <a:solidFill>
                  <a:schemeClr val="accent1"/>
                </a:solidFill>
                <a:latin typeface="Roboto"/>
                <a:ea typeface="Roboto"/>
                <a:cs typeface="Roboto"/>
                <a:sym typeface="Roboto"/>
              </a:rPr>
              <a:t>efectiva</a:t>
            </a:r>
            <a:r>
              <a:rPr lang="en-US" sz="1400" b="0" i="0" u="none" strike="noStrike" cap="none" dirty="0">
                <a:solidFill>
                  <a:schemeClr val="accent1"/>
                </a:solidFill>
                <a:latin typeface="Roboto"/>
                <a:ea typeface="Roboto"/>
                <a:cs typeface="Roboto"/>
                <a:sym typeface="Roboto"/>
              </a:rPr>
              <a:t>.</a:t>
            </a:r>
            <a:endParaRPr dirty="0"/>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Las </a:t>
            </a:r>
            <a:r>
              <a:rPr lang="en-US" sz="1400" b="0" i="0" u="none" strike="noStrike" cap="none" dirty="0" err="1">
                <a:solidFill>
                  <a:schemeClr val="accent1"/>
                </a:solidFill>
                <a:latin typeface="Roboto"/>
                <a:ea typeface="Roboto"/>
                <a:cs typeface="Roboto"/>
                <a:sym typeface="Roboto"/>
              </a:rPr>
              <a:t>reparaciones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individuales</a:t>
            </a:r>
            <a:r>
              <a:rPr lang="en-US" sz="1400" b="0" i="0" u="none" strike="noStrike" cap="none" dirty="0">
                <a:solidFill>
                  <a:schemeClr val="accent1"/>
                </a:solidFill>
                <a:latin typeface="Roboto"/>
                <a:ea typeface="Roboto"/>
                <a:cs typeface="Roboto"/>
                <a:sym typeface="Roboto"/>
              </a:rPr>
              <a:t> y </a:t>
            </a:r>
            <a:r>
              <a:rPr lang="en-US" sz="1400" b="0" i="0" u="none" strike="noStrike" cap="none" dirty="0" err="1">
                <a:solidFill>
                  <a:schemeClr val="accent1"/>
                </a:solidFill>
                <a:latin typeface="Roboto"/>
                <a:ea typeface="Roboto"/>
                <a:cs typeface="Roboto"/>
                <a:sym typeface="Roboto"/>
              </a:rPr>
              <a:t>colectivas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deben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complementarse</a:t>
            </a:r>
            <a:r>
              <a:rPr lang="en-US" sz="1400" b="0" i="0" u="none" strike="noStrike" cap="none" dirty="0">
                <a:solidFill>
                  <a:schemeClr val="accent1"/>
                </a:solidFill>
                <a:latin typeface="Roboto"/>
                <a:ea typeface="Roboto"/>
                <a:cs typeface="Roboto"/>
                <a:sym typeface="Roboto"/>
              </a:rPr>
              <a:t> y </a:t>
            </a:r>
            <a:r>
              <a:rPr lang="en-US" sz="1400" b="0" i="0" u="none" strike="noStrike" cap="none" dirty="0" err="1">
                <a:solidFill>
                  <a:schemeClr val="accent1"/>
                </a:solidFill>
                <a:latin typeface="Roboto"/>
                <a:ea typeface="Roboto"/>
                <a:cs typeface="Roboto"/>
                <a:sym typeface="Roboto"/>
              </a:rPr>
              <a:t>fortalecerse</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mutuamente</a:t>
            </a:r>
            <a:r>
              <a:rPr lang="en-US" sz="1400" b="0" i="0" u="none" strike="noStrike" cap="none" dirty="0">
                <a:solidFill>
                  <a:schemeClr val="accent1"/>
                </a:solidFill>
                <a:latin typeface="Roboto"/>
                <a:ea typeface="Roboto"/>
                <a:cs typeface="Roboto"/>
                <a:sym typeface="Roboto"/>
              </a:rPr>
              <a:t>.</a:t>
            </a:r>
            <a:endParaRPr dirty="0"/>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Las </a:t>
            </a:r>
            <a:r>
              <a:rPr lang="en-US" sz="1400" b="0" i="0" u="none" strike="noStrike" cap="none" dirty="0" err="1">
                <a:solidFill>
                  <a:schemeClr val="accent1"/>
                </a:solidFill>
                <a:latin typeface="Roboto"/>
                <a:ea typeface="Roboto"/>
                <a:cs typeface="Roboto"/>
                <a:sym typeface="Roboto"/>
              </a:rPr>
              <a:t>reparaciones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deben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hacer</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todo</a:t>
            </a:r>
            <a:r>
              <a:rPr lang="en-US" sz="1400" b="0" i="0" u="none" strike="noStrike" cap="none" dirty="0">
                <a:solidFill>
                  <a:schemeClr val="accent1"/>
                </a:solidFill>
                <a:latin typeface="Roboto"/>
                <a:ea typeface="Roboto"/>
                <a:cs typeface="Roboto"/>
                <a:sym typeface="Roboto"/>
              </a:rPr>
              <a:t> lo </a:t>
            </a:r>
            <a:r>
              <a:rPr lang="en-US" sz="1400" b="0" i="0" u="none" strike="noStrike" cap="none" dirty="0" err="1">
                <a:solidFill>
                  <a:schemeClr val="accent1"/>
                </a:solidFill>
                <a:latin typeface="Roboto"/>
                <a:ea typeface="Roboto"/>
                <a:cs typeface="Roboto"/>
                <a:sym typeface="Roboto"/>
              </a:rPr>
              <a:t>posible</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por</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ser</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transformadoras</a:t>
            </a:r>
            <a:r>
              <a:rPr lang="en-US" sz="1400" b="0" i="0" u="none" strike="noStrike" cap="none" dirty="0">
                <a:solidFill>
                  <a:schemeClr val="accent1"/>
                </a:solidFill>
                <a:latin typeface="Roboto"/>
                <a:ea typeface="Roboto"/>
                <a:cs typeface="Roboto"/>
                <a:sym typeface="Roboto"/>
              </a:rPr>
              <a:t>, lo que </a:t>
            </a:r>
            <a:r>
              <a:rPr lang="en-US" sz="1400" b="0" i="0" u="none" strike="noStrike" cap="none" dirty="0" err="1">
                <a:solidFill>
                  <a:schemeClr val="accent1"/>
                </a:solidFill>
                <a:latin typeface="Roboto"/>
                <a:ea typeface="Roboto"/>
                <a:cs typeface="Roboto"/>
                <a:sym typeface="Roboto"/>
              </a:rPr>
              <a:t>incluye</a:t>
            </a:r>
            <a:r>
              <a:rPr lang="en-US" sz="1400" b="0" i="0" u="none" strike="noStrike" cap="none" dirty="0">
                <a:solidFill>
                  <a:schemeClr val="accent1"/>
                </a:solidFill>
                <a:latin typeface="Roboto"/>
                <a:ea typeface="Roboto"/>
                <a:cs typeface="Roboto"/>
                <a:sym typeface="Roboto"/>
              </a:rPr>
              <a:t> el </a:t>
            </a:r>
            <a:r>
              <a:rPr lang="en-US" sz="1400" b="0" i="0" u="none" strike="noStrike" cap="none" dirty="0" err="1">
                <a:solidFill>
                  <a:schemeClr val="accent1"/>
                </a:solidFill>
                <a:latin typeface="Roboto"/>
                <a:ea typeface="Roboto"/>
                <a:cs typeface="Roboto"/>
                <a:sym typeface="Roboto"/>
              </a:rPr>
              <a:t>diseño</a:t>
            </a:r>
            <a:r>
              <a:rPr lang="en-US" sz="1400" b="0" i="0" u="none" strike="noStrike" cap="none" dirty="0">
                <a:solidFill>
                  <a:schemeClr val="accent1"/>
                </a:solidFill>
                <a:latin typeface="Roboto"/>
                <a:ea typeface="Roboto"/>
                <a:cs typeface="Roboto"/>
                <a:sym typeface="Roboto"/>
              </a:rPr>
              <a:t>, la </a:t>
            </a:r>
            <a:r>
              <a:rPr lang="en-US" sz="1400" b="0" i="0" u="none" strike="noStrike" cap="none" dirty="0" err="1">
                <a:solidFill>
                  <a:schemeClr val="accent1"/>
                </a:solidFill>
                <a:latin typeface="Roboto"/>
                <a:ea typeface="Roboto"/>
                <a:cs typeface="Roboto"/>
                <a:sym typeface="Roboto"/>
              </a:rPr>
              <a:t>implementación</a:t>
            </a:r>
            <a:r>
              <a:rPr lang="en-US" sz="1400" b="0" i="0" u="none" strike="noStrike" cap="none" dirty="0">
                <a:solidFill>
                  <a:schemeClr val="accent1"/>
                </a:solidFill>
                <a:latin typeface="Roboto"/>
                <a:ea typeface="Roboto"/>
                <a:cs typeface="Roboto"/>
                <a:sym typeface="Roboto"/>
              </a:rPr>
              <a:t> y el </a:t>
            </a:r>
            <a:r>
              <a:rPr lang="en-US" sz="1400" b="0" i="0" u="none" strike="noStrike" cap="none" dirty="0" err="1">
                <a:solidFill>
                  <a:schemeClr val="accent1"/>
                </a:solidFill>
                <a:latin typeface="Roboto"/>
                <a:ea typeface="Roboto"/>
                <a:cs typeface="Roboto"/>
                <a:sym typeface="Roboto"/>
              </a:rPr>
              <a:t>impacto</a:t>
            </a:r>
            <a:r>
              <a:rPr lang="en-US" sz="1400" b="0" i="0" u="none" strike="noStrike" cap="none" dirty="0">
                <a:solidFill>
                  <a:schemeClr val="accent1"/>
                </a:solidFill>
                <a:latin typeface="Roboto"/>
                <a:ea typeface="Roboto"/>
                <a:cs typeface="Roboto"/>
                <a:sym typeface="Roboto"/>
              </a:rPr>
              <a:t>.</a:t>
            </a:r>
            <a:endParaRPr dirty="0"/>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La </a:t>
            </a:r>
            <a:r>
              <a:rPr lang="en-US" sz="1400" b="0" i="0" u="none" strike="noStrike" cap="none" dirty="0" err="1">
                <a:solidFill>
                  <a:schemeClr val="accent1"/>
                </a:solidFill>
                <a:latin typeface="Roboto"/>
                <a:ea typeface="Roboto"/>
                <a:cs typeface="Roboto"/>
                <a:sym typeface="Roboto"/>
              </a:rPr>
              <a:t>cooperación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en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materia</a:t>
            </a:r>
            <a:r>
              <a:rPr lang="en-US" sz="1400" b="0" i="0" u="none" strike="noStrike" cap="none" dirty="0">
                <a:solidFill>
                  <a:schemeClr val="accent1"/>
                </a:solidFill>
                <a:latin typeface="Roboto"/>
                <a:ea typeface="Roboto"/>
                <a:cs typeface="Roboto"/>
                <a:sym typeface="Roboto"/>
              </a:rPr>
              <a:t> de </a:t>
            </a:r>
            <a:r>
              <a:rPr lang="en-US" sz="1400" b="0" i="0" u="none" strike="noStrike" cap="none" dirty="0" err="1">
                <a:solidFill>
                  <a:schemeClr val="accent1"/>
                </a:solidFill>
                <a:latin typeface="Roboto"/>
                <a:ea typeface="Roboto"/>
                <a:cs typeface="Roboto"/>
                <a:sym typeface="Roboto"/>
              </a:rPr>
              <a:t>desarrollo</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debe</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respaldar</a:t>
            </a:r>
            <a:r>
              <a:rPr lang="en-US" sz="1400" b="0" i="0" u="none" strike="noStrike" cap="none" dirty="0">
                <a:solidFill>
                  <a:schemeClr val="accent1"/>
                </a:solidFill>
                <a:latin typeface="Roboto"/>
                <a:ea typeface="Roboto"/>
                <a:cs typeface="Roboto"/>
                <a:sym typeface="Roboto"/>
              </a:rPr>
              <a:t> la </a:t>
            </a:r>
            <a:r>
              <a:rPr lang="en-US" sz="1400" b="0" i="0" u="none" strike="noStrike" cap="none" dirty="0" err="1">
                <a:solidFill>
                  <a:schemeClr val="accent1"/>
                </a:solidFill>
                <a:latin typeface="Roboto"/>
                <a:ea typeface="Roboto"/>
                <a:cs typeface="Roboto"/>
                <a:sym typeface="Roboto"/>
              </a:rPr>
              <a:t>obligación</a:t>
            </a:r>
            <a:r>
              <a:rPr lang="en-US" sz="1400" b="0" i="0" u="none" strike="noStrike" cap="none" dirty="0">
                <a:solidFill>
                  <a:schemeClr val="accent1"/>
                </a:solidFill>
                <a:latin typeface="Roboto"/>
                <a:ea typeface="Roboto"/>
                <a:cs typeface="Roboto"/>
                <a:sym typeface="Roboto"/>
              </a:rPr>
              <a:t> de </a:t>
            </a:r>
            <a:r>
              <a:rPr lang="en-US" sz="1400" b="0" i="0" u="none" strike="noStrike" cap="none" dirty="0" err="1">
                <a:solidFill>
                  <a:schemeClr val="accent1"/>
                </a:solidFill>
                <a:latin typeface="Roboto"/>
                <a:ea typeface="Roboto"/>
                <a:cs typeface="Roboto"/>
                <a:sym typeface="Roboto"/>
              </a:rPr>
              <a:t>los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Estados</a:t>
            </a:r>
            <a:r>
              <a:rPr lang="en-US" sz="1400" b="0" i="0" u="none" strike="noStrike" cap="none" dirty="0">
                <a:solidFill>
                  <a:schemeClr val="accent1"/>
                </a:solidFill>
                <a:latin typeface="Roboto"/>
                <a:ea typeface="Roboto"/>
                <a:cs typeface="Roboto"/>
                <a:sym typeface="Roboto"/>
              </a:rPr>
              <a:t> de </a:t>
            </a:r>
            <a:r>
              <a:rPr lang="en-US" sz="1400" b="0" i="0" u="none" strike="noStrike" cap="none" dirty="0" err="1">
                <a:solidFill>
                  <a:schemeClr val="accent1"/>
                </a:solidFill>
                <a:latin typeface="Roboto"/>
                <a:ea typeface="Roboto"/>
                <a:cs typeface="Roboto"/>
                <a:sym typeface="Roboto"/>
              </a:rPr>
              <a:t>garantizar</a:t>
            </a:r>
            <a:r>
              <a:rPr lang="en-US" sz="1400" b="0" i="0" u="none" strike="noStrike" cap="none" dirty="0">
                <a:solidFill>
                  <a:schemeClr val="accent1"/>
                </a:solidFill>
                <a:latin typeface="Roboto"/>
                <a:ea typeface="Roboto"/>
                <a:cs typeface="Roboto"/>
                <a:sym typeface="Roboto"/>
              </a:rPr>
              <a:t> el </a:t>
            </a:r>
            <a:r>
              <a:rPr lang="en-US" sz="1400" b="0" i="0" u="none" strike="noStrike" cap="none" dirty="0" err="1">
                <a:solidFill>
                  <a:schemeClr val="accent1"/>
                </a:solidFill>
                <a:latin typeface="Roboto"/>
                <a:ea typeface="Roboto"/>
                <a:cs typeface="Roboto"/>
                <a:sym typeface="Roboto"/>
              </a:rPr>
              <a:t>acceso</a:t>
            </a:r>
            <a:r>
              <a:rPr lang="en-US" sz="1400" b="0" i="0" u="none" strike="noStrike" cap="none" dirty="0">
                <a:solidFill>
                  <a:schemeClr val="accent1"/>
                </a:solidFill>
                <a:latin typeface="Roboto"/>
                <a:ea typeface="Roboto"/>
                <a:cs typeface="Roboto"/>
                <a:sym typeface="Roboto"/>
              </a:rPr>
              <a:t> a las </a:t>
            </a:r>
            <a:r>
              <a:rPr lang="en-US" sz="1400" b="0" i="0" u="none" strike="noStrike" cap="none" dirty="0" err="1">
                <a:solidFill>
                  <a:schemeClr val="accent1"/>
                </a:solidFill>
                <a:latin typeface="Roboto"/>
                <a:ea typeface="Roboto"/>
                <a:cs typeface="Roboto"/>
                <a:sym typeface="Roboto"/>
              </a:rPr>
              <a:t>reparaciones</a:t>
            </a:r>
            <a:r>
              <a:rPr lang="en-US" sz="1400" b="0" i="0" u="none" strike="noStrike" cap="none" dirty="0">
                <a:solidFill>
                  <a:schemeClr val="accent1"/>
                </a:solidFill>
                <a:latin typeface="Roboto"/>
                <a:ea typeface="Roboto"/>
                <a:cs typeface="Roboto"/>
                <a:sym typeface="Roboto"/>
              </a:rPr>
              <a:t>.</a:t>
            </a:r>
            <a:endParaRPr dirty="0"/>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Se </a:t>
            </a:r>
            <a:r>
              <a:rPr lang="en-US" sz="1400" b="0" i="0" u="none" strike="noStrike" cap="none" dirty="0" err="1">
                <a:solidFill>
                  <a:schemeClr val="accent1"/>
                </a:solidFill>
                <a:latin typeface="Roboto"/>
                <a:ea typeface="Roboto"/>
                <a:cs typeface="Roboto"/>
                <a:sym typeface="Roboto"/>
              </a:rPr>
              <a:t>debe</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respaldar</a:t>
            </a:r>
            <a:r>
              <a:rPr lang="en-US" sz="1400" b="0" i="0" u="none" strike="noStrike" cap="none" dirty="0">
                <a:solidFill>
                  <a:schemeClr val="accent1"/>
                </a:solidFill>
                <a:latin typeface="Roboto"/>
                <a:ea typeface="Roboto"/>
                <a:cs typeface="Roboto"/>
                <a:sym typeface="Roboto"/>
              </a:rPr>
              <a:t> la </a:t>
            </a:r>
            <a:r>
              <a:rPr lang="en-US" sz="1400" b="0" i="0" u="none" strike="noStrike" cap="none" dirty="0" err="1">
                <a:solidFill>
                  <a:schemeClr val="accent1"/>
                </a:solidFill>
                <a:latin typeface="Roboto"/>
                <a:ea typeface="Roboto"/>
                <a:cs typeface="Roboto"/>
                <a:sym typeface="Roboto"/>
              </a:rPr>
              <a:t>participación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significativa</a:t>
            </a:r>
            <a:r>
              <a:rPr lang="en-US" sz="1400" b="0" i="0" u="none" strike="noStrike" cap="none" dirty="0">
                <a:solidFill>
                  <a:schemeClr val="accent1"/>
                </a:solidFill>
                <a:latin typeface="Roboto"/>
                <a:ea typeface="Roboto"/>
                <a:cs typeface="Roboto"/>
                <a:sym typeface="Roboto"/>
              </a:rPr>
              <a:t> de las </a:t>
            </a:r>
            <a:r>
              <a:rPr lang="en-US" sz="1400" b="0" i="0" u="none" strike="noStrike" cap="none" dirty="0" err="1">
                <a:solidFill>
                  <a:schemeClr val="accent1"/>
                </a:solidFill>
                <a:latin typeface="Roboto"/>
                <a:ea typeface="Roboto"/>
                <a:cs typeface="Roboto"/>
                <a:sym typeface="Roboto"/>
              </a:rPr>
              <a:t>víctimas</a:t>
            </a:r>
            <a:r>
              <a:rPr lang="en-US" sz="1400" b="0" i="0" u="none" strike="noStrike" cap="none" dirty="0">
                <a:solidFill>
                  <a:schemeClr val="accent1"/>
                </a:solidFill>
                <a:latin typeface="Roboto"/>
                <a:ea typeface="Roboto"/>
                <a:cs typeface="Roboto"/>
                <a:sym typeface="Roboto"/>
              </a:rPr>
              <a:t> y </a:t>
            </a:r>
            <a:r>
              <a:rPr lang="en-US" sz="1400" b="0" i="0" u="none" strike="noStrike" cap="none" dirty="0" err="1">
                <a:solidFill>
                  <a:schemeClr val="accent1"/>
                </a:solidFill>
                <a:latin typeface="Roboto"/>
                <a:ea typeface="Roboto"/>
                <a:cs typeface="Roboto"/>
                <a:sym typeface="Roboto"/>
              </a:rPr>
              <a:t>su</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consulta</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en</a:t>
            </a:r>
            <a:r>
              <a:rPr lang="en-US" sz="1400" b="0" i="0" u="none" strike="noStrike" cap="none" dirty="0">
                <a:solidFill>
                  <a:schemeClr val="accent1"/>
                </a:solidFill>
                <a:latin typeface="Roboto"/>
                <a:ea typeface="Roboto"/>
                <a:cs typeface="Roboto"/>
                <a:sym typeface="Roboto"/>
              </a:rPr>
              <a:t> la </a:t>
            </a:r>
            <a:r>
              <a:rPr lang="en-US" sz="1400" b="0" i="0" u="none" strike="noStrike" cap="none" dirty="0" err="1">
                <a:solidFill>
                  <a:schemeClr val="accent1"/>
                </a:solidFill>
                <a:latin typeface="Roboto"/>
                <a:ea typeface="Roboto"/>
                <a:cs typeface="Roboto"/>
                <a:sym typeface="Roboto"/>
              </a:rPr>
              <a:t>identificación</a:t>
            </a:r>
            <a:r>
              <a:rPr lang="en-US" sz="1400" b="0" i="0" u="none" strike="noStrike" cap="none" dirty="0">
                <a:solidFill>
                  <a:schemeClr val="accent1"/>
                </a:solidFill>
                <a:latin typeface="Roboto"/>
                <a:ea typeface="Roboto"/>
                <a:cs typeface="Roboto"/>
                <a:sym typeface="Roboto"/>
              </a:rPr>
              <a:t>, el </a:t>
            </a:r>
            <a:r>
              <a:rPr lang="en-US" sz="1400" b="0" i="0" u="none" strike="noStrike" cap="none" dirty="0" err="1">
                <a:solidFill>
                  <a:schemeClr val="accent1"/>
                </a:solidFill>
                <a:latin typeface="Roboto"/>
                <a:ea typeface="Roboto"/>
                <a:cs typeface="Roboto"/>
                <a:sym typeface="Roboto"/>
              </a:rPr>
              <a:t>diseño</a:t>
            </a:r>
            <a:r>
              <a:rPr lang="en-US" sz="1400" b="0" i="0" u="none" strike="noStrike" cap="none" dirty="0">
                <a:solidFill>
                  <a:schemeClr val="accent1"/>
                </a:solidFill>
                <a:latin typeface="Roboto"/>
                <a:ea typeface="Roboto"/>
                <a:cs typeface="Roboto"/>
                <a:sym typeface="Roboto"/>
              </a:rPr>
              <a:t>, la </a:t>
            </a:r>
            <a:r>
              <a:rPr lang="en-US" sz="1400" b="0" i="0" u="none" strike="noStrike" cap="none" dirty="0" err="1">
                <a:solidFill>
                  <a:schemeClr val="accent1"/>
                </a:solidFill>
                <a:latin typeface="Roboto"/>
                <a:ea typeface="Roboto"/>
                <a:cs typeface="Roboto"/>
                <a:sym typeface="Roboto"/>
              </a:rPr>
              <a:t>implementación</a:t>
            </a:r>
            <a:r>
              <a:rPr lang="en-US" sz="1400" b="0" i="0" u="none" strike="noStrike" cap="none" dirty="0">
                <a:solidFill>
                  <a:schemeClr val="accent1"/>
                </a:solidFill>
                <a:latin typeface="Roboto"/>
                <a:ea typeface="Roboto"/>
                <a:cs typeface="Roboto"/>
                <a:sym typeface="Roboto"/>
              </a:rPr>
              <a:t>, el </a:t>
            </a:r>
            <a:r>
              <a:rPr lang="en-US" sz="1400" b="0" i="0" u="none" strike="noStrike" cap="none" dirty="0" err="1">
                <a:solidFill>
                  <a:schemeClr val="accent1"/>
                </a:solidFill>
                <a:latin typeface="Roboto"/>
                <a:ea typeface="Roboto"/>
                <a:cs typeface="Roboto"/>
                <a:sym typeface="Roboto"/>
              </a:rPr>
              <a:t>seguimiento</a:t>
            </a:r>
            <a:r>
              <a:rPr lang="en-US" sz="1400" b="0" i="0" u="none" strike="noStrike" cap="none" dirty="0">
                <a:solidFill>
                  <a:schemeClr val="accent1"/>
                </a:solidFill>
                <a:latin typeface="Roboto"/>
                <a:ea typeface="Roboto"/>
                <a:cs typeface="Roboto"/>
                <a:sym typeface="Roboto"/>
              </a:rPr>
              <a:t> y la </a:t>
            </a:r>
            <a:r>
              <a:rPr lang="en-US" sz="1400" b="0" i="0" u="none" strike="noStrike" cap="none" dirty="0" err="1">
                <a:solidFill>
                  <a:schemeClr val="accent1"/>
                </a:solidFill>
                <a:latin typeface="Roboto"/>
                <a:ea typeface="Roboto"/>
                <a:cs typeface="Roboto"/>
                <a:sym typeface="Roboto"/>
              </a:rPr>
              <a:t>evaluación</a:t>
            </a:r>
            <a:r>
              <a:rPr lang="en-US" sz="1400" b="0" i="0" u="none" strike="noStrike" cap="none" dirty="0">
                <a:solidFill>
                  <a:schemeClr val="accent1"/>
                </a:solidFill>
                <a:latin typeface="Roboto"/>
                <a:ea typeface="Roboto"/>
                <a:cs typeface="Roboto"/>
                <a:sym typeface="Roboto"/>
              </a:rPr>
              <a:t> de las </a:t>
            </a:r>
            <a:r>
              <a:rPr lang="en-US" sz="1400" b="0" i="0" u="none" strike="noStrike" cap="none" dirty="0" err="1">
                <a:solidFill>
                  <a:schemeClr val="accent1"/>
                </a:solidFill>
                <a:latin typeface="Roboto"/>
                <a:ea typeface="Roboto"/>
                <a:cs typeface="Roboto"/>
                <a:sym typeface="Roboto"/>
              </a:rPr>
              <a:t>reparaciones</a:t>
            </a:r>
            <a:r>
              <a:rPr lang="en-US" sz="1400" b="0" i="0" u="none" strike="noStrike" cap="none" dirty="0">
                <a:solidFill>
                  <a:schemeClr val="accent1"/>
                </a:solidFill>
                <a:latin typeface="Roboto"/>
                <a:ea typeface="Roboto"/>
                <a:cs typeface="Roboto"/>
                <a:sym typeface="Roboto"/>
              </a:rPr>
              <a:t>.</a:t>
            </a:r>
            <a:endParaRPr dirty="0"/>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Se </a:t>
            </a:r>
            <a:r>
              <a:rPr lang="en-US" sz="1400" b="0" i="0" u="none" strike="noStrike" cap="none" dirty="0" err="1">
                <a:solidFill>
                  <a:schemeClr val="accent1"/>
                </a:solidFill>
                <a:latin typeface="Roboto"/>
                <a:ea typeface="Roboto"/>
                <a:cs typeface="Roboto"/>
                <a:sym typeface="Roboto"/>
              </a:rPr>
              <a:t>deben</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proporcionar</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reparaciones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provisorias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urgentes</a:t>
            </a:r>
            <a:r>
              <a:rPr lang="en-US" sz="1400" b="0" i="0" u="none" strike="noStrike" cap="none" dirty="0">
                <a:solidFill>
                  <a:schemeClr val="accent1"/>
                </a:solidFill>
                <a:latin typeface="Roboto"/>
                <a:ea typeface="Roboto"/>
                <a:cs typeface="Roboto"/>
                <a:sym typeface="Roboto"/>
              </a:rPr>
              <a:t> para </a:t>
            </a:r>
            <a:r>
              <a:rPr lang="en-US" sz="1400" b="0" i="0" u="none" strike="noStrike" cap="none" dirty="0" err="1">
                <a:solidFill>
                  <a:schemeClr val="accent1"/>
                </a:solidFill>
                <a:latin typeface="Roboto"/>
                <a:ea typeface="Roboto"/>
                <a:cs typeface="Roboto"/>
                <a:sym typeface="Roboto"/>
              </a:rPr>
              <a:t>cubrir</a:t>
            </a:r>
            <a:br>
              <a:rPr lang="en-US" sz="1400" b="0" i="0" u="none" strike="noStrike" cap="none" dirty="0">
                <a:solidFill>
                  <a:schemeClr val="accent1"/>
                </a:solidFill>
                <a:latin typeface="Roboto"/>
                <a:ea typeface="Roboto"/>
                <a:cs typeface="Roboto"/>
                <a:sym typeface="Roboto"/>
              </a:rPr>
            </a:br>
            <a:r>
              <a:rPr lang="en-US" sz="1400" b="0" i="0" u="none" strike="noStrike" cap="none" dirty="0" err="1">
                <a:solidFill>
                  <a:schemeClr val="accent1"/>
                </a:solidFill>
                <a:latin typeface="Roboto"/>
                <a:ea typeface="Roboto"/>
                <a:cs typeface="Roboto"/>
                <a:sym typeface="Roboto"/>
              </a:rPr>
              <a:t>necesidades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inmediatas</a:t>
            </a:r>
            <a:r>
              <a:rPr lang="en-US" sz="1400" b="0" i="0" u="none" strike="noStrike" cap="none" dirty="0">
                <a:solidFill>
                  <a:schemeClr val="accent1"/>
                </a:solidFill>
                <a:latin typeface="Roboto"/>
                <a:ea typeface="Roboto"/>
                <a:cs typeface="Roboto"/>
                <a:sym typeface="Roboto"/>
              </a:rPr>
              <a:t> y </a:t>
            </a:r>
            <a:r>
              <a:rPr lang="en-US" sz="1400" b="0" i="0" u="none" strike="noStrike" cap="none" dirty="0" err="1">
                <a:solidFill>
                  <a:schemeClr val="accent1"/>
                </a:solidFill>
                <a:latin typeface="Roboto"/>
                <a:ea typeface="Roboto"/>
                <a:cs typeface="Roboto"/>
                <a:sym typeface="Roboto"/>
              </a:rPr>
              <a:t>evitar</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daños</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irreparables</a:t>
            </a:r>
            <a:r>
              <a:rPr lang="en-US" sz="1400" b="0" i="0" u="none" strike="noStrike" cap="none" dirty="0">
                <a:solidFill>
                  <a:schemeClr val="accent1"/>
                </a:solidFill>
                <a:latin typeface="Roboto"/>
                <a:ea typeface="Roboto"/>
                <a:cs typeface="Roboto"/>
                <a:sym typeface="Roboto"/>
              </a:rPr>
              <a:t>.</a:t>
            </a:r>
            <a:endParaRPr dirty="0"/>
          </a:p>
          <a:p>
            <a:pPr marL="1371600" marR="457200" lvl="2" indent="-546100" algn="just" rtl="0">
              <a:lnSpc>
                <a:spcPct val="100000"/>
              </a:lnSpc>
              <a:spcBef>
                <a:spcPts val="0"/>
              </a:spcBef>
              <a:spcAft>
                <a:spcPts val="0"/>
              </a:spcAft>
              <a:buClr>
                <a:schemeClr val="accent1"/>
              </a:buClr>
              <a:buSzPts val="1400"/>
              <a:buFont typeface="Arial"/>
              <a:buAutoNum type="arabicPeriod"/>
            </a:pPr>
            <a:r>
              <a:rPr lang="en-US" sz="1400" b="0" i="0" u="none" strike="noStrike" cap="none" dirty="0">
                <a:solidFill>
                  <a:schemeClr val="accent1"/>
                </a:solidFill>
                <a:latin typeface="Roboto"/>
                <a:ea typeface="Roboto"/>
                <a:cs typeface="Roboto"/>
                <a:sym typeface="Roboto"/>
              </a:rPr>
              <a:t>Se </a:t>
            </a:r>
            <a:r>
              <a:rPr lang="en-US" sz="1400" b="0" i="0" u="none" strike="noStrike" cap="none" dirty="0" err="1">
                <a:solidFill>
                  <a:schemeClr val="accent1"/>
                </a:solidFill>
                <a:latin typeface="Roboto"/>
                <a:ea typeface="Roboto"/>
                <a:cs typeface="Roboto"/>
                <a:sym typeface="Roboto"/>
              </a:rPr>
              <a:t>debe</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contar</a:t>
            </a:r>
            <a:r>
              <a:rPr lang="en-US" sz="1400" b="0" i="0" u="none" strike="noStrike" cap="none" dirty="0">
                <a:solidFill>
                  <a:schemeClr val="accent1"/>
                </a:solidFill>
                <a:latin typeface="Roboto"/>
                <a:ea typeface="Roboto"/>
                <a:cs typeface="Roboto"/>
                <a:sym typeface="Roboto"/>
              </a:rPr>
              <a:t> con </a:t>
            </a:r>
            <a:r>
              <a:rPr lang="en-US" sz="1400" b="0" i="0" u="none" strike="noStrike" cap="none" dirty="0" err="1">
                <a:solidFill>
                  <a:schemeClr val="accent1"/>
                </a:solidFill>
                <a:latin typeface="Roboto"/>
                <a:ea typeface="Roboto"/>
                <a:cs typeface="Roboto"/>
                <a:sym typeface="Roboto"/>
              </a:rPr>
              <a:t>reglas</a:t>
            </a:r>
            <a:r>
              <a:rPr lang="en-US" sz="1400" b="0" i="0" u="none" strike="noStrike" cap="none" dirty="0">
                <a:solidFill>
                  <a:schemeClr val="accent1"/>
                </a:solidFill>
                <a:latin typeface="Roboto"/>
                <a:ea typeface="Roboto"/>
                <a:cs typeface="Roboto"/>
                <a:sym typeface="Roboto"/>
              </a:rPr>
              <a:t> de </a:t>
            </a:r>
            <a:r>
              <a:rPr lang="en-US" sz="1400" b="0" i="0" u="none" strike="noStrike" cap="none" dirty="0" err="1">
                <a:solidFill>
                  <a:schemeClr val="accent1"/>
                </a:solidFill>
                <a:latin typeface="Roboto"/>
                <a:ea typeface="Roboto"/>
                <a:cs typeface="Roboto"/>
                <a:sym typeface="Roboto"/>
              </a:rPr>
              <a:t>procedimiento</a:t>
            </a:r>
            <a:r>
              <a:rPr lang="en-US" sz="1400" b="0" i="0" u="none" strike="noStrike" cap="none" dirty="0">
                <a:solidFill>
                  <a:schemeClr val="accent1"/>
                </a:solidFill>
                <a:latin typeface="Roboto"/>
                <a:ea typeface="Roboto"/>
                <a:cs typeface="Roboto"/>
                <a:sym typeface="Roboto"/>
              </a:rPr>
              <a:t> </a:t>
            </a:r>
            <a:r>
              <a:rPr lang="en-US" sz="1400" b="0" i="0" u="none" strike="noStrike" cap="none" dirty="0" err="1">
                <a:solidFill>
                  <a:schemeClr val="accent1"/>
                </a:solidFill>
                <a:latin typeface="Roboto"/>
                <a:ea typeface="Roboto"/>
                <a:cs typeface="Roboto"/>
                <a:sym typeface="Roboto"/>
              </a:rPr>
              <a:t>adecuadas</a:t>
            </a:r>
            <a:r>
              <a:rPr lang="en-US" sz="1400" b="0" i="0" u="none" strike="noStrike" cap="none" dirty="0">
                <a:solidFill>
                  <a:schemeClr val="accent1"/>
                </a:solidFill>
                <a:latin typeface="Roboto"/>
                <a:ea typeface="Roboto"/>
                <a:cs typeface="Roboto"/>
                <a:sym typeface="Roboto"/>
              </a:rPr>
              <a:t> para </a:t>
            </a:r>
            <a:r>
              <a:rPr lang="en-US" sz="1400" b="0" i="0" u="none" strike="noStrike" cap="none" dirty="0" err="1">
                <a:solidFill>
                  <a:schemeClr val="accent1"/>
                </a:solidFill>
                <a:latin typeface="Roboto"/>
                <a:ea typeface="Roboto"/>
                <a:cs typeface="Roboto"/>
                <a:sym typeface="Roboto"/>
              </a:rPr>
              <a:t>procedimientos</a:t>
            </a:r>
            <a:r>
              <a:rPr lang="en-US" sz="1400" b="0" i="0" u="none" strike="noStrike" cap="none" dirty="0">
                <a:solidFill>
                  <a:schemeClr val="accent1"/>
                </a:solidFill>
                <a:latin typeface="Roboto"/>
                <a:ea typeface="Roboto"/>
                <a:cs typeface="Roboto"/>
                <a:sym typeface="Roboto"/>
              </a:rPr>
              <a:t> que </a:t>
            </a:r>
            <a:r>
              <a:rPr lang="en-US" sz="1400" b="0" i="0" u="none" strike="noStrike" cap="none" dirty="0" err="1">
                <a:solidFill>
                  <a:schemeClr val="accent1"/>
                </a:solidFill>
                <a:latin typeface="Roboto"/>
                <a:ea typeface="Roboto"/>
                <a:cs typeface="Roboto"/>
                <a:sym typeface="Roboto"/>
              </a:rPr>
              <a:t>atañen</a:t>
            </a:r>
            <a:r>
              <a:rPr lang="en-US" sz="1400" b="0" i="0" u="none" strike="noStrike" cap="none" dirty="0">
                <a:solidFill>
                  <a:schemeClr val="accent1"/>
                </a:solidFill>
                <a:latin typeface="Roboto"/>
                <a:ea typeface="Roboto"/>
                <a:cs typeface="Roboto"/>
                <a:sym typeface="Roboto"/>
              </a:rPr>
              <a:t> a la </a:t>
            </a:r>
            <a:r>
              <a:rPr lang="en-US" sz="1400" b="0" i="0" u="none" strike="noStrike" cap="none" dirty="0" err="1">
                <a:solidFill>
                  <a:schemeClr val="accent1"/>
                </a:solidFill>
                <a:latin typeface="Roboto"/>
                <a:ea typeface="Roboto"/>
                <a:cs typeface="Roboto"/>
                <a:sym typeface="Roboto"/>
              </a:rPr>
              <a:t>violencia</a:t>
            </a:r>
            <a:r>
              <a:rPr lang="en-US" sz="1400" b="0" i="0" u="none" strike="noStrike" cap="none" dirty="0">
                <a:solidFill>
                  <a:schemeClr val="accent1"/>
                </a:solidFill>
                <a:latin typeface="Roboto"/>
                <a:ea typeface="Roboto"/>
                <a:cs typeface="Roboto"/>
                <a:sym typeface="Roboto"/>
              </a:rPr>
              <a:t> sexual y las </a:t>
            </a:r>
            <a:r>
              <a:rPr lang="en-US" sz="1400" b="0" i="0" u="none" strike="noStrike" cap="none" dirty="0" err="1">
                <a:solidFill>
                  <a:schemeClr val="accent1"/>
                </a:solidFill>
                <a:latin typeface="Roboto"/>
                <a:ea typeface="Roboto"/>
                <a:cs typeface="Roboto"/>
                <a:sym typeface="Roboto"/>
              </a:rPr>
              <a:t>reparaciones</a:t>
            </a:r>
            <a:r>
              <a:rPr lang="en-US" sz="1400" b="0" i="0" u="none" strike="noStrike" cap="none" dirty="0">
                <a:solidFill>
                  <a:schemeClr val="accent1"/>
                </a:solidFill>
                <a:latin typeface="Roboto"/>
                <a:ea typeface="Roboto"/>
                <a:cs typeface="Roboto"/>
                <a:sym typeface="Roboto"/>
              </a:rPr>
              <a:t>.”</a:t>
            </a:r>
            <a:endParaRPr dirty="0"/>
          </a:p>
        </p:txBody>
      </p:sp>
      <p:sp>
        <p:nvSpPr>
          <p:cNvPr id="3" name="Rectangle 2">
            <a:extLst>
              <a:ext uri="{FF2B5EF4-FFF2-40B4-BE49-F238E27FC236}">
                <a16:creationId xmlns:a16="http://schemas.microsoft.com/office/drawing/2014/main" id="{C7DE2C3B-87E0-43D1-B855-4B0A3C56E3D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p:nvPr/>
        </p:nvSpPr>
        <p:spPr>
          <a:xfrm>
            <a:off x="362375" y="1031900"/>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Reparación</a:t>
            </a:r>
            <a:endParaRPr/>
          </a:p>
        </p:txBody>
      </p:sp>
      <p:sp>
        <p:nvSpPr>
          <p:cNvPr id="102" name="Google Shape;102;p19"/>
          <p:cNvSpPr txBox="1"/>
          <p:nvPr/>
        </p:nvSpPr>
        <p:spPr>
          <a:xfrm>
            <a:off x="5219114" y="563800"/>
            <a:ext cx="3693111"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Resarcimiento</a:t>
            </a:r>
            <a:endParaRPr/>
          </a:p>
        </p:txBody>
      </p:sp>
      <p:sp>
        <p:nvSpPr>
          <p:cNvPr id="103" name="Google Shape;103;p19"/>
          <p:cNvSpPr txBox="1"/>
          <p:nvPr/>
        </p:nvSpPr>
        <p:spPr>
          <a:xfrm>
            <a:off x="3420975" y="1865513"/>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Restitución</a:t>
            </a:r>
            <a:endParaRPr/>
          </a:p>
        </p:txBody>
      </p:sp>
      <p:sp>
        <p:nvSpPr>
          <p:cNvPr id="104" name="Google Shape;104;p19"/>
          <p:cNvSpPr txBox="1"/>
          <p:nvPr/>
        </p:nvSpPr>
        <p:spPr>
          <a:xfrm>
            <a:off x="560975" y="3356875"/>
            <a:ext cx="38010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Indemnización</a:t>
            </a:r>
            <a:endParaRPr/>
          </a:p>
        </p:txBody>
      </p:sp>
      <p:sp>
        <p:nvSpPr>
          <p:cNvPr id="105" name="Google Shape;105;p19"/>
          <p:cNvSpPr txBox="1"/>
          <p:nvPr/>
        </p:nvSpPr>
        <p:spPr>
          <a:xfrm>
            <a:off x="5402850" y="2957575"/>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Recursos</a:t>
            </a:r>
            <a:endParaRPr/>
          </a:p>
        </p:txBody>
      </p:sp>
      <p:sp>
        <p:nvSpPr>
          <p:cNvPr id="7" name="Rectangle 6">
            <a:extLst>
              <a:ext uri="{FF2B5EF4-FFF2-40B4-BE49-F238E27FC236}">
                <a16:creationId xmlns:a16="http://schemas.microsoft.com/office/drawing/2014/main" id="{CE72E756-20DD-4DEB-B0A6-A9FD1D7505B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268875" y="397850"/>
            <a:ext cx="4261800" cy="90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Las reparaciones en la justicia transicional</a:t>
            </a:r>
            <a:endParaRPr/>
          </a:p>
        </p:txBody>
      </p:sp>
      <p:sp>
        <p:nvSpPr>
          <p:cNvPr id="111" name="Google Shape;111;p20"/>
          <p:cNvSpPr txBox="1"/>
          <p:nvPr/>
        </p:nvSpPr>
        <p:spPr>
          <a:xfrm>
            <a:off x="4657325" y="205375"/>
            <a:ext cx="4124400" cy="46491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reparaciones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originarse</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partir</a:t>
            </a:r>
            <a:r>
              <a:rPr lang="en-US" sz="1800" b="0" i="0" u="none" strike="noStrike" cap="none" dirty="0">
                <a:solidFill>
                  <a:schemeClr val="dk2"/>
                </a:solidFill>
                <a:latin typeface="Roboto"/>
                <a:ea typeface="Roboto"/>
                <a:cs typeface="Roboto"/>
                <a:sym typeface="Roboto"/>
              </a:rPr>
              <a:t> de un </a:t>
            </a:r>
            <a:r>
              <a:rPr lang="en-US" sz="1800" b="1" i="0" u="none" strike="noStrike" cap="none" dirty="0">
                <a:solidFill>
                  <a:schemeClr val="dk2"/>
                </a:solidFill>
                <a:latin typeface="Roboto"/>
                <a:ea typeface="Roboto"/>
                <a:cs typeface="Roboto"/>
                <a:sym typeface="Roboto"/>
              </a:rPr>
              <a:t>dictamen judicial </a:t>
            </a:r>
            <a:r>
              <a:rPr lang="en-US" sz="1800" b="0" i="0" u="none" strike="noStrike" cap="none" dirty="0">
                <a:solidFill>
                  <a:schemeClr val="dk2"/>
                </a:solidFill>
                <a:latin typeface="Roboto"/>
                <a:ea typeface="Roboto"/>
                <a:cs typeface="Roboto"/>
                <a:sym typeface="Roboto"/>
              </a:rPr>
              <a:t>o a </a:t>
            </a:r>
            <a:r>
              <a:rPr lang="en-US" sz="1800" b="0" i="0" u="none" strike="noStrike" cap="none" dirty="0" err="1">
                <a:solidFill>
                  <a:schemeClr val="dk2"/>
                </a:solidFill>
                <a:latin typeface="Roboto"/>
                <a:ea typeface="Roboto"/>
                <a:cs typeface="Roboto"/>
                <a:sym typeface="Roboto"/>
              </a:rPr>
              <a:t>través</a:t>
            </a:r>
            <a:r>
              <a:rPr lang="en-US" sz="1800" b="0" i="0" u="none" strike="noStrike" cap="none" dirty="0">
                <a:solidFill>
                  <a:schemeClr val="dk2"/>
                </a:solidFill>
                <a:latin typeface="Roboto"/>
                <a:ea typeface="Roboto"/>
                <a:cs typeface="Roboto"/>
                <a:sym typeface="Roboto"/>
              </a:rPr>
              <a:t> de un </a:t>
            </a:r>
            <a:r>
              <a:rPr lang="en-US" sz="1800" b="0" i="0" u="none" strike="noStrike" cap="none" dirty="0" err="1">
                <a:solidFill>
                  <a:schemeClr val="dk2"/>
                </a:solidFill>
                <a:latin typeface="Roboto"/>
                <a:ea typeface="Roboto"/>
                <a:cs typeface="Roboto"/>
                <a:sym typeface="Roboto"/>
              </a:rPr>
              <a:t>programa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establecido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decreto</a:t>
            </a:r>
            <a:r>
              <a:rPr lang="en-US" sz="1800" b="1" i="0" u="none" strike="noStrike" cap="none" dirty="0">
                <a:solidFill>
                  <a:schemeClr val="dk2"/>
                </a:solidFill>
                <a:latin typeface="Roboto"/>
                <a:ea typeface="Roboto"/>
                <a:cs typeface="Roboto"/>
                <a:sym typeface="Roboto"/>
              </a:rPr>
              <a:t> del </a:t>
            </a:r>
            <a:r>
              <a:rPr lang="en-US" sz="1800" b="1" dirty="0" err="1">
                <a:solidFill>
                  <a:schemeClr val="dk2"/>
                </a:solidFill>
                <a:latin typeface="Roboto"/>
                <a:ea typeface="Roboto"/>
                <a:cs typeface="Roboto"/>
                <a:sym typeface="Roboto"/>
              </a:rPr>
              <a:t>g</a:t>
            </a:r>
            <a:r>
              <a:rPr lang="en-US" sz="1800" b="1" i="0" u="none" strike="noStrike" cap="none" dirty="0" err="1">
                <a:solidFill>
                  <a:schemeClr val="dk2"/>
                </a:solidFill>
                <a:latin typeface="Roboto"/>
                <a:ea typeface="Roboto"/>
                <a:cs typeface="Roboto"/>
                <a:sym typeface="Roboto"/>
              </a:rPr>
              <a:t>obierno</a:t>
            </a:r>
            <a:r>
              <a:rPr lang="en-US" sz="1800" b="1" i="0" u="none" strike="noStrike" cap="none" dirty="0">
                <a:solidFill>
                  <a:schemeClr val="dk2"/>
                </a:solidFill>
                <a:latin typeface="Roboto"/>
                <a:ea typeface="Roboto"/>
                <a:cs typeface="Roboto"/>
                <a:sym typeface="Roboto"/>
              </a:rPr>
              <a:t> o la </a:t>
            </a:r>
            <a:r>
              <a:rPr lang="en-US" sz="1800" b="1" i="0" u="none" strike="noStrike" cap="none" dirty="0" err="1">
                <a:solidFill>
                  <a:schemeClr val="dk2"/>
                </a:solidFill>
                <a:latin typeface="Roboto"/>
                <a:ea typeface="Roboto"/>
                <a:cs typeface="Roboto"/>
                <a:sym typeface="Roboto"/>
              </a:rPr>
              <a:t>legislación</a:t>
            </a:r>
            <a:r>
              <a:rPr lang="en-US" sz="1800" b="0" i="0" u="none" strike="noStrike" cap="none" dirty="0">
                <a:solidFill>
                  <a:schemeClr val="dk2"/>
                </a:solidFill>
                <a:latin typeface="Roboto"/>
                <a:ea typeface="Roboto"/>
                <a:cs typeface="Roboto"/>
                <a:sym typeface="Roboto"/>
              </a:rPr>
              <a:t>.</a:t>
            </a:r>
            <a:endParaRPr dirty="0"/>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beneficios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variar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según</a:t>
            </a:r>
            <a:r>
              <a:rPr lang="en-US" sz="1800" b="0" i="0" u="none" strike="noStrike" cap="none" dirty="0">
                <a:solidFill>
                  <a:schemeClr val="dk2"/>
                </a:solidFill>
                <a:latin typeface="Roboto"/>
                <a:ea typeface="Roboto"/>
                <a:cs typeface="Roboto"/>
                <a:sym typeface="Roboto"/>
              </a:rPr>
              <a:t> el </a:t>
            </a:r>
            <a:r>
              <a:rPr lang="en-US" sz="1800" b="1" i="0" u="none" strike="noStrike" cap="none" dirty="0" err="1">
                <a:solidFill>
                  <a:schemeClr val="dk2"/>
                </a:solidFill>
                <a:latin typeface="Roboto"/>
                <a:ea typeface="Roboto"/>
                <a:cs typeface="Roboto"/>
                <a:sym typeface="Roboto"/>
              </a:rPr>
              <a:t>tipo</a:t>
            </a:r>
            <a:r>
              <a:rPr lang="en-US" sz="1800" b="1" i="0" u="none" strike="noStrike" cap="none" dirty="0">
                <a:solidFill>
                  <a:schemeClr val="dk2"/>
                </a:solidFill>
                <a:latin typeface="Roboto"/>
                <a:ea typeface="Roboto"/>
                <a:cs typeface="Roboto"/>
                <a:sym typeface="Roboto"/>
              </a:rPr>
              <a:t> de </a:t>
            </a:r>
            <a:r>
              <a:rPr lang="en-US" sz="1800" b="1" i="0" u="none" strike="noStrike" cap="none" dirty="0" err="1">
                <a:solidFill>
                  <a:schemeClr val="dk2"/>
                </a:solidFill>
                <a:latin typeface="Roboto"/>
                <a:ea typeface="Roboto"/>
                <a:cs typeface="Roboto"/>
                <a:sym typeface="Roboto"/>
              </a:rPr>
              <a:t>violación</a:t>
            </a:r>
            <a:r>
              <a:rPr lang="en-US" sz="1800" b="1" i="0" u="none" strike="noStrike" cap="none" dirty="0">
                <a:solidFill>
                  <a:schemeClr val="dk2"/>
                </a:solidFill>
                <a:latin typeface="Roboto"/>
                <a:ea typeface="Roboto"/>
                <a:cs typeface="Roboto"/>
                <a:sym typeface="Roboto"/>
              </a:rPr>
              <a:t> </a:t>
            </a:r>
            <a:r>
              <a:rPr lang="en-US" sz="1800" b="0" i="0" u="none" strike="noStrike" cap="none" dirty="0">
                <a:solidFill>
                  <a:schemeClr val="dk2"/>
                </a:solidFill>
                <a:latin typeface="Roboto"/>
                <a:ea typeface="Roboto"/>
                <a:cs typeface="Roboto"/>
                <a:sym typeface="Roboto"/>
              </a:rPr>
              <a:t>o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adaptarse</a:t>
            </a:r>
            <a:r>
              <a:rPr lang="en-US" sz="1800" b="0" i="0" u="none" strike="noStrike" cap="none" dirty="0">
                <a:solidFill>
                  <a:schemeClr val="dk2"/>
                </a:solidFill>
                <a:latin typeface="Roboto"/>
                <a:ea typeface="Roboto"/>
                <a:cs typeface="Roboto"/>
                <a:sym typeface="Roboto"/>
              </a:rPr>
              <a:t> a un </a:t>
            </a:r>
            <a:r>
              <a:rPr lang="en-US" sz="1800" b="1" i="0" u="none" strike="noStrike" cap="none" dirty="0" err="1">
                <a:solidFill>
                  <a:schemeClr val="dk2"/>
                </a:solidFill>
                <a:latin typeface="Roboto"/>
                <a:ea typeface="Roboto"/>
                <a:cs typeface="Roboto"/>
                <a:sym typeface="Roboto"/>
              </a:rPr>
              <a:t>daño</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concreto</a:t>
            </a:r>
            <a:r>
              <a:rPr lang="en-US" sz="1800" b="1" i="0" u="none" strike="noStrike" cap="none" dirty="0">
                <a:solidFill>
                  <a:schemeClr val="dk2"/>
                </a:solidFill>
                <a:latin typeface="Roboto"/>
                <a:ea typeface="Roboto"/>
                <a:cs typeface="Roboto"/>
                <a:sym typeface="Roboto"/>
              </a:rPr>
              <a:t>.</a:t>
            </a:r>
            <a:endParaRPr dirty="0"/>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reparaciones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requieren</a:t>
            </a:r>
            <a:r>
              <a:rPr lang="en-US" sz="1800" b="0" i="0" u="none" strike="noStrike" cap="none" dirty="0">
                <a:solidFill>
                  <a:schemeClr val="dk2"/>
                </a:solidFill>
                <a:latin typeface="Roboto"/>
                <a:ea typeface="Roboto"/>
                <a:cs typeface="Roboto"/>
                <a:sym typeface="Roboto"/>
              </a:rPr>
              <a:t> un </a:t>
            </a:r>
            <a:r>
              <a:rPr lang="en-US" sz="1800" b="0" i="0" u="none" strike="noStrike" cap="none" dirty="0" err="1">
                <a:solidFill>
                  <a:schemeClr val="dk2"/>
                </a:solidFill>
                <a:latin typeface="Roboto"/>
                <a:ea typeface="Roboto"/>
                <a:cs typeface="Roboto"/>
                <a:sym typeface="Roboto"/>
              </a:rPr>
              <a:t>compromiso</a:t>
            </a:r>
            <a:r>
              <a:rPr lang="en-US" sz="1800" b="0" i="0" u="none" strike="noStrike" cap="none" dirty="0">
                <a:solidFill>
                  <a:schemeClr val="dk2"/>
                </a:solidFill>
                <a:latin typeface="Roboto"/>
                <a:ea typeface="Roboto"/>
                <a:cs typeface="Roboto"/>
                <a:sym typeface="Roboto"/>
              </a:rPr>
              <a:t> a </a:t>
            </a:r>
            <a:r>
              <a:rPr lang="en-US" sz="1800" b="1" i="0" u="none" strike="noStrike" cap="none" dirty="0">
                <a:solidFill>
                  <a:schemeClr val="dk2"/>
                </a:solidFill>
                <a:latin typeface="Roboto"/>
                <a:ea typeface="Roboto"/>
                <a:cs typeface="Roboto"/>
                <a:sym typeface="Roboto"/>
              </a:rPr>
              <a:t>largo </a:t>
            </a:r>
            <a:r>
              <a:rPr lang="en-US" sz="1800" b="1" i="0" u="none" strike="noStrike" cap="none" dirty="0" err="1">
                <a:solidFill>
                  <a:schemeClr val="dk2"/>
                </a:solidFill>
                <a:latin typeface="Roboto"/>
                <a:ea typeface="Roboto"/>
                <a:cs typeface="Roboto"/>
                <a:sym typeface="Roboto"/>
              </a:rPr>
              <a:t>plazo</a:t>
            </a:r>
            <a:r>
              <a:rPr lang="en-US" sz="1800" b="1" i="0" u="none" strike="noStrike" cap="none" dirty="0">
                <a:solidFill>
                  <a:schemeClr val="dk2"/>
                </a:solidFill>
                <a:latin typeface="Roboto"/>
                <a:ea typeface="Roboto"/>
                <a:cs typeface="Roboto"/>
                <a:sym typeface="Roboto"/>
              </a:rPr>
              <a:t> y </a:t>
            </a:r>
            <a:r>
              <a:rPr lang="en-US" sz="1800" b="1" i="0" u="none" strike="noStrike" cap="none" dirty="0" err="1">
                <a:solidFill>
                  <a:schemeClr val="dk2"/>
                </a:solidFill>
                <a:latin typeface="Roboto"/>
                <a:ea typeface="Roboto"/>
                <a:cs typeface="Roboto"/>
                <a:sym typeface="Roboto"/>
              </a:rPr>
              <a:t>deben</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ser</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parte</a:t>
            </a:r>
            <a:r>
              <a:rPr lang="en-US" sz="1800" b="1" i="0" u="none" strike="noStrike" cap="none" dirty="0">
                <a:solidFill>
                  <a:schemeClr val="dk2"/>
                </a:solidFill>
                <a:latin typeface="Roboto"/>
                <a:ea typeface="Roboto"/>
                <a:cs typeface="Roboto"/>
                <a:sym typeface="Roboto"/>
              </a:rPr>
              <a:t> de un </a:t>
            </a:r>
            <a:r>
              <a:rPr lang="en-US" sz="1800" b="1" i="0" u="none" strike="noStrike" cap="none" dirty="0" err="1">
                <a:solidFill>
                  <a:schemeClr val="dk2"/>
                </a:solidFill>
                <a:latin typeface="Roboto"/>
                <a:ea typeface="Roboto"/>
                <a:cs typeface="Roboto"/>
                <a:sym typeface="Roboto"/>
              </a:rPr>
              <a:t>proceso</a:t>
            </a:r>
            <a:r>
              <a:rPr lang="en-US" sz="1800" b="1" i="0" u="none" strike="noStrike" cap="none" dirty="0">
                <a:solidFill>
                  <a:schemeClr val="dk2"/>
                </a:solidFill>
                <a:latin typeface="Roboto"/>
                <a:ea typeface="Roboto"/>
                <a:cs typeface="Roboto"/>
                <a:sym typeface="Roboto"/>
              </a:rPr>
              <a:t> de </a:t>
            </a:r>
            <a:r>
              <a:rPr lang="en-US" sz="1800" b="1" i="0" u="none" strike="noStrike" cap="none" dirty="0" err="1">
                <a:solidFill>
                  <a:schemeClr val="dk2"/>
                </a:solidFill>
                <a:latin typeface="Roboto"/>
                <a:ea typeface="Roboto"/>
                <a:cs typeface="Roboto"/>
                <a:sym typeface="Roboto"/>
              </a:rPr>
              <a:t>cambio</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más</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amplio</a:t>
            </a:r>
            <a:r>
              <a:rPr lang="en-US" sz="1800" b="1"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CF5F4B9A-7A0B-4A83-9F3C-793B65C7B6A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4091</Words>
  <Application>Microsoft Office PowerPoint</Application>
  <PresentationFormat>On-screen Show (16:9)</PresentationFormat>
  <Paragraphs>370</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Roboto</vt:lpstr>
      <vt:lpstr>Calibri</vt:lpstr>
      <vt:lpstr>Garamond</vt:lpstr>
      <vt:lpstr>Noto Sans Symbols</vt:lpstr>
      <vt:lpstr>Arial</vt:lpstr>
      <vt:lpstr>Merriweather</vt:lpstr>
      <vt:lpstr>Paradigm</vt:lpstr>
      <vt:lpstr>GÉNERO Y JUSTICIA TRANSICIONAL: LA JUSTICIA REPARADORA</vt:lpstr>
      <vt:lpstr>Introducción</vt:lpstr>
      <vt:lpstr>2. ¿Qué son las reparaciones?</vt:lpstr>
      <vt:lpstr>Marruecos</vt:lpstr>
      <vt:lpstr>PowerPoint Presentation</vt:lpstr>
      <vt:lpstr>Las reparaciones pueden subsanar:</vt:lpstr>
      <vt:lpstr>PowerPoint Presentation</vt:lpstr>
      <vt:lpstr>PowerPoint Presentation</vt:lpstr>
      <vt:lpstr>Las reparaciones en la justicia transicional</vt:lpstr>
      <vt:lpstr>Fundamento jurídico</vt:lpstr>
      <vt:lpstr>Los programas de reparación no son iguales a los programas de desarrollo, reconstrucción y asistencia de las víctimas ya que constituyen un derecho legal. Por medio de las reparaciones se reconoce que existieron violaciones a los derechos humanos, que se dañó a determinadas víctimas y que las mismas tienen derecho a recibir un resarcimiento.</vt:lpstr>
      <vt:lpstr>3. Género y reparaciones: Por qué importa el género </vt:lpstr>
      <vt:lpstr>La política y los mecanismos de aplicación de las reparaciones deben reconocer que las violaciones de los derechos humanos afectan a las víctimas de diferentes maneras, y que no todas tienen las mismas necesidades y perspectivas. </vt:lpstr>
      <vt:lpstr>PowerPoint Presentation</vt:lpstr>
      <vt:lpstr>PowerPoint Presentation</vt:lpstr>
      <vt:lpstr>Los programas que tienen en cuenta el tema de género deben procurar ser inclusivos y contemplar el alcance total de las violaciones cometidas y los daños sufridos. Es necesario elaborar cuidadosamente las categorías de víctimas/beneficiarios y de beneficios.</vt:lpstr>
      <vt:lpstr>4. La importancia de las definiciones  </vt:lpstr>
      <vt:lpstr>PowerPoint Presentation</vt:lpstr>
      <vt:lpstr>PowerPoint Presentation</vt:lpstr>
      <vt:lpstr>5. Formas de reparación</vt:lpstr>
      <vt:lpstr>Medidas materiales de   reparación</vt:lpstr>
      <vt:lpstr>Reparaciones simbólicas</vt:lpstr>
      <vt:lpstr>PowerPoint Presentation</vt:lpstr>
      <vt:lpstr>Enfoques: Individual o colectivo</vt:lpstr>
      <vt:lpstr>PowerPoint Presentation</vt:lpstr>
      <vt:lpstr>PowerPoint Presentation</vt:lpstr>
      <vt:lpstr>PowerPoint Presentation</vt:lpstr>
      <vt:lpstr>6. Cómo pueden surgir las reparaciones  </vt:lpstr>
      <vt:lpstr>Dificultades que presenta la vía judicial</vt:lpstr>
      <vt:lpstr>Vía administrativa</vt:lpstr>
      <vt:lpstr>Ventajas de la vía administrativa</vt:lpstr>
      <vt:lpstr>El papel de las comisiones de la verdad en la formulación de recomendaciones para los programas de reparaciones</vt:lpstr>
      <vt:lpstr>PowerPoint Presentation</vt:lpstr>
      <vt:lpstr>7. Creación de un programa de reparaciones y aportes de las víctimas </vt:lpstr>
      <vt:lpstr>Cuando participan mujeres víctimas o grupos de justicia de género en el proceso de diseño inicial, es mucho más probable que el marco de diseño utilice una metodología que tenga en cuenta el tema de género y que se elaboran criterios que sean inclusivos para las mujeres y las víctimas de violencia sexual y de violencia basada en género. </vt:lpstr>
      <vt:lpstr>Etapas de la participación de las mujeres </vt:lpstr>
      <vt:lpstr>PowerPoint Presentation</vt:lpstr>
      <vt:lpstr>Información específica a obtener de los grupos de mujeres</vt:lpstr>
      <vt:lpstr>8. Registro de las víctimas</vt:lpstr>
      <vt:lpstr>Registro</vt:lpstr>
      <vt:lpstr>PowerPoint Presentation</vt:lpstr>
      <vt:lpstr>Dificultades en el registro de las mujeres víctimas y las víctimas de la violencia basada en género</vt:lpstr>
      <vt:lpstr>Políticas para contrarrestar las dificultades</vt:lpstr>
      <vt:lpstr>9. ¿Quién recibe la reparación? Admisibilidad e inclusividad</vt:lpstr>
      <vt:lpstr>Relación de codependencia</vt:lpstr>
      <vt:lpstr>Criterios de admisibilidad </vt:lpstr>
      <vt:lpstr>PowerPoint Presentation</vt:lpstr>
      <vt:lpstr>Sierra Leona</vt:lpstr>
      <vt:lpstr>10. Aplicación de las reparaciones</vt:lpstr>
      <vt:lpstr>Obstáculos al acceso</vt:lpstr>
      <vt:lpstr>11. Cómo generar un impacto transformador</vt:lpstr>
      <vt:lpstr>PowerPoint Presentation</vt:lpstr>
      <vt:lpstr>Caso de González  et al. contra México  Campo de algodón</vt:lpstr>
      <vt:lpstr>Debe prestarse atención a las continuidades entre contextos de violencia ordinaria y extraordinaria, y a los vínculos entre las normas, las prácticas discriminatorias y los prejuicios que se  normalizan, adoptan en el hogar  y pasan a ser parte de la vida cotidiana, y que  persisten o se agravan en tiempos de conflicto o   represión.  </vt:lpstr>
      <vt:lpstr>Ghana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GÉNERO Y JUSTICIA TRANSICIONAL: LA JUSTICIA REPARADORA</dc:title>
  <cp:lastModifiedBy>Sibley Hawkins</cp:lastModifiedBy>
  <cp:revision>17</cp:revision>
  <dcterms:modified xsi:type="dcterms:W3CDTF">2018-10-04T19:21:18Z</dcterms:modified>
</cp:coreProperties>
</file>