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59" r:id="rId1"/>
  </p:sldMasterIdLst>
  <p:notesMasterIdLst>
    <p:notesMasterId r:id="rId60"/>
  </p:notesMasterIdLst>
  <p:sldIdLst>
    <p:sldId id="256" r:id="rId2"/>
    <p:sldId id="257" r:id="rId3"/>
    <p:sldId id="269" r:id="rId4"/>
    <p:sldId id="270" r:id="rId5"/>
    <p:sldId id="258" r:id="rId6"/>
    <p:sldId id="271" r:id="rId7"/>
    <p:sldId id="272" r:id="rId8"/>
    <p:sldId id="259" r:id="rId9"/>
    <p:sldId id="274" r:id="rId10"/>
    <p:sldId id="273" r:id="rId11"/>
    <p:sldId id="275" r:id="rId12"/>
    <p:sldId id="278" r:id="rId13"/>
    <p:sldId id="280" r:id="rId14"/>
    <p:sldId id="279" r:id="rId15"/>
    <p:sldId id="282" r:id="rId16"/>
    <p:sldId id="281" r:id="rId17"/>
    <p:sldId id="283" r:id="rId18"/>
    <p:sldId id="284" r:id="rId19"/>
    <p:sldId id="285" r:id="rId20"/>
    <p:sldId id="288" r:id="rId21"/>
    <p:sldId id="289" r:id="rId22"/>
    <p:sldId id="290" r:id="rId23"/>
    <p:sldId id="291" r:id="rId24"/>
    <p:sldId id="292" r:id="rId25"/>
    <p:sldId id="260" r:id="rId26"/>
    <p:sldId id="296" r:id="rId27"/>
    <p:sldId id="295" r:id="rId28"/>
    <p:sldId id="294" r:id="rId29"/>
    <p:sldId id="261" r:id="rId30"/>
    <p:sldId id="297" r:id="rId31"/>
    <p:sldId id="298" r:id="rId32"/>
    <p:sldId id="262" r:id="rId33"/>
    <p:sldId id="299" r:id="rId34"/>
    <p:sldId id="300" r:id="rId35"/>
    <p:sldId id="301" r:id="rId36"/>
    <p:sldId id="302" r:id="rId37"/>
    <p:sldId id="263" r:id="rId38"/>
    <p:sldId id="264" r:id="rId39"/>
    <p:sldId id="303" r:id="rId40"/>
    <p:sldId id="304" r:id="rId41"/>
    <p:sldId id="311" r:id="rId42"/>
    <p:sldId id="314" r:id="rId43"/>
    <p:sldId id="315" r:id="rId44"/>
    <p:sldId id="316" r:id="rId45"/>
    <p:sldId id="317" r:id="rId46"/>
    <p:sldId id="312" r:id="rId47"/>
    <p:sldId id="318" r:id="rId48"/>
    <p:sldId id="319" r:id="rId49"/>
    <p:sldId id="320" r:id="rId50"/>
    <p:sldId id="313" r:id="rId51"/>
    <p:sldId id="322" r:id="rId52"/>
    <p:sldId id="266" r:id="rId53"/>
    <p:sldId id="306" r:id="rId54"/>
    <p:sldId id="307" r:id="rId55"/>
    <p:sldId id="308" r:id="rId56"/>
    <p:sldId id="309" r:id="rId57"/>
    <p:sldId id="305" r:id="rId58"/>
    <p:sldId id="310" r:id="rId59"/>
  </p:sldIdLst>
  <p:sldSz cx="9144000" cy="5143500" type="screen16x9"/>
  <p:notesSz cx="6858000" cy="9144000"/>
  <p:embeddedFontLst>
    <p:embeddedFont>
      <p:font typeface="Calibri" panose="020F0502020204030204" pitchFamily="34" charset="0"/>
      <p:regular r:id="rId61"/>
      <p:bold r:id="rId62"/>
      <p:italic r:id="rId63"/>
      <p:boldItalic r:id="rId64"/>
    </p:embeddedFont>
    <p:embeddedFont>
      <p:font typeface="Roboto" panose="020B0604020202020204" charset="0"/>
      <p:regular r:id="rId65"/>
      <p:bold r:id="rId66"/>
      <p:italic r:id="rId67"/>
      <p:boldItalic r:id="rId68"/>
    </p:embeddedFont>
    <p:embeddedFont>
      <p:font typeface="Merriweather" panose="020B060402020202020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3" autoAdjust="0"/>
    <p:restoredTop sz="87635" autoAdjust="0"/>
  </p:normalViewPr>
  <p:slideViewPr>
    <p:cSldViewPr snapToGrid="0">
      <p:cViewPr varScale="1">
        <p:scale>
          <a:sx n="120" d="100"/>
          <a:sy n="120" d="100"/>
        </p:scale>
        <p:origin x="330" y="108"/>
      </p:cViewPr>
      <p:guideLst>
        <p:guide orient="horz" pos="1620"/>
        <p:guide pos="2880"/>
      </p:guideLst>
    </p:cSldViewPr>
  </p:slideViewPr>
  <p:outlineViewPr>
    <p:cViewPr>
      <p:scale>
        <a:sx n="33" d="100"/>
        <a:sy n="33" d="100"/>
      </p:scale>
      <p:origin x="0" y="6643"/>
    </p:cViewPr>
  </p:outlineViewPr>
  <p:notesTextViewPr>
    <p:cViewPr>
      <p:scale>
        <a:sx n="1" d="1"/>
        <a:sy n="1" d="1"/>
      </p:scale>
      <p:origin x="0" y="0"/>
    </p:cViewPr>
  </p:notesTextViewPr>
  <p:notesViewPr>
    <p:cSldViewPr snapToGrid="0">
      <p:cViewPr varScale="1">
        <p:scale>
          <a:sx n="49" d="100"/>
          <a:sy n="49" d="100"/>
        </p:scale>
        <p:origin x="-264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F84CFF-DB2E-41BF-B037-D47E8AA275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FAD5D02-7C50-42D4-8C7B-E8C8DDE6D21D}">
      <dgm:prSet phldrT="[Text]" custT="1"/>
      <dgm:spPr/>
      <dgm:t>
        <a:bodyPr/>
        <a:lstStyle/>
        <a:p>
          <a:pPr algn="ctr">
            <a:buFont typeface="Arial" panose="020B0604020202020204" pitchFamily="34" charset="0"/>
            <a:buNone/>
          </a:pPr>
          <a:r>
            <a:rPr lang="en-US" sz="1800" dirty="0">
              <a:latin typeface="Roboto" panose="020B0604020202020204" charset="0"/>
              <a:ea typeface="Roboto" panose="020B0604020202020204" charset="0"/>
            </a:rPr>
            <a:t>Allow choice of same-sex interviewer with proper training and experience</a:t>
          </a:r>
        </a:p>
      </dgm:t>
    </dgm:pt>
    <dgm:pt modelId="{FF15D088-7047-49DB-8AEB-5B4AF6A4E571}" type="parTrans" cxnId="{2354C4F8-BB4E-4ADB-B32E-66490A75FA7A}">
      <dgm:prSet/>
      <dgm:spPr/>
      <dgm:t>
        <a:bodyPr/>
        <a:lstStyle/>
        <a:p>
          <a:endParaRPr lang="en-US"/>
        </a:p>
      </dgm:t>
    </dgm:pt>
    <dgm:pt modelId="{6EB25DFB-FC83-4D98-8158-2827190A0B3F}" type="sibTrans" cxnId="{2354C4F8-BB4E-4ADB-B32E-66490A75FA7A}">
      <dgm:prSet/>
      <dgm:spPr/>
      <dgm:t>
        <a:bodyPr/>
        <a:lstStyle/>
        <a:p>
          <a:endParaRPr lang="en-US"/>
        </a:p>
      </dgm:t>
    </dgm:pt>
    <dgm:pt modelId="{3F7687C1-2AA9-4882-9DDE-ED54AB749245}">
      <dgm:prSet phldrT="[Text]" custT="1"/>
      <dgm:spPr/>
      <dgm:t>
        <a:bodyPr/>
        <a:lstStyle/>
        <a:p>
          <a:pPr>
            <a:buFont typeface="Arial" panose="020B0604020202020204" pitchFamily="34" charset="0"/>
            <a:buNone/>
          </a:pPr>
          <a:r>
            <a:rPr lang="en-US" sz="1800" dirty="0">
              <a:latin typeface="Roboto" panose="020B0604020202020204" charset="0"/>
              <a:ea typeface="Roboto" panose="020B0604020202020204" charset="0"/>
            </a:rPr>
            <a:t>Represent various ethnic, language, age, and other relevant groups in investigation team</a:t>
          </a:r>
        </a:p>
      </dgm:t>
    </dgm:pt>
    <dgm:pt modelId="{0F0C4BC2-E2C8-406D-8715-0F66170BF3F8}" type="parTrans" cxnId="{8C1BEAD2-B5D8-4389-B7F8-81243FD7801D}">
      <dgm:prSet/>
      <dgm:spPr/>
      <dgm:t>
        <a:bodyPr/>
        <a:lstStyle/>
        <a:p>
          <a:endParaRPr lang="en-US"/>
        </a:p>
      </dgm:t>
    </dgm:pt>
    <dgm:pt modelId="{ED3EBA3D-7BC2-4150-8F85-2147A18F42D6}" type="sibTrans" cxnId="{8C1BEAD2-B5D8-4389-B7F8-81243FD7801D}">
      <dgm:prSet/>
      <dgm:spPr/>
      <dgm:t>
        <a:bodyPr/>
        <a:lstStyle/>
        <a:p>
          <a:endParaRPr lang="en-US"/>
        </a:p>
      </dgm:t>
    </dgm:pt>
    <dgm:pt modelId="{AFD607FC-583D-4FF3-B0CA-85E0F58D5B04}">
      <dgm:prSet phldrT="[Text]" custT="1"/>
      <dgm:spPr/>
      <dgm:t>
        <a:bodyPr/>
        <a:lstStyle/>
        <a:p>
          <a:pPr>
            <a:buFont typeface="Arial" panose="020B0604020202020204" pitchFamily="34" charset="0"/>
            <a:buNone/>
          </a:pPr>
          <a:r>
            <a:rPr lang="en-US" sz="1800" dirty="0">
              <a:latin typeface="Roboto" panose="020B0604020202020204" charset="0"/>
              <a:ea typeface="Roboto" panose="020B0604020202020204" charset="0"/>
            </a:rPr>
            <a:t>Use interview site that is private and comfortable </a:t>
          </a:r>
        </a:p>
      </dgm:t>
    </dgm:pt>
    <dgm:pt modelId="{E46D43C6-0FD6-4E17-861E-EC04A8633BF7}" type="parTrans" cxnId="{27F96C7B-6F68-497F-BBA2-2A1177C7A95C}">
      <dgm:prSet/>
      <dgm:spPr/>
      <dgm:t>
        <a:bodyPr/>
        <a:lstStyle/>
        <a:p>
          <a:endParaRPr lang="en-US"/>
        </a:p>
      </dgm:t>
    </dgm:pt>
    <dgm:pt modelId="{4D28E191-EC5D-4B88-A53C-74856366C881}" type="sibTrans" cxnId="{27F96C7B-6F68-497F-BBA2-2A1177C7A95C}">
      <dgm:prSet/>
      <dgm:spPr/>
      <dgm:t>
        <a:bodyPr/>
        <a:lstStyle/>
        <a:p>
          <a:endParaRPr lang="en-US"/>
        </a:p>
      </dgm:t>
    </dgm:pt>
    <dgm:pt modelId="{49401965-820F-4E3F-B9E6-D0ABAB43FB8B}">
      <dgm:prSet phldrT="[Text]" custT="1"/>
      <dgm:spPr/>
      <dgm:t>
        <a:bodyPr/>
        <a:lstStyle/>
        <a:p>
          <a:pPr>
            <a:buFont typeface="Arial" panose="020B0604020202020204" pitchFamily="34" charset="0"/>
            <a:buNone/>
          </a:pPr>
          <a:r>
            <a:rPr lang="en-US" sz="1800" dirty="0">
              <a:latin typeface="Roboto" panose="020B0604020202020204" charset="0"/>
              <a:ea typeface="Roboto" panose="020B0604020202020204" charset="0"/>
            </a:rPr>
            <a:t>Conduct interviews one-on-one </a:t>
          </a:r>
          <a:r>
            <a:rPr lang="en-US" sz="1800" i="1" dirty="0">
              <a:latin typeface="Roboto" panose="020B0604020202020204" charset="0"/>
              <a:ea typeface="Roboto" panose="020B0604020202020204" charset="0"/>
            </a:rPr>
            <a:t>unless</a:t>
          </a:r>
          <a:r>
            <a:rPr lang="en-US" sz="1800" dirty="0">
              <a:latin typeface="Roboto" panose="020B0604020202020204" charset="0"/>
              <a:ea typeface="Roboto" panose="020B0604020202020204" charset="0"/>
            </a:rPr>
            <a:t> the victim desires the presence of a support person</a:t>
          </a:r>
        </a:p>
      </dgm:t>
    </dgm:pt>
    <dgm:pt modelId="{98255B56-8146-4598-8ED4-31846B855CE8}" type="parTrans" cxnId="{730637E6-8B54-4C50-A0CC-C7F8BD98F4A4}">
      <dgm:prSet/>
      <dgm:spPr/>
      <dgm:t>
        <a:bodyPr/>
        <a:lstStyle/>
        <a:p>
          <a:endParaRPr lang="en-US"/>
        </a:p>
      </dgm:t>
    </dgm:pt>
    <dgm:pt modelId="{2C716483-FD62-4227-949D-79B0AAD3F248}" type="sibTrans" cxnId="{730637E6-8B54-4C50-A0CC-C7F8BD98F4A4}">
      <dgm:prSet/>
      <dgm:spPr/>
      <dgm:t>
        <a:bodyPr/>
        <a:lstStyle/>
        <a:p>
          <a:endParaRPr lang="en-US"/>
        </a:p>
      </dgm:t>
    </dgm:pt>
    <dgm:pt modelId="{E66A6013-FFA9-426B-BD47-2DA63E209CD8}" type="pres">
      <dgm:prSet presAssocID="{50F84CFF-DB2E-41BF-B037-D47E8AA275B4}" presName="diagram" presStyleCnt="0">
        <dgm:presLayoutVars>
          <dgm:dir/>
          <dgm:resizeHandles val="exact"/>
        </dgm:presLayoutVars>
      </dgm:prSet>
      <dgm:spPr/>
    </dgm:pt>
    <dgm:pt modelId="{3C6B62A1-3A1C-4F3E-9E73-F04B85DABB9E}" type="pres">
      <dgm:prSet presAssocID="{9FAD5D02-7C50-42D4-8C7B-E8C8DDE6D21D}" presName="node" presStyleLbl="node1" presStyleIdx="0" presStyleCnt="4">
        <dgm:presLayoutVars>
          <dgm:bulletEnabled val="1"/>
        </dgm:presLayoutVars>
      </dgm:prSet>
      <dgm:spPr/>
    </dgm:pt>
    <dgm:pt modelId="{3E130035-E86B-431F-918F-7DCB891BD89E}" type="pres">
      <dgm:prSet presAssocID="{6EB25DFB-FC83-4D98-8158-2827190A0B3F}" presName="sibTrans" presStyleCnt="0"/>
      <dgm:spPr/>
    </dgm:pt>
    <dgm:pt modelId="{CD33D63F-3303-470D-B2B9-69C4FB97D660}" type="pres">
      <dgm:prSet presAssocID="{3F7687C1-2AA9-4882-9DDE-ED54AB749245}" presName="node" presStyleLbl="node1" presStyleIdx="1" presStyleCnt="4" custScaleX="103437">
        <dgm:presLayoutVars>
          <dgm:bulletEnabled val="1"/>
        </dgm:presLayoutVars>
      </dgm:prSet>
      <dgm:spPr/>
    </dgm:pt>
    <dgm:pt modelId="{2774141A-08B0-4765-9746-D6567C9D8628}" type="pres">
      <dgm:prSet presAssocID="{ED3EBA3D-7BC2-4150-8F85-2147A18F42D6}" presName="sibTrans" presStyleCnt="0"/>
      <dgm:spPr/>
    </dgm:pt>
    <dgm:pt modelId="{396BB73B-0B04-40F8-8F84-0B675BA2A1CB}" type="pres">
      <dgm:prSet presAssocID="{AFD607FC-583D-4FF3-B0CA-85E0F58D5B04}" presName="node" presStyleLbl="node1" presStyleIdx="2" presStyleCnt="4">
        <dgm:presLayoutVars>
          <dgm:bulletEnabled val="1"/>
        </dgm:presLayoutVars>
      </dgm:prSet>
      <dgm:spPr/>
    </dgm:pt>
    <dgm:pt modelId="{63B72122-C7D2-4737-9710-53E99539E3DB}" type="pres">
      <dgm:prSet presAssocID="{4D28E191-EC5D-4B88-A53C-74856366C881}" presName="sibTrans" presStyleCnt="0"/>
      <dgm:spPr/>
    </dgm:pt>
    <dgm:pt modelId="{C3EF8679-3A19-45EA-935A-49DBB4A5C94B}" type="pres">
      <dgm:prSet presAssocID="{49401965-820F-4E3F-B9E6-D0ABAB43FB8B}" presName="node" presStyleLbl="node1" presStyleIdx="3" presStyleCnt="4">
        <dgm:presLayoutVars>
          <dgm:bulletEnabled val="1"/>
        </dgm:presLayoutVars>
      </dgm:prSet>
      <dgm:spPr/>
    </dgm:pt>
  </dgm:ptLst>
  <dgm:cxnLst>
    <dgm:cxn modelId="{FF75470F-A41C-4706-AE25-C853EC80BAC4}" type="presOf" srcId="{9FAD5D02-7C50-42D4-8C7B-E8C8DDE6D21D}" destId="{3C6B62A1-3A1C-4F3E-9E73-F04B85DABB9E}" srcOrd="0" destOrd="0" presId="urn:microsoft.com/office/officeart/2005/8/layout/default"/>
    <dgm:cxn modelId="{46F32B24-1453-46F3-8C73-DCE87F92777C}" type="presOf" srcId="{AFD607FC-583D-4FF3-B0CA-85E0F58D5B04}" destId="{396BB73B-0B04-40F8-8F84-0B675BA2A1CB}" srcOrd="0" destOrd="0" presId="urn:microsoft.com/office/officeart/2005/8/layout/default"/>
    <dgm:cxn modelId="{27F96C7B-6F68-497F-BBA2-2A1177C7A95C}" srcId="{50F84CFF-DB2E-41BF-B037-D47E8AA275B4}" destId="{AFD607FC-583D-4FF3-B0CA-85E0F58D5B04}" srcOrd="2" destOrd="0" parTransId="{E46D43C6-0FD6-4E17-861E-EC04A8633BF7}" sibTransId="{4D28E191-EC5D-4B88-A53C-74856366C881}"/>
    <dgm:cxn modelId="{5F1A9B8C-2D66-4A08-B6D2-3320BB9EE686}" type="presOf" srcId="{50F84CFF-DB2E-41BF-B037-D47E8AA275B4}" destId="{E66A6013-FFA9-426B-BD47-2DA63E209CD8}" srcOrd="0" destOrd="0" presId="urn:microsoft.com/office/officeart/2005/8/layout/default"/>
    <dgm:cxn modelId="{4CAA459A-BD00-4F47-9954-849763BDFBE9}" type="presOf" srcId="{3F7687C1-2AA9-4882-9DDE-ED54AB749245}" destId="{CD33D63F-3303-470D-B2B9-69C4FB97D660}" srcOrd="0" destOrd="0" presId="urn:microsoft.com/office/officeart/2005/8/layout/default"/>
    <dgm:cxn modelId="{29218D9E-98FF-4660-94D0-0F22237CCEC4}" type="presOf" srcId="{49401965-820F-4E3F-B9E6-D0ABAB43FB8B}" destId="{C3EF8679-3A19-45EA-935A-49DBB4A5C94B}" srcOrd="0" destOrd="0" presId="urn:microsoft.com/office/officeart/2005/8/layout/default"/>
    <dgm:cxn modelId="{8C1BEAD2-B5D8-4389-B7F8-81243FD7801D}" srcId="{50F84CFF-DB2E-41BF-B037-D47E8AA275B4}" destId="{3F7687C1-2AA9-4882-9DDE-ED54AB749245}" srcOrd="1" destOrd="0" parTransId="{0F0C4BC2-E2C8-406D-8715-0F66170BF3F8}" sibTransId="{ED3EBA3D-7BC2-4150-8F85-2147A18F42D6}"/>
    <dgm:cxn modelId="{730637E6-8B54-4C50-A0CC-C7F8BD98F4A4}" srcId="{50F84CFF-DB2E-41BF-B037-D47E8AA275B4}" destId="{49401965-820F-4E3F-B9E6-D0ABAB43FB8B}" srcOrd="3" destOrd="0" parTransId="{98255B56-8146-4598-8ED4-31846B855CE8}" sibTransId="{2C716483-FD62-4227-949D-79B0AAD3F248}"/>
    <dgm:cxn modelId="{2354C4F8-BB4E-4ADB-B32E-66490A75FA7A}" srcId="{50F84CFF-DB2E-41BF-B037-D47E8AA275B4}" destId="{9FAD5D02-7C50-42D4-8C7B-E8C8DDE6D21D}" srcOrd="0" destOrd="0" parTransId="{FF15D088-7047-49DB-8AEB-5B4AF6A4E571}" sibTransId="{6EB25DFB-FC83-4D98-8158-2827190A0B3F}"/>
    <dgm:cxn modelId="{11DD991C-4DDB-4D42-8353-0540AEB65199}" type="presParOf" srcId="{E66A6013-FFA9-426B-BD47-2DA63E209CD8}" destId="{3C6B62A1-3A1C-4F3E-9E73-F04B85DABB9E}" srcOrd="0" destOrd="0" presId="urn:microsoft.com/office/officeart/2005/8/layout/default"/>
    <dgm:cxn modelId="{E0504C85-7084-49DE-AC4F-DE846A5943A6}" type="presParOf" srcId="{E66A6013-FFA9-426B-BD47-2DA63E209CD8}" destId="{3E130035-E86B-431F-918F-7DCB891BD89E}" srcOrd="1" destOrd="0" presId="urn:microsoft.com/office/officeart/2005/8/layout/default"/>
    <dgm:cxn modelId="{2BA11E9D-498A-4282-8ED5-00F10A201C21}" type="presParOf" srcId="{E66A6013-FFA9-426B-BD47-2DA63E209CD8}" destId="{CD33D63F-3303-470D-B2B9-69C4FB97D660}" srcOrd="2" destOrd="0" presId="urn:microsoft.com/office/officeart/2005/8/layout/default"/>
    <dgm:cxn modelId="{8E8FC871-494E-4D2E-B28F-818EBA69F40D}" type="presParOf" srcId="{E66A6013-FFA9-426B-BD47-2DA63E209CD8}" destId="{2774141A-08B0-4765-9746-D6567C9D8628}" srcOrd="3" destOrd="0" presId="urn:microsoft.com/office/officeart/2005/8/layout/default"/>
    <dgm:cxn modelId="{1696634A-410A-4B8A-8A95-CDF7420B4BFB}" type="presParOf" srcId="{E66A6013-FFA9-426B-BD47-2DA63E209CD8}" destId="{396BB73B-0B04-40F8-8F84-0B675BA2A1CB}" srcOrd="4" destOrd="0" presId="urn:microsoft.com/office/officeart/2005/8/layout/default"/>
    <dgm:cxn modelId="{14FD43D3-E8AE-4F70-BE3B-22EC04A89E1E}" type="presParOf" srcId="{E66A6013-FFA9-426B-BD47-2DA63E209CD8}" destId="{63B72122-C7D2-4737-9710-53E99539E3DB}" srcOrd="5" destOrd="0" presId="urn:microsoft.com/office/officeart/2005/8/layout/default"/>
    <dgm:cxn modelId="{BD9D2F72-D175-426D-B220-4542033A50CE}" type="presParOf" srcId="{E66A6013-FFA9-426B-BD47-2DA63E209CD8}" destId="{C3EF8679-3A19-45EA-935A-49DBB4A5C94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B62A1-3A1C-4F3E-9E73-F04B85DABB9E}">
      <dsp:nvSpPr>
        <dsp:cNvPr id="0" name=""/>
        <dsp:cNvSpPr/>
      </dsp:nvSpPr>
      <dsp:spPr>
        <a:xfrm>
          <a:off x="240268" y="2510"/>
          <a:ext cx="2685118" cy="16110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kern="1200" dirty="0">
              <a:latin typeface="Roboto" panose="020B0604020202020204" charset="0"/>
              <a:ea typeface="Roboto" panose="020B0604020202020204" charset="0"/>
            </a:rPr>
            <a:t>Allow choice of same-sex interviewer with proper training and experience</a:t>
          </a:r>
        </a:p>
      </dsp:txBody>
      <dsp:txXfrm>
        <a:off x="240268" y="2510"/>
        <a:ext cx="2685118" cy="1611071"/>
      </dsp:txXfrm>
    </dsp:sp>
    <dsp:sp modelId="{CD33D63F-3303-470D-B2B9-69C4FB97D660}">
      <dsp:nvSpPr>
        <dsp:cNvPr id="0" name=""/>
        <dsp:cNvSpPr/>
      </dsp:nvSpPr>
      <dsp:spPr>
        <a:xfrm>
          <a:off x="3193899" y="2510"/>
          <a:ext cx="2777405" cy="16110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kern="1200" dirty="0">
              <a:latin typeface="Roboto" panose="020B0604020202020204" charset="0"/>
              <a:ea typeface="Roboto" panose="020B0604020202020204" charset="0"/>
            </a:rPr>
            <a:t>Represent various ethnic, language, age, and other relevant groups in investigation team</a:t>
          </a:r>
        </a:p>
      </dsp:txBody>
      <dsp:txXfrm>
        <a:off x="3193899" y="2510"/>
        <a:ext cx="2777405" cy="1611071"/>
      </dsp:txXfrm>
    </dsp:sp>
    <dsp:sp modelId="{396BB73B-0B04-40F8-8F84-0B675BA2A1CB}">
      <dsp:nvSpPr>
        <dsp:cNvPr id="0" name=""/>
        <dsp:cNvSpPr/>
      </dsp:nvSpPr>
      <dsp:spPr>
        <a:xfrm>
          <a:off x="6239816" y="2510"/>
          <a:ext cx="2685118" cy="16110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kern="1200" dirty="0">
              <a:latin typeface="Roboto" panose="020B0604020202020204" charset="0"/>
              <a:ea typeface="Roboto" panose="020B0604020202020204" charset="0"/>
            </a:rPr>
            <a:t>Use interview site that is private and comfortable </a:t>
          </a:r>
        </a:p>
      </dsp:txBody>
      <dsp:txXfrm>
        <a:off x="6239816" y="2510"/>
        <a:ext cx="2685118" cy="1611071"/>
      </dsp:txXfrm>
    </dsp:sp>
    <dsp:sp modelId="{C3EF8679-3A19-45EA-935A-49DBB4A5C94B}">
      <dsp:nvSpPr>
        <dsp:cNvPr id="0" name=""/>
        <dsp:cNvSpPr/>
      </dsp:nvSpPr>
      <dsp:spPr>
        <a:xfrm>
          <a:off x="3240042" y="1882093"/>
          <a:ext cx="2685118" cy="16110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kern="1200" dirty="0">
              <a:latin typeface="Roboto" panose="020B0604020202020204" charset="0"/>
              <a:ea typeface="Roboto" panose="020B0604020202020204" charset="0"/>
            </a:rPr>
            <a:t>Conduct interviews one-on-one </a:t>
          </a:r>
          <a:r>
            <a:rPr lang="en-US" sz="1800" i="1" kern="1200" dirty="0">
              <a:latin typeface="Roboto" panose="020B0604020202020204" charset="0"/>
              <a:ea typeface="Roboto" panose="020B0604020202020204" charset="0"/>
            </a:rPr>
            <a:t>unless</a:t>
          </a:r>
          <a:r>
            <a:rPr lang="en-US" sz="1800" kern="1200" dirty="0">
              <a:latin typeface="Roboto" panose="020B0604020202020204" charset="0"/>
              <a:ea typeface="Roboto" panose="020B0604020202020204" charset="0"/>
            </a:rPr>
            <a:t> the victim desires the presence of a support person</a:t>
          </a:r>
        </a:p>
      </dsp:txBody>
      <dsp:txXfrm>
        <a:off x="3240042" y="1882093"/>
        <a:ext cx="2685118" cy="16110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65760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presentation was produced as part of the series, </a:t>
            </a:r>
            <a:r>
              <a:rPr lang="en-US" i="1" dirty="0"/>
              <a:t>Gender and Transitional Justice: A Training Module Series </a:t>
            </a:r>
            <a:r>
              <a:rPr lang="en-US" i="0" dirty="0"/>
              <a:t>by the International Center for Transitional Justice (ICTJ). </a:t>
            </a:r>
            <a:r>
              <a:rPr lang="en-US" sz="1100" b="0" i="0" u="none" strike="noStrike" cap="none" dirty="0">
                <a:solidFill>
                  <a:srgbClr val="000000"/>
                </a:solidFill>
                <a:effectLst/>
                <a:latin typeface="Arial"/>
                <a:ea typeface="Arial"/>
                <a:cs typeface="Arial"/>
                <a:sym typeface="Arial"/>
              </a:rPr>
              <a:t>These modules were produced with the financial support of the European Union. Their contents are the sole responsibility of ICTJ and do not necessarily reflect the views of UN Women and the European Union. October 2018.</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dbdd1993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dbdd1993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Photo: Preliminary hearing at the Extraordinary Chambers in the Courts of Cambodia. (Wikimedia Commons/ECCC)</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Members of Ruta Pacífica de las </a:t>
            </a:r>
            <a:r>
              <a:rPr lang="en-US" dirty="0" err="1"/>
              <a:t>Mujeres</a:t>
            </a:r>
            <a:r>
              <a:rPr lang="en-US" dirty="0"/>
              <a:t> demonstrate to bring attention to how the conflict has affected women. (ICTJ/Camilo Aldana </a:t>
            </a:r>
            <a:r>
              <a:rPr lang="en-US" dirty="0" err="1"/>
              <a:t>Sanín</a:t>
            </a:r>
            <a:r>
              <a:rPr lang="en-US"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The UN Secretary General addresses ICTR staff in 2009. (UN Photo)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The courtroom of</a:t>
            </a:r>
            <a:r>
              <a:rPr lang="en-US" baseline="0" dirty="0"/>
              <a:t> the European Court of Human Rights. </a:t>
            </a:r>
            <a:r>
              <a:rPr lang="en-US" dirty="0"/>
              <a:t>(Wikimedia Commons/Adrian </a:t>
            </a:r>
            <a:r>
              <a:rPr lang="en-US" dirty="0" err="1"/>
              <a:t>Grycuk</a:t>
            </a:r>
            <a:r>
              <a:rPr lang="en-US" dirty="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Mosaic</a:t>
            </a:r>
            <a:r>
              <a:rPr lang="en-US" baseline="0" dirty="0"/>
              <a:t> of a woman in Tunisia</a:t>
            </a:r>
            <a:r>
              <a:rPr lang="en-US" dirty="0"/>
              <a:t>. (Flickr/Walid </a:t>
            </a:r>
            <a:r>
              <a:rPr lang="en-US" dirty="0" err="1"/>
              <a:t>Mahfoudh</a:t>
            </a:r>
            <a:r>
              <a:rPr lang="en-US" baseline="0" dirty="0"/>
              <a: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Côte d’Ivoire President Alassane Ouattara.</a:t>
            </a:r>
            <a:r>
              <a:rPr lang="en-US" baseline="0" dirty="0"/>
              <a:t> </a:t>
            </a:r>
            <a:r>
              <a:rPr lang="en-US" dirty="0"/>
              <a:t>(Hugo Passarello Luna)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dbdd1993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dbdd1993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6f980f91_0_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c6f980f9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000" dirty="0"/>
              <a:t>Photo: Building of the Special Court for Sierra Leone in Freetown. (SCSL Photo Archive)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The </a:t>
            </a:r>
            <a:r>
              <a:rPr lang="en-US" dirty="0" err="1"/>
              <a:t>Ayyash</a:t>
            </a:r>
            <a:r>
              <a:rPr lang="en-US" dirty="0"/>
              <a:t> Courtroom of the Special Tribunal for Lebanon. (Flickr)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Photo: Alex Tamba Brima, also known as “</a:t>
            </a:r>
            <a:r>
              <a:rPr lang="en-US" dirty="0" err="1"/>
              <a:t>Gullit</a:t>
            </a:r>
            <a:r>
              <a:rPr lang="en-US" dirty="0"/>
              <a:t>” after a Dutch football star. (SCSL Photo Archive)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eaefaf70_0_7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Google Shape;332;g3beaefaf7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dbdd1993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dbdd1993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Photo: Three Korean “comfort girls” (captured in Burma) are interrogated by Capt. Won Loy Chan (San Francisco, California), Tech. Sgt. Robert Honda (Hawaii), and Sgt. Hirabayashi (Seattle, Washington), all of the G-2 Myitkyina Task Force of the U.S. Army; photo dated August 14, 1944. (Wikimedia Commons/U.S. National Archives, SC- 262580)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eaefaf70_0_7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Google Shape;332;g3beaefaf7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6f980f91_0_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c6f980f9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000" dirty="0"/>
              <a:t>Photo: First session of the ICTY. (UN/ICTY)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eaefaf70_0_7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Google Shape;332;g3beaefaf7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dbdd1993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dbdd1993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Photo: The Permanent Premises of the International Criminal Court in The Hague, Netherlands. (UN Photo/Rick Bajornas)</a:t>
            </a:r>
          </a:p>
          <a:p>
            <a:pPr marL="0" lvl="0" indent="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eaefaf70_0_7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Google Shape;332;g3beaefaf7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dbdd1993f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dbdd1993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100" b="0" i="0" u="none" strike="noStrike" cap="none" dirty="0">
                <a:solidFill>
                  <a:srgbClr val="000000"/>
                </a:solidFill>
                <a:effectLst/>
                <a:latin typeface="Arial"/>
                <a:ea typeface="Arial"/>
                <a:cs typeface="Arial"/>
                <a:sym typeface="Arial"/>
              </a:rPr>
              <a:t>Photo: A woman runs during the post-election violence in Kenya. (IRIN/Joseph </a:t>
            </a:r>
            <a:r>
              <a:rPr lang="en-US" sz="1100" b="0" i="0" u="none" strike="noStrike" cap="none" dirty="0" err="1">
                <a:solidFill>
                  <a:srgbClr val="000000"/>
                </a:solidFill>
                <a:effectLst/>
                <a:latin typeface="Arial"/>
                <a:ea typeface="Arial"/>
                <a:cs typeface="Arial"/>
                <a:sym typeface="Arial"/>
              </a:rPr>
              <a:t>Mwelu</a:t>
            </a:r>
            <a:r>
              <a:rPr lang="en-US" sz="1100" b="0" i="0" u="none" strike="noStrike" cap="none" dirty="0">
                <a:solidFill>
                  <a:srgbClr val="000000"/>
                </a:solidFill>
                <a:effectLst/>
                <a:latin typeface="Arial"/>
                <a:ea typeface="Arial"/>
                <a:cs typeface="Arial"/>
                <a:sym typeface="Arial"/>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Photo: The Hutu army produced propaganda posters to increase their following. (66MILLAWINNER/Emaze,</a:t>
            </a:r>
            <a:r>
              <a:rPr lang="en-US" baseline="0" dirty="0"/>
              <a:t> </a:t>
            </a:r>
            <a:r>
              <a:rPr lang="en-US" dirty="0"/>
              <a:t>https://www.emaze.com/@AFWWTLRQ/Rwandan-Genocide)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100" b="0" i="0" u="none" strike="noStrike" cap="none" dirty="0">
                <a:solidFill>
                  <a:srgbClr val="000000"/>
                </a:solidFill>
                <a:effectLst/>
                <a:latin typeface="Arial"/>
                <a:ea typeface="Arial"/>
                <a:cs typeface="Arial"/>
                <a:sym typeface="Arial"/>
              </a:rPr>
              <a:t>Photo: During their testimony on sexual violence, some Guatemalan women preferred to cover their faces. (Mujeres Ixchel)</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Photo: A Sierra Leonean woman carries her baby past the outer walls of the special court compound. (</a:t>
            </a:r>
            <a:r>
              <a:rPr lang="en-US" sz="1100" b="0" i="0" u="none" strike="noStrike" cap="none" dirty="0">
                <a:solidFill>
                  <a:srgbClr val="000000"/>
                </a:solidFill>
                <a:effectLst/>
                <a:latin typeface="Arial"/>
                <a:cs typeface="Arial"/>
                <a:sym typeface="Arial"/>
              </a:rPr>
              <a:t>“Caring,” Flickr/Eduardo Fonseca Arraes)</a:t>
            </a:r>
          </a:p>
          <a:p>
            <a:pPr marL="0" lvl="0" indent="0">
              <a:spcBef>
                <a:spcPts val="0"/>
              </a:spcBef>
              <a:spcAft>
                <a:spcPts val="0"/>
              </a:spcAft>
              <a:buNone/>
            </a:pP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dbdd1993f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dbdd1993f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dbdd1993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dbdd1993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100" b="0" i="0" u="none" strike="noStrike" cap="none" dirty="0">
                <a:solidFill>
                  <a:srgbClr val="000000"/>
                </a:solidFill>
                <a:effectLst/>
                <a:latin typeface="Arial"/>
                <a:ea typeface="Arial"/>
                <a:cs typeface="Arial"/>
                <a:sym typeface="Arial"/>
              </a:rPr>
              <a:t>Photo: Fatou Bensouda is appointed as Prosecutor of the International Criminal Court. (ICC)</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Photo: The first page of Akayesu’s ICTR judgment. (UN Photo)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dbdd1993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dbdd1993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100" b="0" i="0" u="none" strike="noStrike" cap="none" dirty="0">
                <a:solidFill>
                  <a:srgbClr val="000000"/>
                </a:solidFill>
                <a:effectLst/>
                <a:latin typeface="Arial"/>
                <a:ea typeface="Arial"/>
                <a:cs typeface="Arial"/>
                <a:sym typeface="Arial"/>
              </a:rPr>
              <a:t>Photo: A displaced girl stands outside in North Kivu, Democratic Republic of Congo, on March 2, 2012. (MONUSCO/Sylvain </a:t>
            </a:r>
            <a:r>
              <a:rPr lang="en-US" sz="1100" b="0" i="0" u="none" strike="noStrike" cap="none" dirty="0" err="1">
                <a:solidFill>
                  <a:srgbClr val="000000"/>
                </a:solidFill>
                <a:effectLst/>
                <a:latin typeface="Arial"/>
                <a:ea typeface="Arial"/>
                <a:cs typeface="Arial"/>
                <a:sym typeface="Arial"/>
              </a:rPr>
              <a:t>Liechti</a:t>
            </a:r>
            <a:r>
              <a:rPr lang="en-US" sz="1100" b="0" i="0" u="none" strike="noStrike" cap="none" dirty="0">
                <a:solidFill>
                  <a:srgbClr val="000000"/>
                </a:solidFill>
                <a:effectLst/>
                <a:latin typeface="Arial"/>
                <a:ea typeface="Arial"/>
                <a:cs typeface="Arial"/>
                <a:sym typeface="Arial"/>
              </a:rPr>
              <a:t>)</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Show</a:t>
            </a:r>
            <a:r>
              <a:rPr lang="en-US" baseline="0" dirty="0"/>
              <a:t> </a:t>
            </a:r>
            <a:r>
              <a:rPr lang="en-US" i="1" baseline="0" dirty="0"/>
              <a:t>I Came to Testify</a:t>
            </a:r>
            <a:r>
              <a:rPr lang="en-US" baseline="0" dirty="0"/>
              <a:t> video clip [English].</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A woman in</a:t>
            </a:r>
            <a:r>
              <a:rPr lang="en-US" baseline="0" dirty="0"/>
              <a:t> Sierra Leone walks with her infant child. (Flickr/</a:t>
            </a:r>
            <a:r>
              <a:rPr lang="en-US" baseline="0" dirty="0" err="1"/>
              <a:t>Bobthemagicdragon</a:t>
            </a:r>
            <a:r>
              <a:rPr lang="en-US" baseline="0" dirty="0"/>
              <a:t>)</a:t>
            </a:r>
            <a:endParaRPr lang="en-US" dirty="0">
              <a:solidFill>
                <a:srgbClr val="FF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Women formerly abducted by the Lord’s Resistance Army counsel children born in captivity through their NGO, Watye Ki Gen. (ICTJ/Marta Martinez)</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dbdd1993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dbdd1993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Srebrenica, Bosnia and Herzegovina. (Flickr/Mikel </a:t>
            </a:r>
            <a:r>
              <a:rPr lang="en-US" dirty="0" err="1"/>
              <a:t>Oibar</a:t>
            </a:r>
            <a:r>
              <a:rPr lang="en-US" dirty="0"/>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dbdd1993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dbdd1993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Show</a:t>
            </a:r>
            <a:r>
              <a:rPr lang="en-US" baseline="0" dirty="0"/>
              <a:t> </a:t>
            </a:r>
            <a:r>
              <a:rPr lang="en-US" i="1" baseline="0" dirty="0"/>
              <a:t>I Came to Testify</a:t>
            </a:r>
            <a:r>
              <a:rPr lang="en-US" baseline="0" dirty="0"/>
              <a:t> video clip of woman who gave her statement and has been waiting for years [English].</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A woman—veiled to protect her identity from the public—testifies about having been raped at the Minova trial. A lawyer holds the microphone for her. Accused soldiers are seated in the rear. (Diana </a:t>
            </a:r>
            <a:r>
              <a:rPr lang="en-US" dirty="0" err="1"/>
              <a:t>Zeyneb</a:t>
            </a:r>
            <a:r>
              <a:rPr lang="en-US" dirty="0"/>
              <a:t> </a:t>
            </a:r>
            <a:r>
              <a:rPr lang="en-US" dirty="0" err="1"/>
              <a:t>Alhindawi</a:t>
            </a:r>
            <a:r>
              <a:rPr lang="en-US" dirty="0"/>
              <a:t>, © 2014)</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A news board in Liberia during the trial of Charles Taylor held in The Hague. (</a:t>
            </a:r>
            <a:r>
              <a:rPr lang="en-US" sz="1100" b="0" i="0" u="none" strike="noStrike" cap="none" dirty="0">
                <a:solidFill>
                  <a:srgbClr val="000000"/>
                </a:solidFill>
                <a:effectLst/>
                <a:latin typeface="Arial"/>
                <a:ea typeface="Arial"/>
                <a:cs typeface="Arial"/>
                <a:sym typeface="Arial"/>
              </a:rPr>
              <a:t>Wikimedia Commons/Lieutenant Colonel Terry </a:t>
            </a:r>
            <a:r>
              <a:rPr lang="en-US" sz="1100" b="0" i="0" u="none" strike="noStrike" cap="none" dirty="0" err="1">
                <a:solidFill>
                  <a:srgbClr val="000000"/>
                </a:solidFill>
                <a:effectLst/>
                <a:latin typeface="Arial"/>
                <a:ea typeface="Arial"/>
                <a:cs typeface="Arial"/>
                <a:sym typeface="Arial"/>
              </a:rPr>
              <a:t>VandenDolder</a:t>
            </a:r>
            <a:r>
              <a:rPr lang="en-US" sz="1100" b="0" i="0" u="none" strike="noStrike" cap="none" dirty="0">
                <a:solidFill>
                  <a:srgbClr val="000000"/>
                </a:solidFill>
                <a:effectLst/>
                <a:latin typeface="Arial"/>
                <a:ea typeface="Arial"/>
                <a:cs typeface="Arial"/>
                <a:sym typeface="Arial"/>
              </a:rPr>
              <a:t>)</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dbdd1993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dbdd1993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Women march together during the first ever celebration of Colombia’s National Day of the Memory and Solidarity with the Victims on April 9, 2012. (ICTJ/Astrid Elena Villegas)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A woman and her conflict-affected family in the village of </a:t>
            </a:r>
            <a:r>
              <a:rPr lang="en-US" dirty="0" err="1"/>
              <a:t>Kéché</a:t>
            </a:r>
            <a:r>
              <a:rPr lang="en-US" dirty="0"/>
              <a:t>, in the rebel-led zone, northeastern Central African Republic. (UNICEF/Pierre Holtz)</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Photo: Jacqueline </a:t>
            </a:r>
            <a:r>
              <a:rPr lang="en-US" dirty="0" err="1"/>
              <a:t>Mutere</a:t>
            </a:r>
            <a:r>
              <a:rPr lang="en-US" dirty="0"/>
              <a:t> was raped during the post-election violence and is now the leader of the women’s organization Grace Agenda. (ICTJ/Sam McCann)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dbdd1993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dbdd1993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6f980f91_0_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c6f980f9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000" dirty="0"/>
              <a:t>Photo: Rwanda Genocide Memorial (Configmanager/Twitter)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434517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7" r:id="rId8"/>
    <p:sldLayoutId id="2147483658"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1289250"/>
            <a:ext cx="8520600" cy="1282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dirty="0">
                <a:latin typeface="Calibri"/>
                <a:ea typeface="Calibri"/>
                <a:cs typeface="Calibri"/>
                <a:sym typeface="Calibri"/>
              </a:rPr>
              <a:t>GENDER AND TRANSITIONAL JUSTICE: CRIMINAL JUSTICE </a:t>
            </a:r>
            <a:endParaRPr b="1" dirty="0">
              <a:latin typeface="Calibri"/>
              <a:ea typeface="Calibri"/>
              <a:cs typeface="Calibri"/>
              <a:sym typeface="Calibri"/>
            </a:endParaRPr>
          </a:p>
        </p:txBody>
      </p:sp>
      <p:pic>
        <p:nvPicPr>
          <p:cNvPr id="3" name="Picture 2">
            <a:extLst>
              <a:ext uri="{FF2B5EF4-FFF2-40B4-BE49-F238E27FC236}">
                <a16:creationId xmlns:a16="http://schemas.microsoft.com/office/drawing/2014/main" id="{9B5EF869-2026-4CF0-ABE1-B3DDEC0A3432}"/>
              </a:ext>
            </a:extLst>
          </p:cNvPr>
          <p:cNvPicPr>
            <a:picLocks noChangeAspect="1"/>
          </p:cNvPicPr>
          <p:nvPr/>
        </p:nvPicPr>
        <p:blipFill>
          <a:blip r:embed="rId3"/>
          <a:stretch>
            <a:fillRect/>
          </a:stretch>
        </p:blipFill>
        <p:spPr>
          <a:xfrm>
            <a:off x="325369" y="173779"/>
            <a:ext cx="1150883" cy="457200"/>
          </a:xfrm>
          <a:prstGeom prst="rect">
            <a:avLst/>
          </a:prstGeom>
        </p:spPr>
      </p:pic>
      <p:pic>
        <p:nvPicPr>
          <p:cNvPr id="4" name="Picture 3">
            <a:extLst>
              <a:ext uri="{FF2B5EF4-FFF2-40B4-BE49-F238E27FC236}">
                <a16:creationId xmlns:a16="http://schemas.microsoft.com/office/drawing/2014/main" id="{9756E866-819B-401F-96EB-CAE57E89EFD1}"/>
              </a:ext>
            </a:extLst>
          </p:cNvPr>
          <p:cNvPicPr>
            <a:picLocks noChangeAspect="1"/>
          </p:cNvPicPr>
          <p:nvPr/>
        </p:nvPicPr>
        <p:blipFill>
          <a:blip r:embed="rId4"/>
          <a:stretch>
            <a:fillRect/>
          </a:stretch>
        </p:blipFill>
        <p:spPr>
          <a:xfrm>
            <a:off x="3238790" y="157058"/>
            <a:ext cx="685510" cy="457200"/>
          </a:xfrm>
          <a:prstGeom prst="rect">
            <a:avLst/>
          </a:prstGeom>
        </p:spPr>
      </p:pic>
      <p:pic>
        <p:nvPicPr>
          <p:cNvPr id="5" name="Picture 4">
            <a:extLst>
              <a:ext uri="{FF2B5EF4-FFF2-40B4-BE49-F238E27FC236}">
                <a16:creationId xmlns:a16="http://schemas.microsoft.com/office/drawing/2014/main" id="{B35FAA95-7A38-4A8C-AA7B-E1E3619F1E7E}"/>
              </a:ext>
            </a:extLst>
          </p:cNvPr>
          <p:cNvPicPr>
            <a:picLocks noChangeAspect="1"/>
          </p:cNvPicPr>
          <p:nvPr/>
        </p:nvPicPr>
        <p:blipFill>
          <a:blip r:embed="rId5"/>
          <a:stretch>
            <a:fillRect/>
          </a:stretch>
        </p:blipFill>
        <p:spPr>
          <a:xfrm>
            <a:off x="1801857" y="173779"/>
            <a:ext cx="1031688" cy="457200"/>
          </a:xfrm>
          <a:prstGeom prst="rect">
            <a:avLst/>
          </a:prstGeom>
        </p:spPr>
      </p:pic>
      <p:sp>
        <p:nvSpPr>
          <p:cNvPr id="6" name="TextBox 5">
            <a:extLst>
              <a:ext uri="{FF2B5EF4-FFF2-40B4-BE49-F238E27FC236}">
                <a16:creationId xmlns:a16="http://schemas.microsoft.com/office/drawing/2014/main" id="{3D822B6A-6764-4843-A901-5E7CA355C261}"/>
              </a:ext>
            </a:extLst>
          </p:cNvPr>
          <p:cNvSpPr txBox="1"/>
          <p:nvPr/>
        </p:nvSpPr>
        <p:spPr>
          <a:xfrm>
            <a:off x="4006610" y="171546"/>
            <a:ext cx="847725" cy="461665"/>
          </a:xfrm>
          <a:prstGeom prst="rect">
            <a:avLst/>
          </a:prstGeom>
          <a:noFill/>
        </p:spPr>
        <p:txBody>
          <a:bodyPr wrap="square" rtlCol="0">
            <a:spAutoFit/>
          </a:bodyPr>
          <a:lstStyle/>
          <a:p>
            <a:r>
              <a:rPr lang="en-US" sz="800" dirty="0">
                <a:solidFill>
                  <a:srgbClr val="003399"/>
                </a:solidFill>
                <a:latin typeface="+mj-lt"/>
                <a:sym typeface="Merriweather"/>
              </a:rPr>
              <a:t>Funded by the European </a:t>
            </a:r>
            <a:r>
              <a:rPr lang="en-US" sz="800" dirty="0">
                <a:solidFill>
                  <a:srgbClr val="003399"/>
                </a:solidFill>
                <a:latin typeface="+mj-lt"/>
              </a:rPr>
              <a:t>Union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25" y="500925"/>
            <a:ext cx="3706500" cy="3288000"/>
          </a:xfrm>
          <a:prstGeom prst="rect">
            <a:avLst/>
          </a:prstGeom>
        </p:spPr>
        <p:txBody>
          <a:bodyPr spcFirstLastPara="1" wrap="square" lIns="91425" tIns="91425" rIns="91425" bIns="91425" anchor="t" anchorCtr="0">
            <a:noAutofit/>
          </a:bodyPr>
          <a:lstStyle/>
          <a:p>
            <a:pPr lvl="0"/>
            <a:r>
              <a:rPr lang="en" dirty="0"/>
              <a:t>4. </a:t>
            </a:r>
            <a:r>
              <a:rPr lang="en-US" dirty="0"/>
              <a:t>Mechanisms for Pursuing Accountability for SGBV in Transitional Contexts</a:t>
            </a:r>
            <a:r>
              <a:rPr lang="en" dirty="0"/>
              <a:t> </a:t>
            </a:r>
            <a:endParaRPr dirty="0"/>
          </a:p>
        </p:txBody>
      </p:sp>
      <p:sp>
        <p:nvSpPr>
          <p:cNvPr id="82" name="Google Shape;82;p16"/>
          <p:cNvSpPr txBox="1">
            <a:spLocks noGrp="1"/>
          </p:cNvSpPr>
          <p:nvPr>
            <p:ph type="body" idx="1"/>
          </p:nvPr>
        </p:nvSpPr>
        <p:spPr>
          <a:xfrm>
            <a:off x="4453345" y="236053"/>
            <a:ext cx="4499325" cy="2027775"/>
          </a:xfrm>
          <a:prstGeom prst="rect">
            <a:avLst/>
          </a:prstGeom>
        </p:spPr>
        <p:txBody>
          <a:bodyPr spcFirstLastPara="1" wrap="square" lIns="91425" tIns="91425" rIns="91425" bIns="91425" anchor="ctr" anchorCtr="0">
            <a:noAutofit/>
          </a:bodyPr>
          <a:lstStyle/>
          <a:p>
            <a:pPr marL="285750" indent="-285750">
              <a:spcAft>
                <a:spcPts val="1600"/>
              </a:spcAft>
              <a:buSzPct val="100000"/>
            </a:pPr>
            <a:r>
              <a:rPr lang="en-US" sz="1800" dirty="0">
                <a:solidFill>
                  <a:schemeClr val="bg2"/>
                </a:solidFill>
              </a:rPr>
              <a:t>International or regional prosecutions</a:t>
            </a:r>
          </a:p>
          <a:p>
            <a:pPr marL="285750" indent="-285750">
              <a:spcAft>
                <a:spcPts val="1600"/>
              </a:spcAft>
              <a:buSzPct val="100000"/>
            </a:pPr>
            <a:r>
              <a:rPr lang="en-US" sz="1800" dirty="0">
                <a:solidFill>
                  <a:schemeClr val="bg2"/>
                </a:solidFill>
              </a:rPr>
              <a:t>Domestic or national-level prosecutions</a:t>
            </a:r>
          </a:p>
          <a:p>
            <a:pPr marL="285750" indent="-285750">
              <a:spcAft>
                <a:spcPts val="1600"/>
              </a:spcAft>
              <a:buSzPct val="100000"/>
            </a:pPr>
            <a:r>
              <a:rPr lang="en-US" sz="1800" dirty="0">
                <a:solidFill>
                  <a:schemeClr val="bg2"/>
                </a:solidFill>
              </a:rPr>
              <a:t>Hybrid prosecutions</a:t>
            </a:r>
            <a:endParaRPr sz="1800" dirty="0">
              <a:solidFill>
                <a:schemeClr val="bg2"/>
              </a:solidFill>
            </a:endParaRPr>
          </a:p>
        </p:txBody>
      </p:sp>
      <p:pic>
        <p:nvPicPr>
          <p:cNvPr id="4" name="Picture 3">
            <a:extLst>
              <a:ext uri="{FF2B5EF4-FFF2-40B4-BE49-F238E27FC236}">
                <a16:creationId xmlns:a16="http://schemas.microsoft.com/office/drawing/2014/main" id="{BDC58F51-EF04-4D00-980D-908BAB10DF5F}"/>
              </a:ext>
            </a:extLst>
          </p:cNvPr>
          <p:cNvPicPr>
            <a:picLocks noChangeAspect="1"/>
          </p:cNvPicPr>
          <p:nvPr/>
        </p:nvPicPr>
        <p:blipFill>
          <a:blip r:embed="rId3"/>
          <a:stretch>
            <a:fillRect/>
          </a:stretch>
        </p:blipFill>
        <p:spPr>
          <a:xfrm>
            <a:off x="4453345" y="2302284"/>
            <a:ext cx="4518584" cy="2657475"/>
          </a:xfrm>
          <a:prstGeom prst="rect">
            <a:avLst/>
          </a:prstGeom>
        </p:spPr>
      </p:pic>
      <p:sp>
        <p:nvSpPr>
          <p:cNvPr id="5" name="Rectangle 4">
            <a:extLst>
              <a:ext uri="{FF2B5EF4-FFF2-40B4-BE49-F238E27FC236}">
                <a16:creationId xmlns:a16="http://schemas.microsoft.com/office/drawing/2014/main" id="{49849F42-0ADC-442F-B758-A119B516DBC3}"/>
              </a:ext>
            </a:extLst>
          </p:cNvPr>
          <p:cNvSpPr/>
          <p:nvPr/>
        </p:nvSpPr>
        <p:spPr>
          <a:xfrm>
            <a:off x="78585" y="4852037"/>
            <a:ext cx="764953" cy="215444"/>
          </a:xfrm>
          <a:prstGeom prst="rect">
            <a:avLst/>
          </a:prstGeom>
        </p:spPr>
        <p:txBody>
          <a:bodyPr wrap="none">
            <a:spAutoFit/>
          </a:bodyPr>
          <a:lstStyle/>
          <a:p>
            <a:r>
              <a:rPr lang="en-US" sz="800" dirty="0">
                <a:solidFill>
                  <a:schemeClr val="bg1"/>
                </a:solidFill>
                <a:latin typeface="+mj-lt"/>
                <a:ea typeface="Roboto"/>
                <a:sym typeface="Roboto"/>
              </a:rPr>
              <a:t>© ICTJ 2018</a:t>
            </a:r>
          </a:p>
        </p:txBody>
      </p:sp>
    </p:spTree>
    <p:extLst>
      <p:ext uri="{BB962C8B-B14F-4D97-AF65-F5344CB8AC3E}">
        <p14:creationId xmlns:p14="http://schemas.microsoft.com/office/powerpoint/2010/main" val="3882490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solidFill>
                  <a:srgbClr val="FFFFFF"/>
                </a:solidFill>
              </a:rPr>
              <a:t>Complementarity</a:t>
            </a:r>
          </a:p>
        </p:txBody>
      </p:sp>
      <p:sp>
        <p:nvSpPr>
          <p:cNvPr id="5" name="Google Shape;70;p14"/>
          <p:cNvSpPr txBox="1">
            <a:spLocks noGrp="1"/>
          </p:cNvSpPr>
          <p:nvPr>
            <p:ph type="body" idx="1"/>
          </p:nvPr>
        </p:nvSpPr>
        <p:spPr>
          <a:xfrm>
            <a:off x="4644675" y="500925"/>
            <a:ext cx="4375500" cy="4098600"/>
          </a:xfrm>
          <a:prstGeom prst="rect">
            <a:avLst/>
          </a:prstGeom>
        </p:spPr>
        <p:txBody>
          <a:bodyPr spcFirstLastPara="1" wrap="square" lIns="91425" tIns="91425" rIns="91425" bIns="91425" anchor="ctr" anchorCtr="0">
            <a:noAutofit/>
          </a:bodyPr>
          <a:lstStyle/>
          <a:p>
            <a:pPr marL="0" indent="0">
              <a:lnSpc>
                <a:spcPct val="114000"/>
              </a:lnSpc>
              <a:spcAft>
                <a:spcPts val="1600"/>
              </a:spcAft>
            </a:pPr>
            <a:r>
              <a:rPr lang="en-US" sz="1800" dirty="0">
                <a:solidFill>
                  <a:schemeClr val="bg2"/>
                </a:solidFill>
              </a:rPr>
              <a:t>In accordance with the  </a:t>
            </a:r>
            <a:r>
              <a:rPr lang="en-US" sz="1800" b="1" dirty="0">
                <a:solidFill>
                  <a:schemeClr val="bg2"/>
                </a:solidFill>
              </a:rPr>
              <a:t>principle of complementarity</a:t>
            </a:r>
            <a:r>
              <a:rPr lang="en-US" sz="1800" dirty="0">
                <a:solidFill>
                  <a:schemeClr val="bg2"/>
                </a:solidFill>
              </a:rPr>
              <a:t>, regional and international courts will only prosecute international crimes if the national authorities are unable or unwilling to prosecute domestically.</a:t>
            </a:r>
          </a:p>
          <a:p>
            <a:pPr marL="0" indent="0">
              <a:lnSpc>
                <a:spcPct val="114000"/>
              </a:lnSpc>
              <a:spcAft>
                <a:spcPts val="1600"/>
              </a:spcAft>
            </a:pPr>
            <a:endParaRPr lang="en-US" sz="1800" dirty="0">
              <a:solidFill>
                <a:schemeClr val="bg2"/>
              </a:solidFill>
            </a:endParaRPr>
          </a:p>
          <a:p>
            <a:pPr marL="0" indent="0">
              <a:lnSpc>
                <a:spcPct val="114000"/>
              </a:lnSpc>
              <a:spcAft>
                <a:spcPts val="1600"/>
              </a:spcAft>
            </a:pPr>
            <a:r>
              <a:rPr lang="en-US" sz="1800" b="1" dirty="0">
                <a:solidFill>
                  <a:schemeClr val="bg2"/>
                </a:solidFill>
              </a:rPr>
              <a:t>“Positive complementarity”</a:t>
            </a:r>
            <a:r>
              <a:rPr lang="en-US" sz="1800" dirty="0">
                <a:solidFill>
                  <a:schemeClr val="bg2"/>
                </a:solidFill>
              </a:rPr>
              <a:t> refers to the ability of international courts to pressure national authorities to take steps toward domestic prosecutions.</a:t>
            </a:r>
            <a:endParaRPr sz="1800" dirty="0">
              <a:solidFill>
                <a:schemeClr val="bg2"/>
              </a:solidFill>
            </a:endParaRPr>
          </a:p>
        </p:txBody>
      </p:sp>
      <p:sp>
        <p:nvSpPr>
          <p:cNvPr id="4" name="Rectangle 3">
            <a:extLst>
              <a:ext uri="{FF2B5EF4-FFF2-40B4-BE49-F238E27FC236}">
                <a16:creationId xmlns:a16="http://schemas.microsoft.com/office/drawing/2014/main" id="{2EB67636-8D84-4D62-9EF8-0926EBBB12E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76522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50" y="100900"/>
            <a:ext cx="3305700" cy="565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600" dirty="0">
                <a:solidFill>
                  <a:schemeClr val="accent1"/>
                </a:solidFill>
                <a:latin typeface="Merriweather"/>
                <a:ea typeface="Merriweather"/>
                <a:cs typeface="Merriweather"/>
                <a:sym typeface="Merriweather"/>
              </a:rPr>
              <a:t>Colombia</a:t>
            </a:r>
            <a:endParaRPr sz="3600" dirty="0">
              <a:solidFill>
                <a:schemeClr val="accent1"/>
              </a:solidFill>
              <a:latin typeface="Merriweather"/>
              <a:ea typeface="Merriweather"/>
              <a:cs typeface="Merriweather"/>
              <a:sym typeface="Merriweather"/>
            </a:endParaRPr>
          </a:p>
        </p:txBody>
      </p:sp>
      <p:pic>
        <p:nvPicPr>
          <p:cNvPr id="4" name="Google Shape;222;p46"/>
          <p:cNvPicPr preferRelativeResize="0">
            <a:picLocks noChangeAspect="1"/>
          </p:cNvPicPr>
          <p:nvPr/>
        </p:nvPicPr>
        <p:blipFill>
          <a:blip r:embed="rId3">
            <a:alphaModFix/>
          </a:blip>
          <a:stretch>
            <a:fillRect/>
          </a:stretch>
        </p:blipFill>
        <p:spPr>
          <a:xfrm>
            <a:off x="688334" y="774375"/>
            <a:ext cx="7767333" cy="4369125"/>
          </a:xfrm>
          <a:prstGeom prst="rect">
            <a:avLst/>
          </a:prstGeom>
          <a:noFill/>
          <a:ln>
            <a:noFill/>
          </a:ln>
        </p:spPr>
      </p:pic>
    </p:spTree>
    <p:extLst>
      <p:ext uri="{BB962C8B-B14F-4D97-AF65-F5344CB8AC3E}">
        <p14:creationId xmlns:p14="http://schemas.microsoft.com/office/powerpoint/2010/main" val="1711940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Examples of International Mechanisms</a:t>
            </a:r>
          </a:p>
        </p:txBody>
      </p:sp>
      <p:sp>
        <p:nvSpPr>
          <p:cNvPr id="5" name="Google Shape;70;p14"/>
          <p:cNvSpPr txBox="1">
            <a:spLocks noGrp="1"/>
          </p:cNvSpPr>
          <p:nvPr>
            <p:ph type="body" idx="1"/>
          </p:nvPr>
        </p:nvSpPr>
        <p:spPr>
          <a:xfrm>
            <a:off x="4644674" y="500925"/>
            <a:ext cx="4423125" cy="4209620"/>
          </a:xfrm>
          <a:prstGeom prst="rect">
            <a:avLst/>
          </a:prstGeom>
        </p:spPr>
        <p:txBody>
          <a:bodyPr spcFirstLastPara="1" wrap="square" lIns="91425" tIns="91425" rIns="91425" bIns="91425" anchor="t" anchorCtr="0">
            <a:noAutofit/>
          </a:bodyPr>
          <a:lstStyle/>
          <a:p>
            <a:pPr marL="0" indent="0">
              <a:lnSpc>
                <a:spcPct val="114000"/>
              </a:lnSpc>
              <a:spcAft>
                <a:spcPts val="1600"/>
              </a:spcAft>
              <a:buClr>
                <a:schemeClr val="bg2"/>
              </a:buClr>
            </a:pPr>
            <a:r>
              <a:rPr lang="en-US" b="1" dirty="0">
                <a:solidFill>
                  <a:schemeClr val="bg2"/>
                </a:solidFill>
              </a:rPr>
              <a:t>Ad Hoc International Tribunals</a:t>
            </a:r>
          </a:p>
          <a:p>
            <a:pPr marL="285750" indent="-285750">
              <a:lnSpc>
                <a:spcPct val="114000"/>
              </a:lnSpc>
              <a:spcAft>
                <a:spcPts val="1600"/>
              </a:spcAft>
              <a:buClr>
                <a:schemeClr val="bg2"/>
              </a:buClr>
              <a:buFont typeface="Roboto" panose="020B0604020202020204" charset="0"/>
              <a:buChar char="●"/>
            </a:pPr>
            <a:r>
              <a:rPr lang="en-US" dirty="0">
                <a:solidFill>
                  <a:schemeClr val="bg2"/>
                </a:solidFill>
              </a:rPr>
              <a:t>International Criminal Tribunal for the former Yugoslavia (ICTY) (1993–2017)</a:t>
            </a:r>
          </a:p>
          <a:p>
            <a:pPr marL="285750" indent="-285750">
              <a:lnSpc>
                <a:spcPct val="114000"/>
              </a:lnSpc>
              <a:spcAft>
                <a:spcPts val="1600"/>
              </a:spcAft>
              <a:buClr>
                <a:schemeClr val="bg2"/>
              </a:buClr>
              <a:buFont typeface="Roboto" panose="020B0604020202020204" charset="0"/>
              <a:buChar char="●"/>
            </a:pPr>
            <a:r>
              <a:rPr lang="en-US" dirty="0">
                <a:solidFill>
                  <a:schemeClr val="bg2"/>
                </a:solidFill>
              </a:rPr>
              <a:t>International Criminal Tribunal for Rwanda (ICTR) (1994–2015)</a:t>
            </a:r>
          </a:p>
          <a:p>
            <a:pPr marL="285750" indent="-285750">
              <a:lnSpc>
                <a:spcPct val="114000"/>
              </a:lnSpc>
              <a:spcAft>
                <a:spcPts val="1600"/>
              </a:spcAft>
              <a:buClr>
                <a:schemeClr val="bg2"/>
              </a:buClr>
              <a:buFont typeface="Roboto" panose="020B0604020202020204" charset="0"/>
              <a:buChar char="●"/>
            </a:pPr>
            <a:r>
              <a:rPr lang="en-US" dirty="0">
                <a:solidFill>
                  <a:schemeClr val="bg2"/>
                </a:solidFill>
              </a:rPr>
              <a:t>International Residual Mechanism for Criminal Tribunals (2010–present)</a:t>
            </a:r>
          </a:p>
          <a:p>
            <a:pPr marL="0" indent="0">
              <a:lnSpc>
                <a:spcPct val="114000"/>
              </a:lnSpc>
              <a:spcAft>
                <a:spcPts val="1600"/>
              </a:spcAft>
              <a:buClr>
                <a:schemeClr val="bg2"/>
              </a:buClr>
            </a:pPr>
            <a:r>
              <a:rPr lang="en-US" b="1" dirty="0">
                <a:solidFill>
                  <a:schemeClr val="bg2"/>
                </a:solidFill>
              </a:rPr>
              <a:t>Permanent International Court</a:t>
            </a:r>
          </a:p>
          <a:p>
            <a:pPr marL="285750" indent="-285750">
              <a:lnSpc>
                <a:spcPct val="114000"/>
              </a:lnSpc>
              <a:spcAft>
                <a:spcPts val="1600"/>
              </a:spcAft>
              <a:buClr>
                <a:schemeClr val="bg2"/>
              </a:buClr>
              <a:buFont typeface="Roboto" panose="020B0604020202020204" charset="0"/>
              <a:buChar char="●"/>
            </a:pPr>
            <a:r>
              <a:rPr lang="en-US" dirty="0">
                <a:solidFill>
                  <a:schemeClr val="bg2"/>
                </a:solidFill>
              </a:rPr>
              <a:t>International Criminal Court (ICC) (2002–present)</a:t>
            </a:r>
          </a:p>
        </p:txBody>
      </p:sp>
      <p:pic>
        <p:nvPicPr>
          <p:cNvPr id="4" name="Google Shape;85;p19"/>
          <p:cNvPicPr preferRelativeResize="0">
            <a:picLocks noChangeAspect="1"/>
          </p:cNvPicPr>
          <p:nvPr/>
        </p:nvPicPr>
        <p:blipFill>
          <a:blip r:embed="rId3">
            <a:alphaModFix/>
          </a:blip>
          <a:stretch>
            <a:fillRect/>
          </a:stretch>
        </p:blipFill>
        <p:spPr>
          <a:xfrm>
            <a:off x="0" y="1652996"/>
            <a:ext cx="4572000" cy="2286000"/>
          </a:xfrm>
          <a:prstGeom prst="rect">
            <a:avLst/>
          </a:prstGeom>
          <a:noFill/>
          <a:ln>
            <a:noFill/>
          </a:ln>
        </p:spPr>
      </p:pic>
      <p:sp>
        <p:nvSpPr>
          <p:cNvPr id="6" name="Rectangle 5">
            <a:extLst>
              <a:ext uri="{FF2B5EF4-FFF2-40B4-BE49-F238E27FC236}">
                <a16:creationId xmlns:a16="http://schemas.microsoft.com/office/drawing/2014/main" id="{DA245B73-EC1C-4199-931C-95AE869135F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66280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Examples of Regional Mechanisms</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t" anchorCtr="0">
            <a:noAutofit/>
          </a:bodyPr>
          <a:lstStyle/>
          <a:p>
            <a:pPr marL="0" indent="0">
              <a:lnSpc>
                <a:spcPct val="114000"/>
              </a:lnSpc>
              <a:spcAft>
                <a:spcPts val="1600"/>
              </a:spcAft>
            </a:pPr>
            <a:r>
              <a:rPr lang="en-US" b="1" dirty="0">
                <a:solidFill>
                  <a:schemeClr val="bg2"/>
                </a:solidFill>
              </a:rPr>
              <a:t>Africa</a:t>
            </a:r>
            <a:r>
              <a:rPr lang="en-US" dirty="0">
                <a:solidFill>
                  <a:schemeClr val="bg2"/>
                </a:solidFill>
              </a:rPr>
              <a:t>: African Court on Human and Peoples’ Rights; African Commission on Human and Peoples’ Rights</a:t>
            </a:r>
          </a:p>
          <a:p>
            <a:pPr marL="0" indent="0">
              <a:lnSpc>
                <a:spcPct val="114000"/>
              </a:lnSpc>
              <a:spcAft>
                <a:spcPts val="1600"/>
              </a:spcAft>
            </a:pPr>
            <a:r>
              <a:rPr lang="en-US" b="1" dirty="0">
                <a:solidFill>
                  <a:schemeClr val="bg2"/>
                </a:solidFill>
              </a:rPr>
              <a:t>Americas</a:t>
            </a:r>
            <a:r>
              <a:rPr lang="en-US" dirty="0">
                <a:solidFill>
                  <a:schemeClr val="bg2"/>
                </a:solidFill>
              </a:rPr>
              <a:t>: Inter-American Court of Human Rights; Inter-American Commission on Human Rights</a:t>
            </a:r>
          </a:p>
          <a:p>
            <a:pPr marL="0" indent="0">
              <a:lnSpc>
                <a:spcPct val="114000"/>
              </a:lnSpc>
              <a:spcAft>
                <a:spcPts val="1600"/>
              </a:spcAft>
            </a:pPr>
            <a:r>
              <a:rPr lang="en-US" b="1" dirty="0">
                <a:solidFill>
                  <a:schemeClr val="bg2"/>
                </a:solidFill>
              </a:rPr>
              <a:t>Europe</a:t>
            </a:r>
            <a:r>
              <a:rPr lang="en-US" dirty="0">
                <a:solidFill>
                  <a:schemeClr val="bg2"/>
                </a:solidFill>
              </a:rPr>
              <a:t>: European Court of Human Rights; European Committee of Social Rights</a:t>
            </a:r>
          </a:p>
          <a:p>
            <a:pPr marL="0" indent="0">
              <a:lnSpc>
                <a:spcPct val="114000"/>
              </a:lnSpc>
              <a:spcAft>
                <a:spcPts val="1600"/>
              </a:spcAft>
            </a:pPr>
            <a:r>
              <a:rPr lang="en-US" b="1" dirty="0">
                <a:solidFill>
                  <a:schemeClr val="bg2"/>
                </a:solidFill>
              </a:rPr>
              <a:t>Middle East</a:t>
            </a:r>
            <a:r>
              <a:rPr lang="en-US" dirty="0">
                <a:solidFill>
                  <a:schemeClr val="bg2"/>
                </a:solidFill>
              </a:rPr>
              <a:t>: Arab Human Rights Committee </a:t>
            </a:r>
          </a:p>
          <a:p>
            <a:pPr marL="0" indent="0">
              <a:lnSpc>
                <a:spcPct val="114000"/>
              </a:lnSpc>
              <a:spcAft>
                <a:spcPts val="1600"/>
              </a:spcAft>
            </a:pPr>
            <a:r>
              <a:rPr lang="en-US" b="1" dirty="0">
                <a:solidFill>
                  <a:schemeClr val="bg2"/>
                </a:solidFill>
              </a:rPr>
              <a:t>Southeast Asia</a:t>
            </a:r>
            <a:r>
              <a:rPr lang="en-US" dirty="0">
                <a:solidFill>
                  <a:schemeClr val="bg2"/>
                </a:solidFill>
              </a:rPr>
              <a:t>: Association of Southeast Asian Nations (ASEAN) Intergovernmental Commission on Human Rights</a:t>
            </a:r>
          </a:p>
        </p:txBody>
      </p:sp>
      <p:sp>
        <p:nvSpPr>
          <p:cNvPr id="4" name="Rectangle 3">
            <a:extLst>
              <a:ext uri="{FF2B5EF4-FFF2-40B4-BE49-F238E27FC236}">
                <a16:creationId xmlns:a16="http://schemas.microsoft.com/office/drawing/2014/main" id="{4B345127-0B41-4ABC-AA3B-E6F2A096EF2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707954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888811" y="130718"/>
            <a:ext cx="7798936" cy="565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600" dirty="0">
                <a:solidFill>
                  <a:schemeClr val="accent1"/>
                </a:solidFill>
                <a:latin typeface="Merriweather"/>
                <a:ea typeface="Merriweather"/>
                <a:cs typeface="Merriweather"/>
                <a:sym typeface="Merriweather"/>
              </a:rPr>
              <a:t>European Court of Human Rights</a:t>
            </a:r>
            <a:endParaRPr sz="3600" dirty="0">
              <a:solidFill>
                <a:schemeClr val="accent1"/>
              </a:solidFill>
              <a:latin typeface="Merriweather"/>
              <a:ea typeface="Merriweather"/>
              <a:cs typeface="Merriweather"/>
              <a:sym typeface="Merriweather"/>
            </a:endParaRPr>
          </a:p>
        </p:txBody>
      </p:sp>
      <p:pic>
        <p:nvPicPr>
          <p:cNvPr id="1026" name="Picture 2" descr="C:\Users\superuser\Documents\Anji\ICTJ &amp; UN Women\Criminal Justice Work\PPT\European_Court_of_Human_Rights,_courtroom,_2014_(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080" y="964692"/>
            <a:ext cx="5577840" cy="39502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F1E83F-D97C-4E42-B4A7-8C1DDEE6114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920087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Advantages of National Prosecutions</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285750" lvl="0" indent="-285750">
              <a:lnSpc>
                <a:spcPct val="114000"/>
              </a:lnSpc>
              <a:spcAft>
                <a:spcPts val="1600"/>
              </a:spcAft>
              <a:buClr>
                <a:schemeClr val="bg2"/>
              </a:buClr>
              <a:buFont typeface="Roboto" panose="020B0604020202020204" charset="0"/>
              <a:buChar char="●"/>
            </a:pPr>
            <a:r>
              <a:rPr lang="en-US" sz="1800" dirty="0">
                <a:solidFill>
                  <a:schemeClr val="bg2"/>
                </a:solidFill>
              </a:rPr>
              <a:t>Provide </a:t>
            </a:r>
            <a:r>
              <a:rPr lang="en-US" sz="1800" b="1" dirty="0">
                <a:solidFill>
                  <a:schemeClr val="bg2"/>
                </a:solidFill>
              </a:rPr>
              <a:t>increased visibility and access </a:t>
            </a:r>
            <a:r>
              <a:rPr lang="en-US" sz="1800" dirty="0">
                <a:solidFill>
                  <a:schemeClr val="bg2"/>
                </a:solidFill>
              </a:rPr>
              <a:t>to victims, witnesses, and evidence as well as local language staff, lawyers, judges, and materials</a:t>
            </a:r>
          </a:p>
          <a:p>
            <a:pPr marL="285750" lvl="0" indent="-285750">
              <a:lnSpc>
                <a:spcPct val="114000"/>
              </a:lnSpc>
              <a:spcAft>
                <a:spcPts val="1600"/>
              </a:spcAft>
              <a:buClr>
                <a:schemeClr val="bg2"/>
              </a:buClr>
              <a:buFont typeface="Roboto" panose="020B0604020202020204" charset="0"/>
              <a:buChar char="●"/>
            </a:pPr>
            <a:r>
              <a:rPr lang="en-US" sz="1800" dirty="0">
                <a:solidFill>
                  <a:schemeClr val="bg2"/>
                </a:solidFill>
              </a:rPr>
              <a:t>Allow the </a:t>
            </a:r>
            <a:r>
              <a:rPr lang="en-US" sz="1800" b="1" dirty="0">
                <a:solidFill>
                  <a:schemeClr val="bg2"/>
                </a:solidFill>
              </a:rPr>
              <a:t>state to demonstrate its willingness</a:t>
            </a:r>
            <a:r>
              <a:rPr lang="en-US" sz="1800" dirty="0">
                <a:solidFill>
                  <a:schemeClr val="bg2"/>
                </a:solidFill>
              </a:rPr>
              <a:t> to pursue prosecutions</a:t>
            </a:r>
          </a:p>
          <a:p>
            <a:pPr marL="285750" lvl="0" indent="-285750">
              <a:lnSpc>
                <a:spcPct val="114000"/>
              </a:lnSpc>
              <a:spcAft>
                <a:spcPts val="1600"/>
              </a:spcAft>
              <a:buClr>
                <a:schemeClr val="bg2"/>
              </a:buClr>
              <a:buFont typeface="Roboto" panose="020B0604020202020204" charset="0"/>
              <a:buChar char="●"/>
            </a:pPr>
            <a:r>
              <a:rPr lang="en-US" sz="1800" b="1" dirty="0">
                <a:solidFill>
                  <a:schemeClr val="bg2"/>
                </a:solidFill>
              </a:rPr>
              <a:t>Rebuild trust</a:t>
            </a:r>
            <a:r>
              <a:rPr lang="en-US" sz="1800" dirty="0">
                <a:solidFill>
                  <a:schemeClr val="bg2"/>
                </a:solidFill>
              </a:rPr>
              <a:t> in state institutions</a:t>
            </a:r>
          </a:p>
          <a:p>
            <a:pPr marL="285750" lvl="0" indent="-285750">
              <a:lnSpc>
                <a:spcPct val="114000"/>
              </a:lnSpc>
              <a:spcAft>
                <a:spcPts val="1600"/>
              </a:spcAft>
              <a:buClr>
                <a:schemeClr val="bg2"/>
              </a:buClr>
              <a:buFont typeface="Roboto" panose="020B0604020202020204" charset="0"/>
              <a:buChar char="●"/>
            </a:pPr>
            <a:r>
              <a:rPr lang="en-US" sz="1800" dirty="0">
                <a:solidFill>
                  <a:schemeClr val="bg2"/>
                </a:solidFill>
              </a:rPr>
              <a:t>More economically and resource </a:t>
            </a:r>
            <a:r>
              <a:rPr lang="en-US" sz="1800" b="1" dirty="0">
                <a:solidFill>
                  <a:schemeClr val="bg2"/>
                </a:solidFill>
              </a:rPr>
              <a:t>efficient</a:t>
            </a:r>
            <a:endParaRPr lang="en-US" sz="1800" dirty="0">
              <a:solidFill>
                <a:schemeClr val="bg2"/>
              </a:solidFill>
            </a:endParaRPr>
          </a:p>
        </p:txBody>
      </p:sp>
      <p:sp>
        <p:nvSpPr>
          <p:cNvPr id="4" name="Rectangle 3">
            <a:extLst>
              <a:ext uri="{FF2B5EF4-FFF2-40B4-BE49-F238E27FC236}">
                <a16:creationId xmlns:a16="http://schemas.microsoft.com/office/drawing/2014/main" id="{6241BD4A-8647-4022-BBDE-96CBB858787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41022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6" name="Rectangle 5"/>
          <p:cNvSpPr/>
          <p:nvPr/>
        </p:nvSpPr>
        <p:spPr>
          <a:xfrm>
            <a:off x="683243" y="0"/>
            <a:ext cx="7777515" cy="5143500"/>
          </a:xfrm>
          <a:prstGeom prst="rect">
            <a:avLst/>
          </a:prstGeom>
          <a:blipFill dpi="0" rotWithShape="1">
            <a:blip r:embed="rId3">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Google Shape;174;p27"/>
          <p:cNvSpPr txBox="1"/>
          <p:nvPr/>
        </p:nvSpPr>
        <p:spPr>
          <a:xfrm>
            <a:off x="212951" y="100900"/>
            <a:ext cx="1921686" cy="565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600" dirty="0">
                <a:solidFill>
                  <a:schemeClr val="accent1"/>
                </a:solidFill>
                <a:latin typeface="Merriweather"/>
                <a:ea typeface="Merriweather"/>
                <a:cs typeface="Merriweather"/>
                <a:sym typeface="Merriweather"/>
              </a:rPr>
              <a:t>Tunisia</a:t>
            </a:r>
            <a:endParaRPr sz="3600" dirty="0">
              <a:solidFill>
                <a:schemeClr val="accent1"/>
              </a:solidFill>
              <a:latin typeface="Merriweather"/>
              <a:ea typeface="Merriweather"/>
              <a:cs typeface="Merriweather"/>
              <a:sym typeface="Merriweather"/>
            </a:endParaRPr>
          </a:p>
        </p:txBody>
      </p:sp>
    </p:spTree>
    <p:extLst>
      <p:ext uri="{BB962C8B-B14F-4D97-AF65-F5344CB8AC3E}">
        <p14:creationId xmlns:p14="http://schemas.microsoft.com/office/powerpoint/2010/main" val="404152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Disadvantages of National Prosecutions</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285750" indent="-285750">
              <a:lnSpc>
                <a:spcPct val="114000"/>
              </a:lnSpc>
              <a:spcAft>
                <a:spcPts val="1600"/>
              </a:spcAft>
              <a:buClr>
                <a:schemeClr val="bg2"/>
              </a:buClr>
              <a:buFont typeface="Roboto" panose="020B0604020202020204" charset="0"/>
              <a:buChar char="●"/>
            </a:pPr>
            <a:r>
              <a:rPr lang="en-US" sz="1800" dirty="0">
                <a:solidFill>
                  <a:schemeClr val="bg2"/>
                </a:solidFill>
              </a:rPr>
              <a:t>Greater potential for bias</a:t>
            </a:r>
          </a:p>
          <a:p>
            <a:pPr marL="285750" indent="-285750">
              <a:lnSpc>
                <a:spcPct val="114000"/>
              </a:lnSpc>
              <a:spcAft>
                <a:spcPts val="1600"/>
              </a:spcAft>
              <a:buClr>
                <a:schemeClr val="bg2"/>
              </a:buClr>
              <a:buFont typeface="Roboto" panose="020B0604020202020204" charset="0"/>
              <a:buChar char="●"/>
            </a:pPr>
            <a:r>
              <a:rPr lang="en-US" sz="1800" dirty="0">
                <a:solidFill>
                  <a:schemeClr val="bg2"/>
                </a:solidFill>
              </a:rPr>
              <a:t>Restrictive national-level definitions of crimes, especially SGBV</a:t>
            </a:r>
          </a:p>
          <a:p>
            <a:pPr marL="285750" indent="-285750">
              <a:lnSpc>
                <a:spcPct val="114000"/>
              </a:lnSpc>
              <a:spcAft>
                <a:spcPts val="1600"/>
              </a:spcAft>
              <a:buClr>
                <a:schemeClr val="bg2"/>
              </a:buClr>
              <a:buFont typeface="Roboto" panose="020B0604020202020204" charset="0"/>
              <a:buChar char="●"/>
            </a:pPr>
            <a:r>
              <a:rPr lang="en-US" sz="1800" dirty="0">
                <a:solidFill>
                  <a:schemeClr val="bg2"/>
                </a:solidFill>
              </a:rPr>
              <a:t>Inadequate legal and judicial infrastructure</a:t>
            </a:r>
          </a:p>
          <a:p>
            <a:pPr marL="285750" indent="-285750">
              <a:lnSpc>
                <a:spcPct val="114000"/>
              </a:lnSpc>
              <a:spcAft>
                <a:spcPts val="1600"/>
              </a:spcAft>
              <a:buClr>
                <a:schemeClr val="bg2"/>
              </a:buClr>
              <a:buFont typeface="Roboto" panose="020B0604020202020204" charset="0"/>
              <a:buChar char="●"/>
            </a:pPr>
            <a:r>
              <a:rPr lang="en-US" sz="1800" dirty="0">
                <a:solidFill>
                  <a:schemeClr val="bg2"/>
                </a:solidFill>
              </a:rPr>
              <a:t>Inadequate experience prosecuting international crimes</a:t>
            </a:r>
          </a:p>
        </p:txBody>
      </p:sp>
      <p:sp>
        <p:nvSpPr>
          <p:cNvPr id="4" name="Rectangle 3">
            <a:extLst>
              <a:ext uri="{FF2B5EF4-FFF2-40B4-BE49-F238E27FC236}">
                <a16:creationId xmlns:a16="http://schemas.microsoft.com/office/drawing/2014/main" id="{A1C4C838-1440-476B-BE90-A0CF14F583E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21269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lvl="0"/>
            <a:r>
              <a:rPr lang="en-US" sz="3600" dirty="0">
                <a:solidFill>
                  <a:schemeClr val="accent1"/>
                </a:solidFill>
                <a:latin typeface="Merriweather" panose="020B0604020202020204" charset="0"/>
              </a:rPr>
              <a:t>Côte d’Ivoire</a:t>
            </a:r>
            <a:endParaRPr sz="3600" dirty="0">
              <a:solidFill>
                <a:schemeClr val="accent1"/>
              </a:solidFill>
              <a:latin typeface="Merriweather" panose="020B0604020202020204" charset="0"/>
              <a:ea typeface="Merriweather"/>
              <a:cs typeface="Merriweather"/>
              <a:sym typeface="Merriweather"/>
            </a:endParaRPr>
          </a:p>
        </p:txBody>
      </p:sp>
      <p:pic>
        <p:nvPicPr>
          <p:cNvPr id="3074" name="Picture 2" descr="C:\Users\superuser\Documents\Anji\ICTJ &amp; UN Women\Criminal Justice Work\PPT\ICTJ_Ouattara_CDI_Gbagb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7" y="733425"/>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072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457200" lvl="0" indent="-406400">
              <a:spcBef>
                <a:spcPts val="0"/>
              </a:spcBef>
              <a:spcAft>
                <a:spcPts val="0"/>
              </a:spcAft>
              <a:buSzPts val="2800"/>
              <a:buAutoNum type="arabicPeriod"/>
            </a:pPr>
            <a:r>
              <a:rPr lang="en" dirty="0"/>
              <a:t>Introduction</a:t>
            </a:r>
            <a:endParaRPr dirty="0"/>
          </a:p>
        </p:txBody>
      </p:sp>
      <p:sp>
        <p:nvSpPr>
          <p:cNvPr id="70" name="Google Shape;70;p14"/>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indent="0">
              <a:spcAft>
                <a:spcPts val="1600"/>
              </a:spcAft>
              <a:buNone/>
            </a:pPr>
            <a:r>
              <a:rPr lang="en-US" sz="1600" dirty="0"/>
              <a:t>Sexual and gender-based violence (SGBV) is universally prevalent in times of conflict or authoritarianism.</a:t>
            </a:r>
          </a:p>
          <a:p>
            <a:pPr marL="0" indent="0">
              <a:spcAft>
                <a:spcPts val="1600"/>
              </a:spcAft>
              <a:buNone/>
            </a:pPr>
            <a:r>
              <a:rPr lang="en-US" sz="1600" dirty="0"/>
              <a:t>Historically, rape and other forms of SGBV were considered inevitable — and un-prosecutable — consequences of armed conflict.</a:t>
            </a:r>
          </a:p>
          <a:p>
            <a:pPr marL="0" indent="0">
              <a:spcAft>
                <a:spcPts val="1600"/>
              </a:spcAft>
              <a:buNone/>
            </a:pPr>
            <a:r>
              <a:rPr lang="en-US" sz="1600" dirty="0"/>
              <a:t>Thanks to decades of struggle by activists, today, SGBV is generally recognized as a weapon of war.</a:t>
            </a:r>
          </a:p>
          <a:p>
            <a:pPr marL="0" indent="0">
              <a:spcAft>
                <a:spcPts val="1600"/>
              </a:spcAft>
              <a:buNone/>
            </a:pPr>
            <a:r>
              <a:rPr lang="en-US" sz="1600" dirty="0"/>
              <a:t>SGBV and can be prosecuted as an international crime, such as war crimes, crimes against humanity, and genocide.</a:t>
            </a:r>
            <a:endParaRPr sz="1600" dirty="0"/>
          </a:p>
        </p:txBody>
      </p:sp>
      <p:sp>
        <p:nvSpPr>
          <p:cNvPr id="4" name="Rectangle 3">
            <a:extLst>
              <a:ext uri="{FF2B5EF4-FFF2-40B4-BE49-F238E27FC236}">
                <a16:creationId xmlns:a16="http://schemas.microsoft.com/office/drawing/2014/main" id="{AD57289C-7BB6-4B25-9C73-7FB0581B20C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 name="Google Shape;70;p14"/>
          <p:cNvSpPr txBox="1">
            <a:spLocks/>
          </p:cNvSpPr>
          <p:nvPr/>
        </p:nvSpPr>
        <p:spPr>
          <a:xfrm>
            <a:off x="269874" y="522450"/>
            <a:ext cx="8455475" cy="4098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nSpc>
                <a:spcPct val="114000"/>
              </a:lnSpc>
              <a:spcAft>
                <a:spcPts val="1600"/>
              </a:spcAft>
              <a:buClr>
                <a:schemeClr val="bg2"/>
              </a:buClr>
            </a:pPr>
            <a:endParaRPr lang="en-US" sz="3000" dirty="0">
              <a:solidFill>
                <a:schemeClr val="accent1"/>
              </a:solidFill>
              <a:latin typeface="Merriweather" panose="020B0604020202020204" charset="0"/>
            </a:endParaRPr>
          </a:p>
        </p:txBody>
      </p:sp>
      <p:sp>
        <p:nvSpPr>
          <p:cNvPr id="5" name="Google Shape;77;p15"/>
          <p:cNvSpPr txBox="1">
            <a:spLocks noGrp="1"/>
          </p:cNvSpPr>
          <p:nvPr>
            <p:ph type="title"/>
          </p:nvPr>
        </p:nvSpPr>
        <p:spPr>
          <a:xfrm>
            <a:off x="269874" y="698275"/>
            <a:ext cx="8483700" cy="1609200"/>
          </a:xfrm>
          <a:prstGeom prst="rect">
            <a:avLst/>
          </a:prstGeom>
        </p:spPr>
        <p:txBody>
          <a:bodyPr spcFirstLastPara="1" wrap="square" lIns="91425" tIns="91425" rIns="91425" bIns="91425" anchor="ctr" anchorCtr="0">
            <a:noAutofit/>
          </a:bodyPr>
          <a:lstStyle/>
          <a:p>
            <a:pPr marL="0" indent="0">
              <a:lnSpc>
                <a:spcPct val="114000"/>
              </a:lnSpc>
              <a:spcAft>
                <a:spcPts val="1600"/>
              </a:spcAft>
            </a:pPr>
            <a:r>
              <a:rPr lang="en-US" sz="3000" dirty="0">
                <a:latin typeface="Merriweather" panose="020B0604020202020204" charset="0"/>
              </a:rPr>
              <a:t>Hybrid courts, or mixed tribunals, combine national and international elements to best suit the context in which they operate.</a:t>
            </a:r>
          </a:p>
        </p:txBody>
      </p:sp>
      <p:sp>
        <p:nvSpPr>
          <p:cNvPr id="10" name="Rectangle 9"/>
          <p:cNvSpPr/>
          <p:nvPr/>
        </p:nvSpPr>
        <p:spPr>
          <a:xfrm>
            <a:off x="630121" y="-33338"/>
            <a:ext cx="7734982" cy="5210175"/>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2493EC9-0A94-494D-8FD7-C5676ACB11C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30870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Advantages of Hybrid Prosecutions</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400050" indent="-285750">
              <a:lnSpc>
                <a:spcPct val="114000"/>
              </a:lnSpc>
              <a:spcAft>
                <a:spcPts val="1600"/>
              </a:spcAft>
              <a:buClr>
                <a:schemeClr val="bg2"/>
              </a:buClr>
              <a:buSzPct val="100000"/>
              <a:buFont typeface="Roboto" panose="020B0604020202020204" charset="0"/>
              <a:buChar char="●"/>
            </a:pPr>
            <a:r>
              <a:rPr lang="en-US" sz="1800" dirty="0">
                <a:solidFill>
                  <a:schemeClr val="bg2"/>
                </a:solidFill>
              </a:rPr>
              <a:t>Help build capacity of local judicial systems and expertise in prosecuting international crimes</a:t>
            </a:r>
          </a:p>
          <a:p>
            <a:pPr marL="400050" indent="-285750">
              <a:lnSpc>
                <a:spcPct val="114000"/>
              </a:lnSpc>
              <a:spcAft>
                <a:spcPts val="1600"/>
              </a:spcAft>
              <a:buClr>
                <a:schemeClr val="bg2"/>
              </a:buClr>
              <a:buSzPct val="100000"/>
              <a:buFont typeface="Roboto" panose="020B0604020202020204" charset="0"/>
              <a:buChar char="●"/>
            </a:pPr>
            <a:r>
              <a:rPr lang="en-US" sz="1800" dirty="0">
                <a:solidFill>
                  <a:schemeClr val="bg2"/>
                </a:solidFill>
              </a:rPr>
              <a:t>Provide more visibility and access to affected society than international trials</a:t>
            </a:r>
          </a:p>
          <a:p>
            <a:pPr marL="400050" indent="-285750">
              <a:lnSpc>
                <a:spcPct val="114000"/>
              </a:lnSpc>
              <a:spcAft>
                <a:spcPts val="1600"/>
              </a:spcAft>
              <a:buClr>
                <a:schemeClr val="bg2"/>
              </a:buClr>
              <a:buSzPct val="100000"/>
              <a:buFont typeface="Roboto" panose="020B0604020202020204" charset="0"/>
              <a:buChar char="●"/>
            </a:pPr>
            <a:r>
              <a:rPr lang="en-US" sz="1800" dirty="0">
                <a:solidFill>
                  <a:schemeClr val="bg2"/>
                </a:solidFill>
              </a:rPr>
              <a:t>Ability to balance various domestic and international elements, such as staff, substantive and procedural law, jurisdiction, and funding</a:t>
            </a:r>
          </a:p>
        </p:txBody>
      </p:sp>
      <p:pic>
        <p:nvPicPr>
          <p:cNvPr id="3" name="Picture 2">
            <a:extLst>
              <a:ext uri="{FF2B5EF4-FFF2-40B4-BE49-F238E27FC236}">
                <a16:creationId xmlns:a16="http://schemas.microsoft.com/office/drawing/2014/main" id="{ED620A9E-A91F-497A-936E-EE95978BE17A}"/>
              </a:ext>
            </a:extLst>
          </p:cNvPr>
          <p:cNvPicPr>
            <a:picLocks noChangeAspect="1"/>
          </p:cNvPicPr>
          <p:nvPr/>
        </p:nvPicPr>
        <p:blipFill>
          <a:blip r:embed="rId3"/>
          <a:stretch>
            <a:fillRect/>
          </a:stretch>
        </p:blipFill>
        <p:spPr>
          <a:xfrm>
            <a:off x="0" y="2109406"/>
            <a:ext cx="4572000" cy="3036389"/>
          </a:xfrm>
          <a:prstGeom prst="rect">
            <a:avLst/>
          </a:prstGeom>
        </p:spPr>
      </p:pic>
      <p:sp>
        <p:nvSpPr>
          <p:cNvPr id="6" name="Rectangle 5">
            <a:extLst>
              <a:ext uri="{FF2B5EF4-FFF2-40B4-BE49-F238E27FC236}">
                <a16:creationId xmlns:a16="http://schemas.microsoft.com/office/drawing/2014/main" id="{1F64FF7D-38DC-41CE-BFF8-71A057C4CC9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241275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Disadvantages of Hybrid Prosecutions</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nSpc>
                <a:spcPct val="114000"/>
              </a:lnSpc>
              <a:spcAft>
                <a:spcPts val="1600"/>
              </a:spcAft>
              <a:buClr>
                <a:schemeClr val="bg2"/>
              </a:buClr>
              <a:buSzPct val="100000"/>
            </a:pPr>
            <a:r>
              <a:rPr lang="en-US" sz="1800" dirty="0">
                <a:solidFill>
                  <a:schemeClr val="bg2"/>
                </a:solidFill>
              </a:rPr>
              <a:t>Hybrid prosecutions can struggle with:</a:t>
            </a:r>
          </a:p>
          <a:p>
            <a:pPr marL="400050" lvl="0" indent="-285750">
              <a:lnSpc>
                <a:spcPct val="114000"/>
              </a:lnSpc>
              <a:spcAft>
                <a:spcPts val="1600"/>
              </a:spcAft>
              <a:buClr>
                <a:schemeClr val="bg2"/>
              </a:buClr>
              <a:buSzPct val="100000"/>
              <a:buFont typeface="Roboto" panose="020B0604020202020204" charset="0"/>
              <a:buChar char="●"/>
            </a:pPr>
            <a:r>
              <a:rPr lang="en-US" sz="1800" dirty="0">
                <a:solidFill>
                  <a:schemeClr val="bg2"/>
                </a:solidFill>
              </a:rPr>
              <a:t>ensuring national- and international-level political will; </a:t>
            </a:r>
          </a:p>
          <a:p>
            <a:pPr marL="400050" lvl="0" indent="-285750">
              <a:lnSpc>
                <a:spcPct val="114000"/>
              </a:lnSpc>
              <a:spcAft>
                <a:spcPts val="1600"/>
              </a:spcAft>
              <a:buClr>
                <a:schemeClr val="bg2"/>
              </a:buClr>
              <a:buSzPct val="100000"/>
              <a:buFont typeface="Roboto" panose="020B0604020202020204" charset="0"/>
              <a:buChar char="●"/>
            </a:pPr>
            <a:r>
              <a:rPr lang="en-US" sz="1800" dirty="0">
                <a:solidFill>
                  <a:schemeClr val="bg2"/>
                </a:solidFill>
              </a:rPr>
              <a:t>carrying out a proper recruitment of experienced international staff;</a:t>
            </a:r>
          </a:p>
          <a:p>
            <a:pPr marL="400050" lvl="0" indent="-285750">
              <a:lnSpc>
                <a:spcPct val="114000"/>
              </a:lnSpc>
              <a:spcAft>
                <a:spcPts val="1600"/>
              </a:spcAft>
              <a:buClr>
                <a:schemeClr val="bg2"/>
              </a:buClr>
              <a:buSzPct val="100000"/>
              <a:buFont typeface="Roboto" panose="020B0604020202020204" charset="0"/>
              <a:buChar char="●"/>
            </a:pPr>
            <a:r>
              <a:rPr lang="en-US" sz="1800" dirty="0">
                <a:solidFill>
                  <a:schemeClr val="bg2"/>
                </a:solidFill>
              </a:rPr>
              <a:t>promoting an adequate relationship between national and international staff;</a:t>
            </a:r>
          </a:p>
          <a:p>
            <a:pPr marL="400050" lvl="0" indent="-285750">
              <a:lnSpc>
                <a:spcPct val="114000"/>
              </a:lnSpc>
              <a:spcAft>
                <a:spcPts val="1600"/>
              </a:spcAft>
              <a:buClr>
                <a:schemeClr val="bg2"/>
              </a:buClr>
              <a:buSzPct val="100000"/>
              <a:buFont typeface="Roboto" panose="020B0604020202020204" charset="0"/>
              <a:buChar char="●"/>
            </a:pPr>
            <a:r>
              <a:rPr lang="en-US" sz="1800" dirty="0">
                <a:solidFill>
                  <a:schemeClr val="bg2"/>
                </a:solidFill>
              </a:rPr>
              <a:t>guaranteeing coherent planning and resourcing;</a:t>
            </a:r>
          </a:p>
          <a:p>
            <a:pPr marL="400050" lvl="0" indent="-285750">
              <a:lnSpc>
                <a:spcPct val="114000"/>
              </a:lnSpc>
              <a:spcAft>
                <a:spcPts val="1600"/>
              </a:spcAft>
              <a:buClr>
                <a:schemeClr val="bg2"/>
              </a:buClr>
              <a:buSzPct val="100000"/>
              <a:buFont typeface="Roboto" panose="020B0604020202020204" charset="0"/>
              <a:buChar char="●"/>
            </a:pPr>
            <a:r>
              <a:rPr lang="en-US" sz="1800" dirty="0">
                <a:solidFill>
                  <a:schemeClr val="bg2"/>
                </a:solidFill>
              </a:rPr>
              <a:t>lack of enforcement powers.</a:t>
            </a:r>
          </a:p>
        </p:txBody>
      </p:sp>
      <p:sp>
        <p:nvSpPr>
          <p:cNvPr id="4" name="Rectangle 3">
            <a:extLst>
              <a:ext uri="{FF2B5EF4-FFF2-40B4-BE49-F238E27FC236}">
                <a16:creationId xmlns:a16="http://schemas.microsoft.com/office/drawing/2014/main" id="{666D87D5-8F16-4A48-84A6-4724BB299B6C}"/>
              </a:ext>
            </a:extLst>
          </p:cNvPr>
          <p:cNvSpPr/>
          <p:nvPr/>
        </p:nvSpPr>
        <p:spPr>
          <a:xfrm>
            <a:off x="8278353" y="484417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168193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Examples of Hybrid Mechanisms</a:t>
            </a:r>
          </a:p>
        </p:txBody>
      </p:sp>
      <p:sp>
        <p:nvSpPr>
          <p:cNvPr id="5" name="Google Shape;70;p14"/>
          <p:cNvSpPr txBox="1">
            <a:spLocks noGrp="1"/>
          </p:cNvSpPr>
          <p:nvPr>
            <p:ph type="body" idx="1"/>
          </p:nvPr>
        </p:nvSpPr>
        <p:spPr>
          <a:xfrm>
            <a:off x="4644674" y="345413"/>
            <a:ext cx="4423125" cy="4452675"/>
          </a:xfrm>
          <a:prstGeom prst="rect">
            <a:avLst/>
          </a:prstGeom>
        </p:spPr>
        <p:txBody>
          <a:bodyPr spcFirstLastPara="1" wrap="square" lIns="91425" tIns="91425" rIns="91425" bIns="91425" anchor="ctr" anchorCtr="0">
            <a:noAutofit/>
          </a:bodyPr>
          <a:lstStyle/>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Bosnian War Crimes Chamber</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Extraordinary African Chambers</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Extraordinary Chambers in the Courts of Cambodia (ECCC)</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Kosovo Specialist Chambers</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Serious Crimes Process in Timor-Leste</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Special Criminal Court in Central African Republic</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Special Court for Sierra Leone (SCSL)</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Special Tribunal for Lebanon</a:t>
            </a:r>
          </a:p>
        </p:txBody>
      </p:sp>
      <p:pic>
        <p:nvPicPr>
          <p:cNvPr id="6" name="Google Shape;135;p29"/>
          <p:cNvPicPr preferRelativeResize="0">
            <a:picLocks noChangeAspect="1"/>
          </p:cNvPicPr>
          <p:nvPr/>
        </p:nvPicPr>
        <p:blipFill>
          <a:blip r:embed="rId3">
            <a:alphaModFix/>
          </a:blip>
          <a:stretch>
            <a:fillRect/>
          </a:stretch>
        </p:blipFill>
        <p:spPr>
          <a:xfrm>
            <a:off x="0" y="1402292"/>
            <a:ext cx="4574122" cy="3238478"/>
          </a:xfrm>
          <a:prstGeom prst="rect">
            <a:avLst/>
          </a:prstGeom>
          <a:noFill/>
          <a:ln>
            <a:noFill/>
          </a:ln>
        </p:spPr>
      </p:pic>
      <p:sp>
        <p:nvSpPr>
          <p:cNvPr id="7" name="Rectangle 6">
            <a:extLst>
              <a:ext uri="{FF2B5EF4-FFF2-40B4-BE49-F238E27FC236}">
                <a16:creationId xmlns:a16="http://schemas.microsoft.com/office/drawing/2014/main" id="{C63A4E08-93FE-4ABE-9434-F8E50B9590E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47237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600" dirty="0">
                <a:solidFill>
                  <a:schemeClr val="lt1"/>
                </a:solidFill>
                <a:latin typeface="Merriweather"/>
                <a:ea typeface="Merriweather"/>
                <a:cs typeface="Merriweather"/>
                <a:sym typeface="Merriweather"/>
              </a:rPr>
              <a:t>Emblematic Hybrid Courts</a:t>
            </a:r>
            <a:endParaRPr sz="2600" dirty="0">
              <a:solidFill>
                <a:schemeClr val="lt1"/>
              </a:solidFill>
              <a:latin typeface="Merriweather"/>
              <a:ea typeface="Merriweather"/>
              <a:cs typeface="Merriweather"/>
              <a:sym typeface="Merriweather"/>
            </a:endParaRPr>
          </a:p>
        </p:txBody>
      </p:sp>
      <p:grpSp>
        <p:nvGrpSpPr>
          <p:cNvPr id="335" name="Google Shape;335;p52"/>
          <p:cNvGrpSpPr/>
          <p:nvPr/>
        </p:nvGrpSpPr>
        <p:grpSpPr>
          <a:xfrm>
            <a:off x="93265" y="1375718"/>
            <a:ext cx="2103140" cy="3662722"/>
            <a:chOff x="431925" y="1304875"/>
            <a:chExt cx="2628925" cy="3416400"/>
          </a:xfrm>
        </p:grpSpPr>
        <p:sp>
          <p:nvSpPr>
            <p:cNvPr id="336"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37"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338" name="Google Shape;338;p52"/>
          <p:cNvSpPr txBox="1"/>
          <p:nvPr/>
        </p:nvSpPr>
        <p:spPr>
          <a:xfrm>
            <a:off x="0" y="1282929"/>
            <a:ext cx="2260600" cy="461400"/>
          </a:xfrm>
          <a:prstGeom prst="rect">
            <a:avLst/>
          </a:prstGeom>
          <a:noFill/>
          <a:ln>
            <a:noFill/>
          </a:ln>
        </p:spPr>
        <p:txBody>
          <a:bodyPr spcFirstLastPara="1" wrap="square" lIns="91425" tIns="91425" rIns="91425" bIns="91425" anchor="t" anchorCtr="0">
            <a:noAutofit/>
          </a:bodyPr>
          <a:lstStyle/>
          <a:p>
            <a:pPr lvl="0" algn="ctr">
              <a:lnSpc>
                <a:spcPct val="115000"/>
              </a:lnSpc>
            </a:pPr>
            <a:r>
              <a:rPr lang="en-US" dirty="0">
                <a:solidFill>
                  <a:schemeClr val="bg1"/>
                </a:solidFill>
                <a:latin typeface="Roboto" panose="020B0604020202020204" charset="0"/>
                <a:ea typeface="Roboto" panose="020B0604020202020204" charset="0"/>
              </a:rPr>
              <a:t>Bosnia War Crimes Chamber</a:t>
            </a:r>
            <a:endParaRPr lang="en-US" dirty="0">
              <a:solidFill>
                <a:schemeClr val="bg1"/>
              </a:solidFill>
              <a:latin typeface="Roboto" panose="020B0604020202020204" charset="0"/>
              <a:ea typeface="Roboto" panose="020B0604020202020204" charset="0"/>
              <a:cs typeface="Roboto"/>
              <a:sym typeface="Roboto"/>
            </a:endParaRPr>
          </a:p>
        </p:txBody>
      </p:sp>
      <p:sp>
        <p:nvSpPr>
          <p:cNvPr id="339" name="Google Shape;339;p52"/>
          <p:cNvSpPr txBox="1"/>
          <p:nvPr/>
        </p:nvSpPr>
        <p:spPr>
          <a:xfrm>
            <a:off x="93285" y="1892634"/>
            <a:ext cx="2103120"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i="1" dirty="0">
                <a:solidFill>
                  <a:schemeClr val="bg2"/>
                </a:solidFill>
                <a:latin typeface="Roboto" panose="020B0604020202020204" charset="0"/>
                <a:ea typeface="Roboto" panose="020B0604020202020204" charset="0"/>
              </a:rPr>
              <a:t>From hybrid to domestic court</a:t>
            </a:r>
          </a:p>
          <a:p>
            <a:pPr>
              <a:lnSpc>
                <a:spcPct val="114000"/>
              </a:lnSpc>
              <a:spcAft>
                <a:spcPts val="1600"/>
              </a:spcAft>
            </a:pPr>
            <a:r>
              <a:rPr lang="en-US" dirty="0">
                <a:solidFill>
                  <a:schemeClr val="bg2"/>
                </a:solidFill>
                <a:latin typeface="Roboto" panose="020B0604020202020204" charset="0"/>
                <a:ea typeface="Roboto" panose="020B0604020202020204" charset="0"/>
              </a:rPr>
              <a:t>The Bosnia War Crimes Chamber eventually phased out its international staff and became a purely nationally run court.</a:t>
            </a:r>
            <a:endParaRPr dirty="0">
              <a:solidFill>
                <a:schemeClr val="bg2"/>
              </a:solidFill>
              <a:latin typeface="Roboto" panose="020B0604020202020204" charset="0"/>
              <a:ea typeface="Roboto" panose="020B0604020202020204" charset="0"/>
              <a:cs typeface="Roboto"/>
              <a:sym typeface="Roboto"/>
            </a:endParaRPr>
          </a:p>
        </p:txBody>
      </p:sp>
      <p:grpSp>
        <p:nvGrpSpPr>
          <p:cNvPr id="340" name="Google Shape;340;p52"/>
          <p:cNvGrpSpPr/>
          <p:nvPr/>
        </p:nvGrpSpPr>
        <p:grpSpPr>
          <a:xfrm>
            <a:off x="2390455" y="1375718"/>
            <a:ext cx="2106000" cy="3662722"/>
            <a:chOff x="3320450" y="1304875"/>
            <a:chExt cx="2632500" cy="3416400"/>
          </a:xfrm>
        </p:grpSpPr>
        <p:sp>
          <p:nvSpPr>
            <p:cNvPr id="341"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42"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1" name="Google Shape;335;p52"/>
          <p:cNvGrpSpPr/>
          <p:nvPr/>
        </p:nvGrpSpPr>
        <p:grpSpPr>
          <a:xfrm>
            <a:off x="4653595" y="1375718"/>
            <a:ext cx="2103140" cy="3662722"/>
            <a:chOff x="431925" y="1304875"/>
            <a:chExt cx="2628925" cy="3416400"/>
          </a:xfrm>
        </p:grpSpPr>
        <p:sp>
          <p:nvSpPr>
            <p:cNvPr id="22"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3"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6" name="Google Shape;340;p52"/>
          <p:cNvGrpSpPr/>
          <p:nvPr/>
        </p:nvGrpSpPr>
        <p:grpSpPr>
          <a:xfrm>
            <a:off x="6950785" y="1375718"/>
            <a:ext cx="2106000" cy="3662722"/>
            <a:chOff x="3320450" y="1304875"/>
            <a:chExt cx="2632500" cy="3416400"/>
          </a:xfrm>
        </p:grpSpPr>
        <p:sp>
          <p:nvSpPr>
            <p:cNvPr id="27"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2" name="Rectangle 1"/>
          <p:cNvSpPr/>
          <p:nvPr/>
        </p:nvSpPr>
        <p:spPr>
          <a:xfrm>
            <a:off x="2393335" y="1440625"/>
            <a:ext cx="2103120" cy="355995"/>
          </a:xfrm>
          <a:prstGeom prst="rect">
            <a:avLst/>
          </a:prstGeom>
        </p:spPr>
        <p:txBody>
          <a:bodyPr wrap="square">
            <a:spAutoFit/>
          </a:bodyPr>
          <a:lstStyle/>
          <a:p>
            <a:pPr lvl="0" algn="ctr">
              <a:lnSpc>
                <a:spcPct val="115000"/>
              </a:lnSpc>
            </a:pPr>
            <a:r>
              <a:rPr lang="en-US" sz="1600" dirty="0">
                <a:solidFill>
                  <a:schemeClr val="bg1"/>
                </a:solidFill>
                <a:latin typeface="Roboto" panose="020B0604020202020204" charset="0"/>
                <a:ea typeface="Roboto" panose="020B0604020202020204" charset="0"/>
              </a:rPr>
              <a:t>ECCC</a:t>
            </a:r>
            <a:endParaRPr lang="en-US" sz="1600" dirty="0">
              <a:solidFill>
                <a:schemeClr val="bg1"/>
              </a:solidFill>
              <a:latin typeface="Roboto" panose="020B0604020202020204" charset="0"/>
              <a:ea typeface="Roboto" panose="020B0604020202020204" charset="0"/>
              <a:cs typeface="Roboto"/>
              <a:sym typeface="Roboto"/>
            </a:endParaRPr>
          </a:p>
        </p:txBody>
      </p:sp>
      <p:sp>
        <p:nvSpPr>
          <p:cNvPr id="31" name="Rectangle 30"/>
          <p:cNvSpPr/>
          <p:nvPr/>
        </p:nvSpPr>
        <p:spPr>
          <a:xfrm>
            <a:off x="6953665" y="1330554"/>
            <a:ext cx="2103120" cy="569964"/>
          </a:xfrm>
          <a:prstGeom prst="rect">
            <a:avLst/>
          </a:prstGeom>
        </p:spPr>
        <p:txBody>
          <a:bodyPr wrap="square">
            <a:spAutoFit/>
          </a:bodyPr>
          <a:lstStyle/>
          <a:p>
            <a:pPr lvl="0" algn="ctr">
              <a:lnSpc>
                <a:spcPct val="115000"/>
              </a:lnSpc>
            </a:pPr>
            <a:r>
              <a:rPr lang="en-US" dirty="0">
                <a:solidFill>
                  <a:schemeClr val="bg1"/>
                </a:solidFill>
              </a:rPr>
              <a:t>Extraordinary African Chambers</a:t>
            </a:r>
            <a:endParaRPr lang="en-US" dirty="0">
              <a:solidFill>
                <a:schemeClr val="bg1"/>
              </a:solidFill>
              <a:latin typeface="Roboto" panose="020B0604020202020204" charset="0"/>
              <a:ea typeface="Roboto" panose="020B0604020202020204" charset="0"/>
              <a:cs typeface="Roboto"/>
              <a:sym typeface="Roboto"/>
            </a:endParaRPr>
          </a:p>
        </p:txBody>
      </p:sp>
      <p:sp>
        <p:nvSpPr>
          <p:cNvPr id="34" name="Google Shape;339;p52"/>
          <p:cNvSpPr txBox="1"/>
          <p:nvPr/>
        </p:nvSpPr>
        <p:spPr>
          <a:xfrm>
            <a:off x="2393335" y="1863336"/>
            <a:ext cx="2103120"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i="1" dirty="0">
                <a:solidFill>
                  <a:schemeClr val="bg2"/>
                </a:solidFill>
                <a:latin typeface="Roboto" panose="020B0604020202020204" charset="0"/>
                <a:ea typeface="Roboto" panose="020B0604020202020204" charset="0"/>
              </a:rPr>
              <a:t>Mixed tribunal under national law that was promulgated in accordance with a treaty</a:t>
            </a:r>
          </a:p>
          <a:p>
            <a:pPr>
              <a:lnSpc>
                <a:spcPct val="114000"/>
              </a:lnSpc>
              <a:spcAft>
                <a:spcPts val="1600"/>
              </a:spcAft>
            </a:pPr>
            <a:r>
              <a:rPr lang="en-US" dirty="0">
                <a:solidFill>
                  <a:schemeClr val="bg2"/>
                </a:solidFill>
                <a:latin typeface="Roboto" panose="020B0604020202020204" charset="0"/>
                <a:ea typeface="Roboto" panose="020B0604020202020204" charset="0"/>
              </a:rPr>
              <a:t>The ECCC is an independent Cambodian court with international participation that applies international standards.</a:t>
            </a:r>
            <a:endParaRPr dirty="0">
              <a:solidFill>
                <a:schemeClr val="bg2"/>
              </a:solidFill>
              <a:latin typeface="Roboto" panose="020B0604020202020204" charset="0"/>
              <a:ea typeface="Roboto" panose="020B0604020202020204" charset="0"/>
              <a:cs typeface="Roboto"/>
              <a:sym typeface="Roboto"/>
            </a:endParaRPr>
          </a:p>
        </p:txBody>
      </p:sp>
      <p:sp>
        <p:nvSpPr>
          <p:cNvPr id="35" name="Rectangle 34"/>
          <p:cNvSpPr/>
          <p:nvPr/>
        </p:nvSpPr>
        <p:spPr>
          <a:xfrm>
            <a:off x="4653595" y="1437579"/>
            <a:ext cx="2103120" cy="355995"/>
          </a:xfrm>
          <a:prstGeom prst="rect">
            <a:avLst/>
          </a:prstGeom>
        </p:spPr>
        <p:txBody>
          <a:bodyPr wrap="square">
            <a:spAutoFit/>
          </a:bodyPr>
          <a:lstStyle/>
          <a:p>
            <a:pPr lvl="0" algn="ctr">
              <a:lnSpc>
                <a:spcPct val="115000"/>
              </a:lnSpc>
            </a:pPr>
            <a:r>
              <a:rPr lang="en-US" sz="1600" dirty="0">
                <a:solidFill>
                  <a:schemeClr val="bg1"/>
                </a:solidFill>
                <a:latin typeface="Roboto" panose="020B0604020202020204" charset="0"/>
                <a:ea typeface="Roboto" panose="020B0604020202020204" charset="0"/>
              </a:rPr>
              <a:t>SCSL</a:t>
            </a:r>
            <a:endParaRPr lang="en-US" sz="1600" dirty="0">
              <a:solidFill>
                <a:schemeClr val="bg1"/>
              </a:solidFill>
              <a:latin typeface="Roboto" panose="020B0604020202020204" charset="0"/>
              <a:ea typeface="Roboto" panose="020B0604020202020204" charset="0"/>
              <a:cs typeface="Roboto"/>
              <a:sym typeface="Roboto"/>
            </a:endParaRPr>
          </a:p>
        </p:txBody>
      </p:sp>
      <p:sp>
        <p:nvSpPr>
          <p:cNvPr id="38" name="Google Shape;339;p52"/>
          <p:cNvSpPr txBox="1"/>
          <p:nvPr/>
        </p:nvSpPr>
        <p:spPr>
          <a:xfrm>
            <a:off x="4653615" y="1876371"/>
            <a:ext cx="2103120"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i="1" dirty="0">
                <a:solidFill>
                  <a:schemeClr val="bg2"/>
                </a:solidFill>
              </a:rPr>
              <a:t>World’s first hybrid international criminal tribunal</a:t>
            </a:r>
            <a:r>
              <a:rPr lang="en-US" dirty="0">
                <a:solidFill>
                  <a:schemeClr val="bg2"/>
                </a:solidFill>
              </a:rPr>
              <a:t> </a:t>
            </a:r>
          </a:p>
          <a:p>
            <a:pPr>
              <a:lnSpc>
                <a:spcPct val="114000"/>
              </a:lnSpc>
              <a:spcAft>
                <a:spcPts val="1600"/>
              </a:spcAft>
            </a:pPr>
            <a:r>
              <a:rPr lang="en-US" dirty="0">
                <a:solidFill>
                  <a:schemeClr val="bg2"/>
                </a:solidFill>
              </a:rPr>
              <a:t>The SCSL took many laudable steps toward ensuring a gender-sensitive process, many of which are highlighted in examples throughout the remainder of this module.</a:t>
            </a:r>
            <a:endParaRPr dirty="0">
              <a:solidFill>
                <a:schemeClr val="bg2"/>
              </a:solidFill>
              <a:latin typeface="Roboto" panose="020B0604020202020204" charset="0"/>
              <a:ea typeface="Roboto" panose="020B0604020202020204" charset="0"/>
              <a:cs typeface="Roboto"/>
              <a:sym typeface="Roboto"/>
            </a:endParaRPr>
          </a:p>
        </p:txBody>
      </p:sp>
      <p:sp>
        <p:nvSpPr>
          <p:cNvPr id="39" name="Google Shape;339;p52"/>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i="1" dirty="0">
                <a:solidFill>
                  <a:schemeClr val="bg2"/>
                </a:solidFill>
                <a:latin typeface="Roboto" panose="020B0604020202020204" charset="0"/>
                <a:ea typeface="Roboto" panose="020B0604020202020204" charset="0"/>
              </a:rPr>
              <a:t>Hybrid court using universal jurisdiction</a:t>
            </a:r>
            <a:endParaRPr lang="en-US" dirty="0">
              <a:solidFill>
                <a:schemeClr val="bg2"/>
              </a:solidFill>
              <a:latin typeface="Roboto" panose="020B0604020202020204" charset="0"/>
              <a:ea typeface="Roboto" panose="020B0604020202020204" charset="0"/>
            </a:endParaRPr>
          </a:p>
          <a:p>
            <a:pPr>
              <a:lnSpc>
                <a:spcPct val="114000"/>
              </a:lnSpc>
              <a:spcAft>
                <a:spcPts val="1600"/>
              </a:spcAft>
            </a:pPr>
            <a:r>
              <a:rPr lang="en-US" dirty="0">
                <a:solidFill>
                  <a:schemeClr val="bg2"/>
                </a:solidFill>
                <a:latin typeface="Roboto" panose="020B0604020202020204" charset="0"/>
                <a:ea typeface="Roboto" panose="020B0604020202020204" charset="0"/>
              </a:rPr>
              <a:t>The court is the first universal jurisdiction trial in Africa and the first trial of a former head of state of one country to take place in another country.</a:t>
            </a:r>
            <a:endParaRPr dirty="0">
              <a:solidFill>
                <a:schemeClr val="bg2"/>
              </a:solidFill>
              <a:latin typeface="Roboto" panose="020B0604020202020204" charset="0"/>
              <a:ea typeface="Roboto" panose="020B0604020202020204" charset="0"/>
              <a:cs typeface="Roboto"/>
              <a:sym typeface="Roboto"/>
            </a:endParaRPr>
          </a:p>
        </p:txBody>
      </p:sp>
    </p:spTree>
    <p:extLst>
      <p:ext uri="{BB962C8B-B14F-4D97-AF65-F5344CB8AC3E}">
        <p14:creationId xmlns:p14="http://schemas.microsoft.com/office/powerpoint/2010/main" val="1497571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25" y="500925"/>
            <a:ext cx="3706500" cy="1771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5. Evolution of Prosecuting SGBV </a:t>
            </a:r>
            <a:endParaRPr dirty="0"/>
          </a:p>
        </p:txBody>
      </p:sp>
      <p:sp>
        <p:nvSpPr>
          <p:cNvPr id="88" name="Google Shape;88;p17"/>
          <p:cNvSpPr txBox="1">
            <a:spLocks noGrp="1"/>
          </p:cNvSpPr>
          <p:nvPr>
            <p:ph type="body" idx="1"/>
          </p:nvPr>
        </p:nvSpPr>
        <p:spPr>
          <a:xfrm>
            <a:off x="4644675" y="434091"/>
            <a:ext cx="4166400" cy="4275319"/>
          </a:xfrm>
          <a:prstGeom prst="rect">
            <a:avLst/>
          </a:prstGeom>
        </p:spPr>
        <p:txBody>
          <a:bodyPr spcFirstLastPara="1" wrap="square" lIns="91425" tIns="91425" rIns="91425" bIns="91425" anchor="ctr" anchorCtr="0">
            <a:noAutofit/>
          </a:bodyPr>
          <a:lstStyle/>
          <a:p>
            <a:pPr marL="285750" indent="-285750"/>
            <a:r>
              <a:rPr lang="en-US" sz="1600" dirty="0">
                <a:solidFill>
                  <a:schemeClr val="bg2"/>
                </a:solidFill>
              </a:rPr>
              <a:t>Post-World War II trials largely neglected SGBV crimes. </a:t>
            </a:r>
          </a:p>
          <a:p>
            <a:pPr marL="742950" lvl="1" indent="-285750"/>
            <a:r>
              <a:rPr lang="en-US" sz="1600" b="1" i="1" dirty="0">
                <a:solidFill>
                  <a:schemeClr val="bg2"/>
                </a:solidFill>
                <a:latin typeface="Roboto" panose="020B0604020202020204" charset="0"/>
                <a:ea typeface="Roboto" panose="020B0604020202020204" charset="0"/>
              </a:rPr>
              <a:t>35 Dutch</a:t>
            </a:r>
            <a:r>
              <a:rPr lang="en-US" sz="1600" i="1" dirty="0">
                <a:solidFill>
                  <a:schemeClr val="bg2"/>
                </a:solidFill>
                <a:latin typeface="Roboto" panose="020B0604020202020204" charset="0"/>
                <a:ea typeface="Roboto" panose="020B0604020202020204" charset="0"/>
              </a:rPr>
              <a:t> </a:t>
            </a:r>
            <a:r>
              <a:rPr lang="en-US" sz="1600" dirty="0">
                <a:solidFill>
                  <a:schemeClr val="bg2"/>
                </a:solidFill>
                <a:latin typeface="Roboto" panose="020B0604020202020204" charset="0"/>
                <a:ea typeface="Roboto" panose="020B0604020202020204" charset="0"/>
              </a:rPr>
              <a:t>“comfort women” got justice while </a:t>
            </a:r>
            <a:r>
              <a:rPr lang="en-US" sz="1600" b="1" i="1" dirty="0">
                <a:solidFill>
                  <a:schemeClr val="bg2"/>
                </a:solidFill>
                <a:latin typeface="Roboto" panose="020B0604020202020204" charset="0"/>
                <a:ea typeface="Roboto" panose="020B0604020202020204" charset="0"/>
              </a:rPr>
              <a:t>200,000 Asian</a:t>
            </a:r>
            <a:r>
              <a:rPr lang="en-US" sz="1600" i="1" dirty="0">
                <a:solidFill>
                  <a:schemeClr val="bg2"/>
                </a:solidFill>
                <a:latin typeface="Roboto" panose="020B0604020202020204" charset="0"/>
                <a:ea typeface="Roboto" panose="020B0604020202020204" charset="0"/>
              </a:rPr>
              <a:t> </a:t>
            </a:r>
            <a:r>
              <a:rPr lang="en-US" sz="1600" dirty="0">
                <a:solidFill>
                  <a:schemeClr val="bg2"/>
                </a:solidFill>
                <a:latin typeface="Roboto" panose="020B0604020202020204" charset="0"/>
                <a:ea typeface="Roboto" panose="020B0604020202020204" charset="0"/>
              </a:rPr>
              <a:t>“comfort women” did not, illustrating how intersectionality can impact access to justice</a:t>
            </a:r>
            <a:endParaRPr lang="en-US" sz="1600" dirty="0">
              <a:solidFill>
                <a:schemeClr val="bg2"/>
              </a:solidFill>
            </a:endParaRPr>
          </a:p>
          <a:p>
            <a:pPr marL="285750" indent="-285750"/>
            <a:endParaRPr lang="en-US" sz="1600" dirty="0"/>
          </a:p>
          <a:p>
            <a:pPr marL="285750" indent="-285750"/>
            <a:r>
              <a:rPr lang="en-US" sz="1600" dirty="0"/>
              <a:t>In the 1990s, the ICTR and ICTY made key rulings on gender, </a:t>
            </a:r>
            <a:r>
              <a:rPr lang="en-US" sz="1600" b="1" dirty="0"/>
              <a:t>all thanks to gender representation in the courts and activism by women’s groups</a:t>
            </a:r>
            <a:r>
              <a:rPr lang="en-US" sz="1600" dirty="0"/>
              <a:t>.</a:t>
            </a:r>
            <a:endParaRPr sz="1600" dirty="0">
              <a:solidFill>
                <a:schemeClr val="bg2"/>
              </a:solidFill>
            </a:endParaRPr>
          </a:p>
        </p:txBody>
      </p:sp>
      <p:pic>
        <p:nvPicPr>
          <p:cNvPr id="4" name="Google Shape;54;p13"/>
          <p:cNvPicPr preferRelativeResize="0">
            <a:picLocks noChangeAspect="1"/>
          </p:cNvPicPr>
          <p:nvPr/>
        </p:nvPicPr>
        <p:blipFill>
          <a:blip r:embed="rId3">
            <a:alphaModFix/>
          </a:blip>
          <a:stretch>
            <a:fillRect/>
          </a:stretch>
        </p:blipFill>
        <p:spPr>
          <a:xfrm>
            <a:off x="-2" y="1651805"/>
            <a:ext cx="4321629" cy="3095858"/>
          </a:xfrm>
          <a:prstGeom prst="rect">
            <a:avLst/>
          </a:prstGeom>
          <a:noFill/>
          <a:ln>
            <a:noFill/>
          </a:ln>
        </p:spPr>
      </p:pic>
      <p:sp>
        <p:nvSpPr>
          <p:cNvPr id="2" name="TextBox 1">
            <a:extLst>
              <a:ext uri="{FF2B5EF4-FFF2-40B4-BE49-F238E27FC236}">
                <a16:creationId xmlns:a16="http://schemas.microsoft.com/office/drawing/2014/main" id="{71D765F7-7A01-4F6D-BD9B-10EDC4267AE8}"/>
              </a:ext>
            </a:extLst>
          </p:cNvPr>
          <p:cNvSpPr txBox="1"/>
          <p:nvPr/>
        </p:nvSpPr>
        <p:spPr>
          <a:xfrm>
            <a:off x="6697981" y="4747663"/>
            <a:ext cx="45719" cy="307777"/>
          </a:xfrm>
          <a:prstGeom prst="rect">
            <a:avLst/>
          </a:prstGeom>
          <a:noFill/>
        </p:spPr>
        <p:txBody>
          <a:bodyPr wrap="square" rtlCol="0">
            <a:spAutoFit/>
          </a:bodyPr>
          <a:lstStyle/>
          <a:p>
            <a:endParaRPr lang="en-US" dirty="0"/>
          </a:p>
        </p:txBody>
      </p:sp>
      <p:sp>
        <p:nvSpPr>
          <p:cNvPr id="7" name="Rectangle 6">
            <a:extLst>
              <a:ext uri="{FF2B5EF4-FFF2-40B4-BE49-F238E27FC236}">
                <a16:creationId xmlns:a16="http://schemas.microsoft.com/office/drawing/2014/main" id="{012D17F4-A82B-43D2-8081-7BF294430A9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600" dirty="0">
                <a:solidFill>
                  <a:schemeClr val="lt1"/>
                </a:solidFill>
                <a:latin typeface="Merriweather"/>
                <a:ea typeface="Merriweather"/>
                <a:cs typeface="Merriweather"/>
                <a:sym typeface="Merriweather"/>
              </a:rPr>
              <a:t>Key ICTR and ICTY Rulings on Gender</a:t>
            </a:r>
            <a:endParaRPr sz="2600" dirty="0">
              <a:solidFill>
                <a:schemeClr val="lt1"/>
              </a:solidFill>
              <a:latin typeface="Merriweather"/>
              <a:ea typeface="Merriweather"/>
              <a:cs typeface="Merriweather"/>
              <a:sym typeface="Merriweather"/>
            </a:endParaRPr>
          </a:p>
        </p:txBody>
      </p:sp>
      <p:grpSp>
        <p:nvGrpSpPr>
          <p:cNvPr id="335" name="Google Shape;335;p52"/>
          <p:cNvGrpSpPr/>
          <p:nvPr/>
        </p:nvGrpSpPr>
        <p:grpSpPr>
          <a:xfrm>
            <a:off x="93265" y="1375718"/>
            <a:ext cx="2103140" cy="3662722"/>
            <a:chOff x="431925" y="1304875"/>
            <a:chExt cx="2628925" cy="3416400"/>
          </a:xfrm>
        </p:grpSpPr>
        <p:sp>
          <p:nvSpPr>
            <p:cNvPr id="336"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37"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338" name="Google Shape;338;p52"/>
          <p:cNvSpPr txBox="1"/>
          <p:nvPr/>
        </p:nvSpPr>
        <p:spPr>
          <a:xfrm>
            <a:off x="0" y="1411880"/>
            <a:ext cx="2260600" cy="461400"/>
          </a:xfrm>
          <a:prstGeom prst="rect">
            <a:avLst/>
          </a:prstGeom>
          <a:noFill/>
          <a:ln>
            <a:noFill/>
          </a:ln>
        </p:spPr>
        <p:txBody>
          <a:bodyPr spcFirstLastPara="1" wrap="square" lIns="91425" tIns="91425" rIns="91425" bIns="91425" anchor="t" anchorCtr="0">
            <a:noAutofit/>
          </a:bodyPr>
          <a:lstStyle/>
          <a:p>
            <a:pPr lvl="0" algn="ctr">
              <a:lnSpc>
                <a:spcPct val="115000"/>
              </a:lnSpc>
            </a:pPr>
            <a:r>
              <a:rPr lang="en-US" sz="1600" i="1" dirty="0">
                <a:solidFill>
                  <a:schemeClr val="bg1"/>
                </a:solidFill>
                <a:latin typeface="Roboto" panose="020B0604020202020204" charset="0"/>
                <a:ea typeface="Roboto" panose="020B0604020202020204" charset="0"/>
              </a:rPr>
              <a:t>Akayesu</a:t>
            </a:r>
            <a:r>
              <a:rPr lang="en-US" sz="1600" dirty="0">
                <a:solidFill>
                  <a:schemeClr val="bg1"/>
                </a:solidFill>
                <a:latin typeface="Roboto" panose="020B0604020202020204" charset="0"/>
                <a:ea typeface="Roboto" panose="020B0604020202020204" charset="0"/>
              </a:rPr>
              <a:t> (ICTR, 1998)</a:t>
            </a:r>
            <a:endParaRPr lang="en-US" sz="1600" dirty="0">
              <a:solidFill>
                <a:schemeClr val="bg1"/>
              </a:solidFill>
              <a:latin typeface="Roboto" panose="020B0604020202020204" charset="0"/>
              <a:ea typeface="Roboto" panose="020B0604020202020204" charset="0"/>
              <a:cs typeface="Roboto"/>
              <a:sym typeface="Roboto"/>
            </a:endParaRPr>
          </a:p>
        </p:txBody>
      </p:sp>
      <p:sp>
        <p:nvSpPr>
          <p:cNvPr id="339" name="Google Shape;339;p52"/>
          <p:cNvSpPr txBox="1"/>
          <p:nvPr/>
        </p:nvSpPr>
        <p:spPr>
          <a:xfrm>
            <a:off x="93285" y="1884167"/>
            <a:ext cx="2103120"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dirty="0">
                <a:solidFill>
                  <a:schemeClr val="bg2"/>
                </a:solidFill>
                <a:latin typeface="Roboto" panose="020B0604020202020204" charset="0"/>
                <a:ea typeface="Roboto" panose="020B0604020202020204" charset="0"/>
              </a:rPr>
              <a:t>Sexual violence is more than just rape.</a:t>
            </a:r>
          </a:p>
          <a:p>
            <a:pPr>
              <a:lnSpc>
                <a:spcPct val="114000"/>
              </a:lnSpc>
              <a:spcAft>
                <a:spcPts val="1600"/>
              </a:spcAft>
            </a:pPr>
            <a:r>
              <a:rPr lang="en-US" dirty="0">
                <a:solidFill>
                  <a:schemeClr val="bg2"/>
                </a:solidFill>
                <a:latin typeface="Roboto" panose="020B0604020202020204" charset="0"/>
                <a:ea typeface="Roboto" panose="020B0604020202020204" charset="0"/>
              </a:rPr>
              <a:t>Non-penetrative and non-contact acts can constitute sexual violence.</a:t>
            </a:r>
          </a:p>
          <a:p>
            <a:pPr>
              <a:lnSpc>
                <a:spcPct val="114000"/>
              </a:lnSpc>
              <a:spcAft>
                <a:spcPts val="1600"/>
              </a:spcAft>
            </a:pPr>
            <a:r>
              <a:rPr lang="en-US" dirty="0">
                <a:solidFill>
                  <a:schemeClr val="bg2"/>
                </a:solidFill>
                <a:latin typeface="Roboto" panose="020B0604020202020204" charset="0"/>
                <a:ea typeface="Roboto" panose="020B0604020202020204" charset="0"/>
              </a:rPr>
              <a:t>Sexual violence can constitute torture.</a:t>
            </a:r>
          </a:p>
          <a:p>
            <a:pPr>
              <a:lnSpc>
                <a:spcPct val="114000"/>
              </a:lnSpc>
              <a:spcAft>
                <a:spcPts val="1600"/>
              </a:spcAft>
            </a:pPr>
            <a:r>
              <a:rPr lang="en-US" dirty="0">
                <a:solidFill>
                  <a:schemeClr val="bg2"/>
                </a:solidFill>
                <a:latin typeface="Roboto" panose="020B0604020202020204" charset="0"/>
                <a:ea typeface="Roboto" panose="020B0604020202020204" charset="0"/>
              </a:rPr>
              <a:t>Sexual violence can constitute genocide.</a:t>
            </a:r>
          </a:p>
        </p:txBody>
      </p:sp>
      <p:grpSp>
        <p:nvGrpSpPr>
          <p:cNvPr id="340" name="Google Shape;340;p52"/>
          <p:cNvGrpSpPr/>
          <p:nvPr/>
        </p:nvGrpSpPr>
        <p:grpSpPr>
          <a:xfrm>
            <a:off x="2390455" y="1375718"/>
            <a:ext cx="2106000" cy="3662722"/>
            <a:chOff x="3320450" y="1304875"/>
            <a:chExt cx="2632500" cy="3416400"/>
          </a:xfrm>
        </p:grpSpPr>
        <p:sp>
          <p:nvSpPr>
            <p:cNvPr id="341"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42"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1" name="Google Shape;335;p52"/>
          <p:cNvGrpSpPr/>
          <p:nvPr/>
        </p:nvGrpSpPr>
        <p:grpSpPr>
          <a:xfrm>
            <a:off x="4653595" y="1375718"/>
            <a:ext cx="2103140" cy="3662722"/>
            <a:chOff x="431925" y="1304875"/>
            <a:chExt cx="2628925" cy="3416400"/>
          </a:xfrm>
        </p:grpSpPr>
        <p:sp>
          <p:nvSpPr>
            <p:cNvPr id="22"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3"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6" name="Google Shape;340;p52"/>
          <p:cNvGrpSpPr/>
          <p:nvPr/>
        </p:nvGrpSpPr>
        <p:grpSpPr>
          <a:xfrm>
            <a:off x="6950785" y="1375718"/>
            <a:ext cx="2106000" cy="3662722"/>
            <a:chOff x="3320450" y="1304875"/>
            <a:chExt cx="2632500" cy="3416400"/>
          </a:xfrm>
        </p:grpSpPr>
        <p:sp>
          <p:nvSpPr>
            <p:cNvPr id="27"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2" name="Rectangle 1"/>
          <p:cNvSpPr/>
          <p:nvPr/>
        </p:nvSpPr>
        <p:spPr>
          <a:xfrm>
            <a:off x="2353621" y="1454452"/>
            <a:ext cx="2178690" cy="340093"/>
          </a:xfrm>
          <a:prstGeom prst="rect">
            <a:avLst/>
          </a:prstGeom>
        </p:spPr>
        <p:txBody>
          <a:bodyPr wrap="square">
            <a:spAutoFit/>
          </a:bodyPr>
          <a:lstStyle/>
          <a:p>
            <a:pPr lvl="0" algn="ctr">
              <a:lnSpc>
                <a:spcPct val="115000"/>
              </a:lnSpc>
            </a:pPr>
            <a:r>
              <a:rPr lang="en-US" i="1" dirty="0">
                <a:solidFill>
                  <a:schemeClr val="bg1"/>
                </a:solidFill>
                <a:latin typeface="Roboto" panose="020B0604020202020204" charset="0"/>
                <a:ea typeface="Roboto" panose="020B0604020202020204" charset="0"/>
              </a:rPr>
              <a:t>Delalic et al. </a:t>
            </a:r>
            <a:r>
              <a:rPr lang="en-US" dirty="0">
                <a:solidFill>
                  <a:schemeClr val="bg1"/>
                </a:solidFill>
                <a:latin typeface="Roboto" panose="020B0604020202020204" charset="0"/>
                <a:ea typeface="Roboto" panose="020B0604020202020204" charset="0"/>
              </a:rPr>
              <a:t>(ICTY, 1998)</a:t>
            </a:r>
            <a:endParaRPr lang="en-US" dirty="0">
              <a:solidFill>
                <a:schemeClr val="bg1"/>
              </a:solidFill>
              <a:latin typeface="Roboto" panose="020B0604020202020204" charset="0"/>
              <a:ea typeface="Roboto" panose="020B0604020202020204" charset="0"/>
              <a:cs typeface="Roboto"/>
              <a:sym typeface="Roboto"/>
            </a:endParaRPr>
          </a:p>
        </p:txBody>
      </p:sp>
      <p:sp>
        <p:nvSpPr>
          <p:cNvPr id="31" name="Rectangle 30"/>
          <p:cNvSpPr/>
          <p:nvPr/>
        </p:nvSpPr>
        <p:spPr>
          <a:xfrm>
            <a:off x="6917033" y="1446887"/>
            <a:ext cx="2166128" cy="323037"/>
          </a:xfrm>
          <a:prstGeom prst="rect">
            <a:avLst/>
          </a:prstGeom>
        </p:spPr>
        <p:txBody>
          <a:bodyPr wrap="square">
            <a:spAutoFit/>
          </a:bodyPr>
          <a:lstStyle/>
          <a:p>
            <a:pPr lvl="0" algn="ctr">
              <a:lnSpc>
                <a:spcPct val="115000"/>
              </a:lnSpc>
            </a:pPr>
            <a:r>
              <a:rPr lang="en-US" i="1" dirty="0">
                <a:solidFill>
                  <a:schemeClr val="bg1"/>
                </a:solidFill>
                <a:latin typeface="Roboto" panose="020B0604020202020204" charset="0"/>
                <a:ea typeface="Roboto" panose="020B0604020202020204" charset="0"/>
              </a:rPr>
              <a:t>Gacumbitsi</a:t>
            </a:r>
            <a:r>
              <a:rPr lang="en-US" dirty="0">
                <a:solidFill>
                  <a:schemeClr val="bg1"/>
                </a:solidFill>
                <a:latin typeface="Roboto" panose="020B0604020202020204" charset="0"/>
                <a:ea typeface="Roboto" panose="020B0604020202020204" charset="0"/>
              </a:rPr>
              <a:t> (ICTR, 2004)</a:t>
            </a:r>
            <a:endParaRPr lang="en-US" dirty="0">
              <a:solidFill>
                <a:schemeClr val="bg1"/>
              </a:solidFill>
              <a:latin typeface="Roboto" panose="020B0604020202020204" charset="0"/>
              <a:ea typeface="Roboto" panose="020B0604020202020204" charset="0"/>
              <a:cs typeface="Roboto"/>
              <a:sym typeface="Roboto"/>
            </a:endParaRPr>
          </a:p>
        </p:txBody>
      </p:sp>
      <p:sp>
        <p:nvSpPr>
          <p:cNvPr id="34" name="Google Shape;339;p52"/>
          <p:cNvSpPr txBox="1"/>
          <p:nvPr/>
        </p:nvSpPr>
        <p:spPr>
          <a:xfrm>
            <a:off x="2393335" y="1863336"/>
            <a:ext cx="2103120"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dirty="0">
                <a:solidFill>
                  <a:schemeClr val="bg2"/>
                </a:solidFill>
                <a:latin typeface="Roboto" panose="020B0604020202020204" charset="0"/>
                <a:ea typeface="Roboto" panose="020B0604020202020204" charset="0"/>
              </a:rPr>
              <a:t>Also known as the </a:t>
            </a:r>
            <a:r>
              <a:rPr lang="en-US" i="1" dirty="0">
                <a:solidFill>
                  <a:schemeClr val="bg2"/>
                </a:solidFill>
                <a:latin typeface="Roboto" panose="020B0604020202020204" charset="0"/>
                <a:ea typeface="Roboto" panose="020B0604020202020204" charset="0"/>
              </a:rPr>
              <a:t>Celebici </a:t>
            </a:r>
            <a:r>
              <a:rPr lang="en-US" dirty="0">
                <a:solidFill>
                  <a:schemeClr val="bg2"/>
                </a:solidFill>
                <a:latin typeface="Roboto" panose="020B0604020202020204" charset="0"/>
                <a:ea typeface="Roboto" panose="020B0604020202020204" charset="0"/>
              </a:rPr>
              <a:t>case.</a:t>
            </a:r>
          </a:p>
          <a:p>
            <a:pPr>
              <a:lnSpc>
                <a:spcPct val="114000"/>
              </a:lnSpc>
              <a:spcAft>
                <a:spcPts val="1600"/>
              </a:spcAft>
            </a:pPr>
            <a:r>
              <a:rPr lang="en-US" dirty="0">
                <a:solidFill>
                  <a:schemeClr val="bg2"/>
                </a:solidFill>
                <a:latin typeface="Roboto" panose="020B0604020202020204" charset="0"/>
                <a:ea typeface="Roboto" panose="020B0604020202020204" charset="0"/>
              </a:rPr>
              <a:t>The ICTY’s first conviction for rape as torture.</a:t>
            </a:r>
          </a:p>
          <a:p>
            <a:pPr>
              <a:lnSpc>
                <a:spcPct val="114000"/>
              </a:lnSpc>
              <a:spcAft>
                <a:spcPts val="1600"/>
              </a:spcAft>
            </a:pPr>
            <a:r>
              <a:rPr lang="en-US" dirty="0">
                <a:solidFill>
                  <a:schemeClr val="bg2"/>
                </a:solidFill>
                <a:latin typeface="Roboto" panose="020B0604020202020204" charset="0"/>
                <a:ea typeface="Roboto" panose="020B0604020202020204" charset="0"/>
              </a:rPr>
              <a:t>“Rape causes severe pain and suffering, both physical and psychological.”</a:t>
            </a:r>
          </a:p>
        </p:txBody>
      </p:sp>
      <p:sp>
        <p:nvSpPr>
          <p:cNvPr id="35" name="Rectangle 34"/>
          <p:cNvSpPr/>
          <p:nvPr/>
        </p:nvSpPr>
        <p:spPr>
          <a:xfrm>
            <a:off x="4615494" y="1437579"/>
            <a:ext cx="2171748" cy="357790"/>
          </a:xfrm>
          <a:prstGeom prst="rect">
            <a:avLst/>
          </a:prstGeom>
        </p:spPr>
        <p:txBody>
          <a:bodyPr wrap="square">
            <a:spAutoFit/>
          </a:bodyPr>
          <a:lstStyle/>
          <a:p>
            <a:pPr lvl="0" algn="ctr">
              <a:lnSpc>
                <a:spcPct val="115000"/>
              </a:lnSpc>
            </a:pPr>
            <a:r>
              <a:rPr lang="en-US" sz="1500" i="1" dirty="0">
                <a:solidFill>
                  <a:schemeClr val="bg1"/>
                </a:solidFill>
                <a:latin typeface="Roboto" panose="020B0604020202020204" charset="0"/>
                <a:ea typeface="Roboto" panose="020B0604020202020204" charset="0"/>
              </a:rPr>
              <a:t>Furundzija</a:t>
            </a:r>
            <a:r>
              <a:rPr lang="en-US" sz="1500" dirty="0">
                <a:solidFill>
                  <a:schemeClr val="bg1"/>
                </a:solidFill>
                <a:latin typeface="Roboto" panose="020B0604020202020204" charset="0"/>
                <a:ea typeface="Roboto" panose="020B0604020202020204" charset="0"/>
              </a:rPr>
              <a:t> (ICTY, 1998)</a:t>
            </a:r>
            <a:endParaRPr lang="en-US" sz="1500" dirty="0">
              <a:solidFill>
                <a:schemeClr val="bg1"/>
              </a:solidFill>
              <a:latin typeface="Roboto" panose="020B0604020202020204" charset="0"/>
              <a:ea typeface="Roboto" panose="020B0604020202020204" charset="0"/>
              <a:cs typeface="Roboto"/>
              <a:sym typeface="Roboto"/>
            </a:endParaRPr>
          </a:p>
        </p:txBody>
      </p:sp>
      <p:sp>
        <p:nvSpPr>
          <p:cNvPr id="38" name="Google Shape;339;p52"/>
          <p:cNvSpPr txBox="1"/>
          <p:nvPr/>
        </p:nvSpPr>
        <p:spPr>
          <a:xfrm>
            <a:off x="4653615" y="1876371"/>
            <a:ext cx="2103120"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sz="1300" dirty="0">
                <a:solidFill>
                  <a:schemeClr val="bg2"/>
                </a:solidFill>
                <a:latin typeface="Roboto" panose="020B0604020202020204" charset="0"/>
                <a:ea typeface="Roboto" panose="020B0604020202020204" charset="0"/>
              </a:rPr>
              <a:t>The first case before an international tribunal prosecuted based only on sexual acts. </a:t>
            </a:r>
          </a:p>
          <a:p>
            <a:pPr>
              <a:lnSpc>
                <a:spcPct val="114000"/>
              </a:lnSpc>
              <a:spcAft>
                <a:spcPts val="1600"/>
              </a:spcAft>
            </a:pPr>
            <a:r>
              <a:rPr lang="en-US" sz="1300" dirty="0">
                <a:solidFill>
                  <a:schemeClr val="bg2"/>
                </a:solidFill>
                <a:latin typeface="Roboto" panose="020B0604020202020204" charset="0"/>
                <a:ea typeface="Roboto" panose="020B0604020202020204" charset="0"/>
              </a:rPr>
              <a:t>The ICTY used the Rome Statute’s definition of rape as a war crime, holding that Furundzija had committed a war crime by interrogating a woman while his subordinate raped her.</a:t>
            </a:r>
            <a:endParaRPr sz="1300" dirty="0">
              <a:solidFill>
                <a:schemeClr val="bg2"/>
              </a:solidFill>
              <a:latin typeface="Roboto" panose="020B0604020202020204" charset="0"/>
              <a:ea typeface="Roboto" panose="020B0604020202020204" charset="0"/>
              <a:cs typeface="Roboto"/>
              <a:sym typeface="Roboto"/>
            </a:endParaRPr>
          </a:p>
        </p:txBody>
      </p:sp>
      <p:sp>
        <p:nvSpPr>
          <p:cNvPr id="39" name="Google Shape;339;p52"/>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dirty="0">
                <a:solidFill>
                  <a:schemeClr val="bg2"/>
                </a:solidFill>
                <a:latin typeface="Roboto" panose="020B0604020202020204" charset="0"/>
                <a:ea typeface="Roboto" panose="020B0604020202020204" charset="0"/>
              </a:rPr>
              <a:t>Non-consent may be inferred from evidence of the background circumstances, such as an “ongoing genocide campaign” or the detention of the victim.</a:t>
            </a:r>
            <a:endParaRPr dirty="0">
              <a:solidFill>
                <a:schemeClr val="bg2"/>
              </a:solidFill>
              <a:latin typeface="Roboto" panose="020B0604020202020204" charset="0"/>
              <a:ea typeface="Roboto" panose="020B0604020202020204" charset="0"/>
              <a:cs typeface="Roboto"/>
              <a:sym typeface="Roboto"/>
            </a:endParaRPr>
          </a:p>
        </p:txBody>
      </p:sp>
    </p:spTree>
    <p:extLst>
      <p:ext uri="{BB962C8B-B14F-4D97-AF65-F5344CB8AC3E}">
        <p14:creationId xmlns:p14="http://schemas.microsoft.com/office/powerpoint/2010/main" val="1858739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6" name="Rectangle 5"/>
          <p:cNvSpPr/>
          <p:nvPr/>
        </p:nvSpPr>
        <p:spPr>
          <a:xfrm>
            <a:off x="-11399" y="0"/>
            <a:ext cx="9166799" cy="3690257"/>
          </a:xfrm>
          <a:prstGeom prst="rect">
            <a:avLst/>
          </a:prstGeom>
          <a:blipFill dpi="0" rotWithShape="1">
            <a:blip r:embed="rId3">
              <a:alphaModFix amt="2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70;p14"/>
          <p:cNvSpPr txBox="1">
            <a:spLocks/>
          </p:cNvSpPr>
          <p:nvPr/>
        </p:nvSpPr>
        <p:spPr>
          <a:xfrm>
            <a:off x="269874" y="522450"/>
            <a:ext cx="8455475" cy="4098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nSpc>
                <a:spcPct val="114000"/>
              </a:lnSpc>
              <a:spcAft>
                <a:spcPts val="1600"/>
              </a:spcAft>
              <a:buClr>
                <a:schemeClr val="bg2"/>
              </a:buClr>
            </a:pPr>
            <a:endParaRPr lang="en-US" sz="3000" dirty="0">
              <a:solidFill>
                <a:schemeClr val="accent1"/>
              </a:solidFill>
              <a:latin typeface="Merriweather" panose="020B0604020202020204" charset="0"/>
            </a:endParaRPr>
          </a:p>
        </p:txBody>
      </p:sp>
      <p:sp>
        <p:nvSpPr>
          <p:cNvPr id="4" name="Title 3"/>
          <p:cNvSpPr>
            <a:spLocks noGrp="1"/>
          </p:cNvSpPr>
          <p:nvPr>
            <p:ph type="title"/>
          </p:nvPr>
        </p:nvSpPr>
        <p:spPr>
          <a:xfrm>
            <a:off x="276154" y="1732250"/>
            <a:ext cx="8591693" cy="3080381"/>
          </a:xfrm>
        </p:spPr>
        <p:txBody>
          <a:bodyPr anchor="t"/>
          <a:lstStyle/>
          <a:p>
            <a:pPr lvl="0">
              <a:lnSpc>
                <a:spcPct val="114000"/>
              </a:lnSpc>
              <a:spcAft>
                <a:spcPts val="1600"/>
              </a:spcAft>
            </a:pPr>
            <a:r>
              <a:rPr lang="en-US" sz="2400" dirty="0"/>
              <a:t>“It is difficult to envisage circumstances in which rape, by, or at the instigation of a public official, or with the consent or acquiescence of an official, </a:t>
            </a:r>
            <a:br>
              <a:rPr lang="en-US" sz="2400" dirty="0"/>
            </a:br>
            <a:r>
              <a:rPr lang="en-US" sz="2400" dirty="0"/>
              <a:t>could be considered as occurring for a purpose that does not, in some way, involve punishment, coercion, discrimination or intimidation.”</a:t>
            </a:r>
            <a:br>
              <a:rPr lang="en-US" sz="2000" dirty="0"/>
            </a:br>
            <a:r>
              <a:rPr lang="en-US" sz="2000" dirty="0"/>
              <a:t>				         </a:t>
            </a:r>
            <a:r>
              <a:rPr lang="en-US" sz="1800" dirty="0">
                <a:solidFill>
                  <a:schemeClr val="accent4"/>
                </a:solidFill>
              </a:rPr>
              <a:t>– </a:t>
            </a:r>
            <a:r>
              <a:rPr lang="en-US" sz="1800" i="1" dirty="0">
                <a:solidFill>
                  <a:schemeClr val="accent4"/>
                </a:solidFill>
              </a:rPr>
              <a:t>Delalic et al.</a:t>
            </a:r>
            <a:r>
              <a:rPr lang="en-US" sz="1800" dirty="0">
                <a:solidFill>
                  <a:schemeClr val="accent4"/>
                </a:solidFill>
              </a:rPr>
              <a:t> (ICTY, Nov. 16, 1998)</a:t>
            </a:r>
            <a:br>
              <a:rPr lang="en-US" sz="2000" dirty="0"/>
            </a:br>
            <a:endParaRPr lang="en-US" sz="2000" dirty="0"/>
          </a:p>
        </p:txBody>
      </p:sp>
      <p:sp>
        <p:nvSpPr>
          <p:cNvPr id="5" name="Rectangle 4">
            <a:extLst>
              <a:ext uri="{FF2B5EF4-FFF2-40B4-BE49-F238E27FC236}">
                <a16:creationId xmlns:a16="http://schemas.microsoft.com/office/drawing/2014/main" id="{645B37B1-A1D0-45EA-8BB4-2A0762B63F4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686359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600" dirty="0">
                <a:solidFill>
                  <a:schemeClr val="lt1"/>
                </a:solidFill>
                <a:latin typeface="Merriweather"/>
                <a:ea typeface="Merriweather"/>
                <a:cs typeface="Merriweather"/>
                <a:sym typeface="Merriweather"/>
              </a:rPr>
              <a:t>Key Hybrid Court Rulings on Gender</a:t>
            </a:r>
            <a:endParaRPr sz="2600" dirty="0">
              <a:solidFill>
                <a:schemeClr val="lt1"/>
              </a:solidFill>
              <a:latin typeface="Merriweather"/>
              <a:ea typeface="Merriweather"/>
              <a:cs typeface="Merriweather"/>
              <a:sym typeface="Merriweather"/>
            </a:endParaRPr>
          </a:p>
        </p:txBody>
      </p:sp>
      <p:grpSp>
        <p:nvGrpSpPr>
          <p:cNvPr id="340" name="Google Shape;340;p52"/>
          <p:cNvGrpSpPr/>
          <p:nvPr/>
        </p:nvGrpSpPr>
        <p:grpSpPr>
          <a:xfrm>
            <a:off x="4806559" y="1387377"/>
            <a:ext cx="3405540" cy="3662722"/>
            <a:chOff x="3320450" y="1304875"/>
            <a:chExt cx="2632500" cy="3416400"/>
          </a:xfrm>
        </p:grpSpPr>
        <p:sp>
          <p:nvSpPr>
            <p:cNvPr id="341"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42"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2" name="Rectangle 1"/>
          <p:cNvSpPr/>
          <p:nvPr/>
        </p:nvSpPr>
        <p:spPr>
          <a:xfrm>
            <a:off x="4815590" y="1452141"/>
            <a:ext cx="3391852" cy="355995"/>
          </a:xfrm>
          <a:prstGeom prst="rect">
            <a:avLst/>
          </a:prstGeom>
        </p:spPr>
        <p:txBody>
          <a:bodyPr wrap="square">
            <a:spAutoFit/>
          </a:bodyPr>
          <a:lstStyle/>
          <a:p>
            <a:pPr lvl="0" algn="ctr">
              <a:lnSpc>
                <a:spcPct val="115000"/>
              </a:lnSpc>
            </a:pPr>
            <a:r>
              <a:rPr lang="en-US" sz="1600" i="1" dirty="0">
                <a:solidFill>
                  <a:schemeClr val="bg1"/>
                </a:solidFill>
                <a:latin typeface="Roboto" panose="020B0604020202020204" charset="0"/>
                <a:ea typeface="Roboto" panose="020B0604020202020204" charset="0"/>
              </a:rPr>
              <a:t>Case 002</a:t>
            </a:r>
            <a:r>
              <a:rPr lang="en-US" sz="1600" dirty="0">
                <a:solidFill>
                  <a:schemeClr val="bg1"/>
                </a:solidFill>
                <a:latin typeface="Roboto" panose="020B0604020202020204" charset="0"/>
                <a:ea typeface="Roboto" panose="020B0604020202020204" charset="0"/>
              </a:rPr>
              <a:t> indictment (ECCC, 2010)</a:t>
            </a:r>
            <a:endParaRPr lang="en-US" sz="1600" dirty="0">
              <a:solidFill>
                <a:schemeClr val="bg1"/>
              </a:solidFill>
              <a:latin typeface="Roboto" panose="020B0604020202020204" charset="0"/>
              <a:ea typeface="Roboto" panose="020B0604020202020204" charset="0"/>
              <a:cs typeface="Roboto"/>
              <a:sym typeface="Roboto"/>
            </a:endParaRPr>
          </a:p>
        </p:txBody>
      </p:sp>
      <p:sp>
        <p:nvSpPr>
          <p:cNvPr id="34" name="Google Shape;339;p52"/>
          <p:cNvSpPr txBox="1"/>
          <p:nvPr/>
        </p:nvSpPr>
        <p:spPr>
          <a:xfrm>
            <a:off x="4814031" y="1874995"/>
            <a:ext cx="3397713"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sz="1600" dirty="0">
                <a:solidFill>
                  <a:schemeClr val="bg2"/>
                </a:solidFill>
                <a:latin typeface="Roboto" panose="020B0604020202020204" charset="0"/>
                <a:ea typeface="Roboto" panose="020B0604020202020204" charset="0"/>
              </a:rPr>
              <a:t>The ECCC was one of the first courts to recognize acts of SGBV against men </a:t>
            </a:r>
            <a:r>
              <a:rPr lang="en-US" sz="1600" i="1" dirty="0">
                <a:solidFill>
                  <a:schemeClr val="bg2"/>
                </a:solidFill>
                <a:latin typeface="Roboto" panose="020B0604020202020204" charset="0"/>
                <a:ea typeface="Roboto" panose="020B0604020202020204" charset="0"/>
              </a:rPr>
              <a:t>as SGBV</a:t>
            </a:r>
            <a:r>
              <a:rPr lang="en-US" sz="1600" dirty="0">
                <a:solidFill>
                  <a:schemeClr val="bg2"/>
                </a:solidFill>
                <a:latin typeface="Roboto" panose="020B0604020202020204" charset="0"/>
                <a:ea typeface="Roboto" panose="020B0604020202020204" charset="0"/>
              </a:rPr>
              <a:t>.</a:t>
            </a:r>
          </a:p>
          <a:p>
            <a:pPr>
              <a:lnSpc>
                <a:spcPct val="114000"/>
              </a:lnSpc>
              <a:spcAft>
                <a:spcPts val="1600"/>
              </a:spcAft>
            </a:pPr>
            <a:r>
              <a:rPr lang="en-US" sz="1600" dirty="0">
                <a:solidFill>
                  <a:schemeClr val="bg2"/>
                </a:solidFill>
                <a:latin typeface="Roboto" panose="020B0604020202020204" charset="0"/>
                <a:ea typeface="Roboto" panose="020B0604020202020204" charset="0"/>
              </a:rPr>
              <a:t>The ECCC used gender-neutral language to describe forced marriage: “both men and women were forcibly married” under the Khmer Rouge.</a:t>
            </a:r>
          </a:p>
        </p:txBody>
      </p:sp>
      <p:grpSp>
        <p:nvGrpSpPr>
          <p:cNvPr id="33" name="Google Shape;340;p52"/>
          <p:cNvGrpSpPr/>
          <p:nvPr/>
        </p:nvGrpSpPr>
        <p:grpSpPr>
          <a:xfrm>
            <a:off x="902156" y="1383591"/>
            <a:ext cx="3405540" cy="3662722"/>
            <a:chOff x="3320450" y="1304875"/>
            <a:chExt cx="2632500" cy="3416400"/>
          </a:xfrm>
        </p:grpSpPr>
        <p:sp>
          <p:nvSpPr>
            <p:cNvPr id="36"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7"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40" name="Rectangle 39"/>
          <p:cNvSpPr/>
          <p:nvPr/>
        </p:nvSpPr>
        <p:spPr>
          <a:xfrm>
            <a:off x="911187" y="1448355"/>
            <a:ext cx="3391852" cy="355995"/>
          </a:xfrm>
          <a:prstGeom prst="rect">
            <a:avLst/>
          </a:prstGeom>
        </p:spPr>
        <p:txBody>
          <a:bodyPr wrap="square">
            <a:spAutoFit/>
          </a:bodyPr>
          <a:lstStyle/>
          <a:p>
            <a:pPr lvl="0" algn="ctr">
              <a:lnSpc>
                <a:spcPct val="115000"/>
              </a:lnSpc>
            </a:pPr>
            <a:r>
              <a:rPr lang="en-US" sz="1600" i="1" dirty="0">
                <a:solidFill>
                  <a:schemeClr val="bg1"/>
                </a:solidFill>
                <a:latin typeface="Roboto" panose="020B0604020202020204" charset="0"/>
                <a:ea typeface="Roboto" panose="020B0604020202020204" charset="0"/>
              </a:rPr>
              <a:t>Brima</a:t>
            </a:r>
            <a:r>
              <a:rPr lang="en-US" sz="1600" dirty="0">
                <a:solidFill>
                  <a:schemeClr val="bg1"/>
                </a:solidFill>
                <a:latin typeface="Roboto" panose="020B0604020202020204" charset="0"/>
                <a:ea typeface="Roboto" panose="020B0604020202020204" charset="0"/>
              </a:rPr>
              <a:t> (SCSL, 2007)</a:t>
            </a:r>
            <a:endParaRPr lang="en-US" sz="1600" dirty="0">
              <a:solidFill>
                <a:schemeClr val="bg1"/>
              </a:solidFill>
              <a:latin typeface="Roboto" panose="020B0604020202020204" charset="0"/>
              <a:ea typeface="Roboto" panose="020B0604020202020204" charset="0"/>
              <a:cs typeface="Roboto"/>
              <a:sym typeface="Roboto"/>
            </a:endParaRPr>
          </a:p>
        </p:txBody>
      </p:sp>
      <p:sp>
        <p:nvSpPr>
          <p:cNvPr id="41" name="Google Shape;339;p52"/>
          <p:cNvSpPr txBox="1"/>
          <p:nvPr/>
        </p:nvSpPr>
        <p:spPr>
          <a:xfrm>
            <a:off x="909628" y="1871209"/>
            <a:ext cx="3397713"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sz="1600" dirty="0">
                <a:solidFill>
                  <a:schemeClr val="bg2"/>
                </a:solidFill>
                <a:latin typeface="Roboto" panose="020B0604020202020204" charset="0"/>
                <a:ea typeface="Roboto" panose="020B0604020202020204" charset="0"/>
              </a:rPr>
              <a:t>Forced marriage is distinct from sexual slavery.</a:t>
            </a:r>
          </a:p>
          <a:p>
            <a:pPr>
              <a:lnSpc>
                <a:spcPct val="114000"/>
              </a:lnSpc>
              <a:spcAft>
                <a:spcPts val="1600"/>
              </a:spcAft>
            </a:pPr>
            <a:r>
              <a:rPr lang="en-US" sz="1600" dirty="0">
                <a:solidFill>
                  <a:schemeClr val="bg2"/>
                </a:solidFill>
                <a:latin typeface="Roboto" panose="020B0604020202020204" charset="0"/>
                <a:ea typeface="Roboto" panose="020B0604020202020204" charset="0"/>
              </a:rPr>
              <a:t>Forced marriage can constitute a crime against humanity. </a:t>
            </a:r>
          </a:p>
        </p:txBody>
      </p:sp>
    </p:spTree>
    <p:extLst>
      <p:ext uri="{BB962C8B-B14F-4D97-AF65-F5344CB8AC3E}">
        <p14:creationId xmlns:p14="http://schemas.microsoft.com/office/powerpoint/2010/main" val="4212101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6. </a:t>
            </a:r>
            <a:r>
              <a:rPr lang="en-US" dirty="0"/>
              <a:t>The </a:t>
            </a:r>
            <a:r>
              <a:rPr lang="en" dirty="0"/>
              <a:t>Rome Statute and the ICC</a:t>
            </a:r>
            <a:endParaRPr dirty="0"/>
          </a:p>
        </p:txBody>
      </p:sp>
      <p:sp>
        <p:nvSpPr>
          <p:cNvPr id="94" name="Google Shape;94;p18"/>
          <p:cNvSpPr txBox="1">
            <a:spLocks noGrp="1"/>
          </p:cNvSpPr>
          <p:nvPr>
            <p:ph type="body" idx="1"/>
          </p:nvPr>
        </p:nvSpPr>
        <p:spPr>
          <a:xfrm>
            <a:off x="4550228" y="226219"/>
            <a:ext cx="4365171" cy="4691062"/>
          </a:xfrm>
          <a:prstGeom prst="rect">
            <a:avLst/>
          </a:prstGeom>
        </p:spPr>
        <p:txBody>
          <a:bodyPr spcFirstLastPara="1" wrap="square" lIns="91425" tIns="91425" rIns="91425" bIns="91425" anchor="ctr" anchorCtr="0">
            <a:noAutofit/>
          </a:bodyPr>
          <a:lstStyle/>
          <a:p>
            <a:pPr marL="146050" lvl="0" indent="0">
              <a:spcAft>
                <a:spcPts val="1600"/>
              </a:spcAft>
              <a:buClr>
                <a:schemeClr val="bg2"/>
              </a:buClr>
              <a:buSzPct val="100000"/>
              <a:buNone/>
            </a:pPr>
            <a:r>
              <a:rPr lang="en-US" sz="1800" dirty="0">
                <a:solidFill>
                  <a:schemeClr val="bg2"/>
                </a:solidFill>
              </a:rPr>
              <a:t>First and only permanent international criminal tribunal.</a:t>
            </a:r>
          </a:p>
          <a:p>
            <a:pPr marL="146050" lvl="0" indent="0">
              <a:spcAft>
                <a:spcPts val="1600"/>
              </a:spcAft>
              <a:buClr>
                <a:schemeClr val="bg2"/>
              </a:buClr>
              <a:buSzPct val="100000"/>
              <a:buNone/>
            </a:pPr>
            <a:r>
              <a:rPr lang="en-US" sz="1800" dirty="0">
                <a:solidFill>
                  <a:schemeClr val="bg2"/>
                </a:solidFill>
              </a:rPr>
              <a:t>It explicitly recognizes that SGBV can constitute war crimes, crimes against humanity, and/or genocide.</a:t>
            </a:r>
          </a:p>
          <a:p>
            <a:pPr marL="146050" lvl="0" indent="0">
              <a:spcAft>
                <a:spcPts val="1600"/>
              </a:spcAft>
              <a:buClr>
                <a:schemeClr val="bg2"/>
              </a:buClr>
              <a:buSzPct val="100000"/>
              <a:buNone/>
            </a:pPr>
            <a:r>
              <a:rPr lang="en-US" sz="1800" dirty="0">
                <a:solidFill>
                  <a:schemeClr val="bg2"/>
                </a:solidFill>
              </a:rPr>
              <a:t>OTP’s official policy outlines how gender should be integrated from the beginning preliminary examinations phase and throughout the criminal justice process.</a:t>
            </a:r>
          </a:p>
          <a:p>
            <a:pPr marL="146050" indent="0">
              <a:spcAft>
                <a:spcPts val="1600"/>
              </a:spcAft>
              <a:buClr>
                <a:schemeClr val="bg2"/>
              </a:buClr>
              <a:buSzPct val="100000"/>
              <a:buNone/>
            </a:pPr>
            <a:r>
              <a:rPr lang="en-US" sz="1800" dirty="0">
                <a:solidFill>
                  <a:schemeClr val="bg2"/>
                </a:solidFill>
              </a:rPr>
              <a:t>But jurisprudence has not meaningfully advanced gender justice.</a:t>
            </a:r>
            <a:endParaRPr sz="1800" dirty="0">
              <a:solidFill>
                <a:schemeClr val="bg2"/>
              </a:solidFill>
            </a:endParaRPr>
          </a:p>
        </p:txBody>
      </p:sp>
      <p:pic>
        <p:nvPicPr>
          <p:cNvPr id="4" name="Google Shape;110;p24"/>
          <p:cNvPicPr preferRelativeResize="0">
            <a:picLocks noChangeAspect="1"/>
          </p:cNvPicPr>
          <p:nvPr/>
        </p:nvPicPr>
        <p:blipFill>
          <a:blip r:embed="rId3">
            <a:alphaModFix/>
          </a:blip>
          <a:stretch>
            <a:fillRect/>
          </a:stretch>
        </p:blipFill>
        <p:spPr>
          <a:xfrm>
            <a:off x="1" y="2272328"/>
            <a:ext cx="4314824" cy="2871172"/>
          </a:xfrm>
          <a:prstGeom prst="rect">
            <a:avLst/>
          </a:prstGeom>
          <a:noFill/>
          <a:ln>
            <a:noFill/>
          </a:ln>
        </p:spPr>
      </p:pic>
      <p:sp>
        <p:nvSpPr>
          <p:cNvPr id="5" name="Rectangle 4">
            <a:extLst>
              <a:ext uri="{FF2B5EF4-FFF2-40B4-BE49-F238E27FC236}">
                <a16:creationId xmlns:a16="http://schemas.microsoft.com/office/drawing/2014/main" id="{462C7479-DC66-4FA4-8454-9FED0DE71EB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2400" dirty="0"/>
              <a:t>What </a:t>
            </a:r>
            <a:r>
              <a:rPr lang="en-US" sz="2400" dirty="0"/>
              <a:t>I</a:t>
            </a:r>
            <a:r>
              <a:rPr lang="en" sz="2400" dirty="0"/>
              <a:t>s </a:t>
            </a:r>
            <a:r>
              <a:rPr lang="en-US" sz="2400" dirty="0"/>
              <a:t>Sexual and Gender-based Violence</a:t>
            </a:r>
            <a:r>
              <a:rPr lang="en" sz="2400" dirty="0"/>
              <a:t>?</a:t>
            </a:r>
            <a:endParaRPr sz="2400" dirty="0"/>
          </a:p>
        </p:txBody>
      </p:sp>
      <p:sp>
        <p:nvSpPr>
          <p:cNvPr id="5" name="Google Shape;70;p14"/>
          <p:cNvSpPr txBox="1">
            <a:spLocks noGrp="1"/>
          </p:cNvSpPr>
          <p:nvPr>
            <p:ph type="body" idx="1"/>
          </p:nvPr>
        </p:nvSpPr>
        <p:spPr>
          <a:xfrm>
            <a:off x="4768500" y="491400"/>
            <a:ext cx="4166400" cy="4098600"/>
          </a:xfrm>
          <a:prstGeom prst="rect">
            <a:avLst/>
          </a:prstGeom>
        </p:spPr>
        <p:txBody>
          <a:bodyPr spcFirstLastPara="1" wrap="square" lIns="91425" tIns="91425" rIns="91425" bIns="91425" anchor="ctr" anchorCtr="0">
            <a:noAutofit/>
          </a:bodyPr>
          <a:lstStyle/>
          <a:p>
            <a:pPr marL="0" indent="0">
              <a:lnSpc>
                <a:spcPct val="114000"/>
              </a:lnSpc>
              <a:spcAft>
                <a:spcPts val="1600"/>
              </a:spcAft>
            </a:pPr>
            <a:r>
              <a:rPr lang="en-US" b="1" dirty="0">
                <a:solidFill>
                  <a:schemeClr val="bg2"/>
                </a:solidFill>
              </a:rPr>
              <a:t>Sexual violence</a:t>
            </a:r>
            <a:r>
              <a:rPr lang="en-US" dirty="0">
                <a:solidFill>
                  <a:schemeClr val="bg2"/>
                </a:solidFill>
              </a:rPr>
              <a:t> is “any sexual act, attempt to obtain a sexual act, unwanted sexual comments or advances, or act to traffic, or otherwise directed at a person’s sexuality using coercion, by any person regardless of their relationship to the victim, in any setting, including but not limited to home and work.” </a:t>
            </a:r>
            <a:r>
              <a:rPr lang="en-US" i="1" dirty="0">
                <a:solidFill>
                  <a:schemeClr val="accent4"/>
                </a:solidFill>
              </a:rPr>
              <a:t>— World Health Organization</a:t>
            </a:r>
          </a:p>
          <a:p>
            <a:pPr marL="0" indent="0">
              <a:lnSpc>
                <a:spcPct val="114000"/>
              </a:lnSpc>
              <a:spcAft>
                <a:spcPts val="1600"/>
              </a:spcAft>
            </a:pPr>
            <a:r>
              <a:rPr lang="en-US" b="1" dirty="0">
                <a:solidFill>
                  <a:schemeClr val="bg2"/>
                </a:solidFill>
              </a:rPr>
              <a:t>Gender-based violence</a:t>
            </a:r>
            <a:r>
              <a:rPr lang="en-US" dirty="0">
                <a:solidFill>
                  <a:schemeClr val="bg2"/>
                </a:solidFill>
              </a:rPr>
              <a:t> occurs when someone is targeted </a:t>
            </a:r>
            <a:r>
              <a:rPr lang="en-US" i="1" dirty="0">
                <a:solidFill>
                  <a:schemeClr val="bg2"/>
                </a:solidFill>
              </a:rPr>
              <a:t>because of their gender</a:t>
            </a:r>
            <a:r>
              <a:rPr lang="en-US" dirty="0">
                <a:solidFill>
                  <a:schemeClr val="bg2"/>
                </a:solidFill>
              </a:rPr>
              <a:t>. </a:t>
            </a:r>
          </a:p>
          <a:p>
            <a:pPr marL="0" indent="0">
              <a:lnSpc>
                <a:spcPct val="114000"/>
              </a:lnSpc>
              <a:spcAft>
                <a:spcPts val="1600"/>
              </a:spcAft>
            </a:pPr>
            <a:r>
              <a:rPr lang="en-US" dirty="0">
                <a:solidFill>
                  <a:schemeClr val="bg2"/>
                </a:solidFill>
              </a:rPr>
              <a:t>Sexual violence is always a form of gender-based violence. But not all gender-based violations are sexual violence.</a:t>
            </a:r>
            <a:endParaRPr dirty="0">
              <a:solidFill>
                <a:schemeClr val="bg2"/>
              </a:solidFill>
            </a:endParaRPr>
          </a:p>
        </p:txBody>
      </p:sp>
      <p:sp>
        <p:nvSpPr>
          <p:cNvPr id="4" name="Rectangle 3">
            <a:extLst>
              <a:ext uri="{FF2B5EF4-FFF2-40B4-BE49-F238E27FC236}">
                <a16:creationId xmlns:a16="http://schemas.microsoft.com/office/drawing/2014/main" id="{F7C3F830-E575-47AB-9601-24A63452F84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319151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202063" y="317249"/>
            <a:ext cx="8654150" cy="1414901"/>
          </a:xfrm>
          <a:prstGeom prst="rect">
            <a:avLst/>
          </a:prstGeom>
        </p:spPr>
        <p:txBody>
          <a:bodyPr spcFirstLastPara="1" wrap="square" lIns="91425" tIns="91425" rIns="91425" bIns="91425" anchor="t" anchorCtr="0">
            <a:noAutofit/>
          </a:bodyPr>
          <a:lstStyle/>
          <a:p>
            <a:pPr lvl="0">
              <a:lnSpc>
                <a:spcPct val="114000"/>
              </a:lnSpc>
              <a:spcAft>
                <a:spcPts val="1600"/>
              </a:spcAft>
            </a:pPr>
            <a:r>
              <a:rPr lang="en-US" sz="2000" dirty="0"/>
              <a:t>Rape, sexual slavery, enforced prostitution, forced pregnancy, enforced sterilization, or any sexual violence of comparable gravity can constitute:</a:t>
            </a:r>
            <a:br>
              <a:rPr lang="en-US" sz="2000" dirty="0"/>
            </a:br>
            <a:br>
              <a:rPr lang="en-US" sz="2000" dirty="0"/>
            </a:br>
            <a:br>
              <a:rPr lang="en-US" sz="2000" dirty="0"/>
            </a:br>
            <a:br>
              <a:rPr lang="en-US" sz="2000" dirty="0"/>
            </a:br>
            <a:br>
              <a:rPr lang="en-US" sz="2000" dirty="0"/>
            </a:br>
            <a:br>
              <a:rPr lang="en-US" sz="2000" dirty="0"/>
            </a:br>
            <a:endParaRPr sz="2000" dirty="0"/>
          </a:p>
        </p:txBody>
      </p:sp>
      <p:sp>
        <p:nvSpPr>
          <p:cNvPr id="3" name="Google Shape;219;p34"/>
          <p:cNvSpPr txBox="1">
            <a:spLocks/>
          </p:cNvSpPr>
          <p:nvPr/>
        </p:nvSpPr>
        <p:spPr>
          <a:xfrm>
            <a:off x="219077" y="3500950"/>
            <a:ext cx="8739875" cy="114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lang="en-US" sz="2000" dirty="0"/>
          </a:p>
          <a:p>
            <a:r>
              <a:rPr lang="en-US" sz="2000" dirty="0"/>
              <a:t>Persecution against any identifiable group or collectivity on gender grounds can constitute </a:t>
            </a:r>
            <a:r>
              <a:rPr lang="en-US" sz="2000" b="1" dirty="0"/>
              <a:t>crimes against humanity </a:t>
            </a:r>
            <a:r>
              <a:rPr lang="en-US" sz="2000" dirty="0"/>
              <a:t>(Art. 7(h)).</a:t>
            </a:r>
          </a:p>
        </p:txBody>
      </p:sp>
      <p:sp>
        <p:nvSpPr>
          <p:cNvPr id="2" name="TextBox 1"/>
          <p:cNvSpPr txBox="1"/>
          <p:nvPr/>
        </p:nvSpPr>
        <p:spPr>
          <a:xfrm>
            <a:off x="1710426" y="1661475"/>
            <a:ext cx="7248526" cy="1906163"/>
          </a:xfrm>
          <a:prstGeom prst="rect">
            <a:avLst/>
          </a:prstGeom>
          <a:noFill/>
        </p:spPr>
        <p:txBody>
          <a:bodyPr wrap="square" rtlCol="0">
            <a:spAutoFit/>
          </a:bodyPr>
          <a:lstStyle/>
          <a:p>
            <a:pPr marL="342900" indent="-342900">
              <a:lnSpc>
                <a:spcPct val="114000"/>
              </a:lnSpc>
              <a:spcAft>
                <a:spcPts val="1600"/>
              </a:spcAft>
              <a:buClr>
                <a:schemeClr val="accent1"/>
              </a:buClr>
              <a:buFont typeface="Merriweather" panose="020B0604020202020204" charset="0"/>
              <a:buChar char="●"/>
            </a:pPr>
            <a:r>
              <a:rPr lang="en-US" sz="2000" b="1" dirty="0">
                <a:solidFill>
                  <a:schemeClr val="accent1"/>
                </a:solidFill>
                <a:latin typeface="Merriweather" panose="020B0604020202020204" charset="0"/>
              </a:rPr>
              <a:t>genocide</a:t>
            </a:r>
            <a:r>
              <a:rPr lang="en-US" sz="2000" dirty="0">
                <a:solidFill>
                  <a:schemeClr val="accent1"/>
                </a:solidFill>
                <a:latin typeface="Merriweather" panose="020B0604020202020204" charset="0"/>
              </a:rPr>
              <a:t> (Rome Statute, Art. 6(b), 6(d));</a:t>
            </a:r>
          </a:p>
          <a:p>
            <a:pPr marL="342900" indent="-342900">
              <a:lnSpc>
                <a:spcPct val="114000"/>
              </a:lnSpc>
              <a:spcAft>
                <a:spcPts val="1600"/>
              </a:spcAft>
              <a:buClr>
                <a:schemeClr val="accent1"/>
              </a:buClr>
              <a:buFont typeface="Merriweather" panose="020B0604020202020204" charset="0"/>
              <a:buChar char="●"/>
            </a:pPr>
            <a:r>
              <a:rPr lang="en-US" sz="2000" b="1" dirty="0">
                <a:solidFill>
                  <a:schemeClr val="accent1"/>
                </a:solidFill>
                <a:latin typeface="Merriweather" panose="020B0604020202020204" charset="0"/>
              </a:rPr>
              <a:t>crimes against humanity </a:t>
            </a:r>
            <a:r>
              <a:rPr lang="en-US" sz="2000" dirty="0">
                <a:solidFill>
                  <a:schemeClr val="accent1"/>
                </a:solidFill>
                <a:latin typeface="Merriweather" panose="020B0604020202020204" charset="0"/>
              </a:rPr>
              <a:t>(Art. 7(g)); and/or</a:t>
            </a:r>
          </a:p>
          <a:p>
            <a:pPr marL="342900" indent="-342900">
              <a:lnSpc>
                <a:spcPct val="114000"/>
              </a:lnSpc>
              <a:spcAft>
                <a:spcPts val="1600"/>
              </a:spcAft>
              <a:buClr>
                <a:schemeClr val="accent1"/>
              </a:buClr>
              <a:buFont typeface="Merriweather" panose="020B0604020202020204" charset="0"/>
              <a:buChar char="●"/>
            </a:pPr>
            <a:r>
              <a:rPr lang="en-US" sz="2000" b="1" dirty="0">
                <a:solidFill>
                  <a:schemeClr val="accent1"/>
                </a:solidFill>
                <a:latin typeface="Merriweather" panose="020B0604020202020204" charset="0"/>
              </a:rPr>
              <a:t>war crimes</a:t>
            </a:r>
            <a:r>
              <a:rPr lang="en-US" sz="2000" dirty="0">
                <a:solidFill>
                  <a:schemeClr val="accent1"/>
                </a:solidFill>
                <a:latin typeface="Merriweather" panose="020B0604020202020204" charset="0"/>
              </a:rPr>
              <a:t> (Art.  8(2)(b)(xxii) for international wars and Art. 8(2)(c)(vi) for non-international wars).</a:t>
            </a:r>
          </a:p>
        </p:txBody>
      </p:sp>
      <p:sp>
        <p:nvSpPr>
          <p:cNvPr id="5" name="Rectangle 4">
            <a:extLst>
              <a:ext uri="{FF2B5EF4-FFF2-40B4-BE49-F238E27FC236}">
                <a16:creationId xmlns:a16="http://schemas.microsoft.com/office/drawing/2014/main" id="{739CB3BB-7A54-44BE-9DC5-8FC409624DC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430989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lvl="0"/>
            <a:r>
              <a:rPr lang="en-US" sz="2800" dirty="0">
                <a:solidFill>
                  <a:schemeClr val="bg1"/>
                </a:solidFill>
                <a:latin typeface="Merriweather" panose="020B0604020202020204" charset="0"/>
              </a:rPr>
              <a:t>Mixed Legacy on Gender at the ICC</a:t>
            </a:r>
            <a:endParaRPr sz="2600" dirty="0">
              <a:solidFill>
                <a:schemeClr val="bg1"/>
              </a:solidFill>
              <a:latin typeface="Merriweather" panose="020B0604020202020204" charset="0"/>
              <a:ea typeface="Merriweather"/>
              <a:cs typeface="Merriweather"/>
              <a:sym typeface="Merriweather"/>
            </a:endParaRPr>
          </a:p>
        </p:txBody>
      </p:sp>
      <p:grpSp>
        <p:nvGrpSpPr>
          <p:cNvPr id="335" name="Google Shape;335;p52"/>
          <p:cNvGrpSpPr/>
          <p:nvPr/>
        </p:nvGrpSpPr>
        <p:grpSpPr>
          <a:xfrm>
            <a:off x="93265" y="1375718"/>
            <a:ext cx="2103140" cy="3662722"/>
            <a:chOff x="431925" y="1304875"/>
            <a:chExt cx="2628925" cy="3416400"/>
          </a:xfrm>
        </p:grpSpPr>
        <p:sp>
          <p:nvSpPr>
            <p:cNvPr id="336"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37"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338" name="Google Shape;338;p52"/>
          <p:cNvSpPr txBox="1"/>
          <p:nvPr/>
        </p:nvSpPr>
        <p:spPr>
          <a:xfrm>
            <a:off x="0" y="1402355"/>
            <a:ext cx="2260600" cy="461400"/>
          </a:xfrm>
          <a:prstGeom prst="rect">
            <a:avLst/>
          </a:prstGeom>
          <a:noFill/>
          <a:ln>
            <a:noFill/>
          </a:ln>
        </p:spPr>
        <p:txBody>
          <a:bodyPr spcFirstLastPara="1" wrap="square" lIns="91425" tIns="91425" rIns="91425" bIns="91425" anchor="t" anchorCtr="0">
            <a:noAutofit/>
          </a:bodyPr>
          <a:lstStyle/>
          <a:p>
            <a:pPr lvl="0" algn="ctr">
              <a:lnSpc>
                <a:spcPct val="115000"/>
              </a:lnSpc>
            </a:pPr>
            <a:r>
              <a:rPr lang="en-US" sz="1600" i="1" dirty="0">
                <a:solidFill>
                  <a:schemeClr val="bg1"/>
                </a:solidFill>
              </a:rPr>
              <a:t>Katanga</a:t>
            </a:r>
            <a:r>
              <a:rPr lang="en-US" sz="1600" dirty="0">
                <a:solidFill>
                  <a:schemeClr val="bg1"/>
                </a:solidFill>
              </a:rPr>
              <a:t> (2014)</a:t>
            </a:r>
            <a:endParaRPr lang="en-US" sz="1600" dirty="0">
              <a:solidFill>
                <a:schemeClr val="bg1"/>
              </a:solidFill>
              <a:latin typeface="Roboto" panose="020B0604020202020204" charset="0"/>
              <a:ea typeface="Roboto" panose="020B0604020202020204" charset="0"/>
              <a:cs typeface="Roboto"/>
              <a:sym typeface="Roboto"/>
            </a:endParaRPr>
          </a:p>
        </p:txBody>
      </p:sp>
      <p:sp>
        <p:nvSpPr>
          <p:cNvPr id="339" name="Google Shape;339;p52"/>
          <p:cNvSpPr txBox="1"/>
          <p:nvPr/>
        </p:nvSpPr>
        <p:spPr>
          <a:xfrm>
            <a:off x="74234" y="1823207"/>
            <a:ext cx="2167315"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dirty="0">
                <a:solidFill>
                  <a:schemeClr val="bg2"/>
                </a:solidFill>
                <a:latin typeface="Roboto" panose="020B0604020202020204" charset="0"/>
                <a:ea typeface="Roboto" panose="020B0604020202020204" charset="0"/>
              </a:rPr>
              <a:t>He was convicted of all charged war crimes and crimes against humanity </a:t>
            </a:r>
            <a:r>
              <a:rPr lang="en-US" i="1" dirty="0">
                <a:solidFill>
                  <a:schemeClr val="bg2"/>
                </a:solidFill>
                <a:latin typeface="Roboto" panose="020B0604020202020204" charset="0"/>
                <a:ea typeface="Roboto" panose="020B0604020202020204" charset="0"/>
              </a:rPr>
              <a:t>except</a:t>
            </a:r>
            <a:r>
              <a:rPr lang="en-US" dirty="0">
                <a:solidFill>
                  <a:schemeClr val="bg2"/>
                </a:solidFill>
                <a:latin typeface="Roboto" panose="020B0604020202020204" charset="0"/>
                <a:ea typeface="Roboto" panose="020B0604020202020204" charset="0"/>
              </a:rPr>
              <a:t> the rape and sexual slavery charges.</a:t>
            </a:r>
          </a:p>
          <a:p>
            <a:pPr>
              <a:lnSpc>
                <a:spcPct val="114000"/>
              </a:lnSpc>
              <a:spcAft>
                <a:spcPts val="1600"/>
              </a:spcAft>
            </a:pPr>
            <a:r>
              <a:rPr lang="en-US" dirty="0">
                <a:solidFill>
                  <a:schemeClr val="bg2"/>
                </a:solidFill>
                <a:latin typeface="Roboto" panose="020B0604020202020204" charset="0"/>
                <a:ea typeface="Roboto" panose="020B0604020202020204" charset="0"/>
              </a:rPr>
              <a:t>The conviction sent a message that SGBV is more acceptable than non-gendered crimes and damaged the ICC’s credibility with victims of SGBV.</a:t>
            </a:r>
          </a:p>
        </p:txBody>
      </p:sp>
      <p:grpSp>
        <p:nvGrpSpPr>
          <p:cNvPr id="340" name="Google Shape;340;p52"/>
          <p:cNvGrpSpPr/>
          <p:nvPr/>
        </p:nvGrpSpPr>
        <p:grpSpPr>
          <a:xfrm>
            <a:off x="2390455" y="1375718"/>
            <a:ext cx="2106000" cy="3662722"/>
            <a:chOff x="3320450" y="1304875"/>
            <a:chExt cx="2632500" cy="3416400"/>
          </a:xfrm>
        </p:grpSpPr>
        <p:sp>
          <p:nvSpPr>
            <p:cNvPr id="341"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42"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1" name="Google Shape;335;p52"/>
          <p:cNvGrpSpPr/>
          <p:nvPr/>
        </p:nvGrpSpPr>
        <p:grpSpPr>
          <a:xfrm>
            <a:off x="4653595" y="1375718"/>
            <a:ext cx="2103140" cy="3662722"/>
            <a:chOff x="431925" y="1304875"/>
            <a:chExt cx="2628925" cy="3416400"/>
          </a:xfrm>
        </p:grpSpPr>
        <p:sp>
          <p:nvSpPr>
            <p:cNvPr id="22"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3"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grpSp>
        <p:nvGrpSpPr>
          <p:cNvPr id="26" name="Google Shape;340;p52"/>
          <p:cNvGrpSpPr/>
          <p:nvPr/>
        </p:nvGrpSpPr>
        <p:grpSpPr>
          <a:xfrm>
            <a:off x="6950785" y="1375718"/>
            <a:ext cx="2106000" cy="3662722"/>
            <a:chOff x="3320450" y="1304875"/>
            <a:chExt cx="2632500" cy="3416400"/>
          </a:xfrm>
        </p:grpSpPr>
        <p:sp>
          <p:nvSpPr>
            <p:cNvPr id="27"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34" name="Google Shape;339;p52"/>
          <p:cNvSpPr txBox="1"/>
          <p:nvPr/>
        </p:nvSpPr>
        <p:spPr>
          <a:xfrm>
            <a:off x="2393335" y="1809996"/>
            <a:ext cx="2103120" cy="3255081"/>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sz="1200" dirty="0">
                <a:solidFill>
                  <a:schemeClr val="bg2"/>
                </a:solidFill>
                <a:latin typeface="Roboto" panose="020B0604020202020204" charset="0"/>
                <a:ea typeface="Roboto" panose="020B0604020202020204" charset="0"/>
              </a:rPr>
              <a:t>The indictment excluded SGBV charges, despite publicly available information about its occurrence. </a:t>
            </a:r>
          </a:p>
          <a:p>
            <a:pPr>
              <a:lnSpc>
                <a:spcPct val="114000"/>
              </a:lnSpc>
              <a:spcAft>
                <a:spcPts val="1600"/>
              </a:spcAft>
            </a:pPr>
            <a:r>
              <a:rPr lang="en-US" sz="1200" dirty="0">
                <a:solidFill>
                  <a:schemeClr val="bg2"/>
                </a:solidFill>
                <a:latin typeface="Roboto" panose="020B0604020202020204" charset="0"/>
                <a:ea typeface="Roboto" panose="020B0604020202020204" charset="0"/>
              </a:rPr>
              <a:t>Since evidence about SGBV came up during trial, some hoped the court would order reparations for SGBV against girl child soldiers. </a:t>
            </a:r>
          </a:p>
          <a:p>
            <a:pPr>
              <a:lnSpc>
                <a:spcPct val="114000"/>
              </a:lnSpc>
              <a:spcAft>
                <a:spcPts val="1600"/>
              </a:spcAft>
            </a:pPr>
            <a:r>
              <a:rPr lang="en-US" sz="1200" dirty="0">
                <a:solidFill>
                  <a:schemeClr val="bg2"/>
                </a:solidFill>
                <a:latin typeface="Roboto" panose="020B0604020202020204" charset="0"/>
                <a:ea typeface="Roboto" panose="020B0604020202020204" charset="0"/>
              </a:rPr>
              <a:t>But no reparations would be given for SGBV since these crimes were not charged.</a:t>
            </a:r>
          </a:p>
        </p:txBody>
      </p:sp>
      <p:sp>
        <p:nvSpPr>
          <p:cNvPr id="38" name="Google Shape;339;p52"/>
          <p:cNvSpPr txBox="1"/>
          <p:nvPr/>
        </p:nvSpPr>
        <p:spPr>
          <a:xfrm>
            <a:off x="4638374" y="1876371"/>
            <a:ext cx="2133627"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sz="1200" dirty="0">
                <a:solidFill>
                  <a:schemeClr val="bg2"/>
                </a:solidFill>
                <a:latin typeface="Roboto" panose="020B0604020202020204" charset="0"/>
                <a:ea typeface="Roboto" panose="020B0604020202020204" charset="0"/>
              </a:rPr>
              <a:t>The first indictment charging SGBV against men as rape. </a:t>
            </a:r>
          </a:p>
          <a:p>
            <a:pPr>
              <a:lnSpc>
                <a:spcPct val="114000"/>
              </a:lnSpc>
              <a:spcAft>
                <a:spcPts val="1600"/>
              </a:spcAft>
            </a:pPr>
            <a:r>
              <a:rPr lang="en-US" sz="1200" dirty="0">
                <a:solidFill>
                  <a:schemeClr val="bg2"/>
                </a:solidFill>
                <a:latin typeface="Roboto" panose="020B0604020202020204" charset="0"/>
                <a:ea typeface="Roboto" panose="020B0604020202020204" charset="0"/>
              </a:rPr>
              <a:t>The ICC’s first conviction for SGBV crimes via command responsibility.</a:t>
            </a:r>
          </a:p>
          <a:p>
            <a:pPr>
              <a:lnSpc>
                <a:spcPct val="114000"/>
              </a:lnSpc>
              <a:spcAft>
                <a:spcPts val="1600"/>
              </a:spcAft>
            </a:pPr>
            <a:r>
              <a:rPr lang="en-US" sz="1200" dirty="0">
                <a:solidFill>
                  <a:schemeClr val="bg2"/>
                </a:solidFill>
                <a:latin typeface="Roboto" panose="020B0604020202020204" charset="0"/>
                <a:ea typeface="Roboto" panose="020B0604020202020204" charset="0"/>
              </a:rPr>
              <a:t>His conviction was unanimously overturned two years later in June 2018.</a:t>
            </a:r>
          </a:p>
          <a:p>
            <a:pPr>
              <a:lnSpc>
                <a:spcPct val="114000"/>
              </a:lnSpc>
              <a:spcAft>
                <a:spcPts val="1600"/>
              </a:spcAft>
            </a:pPr>
            <a:r>
              <a:rPr lang="en-US" sz="1200" dirty="0">
                <a:solidFill>
                  <a:schemeClr val="bg2"/>
                </a:solidFill>
                <a:latin typeface="Roboto" panose="020B0604020202020204" charset="0"/>
                <a:ea typeface="Roboto" panose="020B0604020202020204" charset="0"/>
              </a:rPr>
              <a:t>The ICC has yet to convict for SGBV to date.</a:t>
            </a:r>
          </a:p>
        </p:txBody>
      </p:sp>
      <p:sp>
        <p:nvSpPr>
          <p:cNvPr id="39" name="Google Shape;339;p52"/>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a:lnSpc>
                <a:spcPct val="114000"/>
              </a:lnSpc>
              <a:spcAft>
                <a:spcPts val="1600"/>
              </a:spcAft>
            </a:pPr>
            <a:r>
              <a:rPr lang="en-US" dirty="0">
                <a:solidFill>
                  <a:schemeClr val="bg2"/>
                </a:solidFill>
                <a:latin typeface="Roboto" panose="020B0604020202020204" charset="0"/>
                <a:ea typeface="Roboto" panose="020B0604020202020204" charset="0"/>
                <a:cs typeface="Roboto"/>
                <a:sym typeface="Roboto"/>
              </a:rPr>
              <a:t>One of the first times the ICC has attempted to indict on the basis of gender-based persecution.</a:t>
            </a:r>
          </a:p>
          <a:p>
            <a:pPr>
              <a:lnSpc>
                <a:spcPct val="114000"/>
              </a:lnSpc>
              <a:spcAft>
                <a:spcPts val="1600"/>
              </a:spcAft>
            </a:pPr>
            <a:r>
              <a:rPr lang="en-US" dirty="0">
                <a:solidFill>
                  <a:schemeClr val="bg2"/>
                </a:solidFill>
                <a:latin typeface="Roboto" panose="020B0604020202020204" charset="0"/>
                <a:ea typeface="Roboto" panose="020B0604020202020204" charset="0"/>
                <a:cs typeface="Roboto"/>
                <a:sym typeface="Roboto"/>
              </a:rPr>
              <a:t>His official confirmation of charges meeting is currently scheduled for May 2019.</a:t>
            </a:r>
            <a:endParaRPr dirty="0">
              <a:solidFill>
                <a:schemeClr val="bg2"/>
              </a:solidFill>
              <a:latin typeface="Roboto" panose="020B0604020202020204" charset="0"/>
              <a:ea typeface="Roboto" panose="020B0604020202020204" charset="0"/>
              <a:cs typeface="Roboto"/>
              <a:sym typeface="Roboto"/>
            </a:endParaRPr>
          </a:p>
        </p:txBody>
      </p:sp>
      <p:sp>
        <p:nvSpPr>
          <p:cNvPr id="24" name="Google Shape;338;p52"/>
          <p:cNvSpPr txBox="1"/>
          <p:nvPr/>
        </p:nvSpPr>
        <p:spPr>
          <a:xfrm>
            <a:off x="2377774" y="1402355"/>
            <a:ext cx="2115801" cy="461400"/>
          </a:xfrm>
          <a:prstGeom prst="rect">
            <a:avLst/>
          </a:prstGeom>
          <a:noFill/>
          <a:ln>
            <a:noFill/>
          </a:ln>
        </p:spPr>
        <p:txBody>
          <a:bodyPr spcFirstLastPara="1" wrap="square" lIns="91425" tIns="91425" rIns="91425" bIns="91425" anchor="t" anchorCtr="0">
            <a:noAutofit/>
          </a:bodyPr>
          <a:lstStyle/>
          <a:p>
            <a:pPr lvl="0" algn="ctr">
              <a:lnSpc>
                <a:spcPct val="115000"/>
              </a:lnSpc>
            </a:pPr>
            <a:r>
              <a:rPr lang="en-US" sz="1600" i="1" dirty="0">
                <a:solidFill>
                  <a:schemeClr val="bg1"/>
                </a:solidFill>
              </a:rPr>
              <a:t>Lubanga </a:t>
            </a:r>
            <a:r>
              <a:rPr lang="en-US" sz="1600" dirty="0">
                <a:solidFill>
                  <a:schemeClr val="bg1"/>
                </a:solidFill>
              </a:rPr>
              <a:t>(2012)</a:t>
            </a:r>
            <a:endParaRPr lang="en-US" sz="1600" dirty="0">
              <a:solidFill>
                <a:schemeClr val="bg1"/>
              </a:solidFill>
              <a:latin typeface="Roboto" panose="020B0604020202020204" charset="0"/>
              <a:ea typeface="Roboto" panose="020B0604020202020204" charset="0"/>
              <a:cs typeface="Roboto"/>
              <a:sym typeface="Roboto"/>
            </a:endParaRPr>
          </a:p>
        </p:txBody>
      </p:sp>
      <p:sp>
        <p:nvSpPr>
          <p:cNvPr id="25" name="Google Shape;338;p52"/>
          <p:cNvSpPr txBox="1"/>
          <p:nvPr/>
        </p:nvSpPr>
        <p:spPr>
          <a:xfrm>
            <a:off x="4656433" y="1393799"/>
            <a:ext cx="2115568" cy="461400"/>
          </a:xfrm>
          <a:prstGeom prst="rect">
            <a:avLst/>
          </a:prstGeom>
          <a:noFill/>
          <a:ln>
            <a:noFill/>
          </a:ln>
        </p:spPr>
        <p:txBody>
          <a:bodyPr spcFirstLastPara="1" wrap="square" lIns="91425" tIns="91425" rIns="91425" bIns="91425" anchor="t" anchorCtr="0">
            <a:noAutofit/>
          </a:bodyPr>
          <a:lstStyle/>
          <a:p>
            <a:pPr lvl="0" algn="ctr">
              <a:lnSpc>
                <a:spcPct val="115000"/>
              </a:lnSpc>
            </a:pPr>
            <a:r>
              <a:rPr lang="en-US" sz="1600" i="1" dirty="0">
                <a:solidFill>
                  <a:schemeClr val="bg1"/>
                </a:solidFill>
              </a:rPr>
              <a:t>Bemba</a:t>
            </a:r>
            <a:r>
              <a:rPr lang="en-US" sz="1600" dirty="0">
                <a:solidFill>
                  <a:schemeClr val="bg1"/>
                </a:solidFill>
              </a:rPr>
              <a:t> (2016)</a:t>
            </a:r>
            <a:endParaRPr lang="en-US" sz="1600" dirty="0">
              <a:solidFill>
                <a:schemeClr val="bg1"/>
              </a:solidFill>
              <a:latin typeface="Roboto" panose="020B0604020202020204" charset="0"/>
              <a:ea typeface="Roboto" panose="020B0604020202020204" charset="0"/>
              <a:cs typeface="Roboto"/>
              <a:sym typeface="Roboto"/>
            </a:endParaRPr>
          </a:p>
        </p:txBody>
      </p:sp>
      <p:sp>
        <p:nvSpPr>
          <p:cNvPr id="30" name="Google Shape;338;p52"/>
          <p:cNvSpPr txBox="1"/>
          <p:nvPr/>
        </p:nvSpPr>
        <p:spPr>
          <a:xfrm>
            <a:off x="6953980" y="1375718"/>
            <a:ext cx="2103120" cy="461400"/>
          </a:xfrm>
          <a:prstGeom prst="rect">
            <a:avLst/>
          </a:prstGeom>
          <a:noFill/>
          <a:ln>
            <a:noFill/>
          </a:ln>
        </p:spPr>
        <p:txBody>
          <a:bodyPr spcFirstLastPara="1" wrap="square" lIns="91425" tIns="91425" rIns="91425" bIns="91425" anchor="t" anchorCtr="0">
            <a:noAutofit/>
          </a:bodyPr>
          <a:lstStyle/>
          <a:p>
            <a:pPr lvl="0" algn="ctr">
              <a:lnSpc>
                <a:spcPct val="115000"/>
              </a:lnSpc>
            </a:pPr>
            <a:r>
              <a:rPr lang="en-US" sz="1600" i="1" dirty="0">
                <a:solidFill>
                  <a:schemeClr val="bg1"/>
                </a:solidFill>
              </a:rPr>
              <a:t>Al-Hassan </a:t>
            </a:r>
            <a:r>
              <a:rPr lang="en-US" sz="1600" dirty="0">
                <a:solidFill>
                  <a:schemeClr val="bg1"/>
                </a:solidFill>
              </a:rPr>
              <a:t>(ongoing)</a:t>
            </a:r>
            <a:endParaRPr lang="en-US" sz="1600" dirty="0">
              <a:solidFill>
                <a:schemeClr val="bg1"/>
              </a:solidFill>
              <a:latin typeface="Roboto" panose="020B0604020202020204" charset="0"/>
              <a:ea typeface="Roboto" panose="020B0604020202020204" charset="0"/>
              <a:cs typeface="Roboto"/>
              <a:sym typeface="Roboto"/>
            </a:endParaRPr>
          </a:p>
        </p:txBody>
      </p:sp>
    </p:spTree>
    <p:extLst>
      <p:ext uri="{BB962C8B-B14F-4D97-AF65-F5344CB8AC3E}">
        <p14:creationId xmlns:p14="http://schemas.microsoft.com/office/powerpoint/2010/main" val="2652990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7. Establishing Priorities </a:t>
            </a:r>
            <a:endParaRPr dirty="0"/>
          </a:p>
        </p:txBody>
      </p:sp>
      <p:sp>
        <p:nvSpPr>
          <p:cNvPr id="100" name="Google Shape;100;p19"/>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indent="0">
              <a:spcAft>
                <a:spcPts val="1600"/>
              </a:spcAft>
              <a:buNone/>
            </a:pPr>
            <a:r>
              <a:rPr lang="en-US" sz="1800" dirty="0"/>
              <a:t>Prosecutions can better understand SGBV crimes, as well as how social and political systems exacerbate violence against women through:</a:t>
            </a:r>
            <a:endParaRPr lang="en-US" sz="1800" dirty="0">
              <a:solidFill>
                <a:schemeClr val="bg2"/>
              </a:solidFill>
            </a:endParaRPr>
          </a:p>
          <a:p>
            <a:pPr marL="285750" indent="-285750">
              <a:spcAft>
                <a:spcPts val="1600"/>
              </a:spcAft>
            </a:pPr>
            <a:r>
              <a:rPr lang="en-US" sz="1800" dirty="0">
                <a:solidFill>
                  <a:schemeClr val="bg2"/>
                </a:solidFill>
              </a:rPr>
              <a:t>mapping exercises;</a:t>
            </a:r>
          </a:p>
          <a:p>
            <a:pPr marL="285750" indent="-285750">
              <a:spcAft>
                <a:spcPts val="1600"/>
              </a:spcAft>
            </a:pPr>
            <a:r>
              <a:rPr lang="en-US" sz="1800" dirty="0">
                <a:solidFill>
                  <a:schemeClr val="bg2"/>
                </a:solidFill>
              </a:rPr>
              <a:t>consultations</a:t>
            </a:r>
            <a:r>
              <a:rPr lang="en-US" sz="1800" b="1" dirty="0">
                <a:solidFill>
                  <a:schemeClr val="bg2"/>
                </a:solidFill>
              </a:rPr>
              <a:t> </a:t>
            </a:r>
            <a:r>
              <a:rPr lang="en-US" sz="1800" dirty="0">
                <a:solidFill>
                  <a:schemeClr val="bg2"/>
                </a:solidFill>
              </a:rPr>
              <a:t>with women’s groups and key stakeholders.</a:t>
            </a:r>
            <a:endParaRPr sz="1800" dirty="0">
              <a:solidFill>
                <a:schemeClr val="bg2"/>
              </a:solidFill>
            </a:endParaRPr>
          </a:p>
        </p:txBody>
      </p:sp>
      <p:sp>
        <p:nvSpPr>
          <p:cNvPr id="4" name="Rectangle 3">
            <a:extLst>
              <a:ext uri="{FF2B5EF4-FFF2-40B4-BE49-F238E27FC236}">
                <a16:creationId xmlns:a16="http://schemas.microsoft.com/office/drawing/2014/main" id="{A6719D16-097D-42F3-8FEE-453C42D3C7E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Identifying Acts of Harm and Patterns of Violations</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0" indent="0">
              <a:lnSpc>
                <a:spcPct val="114000"/>
              </a:lnSpc>
              <a:spcAft>
                <a:spcPts val="1600"/>
              </a:spcAft>
            </a:pPr>
            <a:r>
              <a:rPr lang="en-US" dirty="0">
                <a:solidFill>
                  <a:schemeClr val="bg2"/>
                </a:solidFill>
              </a:rPr>
              <a:t>Mapping</a:t>
            </a:r>
            <a:r>
              <a:rPr lang="en-US" b="1" dirty="0">
                <a:solidFill>
                  <a:schemeClr val="bg2"/>
                </a:solidFill>
              </a:rPr>
              <a:t> </a:t>
            </a:r>
            <a:r>
              <a:rPr lang="en-US" dirty="0">
                <a:solidFill>
                  <a:schemeClr val="bg2"/>
                </a:solidFill>
              </a:rPr>
              <a:t>exercise can help determine what kinds of crimes occurred, when and where they occurred, who the victims were, and the likely identity of perpetrators and their chain of command.</a:t>
            </a:r>
          </a:p>
          <a:p>
            <a:pPr marL="0" indent="0">
              <a:lnSpc>
                <a:spcPct val="114000"/>
              </a:lnSpc>
              <a:spcAft>
                <a:spcPts val="1600"/>
              </a:spcAft>
            </a:pPr>
            <a:r>
              <a:rPr lang="en-US" dirty="0">
                <a:solidFill>
                  <a:schemeClr val="bg2"/>
                </a:solidFill>
              </a:rPr>
              <a:t>Mapping exercises should be used to identify patterns of violations.</a:t>
            </a:r>
          </a:p>
          <a:p>
            <a:pPr marL="0" indent="0">
              <a:lnSpc>
                <a:spcPct val="114000"/>
              </a:lnSpc>
              <a:spcAft>
                <a:spcPts val="1600"/>
              </a:spcAft>
            </a:pPr>
            <a:r>
              <a:rPr lang="en-US" dirty="0">
                <a:solidFill>
                  <a:schemeClr val="bg2"/>
                </a:solidFill>
              </a:rPr>
              <a:t>Pattern is a set of events that together imply some degree of planning and centralized control. </a:t>
            </a:r>
          </a:p>
          <a:p>
            <a:pPr marL="0" indent="0">
              <a:lnSpc>
                <a:spcPct val="114000"/>
              </a:lnSpc>
              <a:spcAft>
                <a:spcPts val="1600"/>
              </a:spcAft>
            </a:pPr>
            <a:r>
              <a:rPr lang="en-US" dirty="0">
                <a:solidFill>
                  <a:schemeClr val="bg2"/>
                </a:solidFill>
              </a:rPr>
              <a:t>Evidence of patterns can help prove that a particular crime was part of a planned process.</a:t>
            </a:r>
          </a:p>
        </p:txBody>
      </p:sp>
      <p:pic>
        <p:nvPicPr>
          <p:cNvPr id="1026" name="Picture 2" descr="https://lh5.googleusercontent.com/hnRSus9TBTJLAqkTliYqR7hufU8VKqe_iWr0MkKQ1FrY8HM2LbyEAGAaNSlQw1OjaV7YaCIa3hVKsgCcFOtBzl4e75Dp0KuLVuyugrP6l5wfQ_htxirqo6mwjJX7ofdYFcC7i0KMYPI">
            <a:extLst>
              <a:ext uri="{FF2B5EF4-FFF2-40B4-BE49-F238E27FC236}">
                <a16:creationId xmlns:a16="http://schemas.microsoft.com/office/drawing/2014/main" id="{F6169483-2D37-45D3-8B8C-D1D79BCB0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63323"/>
            <a:ext cx="4572000" cy="32801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79AEEE4-1951-4C02-BD9A-B6EF802A383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008525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lvl="0"/>
            <a:r>
              <a:rPr lang="en-US" sz="3600" dirty="0">
                <a:solidFill>
                  <a:schemeClr val="accent1"/>
                </a:solidFill>
                <a:latin typeface="Merriweather" panose="020B0604020202020204" charset="0"/>
              </a:rPr>
              <a:t>Rwanda</a:t>
            </a:r>
            <a:endParaRPr sz="3600" dirty="0">
              <a:solidFill>
                <a:schemeClr val="accent1"/>
              </a:solidFill>
              <a:latin typeface="Merriweather" panose="020B0604020202020204" charset="0"/>
              <a:ea typeface="Merriweather"/>
              <a:cs typeface="Merriweather"/>
              <a:sym typeface="Merriweathe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039" y="151838"/>
            <a:ext cx="6954961" cy="4839824"/>
          </a:xfrm>
          <a:prstGeom prst="rect">
            <a:avLst/>
          </a:prstGeom>
        </p:spPr>
      </p:pic>
    </p:spTree>
    <p:extLst>
      <p:ext uri="{BB962C8B-B14F-4D97-AF65-F5344CB8AC3E}">
        <p14:creationId xmlns:p14="http://schemas.microsoft.com/office/powerpoint/2010/main" val="1821189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47374"/>
            <a:ext cx="4261800" cy="1790951"/>
          </a:xfrm>
          <a:prstGeom prst="rect">
            <a:avLst/>
          </a:prstGeom>
        </p:spPr>
        <p:txBody>
          <a:bodyPr spcFirstLastPara="1" wrap="square" lIns="91425" tIns="91425" rIns="91425" bIns="91425" anchor="ctr" anchorCtr="0">
            <a:noAutofit/>
          </a:bodyPr>
          <a:lstStyle/>
          <a:p>
            <a:pPr lvl="0"/>
            <a:r>
              <a:rPr lang="en-US" sz="2400" dirty="0"/>
              <a:t>Importance of Consulting Women’s Groups and Other Key Stakeholders</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400050" indent="-285750">
              <a:lnSpc>
                <a:spcPct val="114000"/>
              </a:lnSpc>
              <a:spcAft>
                <a:spcPts val="1600"/>
              </a:spcAft>
              <a:buClr>
                <a:schemeClr val="bg2"/>
              </a:buClr>
              <a:buFont typeface="Roboto" panose="020B0604020202020204" charset="0"/>
              <a:buChar char="●"/>
            </a:pPr>
            <a:r>
              <a:rPr lang="en-US" dirty="0">
                <a:solidFill>
                  <a:schemeClr val="bg2"/>
                </a:solidFill>
              </a:rPr>
              <a:t>More thoroughly capture the gender dimension of international crimes</a:t>
            </a:r>
          </a:p>
          <a:p>
            <a:pPr marL="400050" indent="-285750">
              <a:lnSpc>
                <a:spcPct val="114000"/>
              </a:lnSpc>
              <a:spcAft>
                <a:spcPts val="1600"/>
              </a:spcAft>
              <a:buClr>
                <a:schemeClr val="bg2"/>
              </a:buClr>
              <a:buFont typeface="Roboto" panose="020B0604020202020204" charset="0"/>
              <a:buChar char="●"/>
            </a:pPr>
            <a:r>
              <a:rPr lang="en-US" dirty="0">
                <a:solidFill>
                  <a:schemeClr val="bg2"/>
                </a:solidFill>
              </a:rPr>
              <a:t>Ensure that victims have a direct say regarding the definition of violations</a:t>
            </a:r>
          </a:p>
          <a:p>
            <a:pPr marL="400050" indent="-285750">
              <a:lnSpc>
                <a:spcPct val="114000"/>
              </a:lnSpc>
              <a:spcAft>
                <a:spcPts val="1600"/>
              </a:spcAft>
              <a:buClr>
                <a:schemeClr val="bg2"/>
              </a:buClr>
              <a:buFont typeface="Roboto" panose="020B0604020202020204" charset="0"/>
              <a:buChar char="●"/>
            </a:pPr>
            <a:r>
              <a:rPr lang="en-US" dirty="0">
                <a:solidFill>
                  <a:schemeClr val="bg2"/>
                </a:solidFill>
              </a:rPr>
              <a:t>Understand the financial and emotional needs of victims and witnesses</a:t>
            </a:r>
          </a:p>
          <a:p>
            <a:pPr marL="400050" indent="-285750">
              <a:lnSpc>
                <a:spcPct val="114000"/>
              </a:lnSpc>
              <a:spcAft>
                <a:spcPts val="1600"/>
              </a:spcAft>
              <a:buClr>
                <a:schemeClr val="bg2"/>
              </a:buClr>
              <a:buFont typeface="Roboto" panose="020B0604020202020204" charset="0"/>
              <a:buChar char="●"/>
            </a:pPr>
            <a:r>
              <a:rPr lang="en-US" dirty="0">
                <a:solidFill>
                  <a:schemeClr val="bg2"/>
                </a:solidFill>
              </a:rPr>
              <a:t>Understand potential challenges in the selection of cases as well as victims and witnesses</a:t>
            </a:r>
          </a:p>
        </p:txBody>
      </p:sp>
      <p:pic>
        <p:nvPicPr>
          <p:cNvPr id="2050" name="Picture 2" descr="https://lh5.googleusercontent.com/hb-2s6bONHqrG9qjMmRAtoAOCpeO4ZYOhKSgaEDE2o0mbBbTDzlwfSwLu5l1dqNwWwXdGhZzOU8x7d1PSQzFx3BNm8EplTSIbUtY4WBnHN2yhkjIJ80wczSFLkB430121M-sWx3kKSU">
            <a:extLst>
              <a:ext uri="{FF2B5EF4-FFF2-40B4-BE49-F238E27FC236}">
                <a16:creationId xmlns:a16="http://schemas.microsoft.com/office/drawing/2014/main" id="{B3CDCF77-FA7A-428E-ACF6-4131C6F22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8" y="2121694"/>
            <a:ext cx="4561621" cy="30218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C3718D7-48D2-4518-8E70-06F5F4AA23E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148671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3" name="Picture 2">
            <a:extLst>
              <a:ext uri="{FF2B5EF4-FFF2-40B4-BE49-F238E27FC236}">
                <a16:creationId xmlns:a16="http://schemas.microsoft.com/office/drawing/2014/main" id="{4A54D86E-9F48-4422-B539-691B1FE80007}"/>
              </a:ext>
            </a:extLst>
          </p:cNvPr>
          <p:cNvPicPr>
            <a:picLocks noChangeAspect="1"/>
          </p:cNvPicPr>
          <p:nvPr/>
        </p:nvPicPr>
        <p:blipFill>
          <a:blip r:embed="rId3"/>
          <a:stretch>
            <a:fillRect/>
          </a:stretch>
        </p:blipFill>
        <p:spPr>
          <a:xfrm>
            <a:off x="1793081" y="723048"/>
            <a:ext cx="6644706" cy="4420451"/>
          </a:xfrm>
          <a:prstGeom prst="rect">
            <a:avLst/>
          </a:prstGeom>
        </p:spPr>
      </p:pic>
      <p:sp>
        <p:nvSpPr>
          <p:cNvPr id="174" name="Google Shape;174;p27"/>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lvl="0"/>
            <a:r>
              <a:rPr lang="en-US" sz="3600" dirty="0">
                <a:solidFill>
                  <a:schemeClr val="accent1"/>
                </a:solidFill>
                <a:latin typeface="Merriweather" panose="020B0604020202020204" charset="0"/>
              </a:rPr>
              <a:t>Sierra Leone</a:t>
            </a:r>
            <a:endParaRPr sz="3600" dirty="0">
              <a:solidFill>
                <a:schemeClr val="accent1"/>
              </a:solidFill>
              <a:latin typeface="Merriweather" panose="020B0604020202020204" charset="0"/>
              <a:ea typeface="Merriweather"/>
              <a:cs typeface="Merriweather"/>
              <a:sym typeface="Merriweather"/>
            </a:endParaRPr>
          </a:p>
        </p:txBody>
      </p:sp>
    </p:spTree>
    <p:extLst>
      <p:ext uri="{BB962C8B-B14F-4D97-AF65-F5344CB8AC3E}">
        <p14:creationId xmlns:p14="http://schemas.microsoft.com/office/powerpoint/2010/main" val="3559276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8. Bias as a Challenge to Prosecuting SGBV </a:t>
            </a:r>
            <a:endParaRPr dirty="0"/>
          </a:p>
        </p:txBody>
      </p:sp>
      <p:sp>
        <p:nvSpPr>
          <p:cNvPr id="106" name="Google Shape;106;p20"/>
          <p:cNvSpPr txBox="1">
            <a:spLocks noGrp="1"/>
          </p:cNvSpPr>
          <p:nvPr>
            <p:ph type="body" idx="1"/>
          </p:nvPr>
        </p:nvSpPr>
        <p:spPr>
          <a:xfrm>
            <a:off x="4644675" y="114300"/>
            <a:ext cx="4166400" cy="4914899"/>
          </a:xfrm>
          <a:prstGeom prst="rect">
            <a:avLst/>
          </a:prstGeom>
        </p:spPr>
        <p:txBody>
          <a:bodyPr spcFirstLastPara="1" wrap="square" lIns="91425" tIns="91425" rIns="91425" bIns="91425" anchor="ctr" anchorCtr="0">
            <a:noAutofit/>
          </a:bodyPr>
          <a:lstStyle/>
          <a:p>
            <a:pPr marL="0" lvl="0" indent="0">
              <a:spcAft>
                <a:spcPts val="1600"/>
              </a:spcAft>
              <a:buNone/>
            </a:pPr>
            <a:r>
              <a:rPr lang="en-US" sz="1600" dirty="0"/>
              <a:t>Victims of SGBV experience bias, discrimination, and blame from their families, communities, police, and judicial actors.</a:t>
            </a:r>
          </a:p>
          <a:p>
            <a:pPr marL="0" lvl="0" indent="0">
              <a:spcAft>
                <a:spcPts val="1600"/>
              </a:spcAft>
              <a:buNone/>
            </a:pPr>
            <a:endParaRPr lang="en-US" sz="1600" dirty="0"/>
          </a:p>
          <a:p>
            <a:pPr marL="0" lvl="0" indent="0">
              <a:spcAft>
                <a:spcPts val="1600"/>
              </a:spcAft>
              <a:buNone/>
            </a:pPr>
            <a:r>
              <a:rPr lang="en-US" sz="1600" dirty="0"/>
              <a:t>Fear of stigma and rejection by family can deter victims from reporting or cooperating with prosecutions.</a:t>
            </a:r>
          </a:p>
          <a:p>
            <a:pPr marL="0" lvl="0" indent="0">
              <a:spcAft>
                <a:spcPts val="1600"/>
              </a:spcAft>
              <a:buNone/>
            </a:pPr>
            <a:endParaRPr lang="en-US" sz="1600" dirty="0"/>
          </a:p>
          <a:p>
            <a:pPr marL="0" lvl="0" indent="0">
              <a:spcAft>
                <a:spcPts val="1600"/>
              </a:spcAft>
              <a:buNone/>
            </a:pPr>
            <a:r>
              <a:rPr lang="en-US" sz="1600" dirty="0"/>
              <a:t>Prosecutors can be reluctant to try SGBV crimes because of evidentiary problems and subjective misconceptions about SGBV and its victims.</a:t>
            </a:r>
          </a:p>
        </p:txBody>
      </p:sp>
      <p:sp>
        <p:nvSpPr>
          <p:cNvPr id="4" name="Rectangle 3">
            <a:extLst>
              <a:ext uri="{FF2B5EF4-FFF2-40B4-BE49-F238E27FC236}">
                <a16:creationId xmlns:a16="http://schemas.microsoft.com/office/drawing/2014/main" id="{15FE0F7F-D67B-4969-B82C-A034FC3A976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9. Importance of Staffing</a:t>
            </a:r>
            <a:endParaRPr dirty="0"/>
          </a:p>
        </p:txBody>
      </p:sp>
      <p:sp>
        <p:nvSpPr>
          <p:cNvPr id="112" name="Google Shape;112;p21"/>
          <p:cNvSpPr txBox="1">
            <a:spLocks noGrp="1"/>
          </p:cNvSpPr>
          <p:nvPr>
            <p:ph type="body" idx="1"/>
          </p:nvPr>
        </p:nvSpPr>
        <p:spPr>
          <a:xfrm>
            <a:off x="4495797" y="500925"/>
            <a:ext cx="4470401" cy="4098600"/>
          </a:xfrm>
          <a:prstGeom prst="rect">
            <a:avLst/>
          </a:prstGeom>
        </p:spPr>
        <p:txBody>
          <a:bodyPr spcFirstLastPara="1" wrap="square" lIns="91425" tIns="91425" rIns="91425" bIns="91425" anchor="t" anchorCtr="0">
            <a:noAutofit/>
          </a:bodyPr>
          <a:lstStyle/>
          <a:p>
            <a:pPr marL="146050" lvl="0" indent="0">
              <a:spcAft>
                <a:spcPts val="1600"/>
              </a:spcAft>
              <a:buNone/>
            </a:pPr>
            <a:r>
              <a:rPr lang="en-US" sz="1800" dirty="0"/>
              <a:t>Dedicated gender experts on staff, including the judicial bench, helps successfully adjudicate SGBV crimes.</a:t>
            </a:r>
          </a:p>
          <a:p>
            <a:pPr marL="146050" indent="0">
              <a:spcAft>
                <a:spcPts val="1600"/>
              </a:spcAft>
              <a:buNone/>
            </a:pPr>
            <a:endParaRPr lang="en-US" sz="1800" b="1" dirty="0"/>
          </a:p>
          <a:p>
            <a:pPr marL="146050" indent="0">
              <a:spcAft>
                <a:spcPts val="1600"/>
              </a:spcAft>
              <a:buNone/>
            </a:pPr>
            <a:r>
              <a:rPr lang="en-US" sz="1800" dirty="0"/>
              <a:t>Gender representation and expertise should be a factor in the recruitment of staff, prosecutors, and judges.</a:t>
            </a:r>
          </a:p>
          <a:p>
            <a:pPr marL="146050" indent="0">
              <a:spcAft>
                <a:spcPts val="1600"/>
              </a:spcAft>
              <a:buNone/>
            </a:pPr>
            <a:endParaRPr lang="en-US" sz="1800" dirty="0"/>
          </a:p>
          <a:p>
            <a:pPr marL="146050" indent="0">
              <a:spcAft>
                <a:spcPts val="1600"/>
              </a:spcAft>
              <a:buNone/>
            </a:pPr>
            <a:r>
              <a:rPr lang="en-US" sz="1800" dirty="0"/>
              <a:t>All staff members should receive gender training on a regular, ongoing basis.</a:t>
            </a:r>
            <a:endParaRPr sz="1800" dirty="0"/>
          </a:p>
        </p:txBody>
      </p:sp>
      <p:pic>
        <p:nvPicPr>
          <p:cNvPr id="3074" name="Picture 2" descr="https://lh3.googleusercontent.com/9NtqzZk85lJYC7cCkWfabRpvSveddugSH0g1zjOe-aX31hJ45ZOKJmWmQqrpw1qzAs3RtSr81xp13SnLo34hkwNakkwSva08d36V61-rAf0vPYpCA6SD_kGbGk23wQY_af8G8WRCr7s">
            <a:extLst>
              <a:ext uri="{FF2B5EF4-FFF2-40B4-BE49-F238E27FC236}">
                <a16:creationId xmlns:a16="http://schemas.microsoft.com/office/drawing/2014/main" id="{D339CC25-5775-454F-B359-C8F9F9C8B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4569"/>
            <a:ext cx="4313953" cy="28789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A43D33F-721D-401D-B9F1-040EA0DAAAA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lvl="0"/>
            <a:r>
              <a:rPr lang="en-US" sz="3600" dirty="0">
                <a:solidFill>
                  <a:schemeClr val="accent1"/>
                </a:solidFill>
                <a:latin typeface="Merriweather" panose="020B0604020202020204" charset="0"/>
              </a:rPr>
              <a:t>Rwanda</a:t>
            </a:r>
            <a:endParaRPr sz="3600" dirty="0">
              <a:solidFill>
                <a:schemeClr val="accent1"/>
              </a:solidFill>
              <a:latin typeface="Merriweather" panose="020B0604020202020204" charset="0"/>
              <a:ea typeface="Merriweather"/>
              <a:cs typeface="Merriweather"/>
              <a:sym typeface="Merriweather"/>
            </a:endParaRPr>
          </a:p>
        </p:txBody>
      </p:sp>
      <p:pic>
        <p:nvPicPr>
          <p:cNvPr id="4" name="Google Shape;95;p21"/>
          <p:cNvPicPr preferRelativeResize="0"/>
          <p:nvPr/>
        </p:nvPicPr>
        <p:blipFill>
          <a:blip r:embed="rId3">
            <a:alphaModFix/>
          </a:blip>
          <a:stretch>
            <a:fillRect/>
          </a:stretch>
        </p:blipFill>
        <p:spPr>
          <a:xfrm>
            <a:off x="2855757" y="152400"/>
            <a:ext cx="3432487" cy="4838700"/>
          </a:xfrm>
          <a:prstGeom prst="rect">
            <a:avLst/>
          </a:prstGeom>
          <a:noFill/>
          <a:ln>
            <a:noFill/>
          </a:ln>
        </p:spPr>
      </p:pic>
      <p:sp>
        <p:nvSpPr>
          <p:cNvPr id="5" name="Rectangle 4">
            <a:extLst>
              <a:ext uri="{FF2B5EF4-FFF2-40B4-BE49-F238E27FC236}">
                <a16:creationId xmlns:a16="http://schemas.microsoft.com/office/drawing/2014/main" id="{0F6B8EED-C0F9-4511-8E6C-7A0BE4554DC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50502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2400" dirty="0"/>
              <a:t>Examples of SGBV</a:t>
            </a:r>
            <a:endParaRPr sz="2400" dirty="0"/>
          </a:p>
        </p:txBody>
      </p:sp>
      <p:sp>
        <p:nvSpPr>
          <p:cNvPr id="5" name="Google Shape;70;p14"/>
          <p:cNvSpPr txBox="1">
            <a:spLocks noGrp="1"/>
          </p:cNvSpPr>
          <p:nvPr>
            <p:ph type="body" idx="1"/>
          </p:nvPr>
        </p:nvSpPr>
        <p:spPr>
          <a:xfrm>
            <a:off x="4854224" y="1229421"/>
            <a:ext cx="4499326" cy="2973124"/>
          </a:xfrm>
          <a:prstGeom prst="rect">
            <a:avLst/>
          </a:prstGeom>
        </p:spPr>
        <p:txBody>
          <a:bodyPr spcFirstLastPara="1" wrap="square" lIns="91425" tIns="91425" rIns="91425" bIns="91425" numCol="2" anchor="t" anchorCtr="0">
            <a:noAutofit/>
          </a:bodyPr>
          <a:lstStyle/>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Rape</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Sexual slavery</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Enforced prostitution</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Forced marriage</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Forced pregnancy</a:t>
            </a:r>
          </a:p>
          <a:p>
            <a:pPr marL="285750" indent="-285750">
              <a:lnSpc>
                <a:spcPct val="114000"/>
              </a:lnSpc>
              <a:spcAft>
                <a:spcPts val="1600"/>
              </a:spcAft>
              <a:buClr>
                <a:schemeClr val="bg2"/>
              </a:buClr>
              <a:buSzPct val="100000"/>
              <a:buFont typeface="Roboto" panose="020B0604020202020204" charset="0"/>
              <a:buChar char="●"/>
            </a:pPr>
            <a:endParaRPr lang="en-US" dirty="0">
              <a:solidFill>
                <a:schemeClr val="bg2"/>
              </a:solidFill>
            </a:endParaRP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Forced abortion</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Enforced sterilization</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Castration</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Genital torture</a:t>
            </a:r>
          </a:p>
          <a:p>
            <a:pPr marL="285750" indent="-285750">
              <a:lnSpc>
                <a:spcPct val="114000"/>
              </a:lnSpc>
              <a:spcAft>
                <a:spcPts val="1600"/>
              </a:spcAft>
              <a:buClr>
                <a:schemeClr val="bg2"/>
              </a:buClr>
              <a:buSzPct val="100000"/>
              <a:buFont typeface="Roboto" panose="020B0604020202020204" charset="0"/>
              <a:buChar char="●"/>
            </a:pPr>
            <a:r>
              <a:rPr lang="en-US" dirty="0">
                <a:solidFill>
                  <a:schemeClr val="bg2"/>
                </a:solidFill>
              </a:rPr>
              <a:t>Forced nudity</a:t>
            </a:r>
          </a:p>
          <a:p>
            <a:pPr marL="285750" indent="-285750">
              <a:lnSpc>
                <a:spcPct val="114000"/>
              </a:lnSpc>
              <a:spcAft>
                <a:spcPts val="1600"/>
              </a:spcAft>
              <a:buClr>
                <a:schemeClr val="bg2"/>
              </a:buClr>
              <a:buSzPct val="100000"/>
              <a:buFont typeface="Roboto" panose="020B0604020202020204" charset="0"/>
              <a:buChar char="●"/>
            </a:pPr>
            <a:endParaRPr dirty="0">
              <a:solidFill>
                <a:schemeClr val="bg2"/>
              </a:solidFill>
            </a:endParaRPr>
          </a:p>
        </p:txBody>
      </p:sp>
      <p:sp>
        <p:nvSpPr>
          <p:cNvPr id="4" name="Rectangle 3">
            <a:extLst>
              <a:ext uri="{FF2B5EF4-FFF2-40B4-BE49-F238E27FC236}">
                <a16:creationId xmlns:a16="http://schemas.microsoft.com/office/drawing/2014/main" id="{48DB58C0-8BFF-4F9E-BB0E-AB58D63E328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658091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21"/>
          <p:cNvSpPr txBox="1">
            <a:spLocks noGrp="1"/>
          </p:cNvSpPr>
          <p:nvPr>
            <p:ph type="body" idx="1"/>
          </p:nvPr>
        </p:nvSpPr>
        <p:spPr>
          <a:xfrm>
            <a:off x="4495797" y="522450"/>
            <a:ext cx="4470401" cy="4098600"/>
          </a:xfrm>
          <a:prstGeom prst="rect">
            <a:avLst/>
          </a:prstGeom>
        </p:spPr>
        <p:txBody>
          <a:bodyPr spcFirstLastPara="1" wrap="square" lIns="91425" tIns="91425" rIns="91425" bIns="91425" anchor="ctr" anchorCtr="0">
            <a:noAutofit/>
          </a:bodyPr>
          <a:lstStyle/>
          <a:p>
            <a:pPr marL="146050" lvl="0" indent="0">
              <a:spcAft>
                <a:spcPts val="1600"/>
              </a:spcAft>
              <a:buNone/>
            </a:pPr>
            <a:r>
              <a:rPr lang="en-US" sz="1800" dirty="0"/>
              <a:t>The most important guiding principle in investigations is </a:t>
            </a:r>
            <a:r>
              <a:rPr lang="en-US" sz="1800" b="1" dirty="0"/>
              <a:t>do no harm</a:t>
            </a:r>
            <a:r>
              <a:rPr lang="en-US" sz="1800" dirty="0"/>
              <a:t>.</a:t>
            </a:r>
          </a:p>
          <a:p>
            <a:pPr marL="146050" indent="0">
              <a:spcAft>
                <a:spcPts val="1600"/>
              </a:spcAft>
              <a:buNone/>
            </a:pPr>
            <a:endParaRPr lang="en-US" sz="1800" dirty="0"/>
          </a:p>
          <a:p>
            <a:pPr marL="146050" indent="0">
              <a:spcAft>
                <a:spcPts val="1600"/>
              </a:spcAft>
              <a:buNone/>
            </a:pPr>
            <a:r>
              <a:rPr lang="en-US" sz="1800" dirty="0"/>
              <a:t>Victims and witnesses may need </a:t>
            </a:r>
            <a:r>
              <a:rPr lang="en-US" sz="1800" b="1" dirty="0"/>
              <a:t>logistical support</a:t>
            </a:r>
            <a:r>
              <a:rPr lang="en-US" sz="1800" dirty="0"/>
              <a:t> and </a:t>
            </a:r>
            <a:r>
              <a:rPr lang="en-US" sz="1800" b="1" dirty="0"/>
              <a:t>medical care </a:t>
            </a:r>
            <a:r>
              <a:rPr lang="en-US" sz="1800" dirty="0"/>
              <a:t>to enable their travel to testify, </a:t>
            </a:r>
            <a:r>
              <a:rPr lang="en-US" sz="1800" b="1" dirty="0"/>
              <a:t>witness protection</a:t>
            </a:r>
            <a:r>
              <a:rPr lang="en-US" sz="1800" dirty="0"/>
              <a:t>, and </a:t>
            </a:r>
            <a:r>
              <a:rPr lang="en-US" sz="1800" b="1" dirty="0"/>
              <a:t>psychosocial support </a:t>
            </a:r>
            <a:r>
              <a:rPr lang="en-US" sz="1800" dirty="0"/>
              <a:t>throughout the criminal justice process.</a:t>
            </a:r>
          </a:p>
          <a:p>
            <a:pPr marL="146050" indent="0">
              <a:spcAft>
                <a:spcPts val="1600"/>
              </a:spcAft>
              <a:buNone/>
            </a:pPr>
            <a:r>
              <a:rPr lang="en-US" sz="1800" dirty="0"/>
              <a:t> </a:t>
            </a:r>
          </a:p>
          <a:p>
            <a:pPr marL="146050" lvl="0" indent="0">
              <a:spcAft>
                <a:spcPts val="1600"/>
              </a:spcAft>
              <a:buNone/>
            </a:pPr>
            <a:r>
              <a:rPr lang="en-US" sz="1800" dirty="0"/>
              <a:t>National jurisdictions struggle more than international prosecutions with respect to such considerations.</a:t>
            </a:r>
            <a:endParaRPr sz="1800" dirty="0"/>
          </a:p>
        </p:txBody>
      </p:sp>
      <p:sp>
        <p:nvSpPr>
          <p:cNvPr id="6" name="Google Shape;117;p22"/>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10. Procedural Considerations </a:t>
            </a:r>
            <a:endParaRPr dirty="0"/>
          </a:p>
        </p:txBody>
      </p:sp>
      <p:sp>
        <p:nvSpPr>
          <p:cNvPr id="4" name="Rectangle 3">
            <a:extLst>
              <a:ext uri="{FF2B5EF4-FFF2-40B4-BE49-F238E27FC236}">
                <a16:creationId xmlns:a16="http://schemas.microsoft.com/office/drawing/2014/main" id="{A61F2868-AB7D-4511-A5FB-D2A5ED9401C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415731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Investigations and Statement-Taking</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nSpc>
                <a:spcPct val="114000"/>
              </a:lnSpc>
              <a:spcAft>
                <a:spcPts val="1600"/>
              </a:spcAft>
            </a:pPr>
            <a:r>
              <a:rPr lang="en-US" sz="1800" dirty="0">
                <a:solidFill>
                  <a:schemeClr val="bg2"/>
                </a:solidFill>
              </a:rPr>
              <a:t>Prosecutions are not inherently victim-centric.</a:t>
            </a:r>
          </a:p>
          <a:p>
            <a:pPr marL="114300" indent="0">
              <a:lnSpc>
                <a:spcPct val="114000"/>
              </a:lnSpc>
              <a:spcAft>
                <a:spcPts val="1600"/>
              </a:spcAft>
            </a:pPr>
            <a:endParaRPr lang="en-US" sz="1800" dirty="0">
              <a:solidFill>
                <a:schemeClr val="bg2"/>
              </a:solidFill>
            </a:endParaRPr>
          </a:p>
          <a:p>
            <a:pPr marL="114300" indent="0">
              <a:lnSpc>
                <a:spcPct val="114000"/>
              </a:lnSpc>
              <a:spcAft>
                <a:spcPts val="1600"/>
              </a:spcAft>
            </a:pPr>
            <a:r>
              <a:rPr lang="en-US" sz="1800" dirty="0">
                <a:solidFill>
                  <a:schemeClr val="bg2"/>
                </a:solidFill>
              </a:rPr>
              <a:t>Statement-taking aims to extract information — not to provide the victim with space to tell their story (as is the case with truth commissions).</a:t>
            </a:r>
          </a:p>
          <a:p>
            <a:pPr marL="114300" indent="0">
              <a:lnSpc>
                <a:spcPct val="114000"/>
              </a:lnSpc>
              <a:spcAft>
                <a:spcPts val="1600"/>
              </a:spcAft>
            </a:pPr>
            <a:endParaRPr lang="en-US" sz="1800" dirty="0">
              <a:solidFill>
                <a:schemeClr val="bg2"/>
              </a:solidFill>
            </a:endParaRPr>
          </a:p>
          <a:p>
            <a:pPr marL="114300" indent="0">
              <a:lnSpc>
                <a:spcPct val="114000"/>
              </a:lnSpc>
              <a:spcAft>
                <a:spcPts val="1600"/>
              </a:spcAft>
            </a:pPr>
            <a:r>
              <a:rPr lang="en-US" sz="1800" dirty="0">
                <a:solidFill>
                  <a:schemeClr val="bg2"/>
                </a:solidFill>
              </a:rPr>
              <a:t>Statement-takers and investigators must be sensitive, including to gender issues.</a:t>
            </a:r>
          </a:p>
        </p:txBody>
      </p:sp>
      <p:sp>
        <p:nvSpPr>
          <p:cNvPr id="4" name="Rectangle 3">
            <a:extLst>
              <a:ext uri="{FF2B5EF4-FFF2-40B4-BE49-F238E27FC236}">
                <a16:creationId xmlns:a16="http://schemas.microsoft.com/office/drawing/2014/main" id="{F55CF349-AE42-43C8-AAF2-43000930353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456188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10" name="TextBox 9"/>
          <p:cNvSpPr txBox="1"/>
          <p:nvPr/>
        </p:nvSpPr>
        <p:spPr>
          <a:xfrm>
            <a:off x="400051" y="987890"/>
            <a:ext cx="3733800" cy="3533981"/>
          </a:xfrm>
          <a:prstGeom prst="rect">
            <a:avLst/>
          </a:prstGeom>
          <a:noFill/>
        </p:spPr>
        <p:txBody>
          <a:bodyPr wrap="square" rtlCol="0">
            <a:spAutoFit/>
          </a:bodyPr>
          <a:lstStyle/>
          <a:p>
            <a:pPr>
              <a:lnSpc>
                <a:spcPct val="114000"/>
              </a:lnSpc>
              <a:spcAft>
                <a:spcPts val="1600"/>
              </a:spcAft>
              <a:buClr>
                <a:schemeClr val="accent1"/>
              </a:buClr>
            </a:pPr>
            <a:r>
              <a:rPr lang="en-AU" sz="1800" b="1" dirty="0">
                <a:solidFill>
                  <a:schemeClr val="accent1"/>
                </a:solidFill>
                <a:latin typeface="Roboto" panose="020B0604020202020204" charset="0"/>
                <a:ea typeface="Roboto" panose="020B0604020202020204" charset="0"/>
              </a:rPr>
              <a:t>Tips to express compassion</a:t>
            </a:r>
            <a:endParaRPr lang="en-US" sz="1800" b="1" dirty="0">
              <a:solidFill>
                <a:schemeClr val="accent1"/>
              </a:solidFill>
              <a:latin typeface="Roboto" panose="020B0604020202020204" charset="0"/>
              <a:ea typeface="Roboto" panose="020B0604020202020204" charset="0"/>
            </a:endParaRPr>
          </a:p>
          <a:p>
            <a:pPr marL="285750" lvl="0" indent="-285750">
              <a:lnSpc>
                <a:spcPct val="114000"/>
              </a:lnSpc>
              <a:spcAft>
                <a:spcPts val="1600"/>
              </a:spcAft>
              <a:buClr>
                <a:schemeClr val="accent1"/>
              </a:buClr>
              <a:buFont typeface="Arial" panose="020B0604020202020204" pitchFamily="34" charset="0"/>
              <a:buChar char="●"/>
            </a:pPr>
            <a:r>
              <a:rPr lang="en-AU" sz="1800" dirty="0">
                <a:solidFill>
                  <a:schemeClr val="accent1"/>
                </a:solidFill>
                <a:latin typeface="Roboto" panose="020B0604020202020204" charset="0"/>
                <a:ea typeface="Roboto" panose="020B0604020202020204" charset="0"/>
              </a:rPr>
              <a:t>Acknowledge gravity</a:t>
            </a:r>
            <a:endParaRPr lang="en-US" sz="1800" dirty="0">
              <a:solidFill>
                <a:schemeClr val="accent1"/>
              </a:solidFill>
              <a:latin typeface="Roboto" panose="020B0604020202020204" charset="0"/>
              <a:ea typeface="Roboto" panose="020B0604020202020204" charset="0"/>
            </a:endParaRPr>
          </a:p>
          <a:p>
            <a:pPr marL="285750" lvl="0" indent="-285750">
              <a:lnSpc>
                <a:spcPct val="114000"/>
              </a:lnSpc>
              <a:spcAft>
                <a:spcPts val="1600"/>
              </a:spcAft>
              <a:buClr>
                <a:schemeClr val="accent1"/>
              </a:buClr>
              <a:buFont typeface="Arial" panose="020B0604020202020204" pitchFamily="34" charset="0"/>
              <a:buChar char="●"/>
            </a:pPr>
            <a:r>
              <a:rPr lang="en-AU" sz="1800" dirty="0">
                <a:solidFill>
                  <a:schemeClr val="accent1"/>
                </a:solidFill>
                <a:latin typeface="Roboto" panose="020B0604020202020204" charset="0"/>
                <a:ea typeface="Roboto" panose="020B0604020202020204" charset="0"/>
              </a:rPr>
              <a:t>Allow victim to vent</a:t>
            </a:r>
            <a:endParaRPr lang="en-US" sz="1800" dirty="0">
              <a:solidFill>
                <a:schemeClr val="accent1"/>
              </a:solidFill>
              <a:latin typeface="Roboto" panose="020B0604020202020204" charset="0"/>
              <a:ea typeface="Roboto" panose="020B0604020202020204" charset="0"/>
            </a:endParaRPr>
          </a:p>
          <a:p>
            <a:pPr marL="285750" lvl="0" indent="-285750">
              <a:lnSpc>
                <a:spcPct val="114000"/>
              </a:lnSpc>
              <a:spcAft>
                <a:spcPts val="1600"/>
              </a:spcAft>
              <a:buClr>
                <a:schemeClr val="accent1"/>
              </a:buClr>
              <a:buFont typeface="Arial" panose="020B0604020202020204" pitchFamily="34" charset="0"/>
              <a:buChar char="●"/>
            </a:pPr>
            <a:r>
              <a:rPr lang="en-AU" sz="1800" dirty="0">
                <a:solidFill>
                  <a:schemeClr val="accent1"/>
                </a:solidFill>
                <a:latin typeface="Roboto" panose="020B0604020202020204" charset="0"/>
                <a:ea typeface="Roboto" panose="020B0604020202020204" charset="0"/>
              </a:rPr>
              <a:t>Demonstrate empathy</a:t>
            </a:r>
            <a:endParaRPr lang="en-US" sz="1800" dirty="0">
              <a:solidFill>
                <a:schemeClr val="accent1"/>
              </a:solidFill>
              <a:latin typeface="Roboto" panose="020B0604020202020204" charset="0"/>
              <a:ea typeface="Roboto" panose="020B0604020202020204" charset="0"/>
            </a:endParaRPr>
          </a:p>
          <a:p>
            <a:pPr marL="285750" lvl="0" indent="-285750">
              <a:lnSpc>
                <a:spcPct val="114000"/>
              </a:lnSpc>
              <a:spcAft>
                <a:spcPts val="1600"/>
              </a:spcAft>
              <a:buClr>
                <a:schemeClr val="accent1"/>
              </a:buClr>
              <a:buFont typeface="Arial" panose="020B0604020202020204" pitchFamily="34" charset="0"/>
              <a:buChar char="●"/>
            </a:pPr>
            <a:r>
              <a:rPr lang="en-AU" sz="1800" dirty="0">
                <a:solidFill>
                  <a:schemeClr val="accent1"/>
                </a:solidFill>
                <a:latin typeface="Roboto" panose="020B0604020202020204" charset="0"/>
                <a:ea typeface="Roboto" panose="020B0604020202020204" charset="0"/>
              </a:rPr>
              <a:t>Allow victim to regain control</a:t>
            </a:r>
            <a:endParaRPr lang="en-US" sz="1800" dirty="0">
              <a:solidFill>
                <a:schemeClr val="accent1"/>
              </a:solidFill>
              <a:latin typeface="Roboto" panose="020B0604020202020204" charset="0"/>
              <a:ea typeface="Roboto" panose="020B0604020202020204" charset="0"/>
            </a:endParaRPr>
          </a:p>
          <a:p>
            <a:pPr marL="285750" lvl="0" indent="-285750">
              <a:lnSpc>
                <a:spcPct val="114000"/>
              </a:lnSpc>
              <a:spcAft>
                <a:spcPts val="1600"/>
              </a:spcAft>
              <a:buClr>
                <a:schemeClr val="accent1"/>
              </a:buClr>
              <a:buFont typeface="Arial" panose="020B0604020202020204" pitchFamily="34" charset="0"/>
              <a:buChar char="●"/>
            </a:pPr>
            <a:r>
              <a:rPr lang="en-AU" sz="1800" dirty="0">
                <a:solidFill>
                  <a:schemeClr val="accent1"/>
                </a:solidFill>
                <a:latin typeface="Roboto" panose="020B0604020202020204" charset="0"/>
                <a:ea typeface="Roboto" panose="020B0604020202020204" charset="0"/>
              </a:rPr>
              <a:t>Make eye contact</a:t>
            </a:r>
            <a:endParaRPr lang="en-US" sz="1800" dirty="0">
              <a:solidFill>
                <a:schemeClr val="accent1"/>
              </a:solidFill>
              <a:latin typeface="Roboto" panose="020B0604020202020204" charset="0"/>
              <a:ea typeface="Roboto" panose="020B0604020202020204" charset="0"/>
            </a:endParaRPr>
          </a:p>
          <a:p>
            <a:pPr marL="285750" lvl="0" indent="-285750">
              <a:lnSpc>
                <a:spcPct val="114000"/>
              </a:lnSpc>
              <a:spcAft>
                <a:spcPts val="1600"/>
              </a:spcAft>
              <a:buClr>
                <a:schemeClr val="accent1"/>
              </a:buClr>
              <a:buFont typeface="Arial" panose="020B0604020202020204" pitchFamily="34" charset="0"/>
              <a:buChar char="●"/>
            </a:pPr>
            <a:r>
              <a:rPr lang="en-AU" sz="1800" dirty="0">
                <a:solidFill>
                  <a:schemeClr val="accent1"/>
                </a:solidFill>
                <a:latin typeface="Roboto" panose="020B0604020202020204" charset="0"/>
                <a:ea typeface="Roboto" panose="020B0604020202020204" charset="0"/>
              </a:rPr>
              <a:t>Avoid physical touch</a:t>
            </a:r>
            <a:endParaRPr lang="en-US" sz="1800" dirty="0">
              <a:solidFill>
                <a:schemeClr val="accent1"/>
              </a:solidFill>
              <a:latin typeface="Roboto" panose="020B0604020202020204" charset="0"/>
              <a:ea typeface="Roboto" panose="020B0604020202020204" charset="0"/>
            </a:endParaRPr>
          </a:p>
        </p:txBody>
      </p:sp>
      <p:sp>
        <p:nvSpPr>
          <p:cNvPr id="11" name="TextBox 10"/>
          <p:cNvSpPr txBox="1"/>
          <p:nvPr/>
        </p:nvSpPr>
        <p:spPr>
          <a:xfrm>
            <a:off x="4419599" y="1018915"/>
            <a:ext cx="4295775" cy="3123612"/>
          </a:xfrm>
          <a:prstGeom prst="rect">
            <a:avLst/>
          </a:prstGeom>
          <a:noFill/>
        </p:spPr>
        <p:txBody>
          <a:bodyPr wrap="square" rtlCol="0">
            <a:spAutoFit/>
          </a:bodyPr>
          <a:lstStyle/>
          <a:p>
            <a:pPr>
              <a:lnSpc>
                <a:spcPct val="114000"/>
              </a:lnSpc>
              <a:spcAft>
                <a:spcPts val="1600"/>
              </a:spcAft>
              <a:buClr>
                <a:schemeClr val="accent1"/>
              </a:buClr>
            </a:pPr>
            <a:r>
              <a:rPr lang="en-AU" sz="1800" b="1" dirty="0">
                <a:solidFill>
                  <a:schemeClr val="accent1"/>
                </a:solidFill>
                <a:latin typeface="Roboto" panose="020B0604020202020204" charset="0"/>
                <a:ea typeface="Roboto" panose="020B0604020202020204" charset="0"/>
              </a:rPr>
              <a:t>Tips for sensitive communication</a:t>
            </a:r>
            <a:endParaRPr lang="en-US" sz="1800" b="1" dirty="0">
              <a:solidFill>
                <a:schemeClr val="accent1"/>
              </a:solidFill>
              <a:latin typeface="Roboto" panose="020B0604020202020204" charset="0"/>
              <a:ea typeface="Roboto" panose="020B0604020202020204" charset="0"/>
            </a:endParaRPr>
          </a:p>
          <a:p>
            <a:pPr marL="285750" lvl="0" indent="-285750">
              <a:lnSpc>
                <a:spcPct val="114000"/>
              </a:lnSpc>
              <a:spcAft>
                <a:spcPts val="1600"/>
              </a:spcAft>
              <a:buClr>
                <a:schemeClr val="accent1"/>
              </a:buClr>
              <a:buFont typeface="Roboto" panose="020B0604020202020204" charset="0"/>
              <a:buChar char="●"/>
            </a:pPr>
            <a:r>
              <a:rPr lang="en-AU" sz="1800" dirty="0">
                <a:solidFill>
                  <a:schemeClr val="accent1"/>
                </a:solidFill>
                <a:latin typeface="Roboto" panose="020B0604020202020204" charset="0"/>
                <a:ea typeface="Roboto" panose="020B0604020202020204" charset="0"/>
              </a:rPr>
              <a:t>Ask open-ended questions</a:t>
            </a:r>
          </a:p>
          <a:p>
            <a:pPr marL="285750" lvl="0" indent="-285750">
              <a:lnSpc>
                <a:spcPct val="114000"/>
              </a:lnSpc>
              <a:spcAft>
                <a:spcPts val="1600"/>
              </a:spcAft>
              <a:buClr>
                <a:schemeClr val="accent1"/>
              </a:buClr>
              <a:buFont typeface="Roboto" panose="020B0604020202020204" charset="0"/>
              <a:buChar char="●"/>
            </a:pPr>
            <a:r>
              <a:rPr lang="en-AU" sz="1800" dirty="0">
                <a:solidFill>
                  <a:schemeClr val="accent1"/>
                </a:solidFill>
                <a:latin typeface="Roboto" panose="020B0604020202020204" charset="0"/>
                <a:ea typeface="Roboto" panose="020B0604020202020204" charset="0"/>
              </a:rPr>
              <a:t>Explain rationale behind questions</a:t>
            </a:r>
            <a:endParaRPr lang="en-US" sz="1800" dirty="0">
              <a:solidFill>
                <a:schemeClr val="accent1"/>
              </a:solidFill>
              <a:latin typeface="Roboto" panose="020B0604020202020204" charset="0"/>
              <a:ea typeface="Roboto" panose="020B0604020202020204" charset="0"/>
            </a:endParaRPr>
          </a:p>
          <a:p>
            <a:pPr marL="285750" lvl="0" indent="-285750">
              <a:lnSpc>
                <a:spcPct val="114000"/>
              </a:lnSpc>
              <a:spcAft>
                <a:spcPts val="1600"/>
              </a:spcAft>
              <a:buClr>
                <a:schemeClr val="accent1"/>
              </a:buClr>
              <a:buFont typeface="Roboto" panose="020B0604020202020204" charset="0"/>
              <a:buChar char="●"/>
            </a:pPr>
            <a:r>
              <a:rPr lang="en-AU" sz="1800" dirty="0">
                <a:solidFill>
                  <a:schemeClr val="accent1"/>
                </a:solidFill>
                <a:latin typeface="Roboto" panose="020B0604020202020204" charset="0"/>
                <a:ea typeface="Roboto" panose="020B0604020202020204" charset="0"/>
              </a:rPr>
              <a:t>Use context-specific terminology for sensitive issues</a:t>
            </a:r>
            <a:endParaRPr lang="en-US" sz="1800" dirty="0">
              <a:solidFill>
                <a:schemeClr val="accent1"/>
              </a:solidFill>
              <a:latin typeface="Roboto" panose="020B0604020202020204" charset="0"/>
              <a:ea typeface="Roboto" panose="020B0604020202020204" charset="0"/>
            </a:endParaRPr>
          </a:p>
          <a:p>
            <a:pPr marL="285750" lvl="0" indent="-285750">
              <a:lnSpc>
                <a:spcPct val="114000"/>
              </a:lnSpc>
              <a:spcAft>
                <a:spcPts val="1600"/>
              </a:spcAft>
              <a:buClr>
                <a:schemeClr val="accent1"/>
              </a:buClr>
              <a:buFont typeface="Roboto" panose="020B0604020202020204" charset="0"/>
              <a:buChar char="●"/>
            </a:pPr>
            <a:r>
              <a:rPr lang="en-AU" sz="1800" dirty="0">
                <a:solidFill>
                  <a:schemeClr val="accent1"/>
                </a:solidFill>
                <a:latin typeface="Roboto" panose="020B0604020202020204" charset="0"/>
                <a:ea typeface="Roboto" panose="020B0604020202020204" charset="0"/>
              </a:rPr>
              <a:t>Solicit the narrative first, 	 </a:t>
            </a:r>
            <a:r>
              <a:rPr lang="en-AU" sz="1800" i="1" dirty="0">
                <a:solidFill>
                  <a:schemeClr val="accent1"/>
                </a:solidFill>
                <a:latin typeface="Roboto" panose="020B0604020202020204" charset="0"/>
                <a:ea typeface="Roboto" panose="020B0604020202020204" charset="0"/>
              </a:rPr>
              <a:t>then</a:t>
            </a:r>
            <a:r>
              <a:rPr lang="en-AU" sz="1800" dirty="0">
                <a:solidFill>
                  <a:schemeClr val="accent1"/>
                </a:solidFill>
                <a:latin typeface="Roboto" panose="020B0604020202020204" charset="0"/>
                <a:ea typeface="Roboto" panose="020B0604020202020204" charset="0"/>
              </a:rPr>
              <a:t> ask more clarifying questions</a:t>
            </a:r>
            <a:endParaRPr lang="en-US" sz="1800" dirty="0">
              <a:solidFill>
                <a:schemeClr val="accent1"/>
              </a:solidFill>
              <a:latin typeface="Roboto" panose="020B0604020202020204" charset="0"/>
              <a:ea typeface="Roboto" panose="020B0604020202020204" charset="0"/>
            </a:endParaRPr>
          </a:p>
        </p:txBody>
      </p:sp>
      <p:sp>
        <p:nvSpPr>
          <p:cNvPr id="13" name="Google Shape;174;p27"/>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r>
              <a:rPr lang="en-US" sz="2400" dirty="0">
                <a:solidFill>
                  <a:schemeClr val="accent1"/>
                </a:solidFill>
                <a:latin typeface="Merriweather" panose="020B0604020202020204" charset="0"/>
              </a:rPr>
              <a:t>Good practices for sensitive statement-taking include:</a:t>
            </a:r>
          </a:p>
        </p:txBody>
      </p:sp>
      <p:sp>
        <p:nvSpPr>
          <p:cNvPr id="5" name="Rectangle 4">
            <a:extLst>
              <a:ext uri="{FF2B5EF4-FFF2-40B4-BE49-F238E27FC236}">
                <a16:creationId xmlns:a16="http://schemas.microsoft.com/office/drawing/2014/main" id="{508ED303-31D4-4F73-BC03-2B3998D50D6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717858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Do No Harm</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nSpc>
                <a:spcPct val="114000"/>
              </a:lnSpc>
              <a:spcAft>
                <a:spcPts val="1600"/>
              </a:spcAft>
              <a:buClr>
                <a:schemeClr val="bg2"/>
              </a:buClr>
              <a:buSzPct val="100000"/>
            </a:pPr>
            <a:r>
              <a:rPr lang="en-US" sz="1800" dirty="0">
                <a:solidFill>
                  <a:schemeClr val="bg2"/>
                </a:solidFill>
              </a:rPr>
              <a:t>Staff should conduct a risk analysis of social, psychological, and security threats to victims and witnesses. </a:t>
            </a:r>
          </a:p>
          <a:p>
            <a:pPr marL="114300" indent="0">
              <a:lnSpc>
                <a:spcPct val="114000"/>
              </a:lnSpc>
              <a:spcAft>
                <a:spcPts val="1600"/>
              </a:spcAft>
              <a:buClr>
                <a:schemeClr val="bg2"/>
              </a:buClr>
              <a:buSzPct val="100000"/>
            </a:pPr>
            <a:endParaRPr lang="en-US" sz="1800" dirty="0">
              <a:solidFill>
                <a:schemeClr val="bg2"/>
              </a:solidFill>
            </a:endParaRPr>
          </a:p>
          <a:p>
            <a:pPr marL="114300" indent="0">
              <a:lnSpc>
                <a:spcPct val="114000"/>
              </a:lnSpc>
              <a:spcAft>
                <a:spcPts val="1600"/>
              </a:spcAft>
              <a:buClr>
                <a:schemeClr val="bg2"/>
              </a:buClr>
              <a:buSzPct val="100000"/>
            </a:pPr>
            <a:r>
              <a:rPr lang="en-US" sz="1800" dirty="0">
                <a:solidFill>
                  <a:schemeClr val="bg2"/>
                </a:solidFill>
              </a:rPr>
              <a:t>The court should take every possible step to reduce or mitigate these risks.</a:t>
            </a:r>
          </a:p>
          <a:p>
            <a:pPr marL="114300" indent="0">
              <a:lnSpc>
                <a:spcPct val="114000"/>
              </a:lnSpc>
              <a:spcAft>
                <a:spcPts val="1600"/>
              </a:spcAft>
              <a:buClr>
                <a:schemeClr val="bg2"/>
              </a:buClr>
              <a:buSzPct val="100000"/>
            </a:pPr>
            <a:endParaRPr lang="en-US" sz="1800" dirty="0">
              <a:solidFill>
                <a:schemeClr val="bg2"/>
              </a:solidFill>
            </a:endParaRPr>
          </a:p>
          <a:p>
            <a:pPr marL="114300" indent="0">
              <a:lnSpc>
                <a:spcPct val="114000"/>
              </a:lnSpc>
              <a:spcAft>
                <a:spcPts val="1600"/>
              </a:spcAft>
              <a:buClr>
                <a:schemeClr val="bg2"/>
              </a:buClr>
              <a:buSzPct val="100000"/>
            </a:pPr>
            <a:r>
              <a:rPr lang="en-US" sz="1800" dirty="0">
                <a:solidFill>
                  <a:schemeClr val="bg2"/>
                </a:solidFill>
              </a:rPr>
              <a:t>If risks cannot be reduced or mitigated, then the court should not involve the victim or witness in the process.</a:t>
            </a:r>
          </a:p>
        </p:txBody>
      </p:sp>
      <p:pic>
        <p:nvPicPr>
          <p:cNvPr id="4098" name="Picture 2" descr="https://lh6.googleusercontent.com/TCnLnIX2VLknY__0wAf7bfbQVnrNZ4pmXnwL-WZXGPHkG2k-sUEuEEX70_AVpj_RF5EAcj-JL2PTGXIgtxvOiCP59EuqlhICVCzT-OEk0l-sOEIfuLnGQ77-3RB-QKFTY4txXgBE2QI">
            <a:extLst>
              <a:ext uri="{FF2B5EF4-FFF2-40B4-BE49-F238E27FC236}">
                <a16:creationId xmlns:a16="http://schemas.microsoft.com/office/drawing/2014/main" id="{3256D12F-128C-4790-A20F-4165ED9B0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21370"/>
            <a:ext cx="4572000" cy="30467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9B6A060-3658-4A5E-B84A-E37B94D8DA3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305073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13" name="Google Shape;174;p27"/>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r>
              <a:rPr lang="en-US" sz="3200" dirty="0">
                <a:solidFill>
                  <a:schemeClr val="accent1"/>
                </a:solidFill>
                <a:latin typeface="Merriweather" panose="020B0604020202020204" charset="0"/>
              </a:rPr>
              <a:t>Some other important considerations</a:t>
            </a:r>
          </a:p>
        </p:txBody>
      </p:sp>
      <p:graphicFrame>
        <p:nvGraphicFramePr>
          <p:cNvPr id="8" name="Diagram 7"/>
          <p:cNvGraphicFramePr>
            <a:graphicFrameLocks noChangeAspect="1"/>
          </p:cNvGraphicFramePr>
          <p:nvPr>
            <p:extLst>
              <p:ext uri="{D42A27DB-BD31-4B8C-83A1-F6EECF244321}">
                <p14:modId xmlns:p14="http://schemas.microsoft.com/office/powerpoint/2010/main" val="857279828"/>
              </p:ext>
            </p:extLst>
          </p:nvPr>
        </p:nvGraphicFramePr>
        <p:xfrm>
          <a:off x="-21204" y="1128713"/>
          <a:ext cx="9165204" cy="349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45276323-68B7-4AAA-B942-2E09D86B702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454810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50" y="100900"/>
            <a:ext cx="4892450" cy="565800"/>
          </a:xfrm>
          <a:prstGeom prst="rect">
            <a:avLst/>
          </a:prstGeom>
          <a:noFill/>
          <a:ln>
            <a:noFill/>
          </a:ln>
        </p:spPr>
        <p:txBody>
          <a:bodyPr spcFirstLastPara="1" wrap="square" lIns="91425" tIns="91425" rIns="91425" bIns="91425" anchor="t" anchorCtr="0">
            <a:noAutofit/>
          </a:bodyPr>
          <a:lstStyle/>
          <a:p>
            <a:pPr lvl="0"/>
            <a:r>
              <a:rPr lang="en-US" sz="3600" i="1" dirty="0">
                <a:solidFill>
                  <a:schemeClr val="accent1"/>
                </a:solidFill>
                <a:latin typeface="Merriweather" panose="020B0604020202020204" charset="0"/>
              </a:rPr>
              <a:t>I Came to Testify</a:t>
            </a:r>
            <a:endParaRPr sz="3600" i="1" dirty="0">
              <a:solidFill>
                <a:schemeClr val="accent1"/>
              </a:solidFill>
              <a:latin typeface="Merriweather" panose="020B0604020202020204" charset="0"/>
              <a:ea typeface="Merriweather"/>
              <a:cs typeface="Merriweather"/>
              <a:sym typeface="Merriweather"/>
            </a:endParaRPr>
          </a:p>
        </p:txBody>
      </p:sp>
      <p:sp>
        <p:nvSpPr>
          <p:cNvPr id="3" name="Rectangle 2">
            <a:extLst>
              <a:ext uri="{FF2B5EF4-FFF2-40B4-BE49-F238E27FC236}">
                <a16:creationId xmlns:a16="http://schemas.microsoft.com/office/drawing/2014/main" id="{BE80B042-21CC-49EB-A30B-00763A453A4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pic>
        <p:nvPicPr>
          <p:cNvPr id="2" name="why_important-Apple ProRes 422">
            <a:hlinkClick r:id="" action="ppaction://media"/>
            <a:extLst>
              <a:ext uri="{FF2B5EF4-FFF2-40B4-BE49-F238E27FC236}">
                <a16:creationId xmlns:a16="http://schemas.microsoft.com/office/drawing/2014/main" id="{7FA69D11-2E0B-4969-9311-B35CFB1F55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9245" y="820627"/>
            <a:ext cx="5381095" cy="4128560"/>
          </a:xfrm>
          <a:prstGeom prst="rect">
            <a:avLst/>
          </a:prstGeom>
        </p:spPr>
      </p:pic>
    </p:spTree>
    <p:extLst>
      <p:ext uri="{BB962C8B-B14F-4D97-AF65-F5344CB8AC3E}">
        <p14:creationId xmlns:p14="http://schemas.microsoft.com/office/powerpoint/2010/main" val="339944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Support for Victims and Witnesses</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nSpc>
                <a:spcPct val="114000"/>
              </a:lnSpc>
              <a:spcAft>
                <a:spcPts val="1600"/>
              </a:spcAft>
            </a:pPr>
            <a:r>
              <a:rPr lang="en-US" sz="1800" dirty="0">
                <a:solidFill>
                  <a:schemeClr val="bg2"/>
                </a:solidFill>
              </a:rPr>
              <a:t>The prosecution is responsible for the safety of victims and witnesses, including through the provision of:</a:t>
            </a:r>
          </a:p>
          <a:p>
            <a:pPr marL="400050" indent="-285750">
              <a:lnSpc>
                <a:spcPct val="114000"/>
              </a:lnSpc>
              <a:spcAft>
                <a:spcPts val="1600"/>
              </a:spcAft>
              <a:buClr>
                <a:schemeClr val="bg2"/>
              </a:buClr>
              <a:buFont typeface="Roboto" panose="020B0604020202020204" charset="0"/>
              <a:buChar char="●"/>
            </a:pPr>
            <a:r>
              <a:rPr lang="en-US" sz="1800" dirty="0">
                <a:solidFill>
                  <a:schemeClr val="bg2"/>
                </a:solidFill>
              </a:rPr>
              <a:t>logistical support to testify;</a:t>
            </a:r>
          </a:p>
          <a:p>
            <a:pPr marL="400050" indent="-285750">
              <a:lnSpc>
                <a:spcPct val="114000"/>
              </a:lnSpc>
              <a:spcAft>
                <a:spcPts val="1600"/>
              </a:spcAft>
              <a:buClr>
                <a:schemeClr val="bg2"/>
              </a:buClr>
              <a:buFont typeface="Roboto" panose="020B0604020202020204" charset="0"/>
              <a:buChar char="●"/>
            </a:pPr>
            <a:r>
              <a:rPr lang="en-US" sz="1800" dirty="0">
                <a:solidFill>
                  <a:schemeClr val="bg2"/>
                </a:solidFill>
              </a:rPr>
              <a:t>victim and witness protection;</a:t>
            </a:r>
          </a:p>
          <a:p>
            <a:pPr marL="400050" indent="-285750">
              <a:lnSpc>
                <a:spcPct val="114000"/>
              </a:lnSpc>
              <a:spcAft>
                <a:spcPts val="1600"/>
              </a:spcAft>
              <a:buClr>
                <a:schemeClr val="bg2"/>
              </a:buClr>
              <a:buFont typeface="Roboto" panose="020B0604020202020204" charset="0"/>
              <a:buChar char="●"/>
            </a:pPr>
            <a:r>
              <a:rPr lang="en-US" sz="1800" dirty="0">
                <a:solidFill>
                  <a:schemeClr val="bg2"/>
                </a:solidFill>
              </a:rPr>
              <a:t>psychosocial support.</a:t>
            </a:r>
          </a:p>
        </p:txBody>
      </p:sp>
      <p:sp>
        <p:nvSpPr>
          <p:cNvPr id="4" name="Rectangle 3">
            <a:extLst>
              <a:ext uri="{FF2B5EF4-FFF2-40B4-BE49-F238E27FC236}">
                <a16:creationId xmlns:a16="http://schemas.microsoft.com/office/drawing/2014/main" id="{C272A798-2738-4661-B002-741484B3F3A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000499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48" y="100900"/>
            <a:ext cx="7873777" cy="565800"/>
          </a:xfrm>
          <a:prstGeom prst="rect">
            <a:avLst/>
          </a:prstGeom>
          <a:noFill/>
          <a:ln>
            <a:noFill/>
          </a:ln>
        </p:spPr>
        <p:txBody>
          <a:bodyPr spcFirstLastPara="1" wrap="square" lIns="91425" tIns="91425" rIns="91425" bIns="91425" anchor="t" anchorCtr="0">
            <a:noAutofit/>
          </a:bodyPr>
          <a:lstStyle/>
          <a:p>
            <a:pPr lvl="0"/>
            <a:r>
              <a:rPr lang="en-US" sz="3600" dirty="0">
                <a:solidFill>
                  <a:schemeClr val="accent1"/>
                </a:solidFill>
                <a:latin typeface="Merriweather" panose="020B0604020202020204" charset="0"/>
              </a:rPr>
              <a:t>Sierra Leone</a:t>
            </a:r>
            <a:endParaRPr sz="3600" dirty="0">
              <a:solidFill>
                <a:schemeClr val="accent1"/>
              </a:solidFill>
              <a:latin typeface="Merriweather" panose="020B0604020202020204" charset="0"/>
              <a:ea typeface="Merriweather"/>
              <a:cs typeface="Merriweather"/>
              <a:sym typeface="Merriweather"/>
            </a:endParaRPr>
          </a:p>
        </p:txBody>
      </p:sp>
      <p:pic>
        <p:nvPicPr>
          <p:cNvPr id="4098" name="Picture 2" descr="C:\Users\superuser\Documents\Anji\ICTJ &amp; UN Women\Criminal Justice Work\PPT\Photos\Sierra-Leone-Woman-baby-Bobthemagicdragon-Flick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2394" y="742899"/>
            <a:ext cx="6399213" cy="426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324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13" name="Google Shape;174;p27"/>
          <p:cNvSpPr txBox="1"/>
          <p:nvPr/>
        </p:nvSpPr>
        <p:spPr>
          <a:xfrm>
            <a:off x="212950" y="100900"/>
            <a:ext cx="8778650" cy="565800"/>
          </a:xfrm>
          <a:prstGeom prst="rect">
            <a:avLst/>
          </a:prstGeom>
          <a:noFill/>
          <a:ln>
            <a:noFill/>
          </a:ln>
        </p:spPr>
        <p:txBody>
          <a:bodyPr spcFirstLastPara="1" wrap="square" lIns="91425" tIns="91425" rIns="91425" bIns="91425" anchor="t" anchorCtr="0">
            <a:noAutofit/>
          </a:bodyPr>
          <a:lstStyle/>
          <a:p>
            <a:r>
              <a:rPr lang="en-US" sz="3000" dirty="0">
                <a:solidFill>
                  <a:schemeClr val="accent1"/>
                </a:solidFill>
                <a:latin typeface="Merriweather" panose="020B0604020202020204" charset="0"/>
              </a:rPr>
              <a:t>Example Protections for Victims/Witnesses</a:t>
            </a:r>
          </a:p>
        </p:txBody>
      </p:sp>
      <p:sp>
        <p:nvSpPr>
          <p:cNvPr id="9" name="Rectangle 8"/>
          <p:cNvSpPr/>
          <p:nvPr/>
        </p:nvSpPr>
        <p:spPr>
          <a:xfrm>
            <a:off x="452438" y="925146"/>
            <a:ext cx="8239125" cy="3693319"/>
          </a:xfrm>
          <a:prstGeom prst="rect">
            <a:avLst/>
          </a:prstGeom>
        </p:spPr>
        <p:txBody>
          <a:bodyPr wrap="square">
            <a:spAutoFit/>
          </a:bodyPr>
          <a:lstStyle/>
          <a:p>
            <a:pPr>
              <a:buClr>
                <a:schemeClr val="accent1"/>
              </a:buClr>
            </a:pPr>
            <a:r>
              <a:rPr lang="en-US" sz="1800" b="1" dirty="0">
                <a:solidFill>
                  <a:schemeClr val="accent1"/>
                </a:solidFill>
                <a:latin typeface="Roboto" panose="020B0604020202020204" charset="0"/>
                <a:ea typeface="Roboto" panose="020B0604020202020204" charset="0"/>
              </a:rPr>
              <a:t>Confidentiality</a:t>
            </a:r>
          </a:p>
          <a:p>
            <a:pPr marL="285750" lvl="0" indent="-285750">
              <a:buClr>
                <a:schemeClr val="accent1"/>
              </a:buClr>
              <a:buFont typeface="Roboto" panose="020B0604020202020204" charset="0"/>
              <a:buChar char="●"/>
            </a:pPr>
            <a:r>
              <a:rPr lang="en-US" sz="1800" dirty="0">
                <a:solidFill>
                  <a:schemeClr val="accent1"/>
                </a:solidFill>
                <a:latin typeface="Roboto" panose="020B0604020202020204" charset="0"/>
                <a:ea typeface="Roboto" panose="020B0604020202020204" charset="0"/>
              </a:rPr>
              <a:t>The ICC may expunge the identity of victims and witnesses from the record, electronically alter pictures and voices, and/or use pseudonyms for victims and witnesses.</a:t>
            </a:r>
          </a:p>
          <a:p>
            <a:pPr>
              <a:buClr>
                <a:schemeClr val="accent1"/>
              </a:buClr>
            </a:pPr>
            <a:r>
              <a:rPr lang="en-US" sz="1800" dirty="0">
                <a:solidFill>
                  <a:schemeClr val="accent1"/>
                </a:solidFill>
                <a:latin typeface="Roboto" panose="020B0604020202020204" charset="0"/>
                <a:ea typeface="Roboto" panose="020B0604020202020204" charset="0"/>
              </a:rPr>
              <a:t> </a:t>
            </a:r>
          </a:p>
          <a:p>
            <a:pPr>
              <a:buClr>
                <a:schemeClr val="accent1"/>
              </a:buClr>
            </a:pPr>
            <a:r>
              <a:rPr lang="en-US" sz="1800" b="1" dirty="0">
                <a:solidFill>
                  <a:schemeClr val="accent1"/>
                </a:solidFill>
                <a:latin typeface="Roboto" panose="020B0604020202020204" charset="0"/>
                <a:ea typeface="Roboto" panose="020B0604020202020204" charset="0"/>
              </a:rPr>
              <a:t>Alternative means of giving evidence</a:t>
            </a:r>
          </a:p>
          <a:p>
            <a:pPr marL="285750" lvl="0" indent="-285750">
              <a:buClr>
                <a:schemeClr val="accent1"/>
              </a:buClr>
              <a:buFont typeface="Roboto" panose="020B0604020202020204" charset="0"/>
              <a:buChar char="●"/>
            </a:pPr>
            <a:r>
              <a:rPr lang="en-US" sz="1800" dirty="0">
                <a:solidFill>
                  <a:schemeClr val="accent1"/>
                </a:solidFill>
                <a:latin typeface="Roboto" panose="020B0604020202020204" charset="0"/>
                <a:ea typeface="Roboto" panose="020B0604020202020204" charset="0"/>
              </a:rPr>
              <a:t>The ICC may conduct </a:t>
            </a:r>
            <a:r>
              <a:rPr lang="en-US" sz="1800" i="1" dirty="0">
                <a:solidFill>
                  <a:schemeClr val="accent1"/>
                </a:solidFill>
                <a:latin typeface="Roboto" panose="020B0604020202020204" charset="0"/>
                <a:ea typeface="Roboto" panose="020B0604020202020204" charset="0"/>
              </a:rPr>
              <a:t>in camera</a:t>
            </a:r>
            <a:r>
              <a:rPr lang="en-US" sz="1800" dirty="0">
                <a:solidFill>
                  <a:schemeClr val="accent1"/>
                </a:solidFill>
                <a:latin typeface="Roboto" panose="020B0604020202020204" charset="0"/>
                <a:ea typeface="Roboto" panose="020B0604020202020204" charset="0"/>
              </a:rPr>
              <a:t> proceedings and allow the introduction of audio or video testimony and written transcripts as evidence.</a:t>
            </a:r>
          </a:p>
          <a:p>
            <a:pPr>
              <a:buClr>
                <a:schemeClr val="accent1"/>
              </a:buClr>
            </a:pPr>
            <a:r>
              <a:rPr lang="en-US" sz="1800" dirty="0">
                <a:solidFill>
                  <a:schemeClr val="accent1"/>
                </a:solidFill>
                <a:latin typeface="Roboto" panose="020B0604020202020204" charset="0"/>
                <a:ea typeface="Roboto" panose="020B0604020202020204" charset="0"/>
              </a:rPr>
              <a:t> </a:t>
            </a:r>
          </a:p>
          <a:p>
            <a:pPr>
              <a:buClr>
                <a:schemeClr val="accent1"/>
              </a:buClr>
            </a:pPr>
            <a:r>
              <a:rPr lang="en-US" sz="1800" b="1" dirty="0">
                <a:solidFill>
                  <a:schemeClr val="accent1"/>
                </a:solidFill>
                <a:latin typeface="Roboto" panose="020B0604020202020204" charset="0"/>
                <a:ea typeface="Roboto" panose="020B0604020202020204" charset="0"/>
              </a:rPr>
              <a:t>Relocation</a:t>
            </a:r>
          </a:p>
          <a:p>
            <a:pPr marL="285750" lvl="0" indent="-285750">
              <a:buClr>
                <a:schemeClr val="accent1"/>
              </a:buClr>
              <a:buFont typeface="Roboto" panose="020B0604020202020204" charset="0"/>
              <a:buChar char="●"/>
            </a:pPr>
            <a:r>
              <a:rPr lang="en-US" sz="1800" dirty="0">
                <a:solidFill>
                  <a:schemeClr val="accent1"/>
                </a:solidFill>
                <a:latin typeface="Roboto" panose="020B0604020202020204" charset="0"/>
                <a:ea typeface="Roboto" panose="020B0604020202020204" charset="0"/>
              </a:rPr>
              <a:t>The ICC has entered into relocation agreements with states regarding temporary or permanent relocation. Relocation is a last-resort measure considered if and only if no other protection measure is sufficient.</a:t>
            </a:r>
          </a:p>
        </p:txBody>
      </p:sp>
      <p:sp>
        <p:nvSpPr>
          <p:cNvPr id="4" name="Rectangle 3">
            <a:extLst>
              <a:ext uri="{FF2B5EF4-FFF2-40B4-BE49-F238E27FC236}">
                <a16:creationId xmlns:a16="http://schemas.microsoft.com/office/drawing/2014/main" id="{D628FF26-CDCA-440A-9069-5D76833B8EF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4165102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48" y="100900"/>
            <a:ext cx="7873777" cy="565800"/>
          </a:xfrm>
          <a:prstGeom prst="rect">
            <a:avLst/>
          </a:prstGeom>
          <a:noFill/>
          <a:ln>
            <a:noFill/>
          </a:ln>
        </p:spPr>
        <p:txBody>
          <a:bodyPr spcFirstLastPara="1" wrap="square" lIns="91425" tIns="91425" rIns="91425" bIns="91425" anchor="t" anchorCtr="0">
            <a:noAutofit/>
          </a:bodyPr>
          <a:lstStyle/>
          <a:p>
            <a:pPr lvl="0"/>
            <a:r>
              <a:rPr lang="en-US" sz="3600" dirty="0">
                <a:solidFill>
                  <a:schemeClr val="accent1"/>
                </a:solidFill>
                <a:latin typeface="Merriweather" panose="020B0604020202020204" charset="0"/>
              </a:rPr>
              <a:t>Uganda</a:t>
            </a:r>
            <a:endParaRPr sz="3600" dirty="0">
              <a:solidFill>
                <a:schemeClr val="accent1"/>
              </a:solidFill>
              <a:latin typeface="Merriweather" panose="020B0604020202020204" charset="0"/>
              <a:ea typeface="Merriweather"/>
              <a:cs typeface="Merriweather"/>
              <a:sym typeface="Merriweather"/>
            </a:endParaRPr>
          </a:p>
        </p:txBody>
      </p:sp>
      <p:pic>
        <p:nvPicPr>
          <p:cNvPr id="4" name="Google Shape;207;p43"/>
          <p:cNvPicPr preferRelativeResize="0">
            <a:picLocks noChangeAspect="1"/>
          </p:cNvPicPr>
          <p:nvPr/>
        </p:nvPicPr>
        <p:blipFill>
          <a:blip r:embed="rId3">
            <a:alphaModFix/>
          </a:blip>
          <a:stretch>
            <a:fillRect/>
          </a:stretch>
        </p:blipFill>
        <p:spPr>
          <a:xfrm>
            <a:off x="2090172" y="268100"/>
            <a:ext cx="6910954" cy="4607301"/>
          </a:xfrm>
          <a:prstGeom prst="rect">
            <a:avLst/>
          </a:prstGeom>
          <a:noFill/>
          <a:ln>
            <a:noFill/>
          </a:ln>
        </p:spPr>
      </p:pic>
    </p:spTree>
    <p:extLst>
      <p:ext uri="{BB962C8B-B14F-4D97-AF65-F5344CB8AC3E}">
        <p14:creationId xmlns:p14="http://schemas.microsoft.com/office/powerpoint/2010/main" val="408876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r>
              <a:rPr lang="en" dirty="0"/>
              <a:t>2. </a:t>
            </a:r>
            <a:r>
              <a:rPr lang="en-US" dirty="0"/>
              <a:t>Why Prosecutions?</a:t>
            </a:r>
            <a:r>
              <a:rPr lang="en" dirty="0"/>
              <a:t> </a:t>
            </a:r>
            <a:endParaRPr dirty="0"/>
          </a:p>
        </p:txBody>
      </p:sp>
      <p:sp>
        <p:nvSpPr>
          <p:cNvPr id="76" name="Google Shape;76;p15"/>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285750" indent="-285750">
              <a:spcAft>
                <a:spcPts val="1600"/>
              </a:spcAft>
              <a:buSzPct val="100000"/>
            </a:pPr>
            <a:r>
              <a:rPr lang="en-US" sz="1800" dirty="0"/>
              <a:t>Re-establish the rule of law</a:t>
            </a:r>
          </a:p>
          <a:p>
            <a:pPr marL="285750" indent="-285750">
              <a:spcAft>
                <a:spcPts val="1600"/>
              </a:spcAft>
              <a:buSzPct val="100000"/>
            </a:pPr>
            <a:r>
              <a:rPr lang="en-US" sz="1800" dirty="0"/>
              <a:t>Recognize the criminality of acts of harm</a:t>
            </a:r>
          </a:p>
          <a:p>
            <a:pPr marL="285750" indent="-285750">
              <a:spcAft>
                <a:spcPts val="1600"/>
              </a:spcAft>
              <a:buSzPct val="100000"/>
            </a:pPr>
            <a:r>
              <a:rPr lang="en-US" sz="1800" dirty="0"/>
              <a:t>End impunity for such harms</a:t>
            </a:r>
          </a:p>
          <a:p>
            <a:pPr marL="285750" indent="-285750">
              <a:spcAft>
                <a:spcPts val="1600"/>
              </a:spcAft>
              <a:buSzPct val="100000"/>
            </a:pPr>
            <a:r>
              <a:rPr lang="en-US" sz="1800" dirty="0"/>
              <a:t>Deter perpetrators by warning them that they will be punished</a:t>
            </a:r>
          </a:p>
        </p:txBody>
      </p:sp>
      <p:sp>
        <p:nvSpPr>
          <p:cNvPr id="4" name="Rectangle 3">
            <a:extLst>
              <a:ext uri="{FF2B5EF4-FFF2-40B4-BE49-F238E27FC236}">
                <a16:creationId xmlns:a16="http://schemas.microsoft.com/office/drawing/2014/main" id="{70E9C93B-B1BD-43D5-B09F-EC5E4682D1F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336350" cy="1389900"/>
          </a:xfrm>
          <a:prstGeom prst="rect">
            <a:avLst/>
          </a:prstGeom>
        </p:spPr>
        <p:txBody>
          <a:bodyPr spcFirstLastPara="1" wrap="square" lIns="91425" tIns="91425" rIns="91425" bIns="91425" anchor="ctr" anchorCtr="0">
            <a:noAutofit/>
          </a:bodyPr>
          <a:lstStyle/>
          <a:p>
            <a:pPr lvl="0"/>
            <a:r>
              <a:rPr lang="en-US" sz="2400" dirty="0"/>
              <a:t>Evidentiary Considerations</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lvl="0" indent="0">
              <a:lnSpc>
                <a:spcPct val="114000"/>
              </a:lnSpc>
              <a:spcAft>
                <a:spcPts val="1600"/>
              </a:spcAft>
            </a:pPr>
            <a:r>
              <a:rPr lang="en-US" sz="1800" dirty="0">
                <a:solidFill>
                  <a:schemeClr val="bg2"/>
                </a:solidFill>
              </a:rPr>
              <a:t>Acts of SGBV pose evidentiary challenges because they:</a:t>
            </a:r>
          </a:p>
          <a:p>
            <a:pPr marL="400050" lvl="0" indent="-285750">
              <a:lnSpc>
                <a:spcPct val="114000"/>
              </a:lnSpc>
              <a:spcAft>
                <a:spcPts val="1600"/>
              </a:spcAft>
              <a:buClr>
                <a:schemeClr val="bg2"/>
              </a:buClr>
              <a:buFont typeface="Roboto" panose="020B0604020202020204" charset="0"/>
              <a:buChar char="●"/>
            </a:pPr>
            <a:r>
              <a:rPr lang="en-US" sz="1800" dirty="0">
                <a:solidFill>
                  <a:schemeClr val="bg2"/>
                </a:solidFill>
              </a:rPr>
              <a:t>often do not leave visible scars;</a:t>
            </a:r>
          </a:p>
          <a:p>
            <a:pPr marL="400050" lvl="0" indent="-285750">
              <a:lnSpc>
                <a:spcPct val="114000"/>
              </a:lnSpc>
              <a:spcAft>
                <a:spcPts val="1600"/>
              </a:spcAft>
              <a:buClr>
                <a:schemeClr val="bg2"/>
              </a:buClr>
              <a:buFont typeface="Roboto" panose="020B0604020202020204" charset="0"/>
              <a:buChar char="●"/>
            </a:pPr>
            <a:r>
              <a:rPr lang="en-US" sz="1800" dirty="0">
                <a:solidFill>
                  <a:schemeClr val="bg2"/>
                </a:solidFill>
              </a:rPr>
              <a:t>are difficult to prove with forensic evidence;</a:t>
            </a:r>
          </a:p>
          <a:p>
            <a:pPr marL="400050" lvl="0" indent="-285750">
              <a:lnSpc>
                <a:spcPct val="114000"/>
              </a:lnSpc>
              <a:spcAft>
                <a:spcPts val="1600"/>
              </a:spcAft>
              <a:buClr>
                <a:schemeClr val="bg2"/>
              </a:buClr>
              <a:buFont typeface="Roboto" panose="020B0604020202020204" charset="0"/>
              <a:buChar char="●"/>
            </a:pPr>
            <a:r>
              <a:rPr lang="en-US" sz="1800" dirty="0">
                <a:solidFill>
                  <a:schemeClr val="bg2"/>
                </a:solidFill>
              </a:rPr>
              <a:t>rely on individual testimony, which is difficult to corroborate since there are often no witnesses or medical records.</a:t>
            </a:r>
          </a:p>
        </p:txBody>
      </p:sp>
      <p:pic>
        <p:nvPicPr>
          <p:cNvPr id="4" name="Picture 3">
            <a:extLst>
              <a:ext uri="{FF2B5EF4-FFF2-40B4-BE49-F238E27FC236}">
                <a16:creationId xmlns:a16="http://schemas.microsoft.com/office/drawing/2014/main" id="{5EA267B0-B037-422D-83A2-75A45FF088E3}"/>
              </a:ext>
            </a:extLst>
          </p:cNvPr>
          <p:cNvPicPr>
            <a:picLocks noChangeAspect="1"/>
          </p:cNvPicPr>
          <p:nvPr/>
        </p:nvPicPr>
        <p:blipFill>
          <a:blip r:embed="rId3"/>
          <a:stretch>
            <a:fillRect/>
          </a:stretch>
        </p:blipFill>
        <p:spPr>
          <a:xfrm>
            <a:off x="0" y="2085262"/>
            <a:ext cx="4572000" cy="3058238"/>
          </a:xfrm>
          <a:prstGeom prst="rect">
            <a:avLst/>
          </a:prstGeom>
        </p:spPr>
      </p:pic>
      <p:sp>
        <p:nvSpPr>
          <p:cNvPr id="6" name="Rectangle 5">
            <a:extLst>
              <a:ext uri="{FF2B5EF4-FFF2-40B4-BE49-F238E27FC236}">
                <a16:creationId xmlns:a16="http://schemas.microsoft.com/office/drawing/2014/main" id="{8F568A2C-3FC1-4578-88EA-2383E266106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325005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13" name="Google Shape;174;p27"/>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r>
              <a:rPr lang="en-US" sz="3600" dirty="0">
                <a:solidFill>
                  <a:schemeClr val="accent1"/>
                </a:solidFill>
                <a:latin typeface="Merriweather" panose="020B0604020202020204" charset="0"/>
              </a:rPr>
              <a:t>Good Evidentiary Practices</a:t>
            </a:r>
            <a:endParaRPr lang="en-US" sz="3200" dirty="0">
              <a:solidFill>
                <a:schemeClr val="accent1"/>
              </a:solidFill>
              <a:latin typeface="Merriweather" panose="020B0604020202020204" charset="0"/>
            </a:endParaRPr>
          </a:p>
        </p:txBody>
      </p:sp>
      <p:sp>
        <p:nvSpPr>
          <p:cNvPr id="9" name="Rectangle 8"/>
          <p:cNvSpPr/>
          <p:nvPr/>
        </p:nvSpPr>
        <p:spPr>
          <a:xfrm>
            <a:off x="226219" y="916148"/>
            <a:ext cx="8691562" cy="3960380"/>
          </a:xfrm>
          <a:prstGeom prst="rect">
            <a:avLst/>
          </a:prstGeom>
        </p:spPr>
        <p:txBody>
          <a:bodyPr wrap="square" anchor="ctr">
            <a:spAutoFit/>
          </a:bodyPr>
          <a:lstStyle/>
          <a:p>
            <a:pPr marL="400050" lvl="0" indent="-285750">
              <a:lnSpc>
                <a:spcPct val="114000"/>
              </a:lnSpc>
              <a:spcAft>
                <a:spcPts val="1600"/>
              </a:spcAft>
              <a:buClr>
                <a:schemeClr val="accent1"/>
              </a:buClr>
              <a:buSzPct val="100000"/>
              <a:buFont typeface="Roboto" panose="020B0604020202020204" charset="0"/>
              <a:buChar char="●"/>
            </a:pPr>
            <a:r>
              <a:rPr lang="en-US" sz="1800" dirty="0">
                <a:solidFill>
                  <a:schemeClr val="accent1"/>
                </a:solidFill>
                <a:latin typeface="Roboto" panose="020B0604020202020204" charset="0"/>
                <a:ea typeface="Roboto" panose="020B0604020202020204" charset="0"/>
              </a:rPr>
              <a:t>No need to corroborate SGBV testimony</a:t>
            </a:r>
          </a:p>
          <a:p>
            <a:pPr marL="400050" lvl="0" indent="-285750">
              <a:lnSpc>
                <a:spcPct val="114000"/>
              </a:lnSpc>
              <a:spcAft>
                <a:spcPts val="1600"/>
              </a:spcAft>
              <a:buClr>
                <a:schemeClr val="accent1"/>
              </a:buClr>
              <a:buSzPct val="100000"/>
              <a:buFont typeface="Roboto" panose="020B0604020202020204" charset="0"/>
              <a:buChar char="●"/>
            </a:pPr>
            <a:r>
              <a:rPr lang="en-US" sz="1800" dirty="0">
                <a:solidFill>
                  <a:schemeClr val="accent1"/>
                </a:solidFill>
                <a:latin typeface="Roboto" panose="020B0604020202020204" charset="0"/>
                <a:ea typeface="Roboto" panose="020B0604020202020204" charset="0"/>
              </a:rPr>
              <a:t>Consent cannot be inferred</a:t>
            </a:r>
          </a:p>
          <a:p>
            <a:pPr marL="400050" lvl="0" indent="-285750">
              <a:lnSpc>
                <a:spcPct val="114000"/>
              </a:lnSpc>
              <a:spcAft>
                <a:spcPts val="1600"/>
              </a:spcAft>
              <a:buClr>
                <a:schemeClr val="accent1"/>
              </a:buClr>
              <a:buSzPct val="100000"/>
              <a:buFont typeface="Roboto" panose="020B0604020202020204" charset="0"/>
              <a:buChar char="●"/>
            </a:pPr>
            <a:r>
              <a:rPr lang="en-US" sz="1800" dirty="0">
                <a:solidFill>
                  <a:schemeClr val="accent1"/>
                </a:solidFill>
                <a:latin typeface="Roboto" panose="020B0604020202020204" charset="0"/>
                <a:ea typeface="Roboto" panose="020B0604020202020204" charset="0"/>
              </a:rPr>
              <a:t>Evidence of the prior sexual conduct of the victim is prohibited</a:t>
            </a:r>
          </a:p>
          <a:p>
            <a:pPr marL="400050" lvl="0" indent="-285750">
              <a:lnSpc>
                <a:spcPct val="114000"/>
              </a:lnSpc>
              <a:spcAft>
                <a:spcPts val="1600"/>
              </a:spcAft>
              <a:buClr>
                <a:schemeClr val="accent1"/>
              </a:buClr>
              <a:buSzPct val="100000"/>
              <a:buFont typeface="Roboto" panose="020B0604020202020204" charset="0"/>
              <a:buChar char="●"/>
            </a:pPr>
            <a:r>
              <a:rPr lang="en-US" sz="1800" dirty="0">
                <a:solidFill>
                  <a:schemeClr val="accent1"/>
                </a:solidFill>
                <a:latin typeface="Roboto" panose="020B0604020202020204" charset="0"/>
                <a:ea typeface="Roboto" panose="020B0604020202020204" charset="0"/>
              </a:rPr>
              <a:t>Consent is not allowed as a defense if the victim:</a:t>
            </a:r>
          </a:p>
          <a:p>
            <a:pPr marL="857250" lvl="2" indent="-285750">
              <a:lnSpc>
                <a:spcPct val="114000"/>
              </a:lnSpc>
              <a:spcAft>
                <a:spcPts val="1600"/>
              </a:spcAft>
              <a:buClr>
                <a:schemeClr val="accent1"/>
              </a:buClr>
              <a:buSzPct val="100000"/>
              <a:buFont typeface="Courier New" panose="02070309020205020404" pitchFamily="49" charset="0"/>
              <a:buChar char="o"/>
            </a:pPr>
            <a:r>
              <a:rPr lang="en-US" sz="1800" dirty="0">
                <a:solidFill>
                  <a:schemeClr val="accent1"/>
                </a:solidFill>
                <a:latin typeface="Roboto" panose="020B0604020202020204" charset="0"/>
                <a:ea typeface="Roboto" panose="020B0604020202020204" charset="0"/>
              </a:rPr>
              <a:t>was subjected to/threatened by violence or if they had reason to fear violence, duress, detention, or psychological oppression;</a:t>
            </a:r>
          </a:p>
          <a:p>
            <a:pPr marL="857250" lvl="2" indent="-285750">
              <a:lnSpc>
                <a:spcPct val="114000"/>
              </a:lnSpc>
              <a:spcAft>
                <a:spcPts val="1600"/>
              </a:spcAft>
              <a:buClr>
                <a:schemeClr val="accent1"/>
              </a:buClr>
              <a:buSzPct val="100000"/>
              <a:buFont typeface="Courier New" panose="02070309020205020404" pitchFamily="49" charset="0"/>
              <a:buChar char="o"/>
            </a:pPr>
            <a:r>
              <a:rPr lang="en-US" sz="1800" dirty="0">
                <a:solidFill>
                  <a:schemeClr val="accent1"/>
                </a:solidFill>
                <a:latin typeface="Roboto" panose="020B0604020202020204" charset="0"/>
                <a:ea typeface="Roboto" panose="020B0604020202020204" charset="0"/>
              </a:rPr>
              <a:t>reasonably feared that if they did not submit to the assault, another individual would be subjected to/threatened by violence, duress, detention or psychological oppression.</a:t>
            </a:r>
          </a:p>
        </p:txBody>
      </p:sp>
      <p:sp>
        <p:nvSpPr>
          <p:cNvPr id="4" name="Rectangle 3">
            <a:extLst>
              <a:ext uri="{FF2B5EF4-FFF2-40B4-BE49-F238E27FC236}">
                <a16:creationId xmlns:a16="http://schemas.microsoft.com/office/drawing/2014/main" id="{08FE51B6-FAB6-42A1-8E25-98D7DC11B36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569334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11. Outreach to Communities </a:t>
            </a:r>
            <a:endParaRPr dirty="0"/>
          </a:p>
        </p:txBody>
      </p:sp>
      <p:sp>
        <p:nvSpPr>
          <p:cNvPr id="124" name="Google Shape;124;p23"/>
          <p:cNvSpPr txBox="1">
            <a:spLocks noGrp="1"/>
          </p:cNvSpPr>
          <p:nvPr>
            <p:ph type="body" idx="1"/>
          </p:nvPr>
        </p:nvSpPr>
        <p:spPr>
          <a:xfrm>
            <a:off x="4561114" y="500925"/>
            <a:ext cx="4249961" cy="4098600"/>
          </a:xfrm>
          <a:prstGeom prst="rect">
            <a:avLst/>
          </a:prstGeom>
        </p:spPr>
        <p:txBody>
          <a:bodyPr spcFirstLastPara="1" wrap="square" lIns="91425" tIns="91425" rIns="91425" bIns="91425" anchor="ctr" anchorCtr="0">
            <a:noAutofit/>
          </a:bodyPr>
          <a:lstStyle/>
          <a:p>
            <a:pPr marL="0" lvl="0" indent="0">
              <a:spcAft>
                <a:spcPts val="1600"/>
              </a:spcAft>
              <a:buNone/>
            </a:pPr>
            <a:r>
              <a:rPr lang="en-US" sz="1800" dirty="0">
                <a:solidFill>
                  <a:schemeClr val="bg2"/>
                </a:solidFill>
              </a:rPr>
              <a:t>Outreach is essential to:</a:t>
            </a:r>
          </a:p>
          <a:p>
            <a:pPr marL="285750" indent="-285750">
              <a:spcAft>
                <a:spcPts val="1600"/>
              </a:spcAft>
              <a:buClr>
                <a:schemeClr val="bg2"/>
              </a:buClr>
              <a:buSzPct val="100000"/>
              <a:buFont typeface="Roboto" panose="020B0604020202020204" charset="0"/>
              <a:buChar char="●"/>
            </a:pPr>
            <a:r>
              <a:rPr lang="en-US" sz="1800" dirty="0">
                <a:solidFill>
                  <a:schemeClr val="bg2"/>
                </a:solidFill>
              </a:rPr>
              <a:t>Manage expectations regarding victims’ participation and the criminal justice process</a:t>
            </a:r>
          </a:p>
          <a:p>
            <a:pPr marL="285750" indent="-285750">
              <a:spcAft>
                <a:spcPts val="1600"/>
              </a:spcAft>
              <a:buClr>
                <a:schemeClr val="bg2"/>
              </a:buClr>
              <a:buSzPct val="100000"/>
              <a:buFont typeface="Roboto" panose="020B0604020202020204" charset="0"/>
              <a:buChar char="●"/>
            </a:pPr>
            <a:r>
              <a:rPr lang="en-US" sz="1800" dirty="0">
                <a:solidFill>
                  <a:schemeClr val="bg2"/>
                </a:solidFill>
              </a:rPr>
              <a:t>Disseminate courts judgments and findings to victims and communities</a:t>
            </a:r>
          </a:p>
        </p:txBody>
      </p:sp>
      <p:sp>
        <p:nvSpPr>
          <p:cNvPr id="4" name="Rectangle 3">
            <a:extLst>
              <a:ext uri="{FF2B5EF4-FFF2-40B4-BE49-F238E27FC236}">
                <a16:creationId xmlns:a16="http://schemas.microsoft.com/office/drawing/2014/main" id="{DB23B64F-C9D7-4F2D-8EE8-A5CE00C091C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Managing Expectations</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nSpc>
                <a:spcPct val="114000"/>
              </a:lnSpc>
              <a:spcAft>
                <a:spcPts val="1600"/>
              </a:spcAft>
            </a:pPr>
            <a:r>
              <a:rPr lang="en-US" sz="1800" dirty="0">
                <a:solidFill>
                  <a:schemeClr val="bg2"/>
                </a:solidFill>
              </a:rPr>
              <a:t>Victims and communities need to understand:</a:t>
            </a:r>
          </a:p>
          <a:p>
            <a:pPr marL="400050" indent="-285750">
              <a:lnSpc>
                <a:spcPct val="114000"/>
              </a:lnSpc>
              <a:spcAft>
                <a:spcPts val="1600"/>
              </a:spcAft>
              <a:buClr>
                <a:schemeClr val="bg2"/>
              </a:buClr>
              <a:buFont typeface="Roboto" panose="020B0604020202020204" charset="0"/>
              <a:buChar char="●"/>
            </a:pPr>
            <a:r>
              <a:rPr lang="en-US" sz="1800" dirty="0">
                <a:solidFill>
                  <a:schemeClr val="bg2"/>
                </a:solidFill>
              </a:rPr>
              <a:t>prosecutorial strategies;</a:t>
            </a:r>
          </a:p>
          <a:p>
            <a:pPr marL="400050" indent="-285750">
              <a:lnSpc>
                <a:spcPct val="114000"/>
              </a:lnSpc>
              <a:spcAft>
                <a:spcPts val="1600"/>
              </a:spcAft>
              <a:buClr>
                <a:schemeClr val="bg2"/>
              </a:buClr>
              <a:buFont typeface="Roboto" panose="020B0604020202020204" charset="0"/>
              <a:buChar char="●"/>
            </a:pPr>
            <a:r>
              <a:rPr lang="en-US" sz="1800" dirty="0">
                <a:solidFill>
                  <a:schemeClr val="bg2"/>
                </a:solidFill>
              </a:rPr>
              <a:t>realistic timeframes;</a:t>
            </a:r>
          </a:p>
          <a:p>
            <a:pPr marL="400050" indent="-285750">
              <a:lnSpc>
                <a:spcPct val="114000"/>
              </a:lnSpc>
              <a:spcAft>
                <a:spcPts val="1600"/>
              </a:spcAft>
              <a:buClr>
                <a:schemeClr val="bg2"/>
              </a:buClr>
              <a:buFont typeface="Roboto" panose="020B0604020202020204" charset="0"/>
              <a:buChar char="●"/>
            </a:pPr>
            <a:r>
              <a:rPr lang="en-US" sz="1800" dirty="0">
                <a:solidFill>
                  <a:schemeClr val="bg2"/>
                </a:solidFill>
              </a:rPr>
              <a:t>realistic outcomes (such as disappointing verdicts and/or sentences);</a:t>
            </a:r>
          </a:p>
          <a:p>
            <a:pPr marL="400050" indent="-285750">
              <a:lnSpc>
                <a:spcPct val="114000"/>
              </a:lnSpc>
              <a:spcAft>
                <a:spcPts val="1600"/>
              </a:spcAft>
              <a:buClr>
                <a:schemeClr val="bg2"/>
              </a:buClr>
              <a:buFont typeface="Roboto" panose="020B0604020202020204" charset="0"/>
              <a:buChar char="●"/>
            </a:pPr>
            <a:r>
              <a:rPr lang="en-US" sz="1800" dirty="0">
                <a:solidFill>
                  <a:schemeClr val="bg2"/>
                </a:solidFill>
              </a:rPr>
              <a:t>potential for re-traumatization and forms of support available to them.</a:t>
            </a:r>
          </a:p>
        </p:txBody>
      </p:sp>
      <p:sp>
        <p:nvSpPr>
          <p:cNvPr id="4" name="Rectangle 3">
            <a:extLst>
              <a:ext uri="{FF2B5EF4-FFF2-40B4-BE49-F238E27FC236}">
                <a16:creationId xmlns:a16="http://schemas.microsoft.com/office/drawing/2014/main" id="{8E732AD1-0484-453D-AF06-F64D942605B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743278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50" y="100900"/>
            <a:ext cx="4892450" cy="565800"/>
          </a:xfrm>
          <a:prstGeom prst="rect">
            <a:avLst/>
          </a:prstGeom>
          <a:noFill/>
          <a:ln>
            <a:noFill/>
          </a:ln>
        </p:spPr>
        <p:txBody>
          <a:bodyPr spcFirstLastPara="1" wrap="square" lIns="91425" tIns="91425" rIns="91425" bIns="91425" anchor="t" anchorCtr="0">
            <a:noAutofit/>
          </a:bodyPr>
          <a:lstStyle/>
          <a:p>
            <a:pPr lvl="0"/>
            <a:r>
              <a:rPr lang="en-US" sz="3600" i="1" dirty="0">
                <a:solidFill>
                  <a:schemeClr val="accent1"/>
                </a:solidFill>
                <a:latin typeface="Merriweather" panose="020B0604020202020204" charset="0"/>
              </a:rPr>
              <a:t>I Came to Testify</a:t>
            </a:r>
            <a:endParaRPr sz="3600" i="1" dirty="0">
              <a:solidFill>
                <a:schemeClr val="accent1"/>
              </a:solidFill>
              <a:latin typeface="Merriweather" panose="020B0604020202020204" charset="0"/>
              <a:ea typeface="Merriweather"/>
              <a:cs typeface="Merriweather"/>
              <a:sym typeface="Merriweather"/>
            </a:endParaRPr>
          </a:p>
        </p:txBody>
      </p:sp>
      <p:sp>
        <p:nvSpPr>
          <p:cNvPr id="3" name="Rectangle 2">
            <a:extLst>
              <a:ext uri="{FF2B5EF4-FFF2-40B4-BE49-F238E27FC236}">
                <a16:creationId xmlns:a16="http://schemas.microsoft.com/office/drawing/2014/main" id="{55F55AFD-41B1-44D6-A7D8-6D38F968DC2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pic>
        <p:nvPicPr>
          <p:cNvPr id="2" name="Foca-Apple ProRes 422">
            <a:hlinkClick r:id="" action="ppaction://media"/>
            <a:extLst>
              <a:ext uri="{FF2B5EF4-FFF2-40B4-BE49-F238E27FC236}">
                <a16:creationId xmlns:a16="http://schemas.microsoft.com/office/drawing/2014/main" id="{FE835A57-D2BC-4269-B452-CB15062CE2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815546"/>
            <a:ext cx="5395784" cy="4327953"/>
          </a:xfrm>
          <a:prstGeom prst="rect">
            <a:avLst/>
          </a:prstGeom>
        </p:spPr>
      </p:pic>
    </p:spTree>
    <p:extLst>
      <p:ext uri="{BB962C8B-B14F-4D97-AF65-F5344CB8AC3E}">
        <p14:creationId xmlns:p14="http://schemas.microsoft.com/office/powerpoint/2010/main" val="30601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635111" y="126779"/>
            <a:ext cx="7873777" cy="565800"/>
          </a:xfrm>
          <a:prstGeom prst="rect">
            <a:avLst/>
          </a:prstGeom>
          <a:noFill/>
          <a:ln>
            <a:noFill/>
          </a:ln>
        </p:spPr>
        <p:txBody>
          <a:bodyPr spcFirstLastPara="1" wrap="square" lIns="91425" tIns="91425" rIns="91425" bIns="91425" anchor="t" anchorCtr="0">
            <a:noAutofit/>
          </a:bodyPr>
          <a:lstStyle/>
          <a:p>
            <a:pPr lvl="0"/>
            <a:r>
              <a:rPr lang="en-US" sz="3600" dirty="0">
                <a:solidFill>
                  <a:schemeClr val="accent1"/>
                </a:solidFill>
                <a:latin typeface="Merriweather" panose="020B0604020202020204" charset="0"/>
              </a:rPr>
              <a:t>Democratic Republic of the Congo</a:t>
            </a:r>
            <a:endParaRPr sz="3600" dirty="0">
              <a:solidFill>
                <a:schemeClr val="accent1"/>
              </a:solidFill>
              <a:latin typeface="Merriweather" panose="020B0604020202020204" charset="0"/>
              <a:ea typeface="Merriweather"/>
              <a:cs typeface="Merriweather"/>
              <a:sym typeface="Merriweather"/>
            </a:endParaRPr>
          </a:p>
        </p:txBody>
      </p:sp>
      <p:pic>
        <p:nvPicPr>
          <p:cNvPr id="3" name="Picture 2">
            <a:extLst>
              <a:ext uri="{FF2B5EF4-FFF2-40B4-BE49-F238E27FC236}">
                <a16:creationId xmlns:a16="http://schemas.microsoft.com/office/drawing/2014/main" id="{1A8453DB-72FA-4037-94A0-7F98CBDDA00E}"/>
              </a:ext>
            </a:extLst>
          </p:cNvPr>
          <p:cNvPicPr>
            <a:picLocks noChangeAspect="1"/>
          </p:cNvPicPr>
          <p:nvPr/>
        </p:nvPicPr>
        <p:blipFill>
          <a:blip r:embed="rId3"/>
          <a:stretch>
            <a:fillRect/>
          </a:stretch>
        </p:blipFill>
        <p:spPr>
          <a:xfrm>
            <a:off x="1309794" y="794328"/>
            <a:ext cx="6524411" cy="4349172"/>
          </a:xfrm>
          <a:prstGeom prst="rect">
            <a:avLst/>
          </a:prstGeom>
        </p:spPr>
      </p:pic>
    </p:spTree>
    <p:extLst>
      <p:ext uri="{BB962C8B-B14F-4D97-AF65-F5344CB8AC3E}">
        <p14:creationId xmlns:p14="http://schemas.microsoft.com/office/powerpoint/2010/main" val="3341163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Dissemination of Findings</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lvl="0" indent="0">
              <a:lnSpc>
                <a:spcPct val="114000"/>
              </a:lnSpc>
              <a:spcAft>
                <a:spcPts val="1600"/>
              </a:spcAft>
            </a:pPr>
            <a:r>
              <a:rPr lang="en-US" sz="1800" dirty="0">
                <a:solidFill>
                  <a:schemeClr val="bg2"/>
                </a:solidFill>
              </a:rPr>
              <a:t>Judgments should be made accessible to victims and affected communities, including through:</a:t>
            </a:r>
          </a:p>
          <a:p>
            <a:pPr marL="400050" lvl="0" indent="-285750">
              <a:lnSpc>
                <a:spcPct val="114000"/>
              </a:lnSpc>
              <a:spcAft>
                <a:spcPts val="1600"/>
              </a:spcAft>
              <a:buClr>
                <a:schemeClr val="bg2"/>
              </a:buClr>
              <a:buFont typeface="Roboto" panose="020B0604020202020204" charset="0"/>
              <a:buChar char="●"/>
            </a:pPr>
            <a:r>
              <a:rPr lang="en-US" sz="1800" dirty="0">
                <a:solidFill>
                  <a:schemeClr val="bg2"/>
                </a:solidFill>
              </a:rPr>
              <a:t>Physical dissemination (with translation) of the full judgment and appellate decisions</a:t>
            </a:r>
          </a:p>
          <a:p>
            <a:pPr marL="400050" lvl="0" indent="-285750">
              <a:lnSpc>
                <a:spcPct val="114000"/>
              </a:lnSpc>
              <a:spcAft>
                <a:spcPts val="1600"/>
              </a:spcAft>
              <a:buClr>
                <a:schemeClr val="bg2"/>
              </a:buClr>
              <a:buFont typeface="Roboto" panose="020B0604020202020204" charset="0"/>
              <a:buChar char="●"/>
            </a:pPr>
            <a:r>
              <a:rPr lang="en-US" sz="1800" dirty="0">
                <a:solidFill>
                  <a:schemeClr val="bg2"/>
                </a:solidFill>
              </a:rPr>
              <a:t>Dissemination of key parts via other accessible mediums, such as radio</a:t>
            </a:r>
          </a:p>
        </p:txBody>
      </p:sp>
      <p:pic>
        <p:nvPicPr>
          <p:cNvPr id="3" name="Picture 2">
            <a:extLst>
              <a:ext uri="{FF2B5EF4-FFF2-40B4-BE49-F238E27FC236}">
                <a16:creationId xmlns:a16="http://schemas.microsoft.com/office/drawing/2014/main" id="{0AED1389-B381-43EA-896B-A5154BED1A9E}"/>
              </a:ext>
            </a:extLst>
          </p:cNvPr>
          <p:cNvPicPr>
            <a:picLocks noChangeAspect="1"/>
          </p:cNvPicPr>
          <p:nvPr/>
        </p:nvPicPr>
        <p:blipFill>
          <a:blip r:embed="rId3"/>
          <a:stretch>
            <a:fillRect/>
          </a:stretch>
        </p:blipFill>
        <p:spPr>
          <a:xfrm>
            <a:off x="-3572" y="1446800"/>
            <a:ext cx="4575572" cy="3050381"/>
          </a:xfrm>
          <a:prstGeom prst="rect">
            <a:avLst/>
          </a:prstGeom>
        </p:spPr>
      </p:pic>
      <p:sp>
        <p:nvSpPr>
          <p:cNvPr id="6" name="Rectangle 5">
            <a:extLst>
              <a:ext uri="{FF2B5EF4-FFF2-40B4-BE49-F238E27FC236}">
                <a16:creationId xmlns:a16="http://schemas.microsoft.com/office/drawing/2014/main" id="{6F15548F-CB47-4992-998F-2F854A9AFFC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046722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21"/>
          <p:cNvSpPr txBox="1">
            <a:spLocks noGrp="1"/>
          </p:cNvSpPr>
          <p:nvPr>
            <p:ph type="body" idx="1"/>
          </p:nvPr>
        </p:nvSpPr>
        <p:spPr>
          <a:xfrm>
            <a:off x="4495797" y="522450"/>
            <a:ext cx="4470401" cy="4098600"/>
          </a:xfrm>
          <a:prstGeom prst="rect">
            <a:avLst/>
          </a:prstGeom>
        </p:spPr>
        <p:txBody>
          <a:bodyPr spcFirstLastPara="1" wrap="square" lIns="91425" tIns="91425" rIns="91425" bIns="91425" anchor="ctr" anchorCtr="0">
            <a:noAutofit/>
          </a:bodyPr>
          <a:lstStyle/>
          <a:p>
            <a:pPr marL="146050" lvl="0" indent="0">
              <a:spcAft>
                <a:spcPts val="1600"/>
              </a:spcAft>
              <a:buNone/>
            </a:pPr>
            <a:r>
              <a:rPr lang="en-US" sz="1800" dirty="0">
                <a:solidFill>
                  <a:schemeClr val="bg2"/>
                </a:solidFill>
              </a:rPr>
              <a:t>Prosecutions are </a:t>
            </a:r>
            <a:r>
              <a:rPr lang="en-US" sz="1800" i="1" dirty="0">
                <a:solidFill>
                  <a:schemeClr val="bg2"/>
                </a:solidFill>
              </a:rPr>
              <a:t>necessary but not sufficient.</a:t>
            </a:r>
            <a:endParaRPr lang="en-US" sz="1800" dirty="0">
              <a:solidFill>
                <a:schemeClr val="bg2"/>
              </a:solidFill>
            </a:endParaRPr>
          </a:p>
          <a:p>
            <a:pPr marL="146050" indent="0">
              <a:spcAft>
                <a:spcPts val="1600"/>
              </a:spcAft>
              <a:buNone/>
            </a:pPr>
            <a:endParaRPr lang="en-US" sz="1800" dirty="0">
              <a:solidFill>
                <a:schemeClr val="bg2"/>
              </a:solidFill>
            </a:endParaRPr>
          </a:p>
          <a:p>
            <a:pPr marL="146050" indent="0">
              <a:spcAft>
                <a:spcPts val="1600"/>
              </a:spcAft>
              <a:buNone/>
            </a:pPr>
            <a:r>
              <a:rPr lang="en-US" sz="1800" dirty="0">
                <a:solidFill>
                  <a:schemeClr val="bg2"/>
                </a:solidFill>
              </a:rPr>
              <a:t>Prosecutions do not account for many gendered patterns and structures of human rights abuses beyond SGBV.</a:t>
            </a:r>
          </a:p>
          <a:p>
            <a:pPr marL="146050" indent="0">
              <a:spcAft>
                <a:spcPts val="1600"/>
              </a:spcAft>
              <a:buNone/>
            </a:pPr>
            <a:endParaRPr lang="en-US" sz="1800" dirty="0"/>
          </a:p>
          <a:p>
            <a:pPr marL="146050" indent="0">
              <a:spcAft>
                <a:spcPts val="1600"/>
              </a:spcAft>
              <a:buNone/>
            </a:pPr>
            <a:r>
              <a:rPr lang="en-US" sz="1800" dirty="0"/>
              <a:t>When </a:t>
            </a:r>
            <a:r>
              <a:rPr lang="en-US" sz="1800" dirty="0">
                <a:solidFill>
                  <a:schemeClr val="bg2"/>
                </a:solidFill>
              </a:rPr>
              <a:t>prosecutions </a:t>
            </a:r>
            <a:r>
              <a:rPr lang="en-US" sz="1800" dirty="0"/>
              <a:t>fail to hold perpetrators of SGBV accountable, they entrench problematic precedents about which acts are deserving justice. </a:t>
            </a:r>
            <a:endParaRPr sz="1800" dirty="0">
              <a:solidFill>
                <a:schemeClr val="bg2"/>
              </a:solidFill>
            </a:endParaRPr>
          </a:p>
        </p:txBody>
      </p:sp>
      <p:sp>
        <p:nvSpPr>
          <p:cNvPr id="5" name="Google Shape;129;p24"/>
          <p:cNvSpPr txBox="1">
            <a:spLocks noGrp="1"/>
          </p:cNvSpPr>
          <p:nvPr>
            <p:ph type="title"/>
          </p:nvPr>
        </p:nvSpPr>
        <p:spPr>
          <a:xfrm>
            <a:off x="311725" y="500925"/>
            <a:ext cx="3127500" cy="274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12. Re-</a:t>
            </a:r>
            <a:endParaRPr dirty="0"/>
          </a:p>
          <a:p>
            <a:pPr marL="0" lvl="0" indent="0">
              <a:spcBef>
                <a:spcPts val="0"/>
              </a:spcBef>
              <a:spcAft>
                <a:spcPts val="0"/>
              </a:spcAft>
              <a:buNone/>
            </a:pPr>
            <a:r>
              <a:rPr lang="en" dirty="0"/>
              <a:t>conceptualizing Gender </a:t>
            </a:r>
            <a:r>
              <a:rPr lang="en-US" dirty="0"/>
              <a:t>w</a:t>
            </a:r>
            <a:r>
              <a:rPr lang="en" dirty="0"/>
              <a:t>ithin and </a:t>
            </a:r>
            <a:r>
              <a:rPr lang="en-US"/>
              <a:t>b</a:t>
            </a:r>
            <a:r>
              <a:rPr lang="en"/>
              <a:t>eyond </a:t>
            </a:r>
            <a:r>
              <a:rPr lang="en" dirty="0"/>
              <a:t>Criminal Justice </a:t>
            </a:r>
            <a:endParaRPr dirty="0"/>
          </a:p>
        </p:txBody>
      </p:sp>
      <p:sp>
        <p:nvSpPr>
          <p:cNvPr id="4" name="Rectangle 3">
            <a:extLst>
              <a:ext uri="{FF2B5EF4-FFF2-40B4-BE49-F238E27FC236}">
                <a16:creationId xmlns:a16="http://schemas.microsoft.com/office/drawing/2014/main" id="{ABA544DB-FAD2-4F6A-A7E3-8EC926B4A22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573405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Moving Forward…</a:t>
            </a:r>
          </a:p>
        </p:txBody>
      </p:sp>
      <p:sp>
        <p:nvSpPr>
          <p:cNvPr id="5" name="Google Shape;70;p14"/>
          <p:cNvSpPr txBox="1">
            <a:spLocks noGrp="1"/>
          </p:cNvSpPr>
          <p:nvPr>
            <p:ph type="body" idx="1"/>
          </p:nvPr>
        </p:nvSpPr>
        <p:spPr>
          <a:xfrm>
            <a:off x="4644674" y="299325"/>
            <a:ext cx="4432651" cy="4544850"/>
          </a:xfrm>
          <a:prstGeom prst="rect">
            <a:avLst/>
          </a:prstGeom>
        </p:spPr>
        <p:txBody>
          <a:bodyPr spcFirstLastPara="1" wrap="square" lIns="91425" tIns="91425" rIns="91425" bIns="91425" anchor="ctr" anchorCtr="0">
            <a:noAutofit/>
          </a:bodyPr>
          <a:lstStyle/>
          <a:p>
            <a:pPr marL="114300" indent="0">
              <a:lnSpc>
                <a:spcPct val="114000"/>
              </a:lnSpc>
              <a:spcAft>
                <a:spcPts val="1600"/>
              </a:spcAft>
              <a:buClr>
                <a:schemeClr val="bg2"/>
              </a:buClr>
            </a:pPr>
            <a:r>
              <a:rPr lang="en-US" sz="1800" dirty="0">
                <a:solidFill>
                  <a:schemeClr val="bg2"/>
                </a:solidFill>
              </a:rPr>
              <a:t>Prosecutions should:</a:t>
            </a:r>
          </a:p>
          <a:p>
            <a:pPr marL="400050" indent="-285750">
              <a:lnSpc>
                <a:spcPct val="114000"/>
              </a:lnSpc>
              <a:spcAft>
                <a:spcPts val="1600"/>
              </a:spcAft>
              <a:buClr>
                <a:schemeClr val="bg2"/>
              </a:buClr>
              <a:buFont typeface="Roboto" panose="020B0604020202020204" charset="0"/>
              <a:buChar char="●"/>
            </a:pPr>
            <a:r>
              <a:rPr lang="en-US" sz="1800" dirty="0">
                <a:solidFill>
                  <a:schemeClr val="bg2"/>
                </a:solidFill>
              </a:rPr>
              <a:t>Highlight gendered patterns of abuses</a:t>
            </a:r>
          </a:p>
          <a:p>
            <a:pPr marL="400050" indent="-285750">
              <a:lnSpc>
                <a:spcPct val="114000"/>
              </a:lnSpc>
              <a:spcAft>
                <a:spcPts val="1600"/>
              </a:spcAft>
              <a:buClr>
                <a:schemeClr val="bg2"/>
              </a:buClr>
              <a:buFont typeface="Roboto" panose="020B0604020202020204" charset="0"/>
              <a:buChar char="●"/>
            </a:pPr>
            <a:r>
              <a:rPr lang="en-US" sz="1800" dirty="0">
                <a:solidFill>
                  <a:schemeClr val="bg2"/>
                </a:solidFill>
              </a:rPr>
              <a:t>Open a national conversation about the enabling conditions of sexual and gender-based violations</a:t>
            </a:r>
          </a:p>
          <a:p>
            <a:pPr marL="400050" indent="-285750">
              <a:lnSpc>
                <a:spcPct val="114000"/>
              </a:lnSpc>
              <a:spcAft>
                <a:spcPts val="1600"/>
              </a:spcAft>
              <a:buClr>
                <a:schemeClr val="bg2"/>
              </a:buClr>
              <a:buFont typeface="Roboto" panose="020B0604020202020204" charset="0"/>
              <a:buChar char="●"/>
            </a:pPr>
            <a:r>
              <a:rPr lang="en-US" sz="1800" dirty="0">
                <a:solidFill>
                  <a:schemeClr val="bg2"/>
                </a:solidFill>
              </a:rPr>
              <a:t>Mobilize institutional reform</a:t>
            </a:r>
          </a:p>
          <a:p>
            <a:pPr marL="400050" indent="-285750">
              <a:lnSpc>
                <a:spcPct val="114000"/>
              </a:lnSpc>
              <a:spcAft>
                <a:spcPts val="1600"/>
              </a:spcAft>
              <a:buClr>
                <a:schemeClr val="bg2"/>
              </a:buClr>
              <a:buFont typeface="Roboto" panose="020B0604020202020204" charset="0"/>
              <a:buChar char="●"/>
            </a:pPr>
            <a:r>
              <a:rPr lang="en-US" sz="1800" dirty="0">
                <a:solidFill>
                  <a:schemeClr val="bg2"/>
                </a:solidFill>
              </a:rPr>
              <a:t>Increase political support for women’s access to justice</a:t>
            </a:r>
          </a:p>
        </p:txBody>
      </p:sp>
      <p:pic>
        <p:nvPicPr>
          <p:cNvPr id="3" name="Picture 2">
            <a:extLst>
              <a:ext uri="{FF2B5EF4-FFF2-40B4-BE49-F238E27FC236}">
                <a16:creationId xmlns:a16="http://schemas.microsoft.com/office/drawing/2014/main" id="{370067F4-106D-44CD-846E-78325D6EFE0A}"/>
              </a:ext>
            </a:extLst>
          </p:cNvPr>
          <p:cNvPicPr>
            <a:picLocks noChangeAspect="1"/>
          </p:cNvPicPr>
          <p:nvPr/>
        </p:nvPicPr>
        <p:blipFill>
          <a:blip r:embed="rId3"/>
          <a:stretch>
            <a:fillRect/>
          </a:stretch>
        </p:blipFill>
        <p:spPr>
          <a:xfrm>
            <a:off x="-13080" y="1250660"/>
            <a:ext cx="4585079" cy="3053327"/>
          </a:xfrm>
          <a:prstGeom prst="rect">
            <a:avLst/>
          </a:prstGeom>
        </p:spPr>
      </p:pic>
      <p:sp>
        <p:nvSpPr>
          <p:cNvPr id="6" name="Rectangle 5">
            <a:extLst>
              <a:ext uri="{FF2B5EF4-FFF2-40B4-BE49-F238E27FC236}">
                <a16:creationId xmlns:a16="http://schemas.microsoft.com/office/drawing/2014/main" id="{F6383515-68D8-49B6-AC29-5DE145101C8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748874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Need for a Proactive Approach on Gender</a:t>
            </a:r>
            <a:endParaRPr sz="2400" dirty="0"/>
          </a:p>
        </p:txBody>
      </p:sp>
      <p:sp>
        <p:nvSpPr>
          <p:cNvPr id="5" name="Google Shape;70;p14"/>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indent="0">
              <a:lnSpc>
                <a:spcPct val="114000"/>
              </a:lnSpc>
              <a:spcAft>
                <a:spcPts val="1600"/>
              </a:spcAft>
            </a:pPr>
            <a:r>
              <a:rPr lang="en-US" sz="1800" dirty="0">
                <a:solidFill>
                  <a:schemeClr val="bg2"/>
                </a:solidFill>
              </a:rPr>
              <a:t>A proactive, gender-sensitive approach entails:</a:t>
            </a:r>
          </a:p>
          <a:p>
            <a:pPr marL="285750" indent="-285750">
              <a:lnSpc>
                <a:spcPct val="114000"/>
              </a:lnSpc>
              <a:spcAft>
                <a:spcPts val="1600"/>
              </a:spcAft>
              <a:buClr>
                <a:schemeClr val="bg2"/>
              </a:buClr>
              <a:buSzPct val="100000"/>
              <a:buFont typeface="Roboto" panose="020B0604020202020204" charset="0"/>
              <a:buChar char="●"/>
            </a:pPr>
            <a:r>
              <a:rPr lang="en-US" sz="1800" dirty="0">
                <a:solidFill>
                  <a:schemeClr val="bg2"/>
                </a:solidFill>
              </a:rPr>
              <a:t>focusing on gender in terms of how investigations are carried out and charges are formulated;</a:t>
            </a:r>
          </a:p>
          <a:p>
            <a:pPr marL="285750" indent="-285750">
              <a:lnSpc>
                <a:spcPct val="114000"/>
              </a:lnSpc>
              <a:spcAft>
                <a:spcPts val="1600"/>
              </a:spcAft>
              <a:buClr>
                <a:schemeClr val="bg2"/>
              </a:buClr>
              <a:buSzPct val="100000"/>
              <a:buFont typeface="Roboto" panose="020B0604020202020204" charset="0"/>
              <a:buChar char="●"/>
            </a:pPr>
            <a:r>
              <a:rPr lang="en-US" sz="1800" dirty="0">
                <a:solidFill>
                  <a:schemeClr val="bg2"/>
                </a:solidFill>
              </a:rPr>
              <a:t>focusing on both individual acts of SGBV and systemic conditions that enable such abuses;</a:t>
            </a:r>
          </a:p>
          <a:p>
            <a:pPr marL="285750" indent="-285750">
              <a:lnSpc>
                <a:spcPct val="114000"/>
              </a:lnSpc>
              <a:spcAft>
                <a:spcPts val="1600"/>
              </a:spcAft>
              <a:buClr>
                <a:schemeClr val="bg2"/>
              </a:buClr>
              <a:buSzPct val="100000"/>
              <a:buFont typeface="Roboto" panose="020B0604020202020204" charset="0"/>
              <a:buChar char="●"/>
            </a:pPr>
            <a:r>
              <a:rPr lang="en-US" sz="1800" dirty="0">
                <a:solidFill>
                  <a:schemeClr val="bg2"/>
                </a:solidFill>
              </a:rPr>
              <a:t>ensuring equal access to justice, including for women victims and all victims of SGBV.</a:t>
            </a:r>
            <a:endParaRPr sz="1800" dirty="0">
              <a:solidFill>
                <a:schemeClr val="bg2"/>
              </a:solidFill>
            </a:endParaRPr>
          </a:p>
        </p:txBody>
      </p:sp>
      <p:pic>
        <p:nvPicPr>
          <p:cNvPr id="6" name="Google Shape;160;p34"/>
          <p:cNvPicPr preferRelativeResize="0">
            <a:picLocks noChangeAspect="1"/>
          </p:cNvPicPr>
          <p:nvPr/>
        </p:nvPicPr>
        <p:blipFill>
          <a:blip r:embed="rId3">
            <a:alphaModFix/>
          </a:blip>
          <a:stretch>
            <a:fillRect/>
          </a:stretch>
        </p:blipFill>
        <p:spPr>
          <a:xfrm>
            <a:off x="0" y="1431911"/>
            <a:ext cx="4572000" cy="3047257"/>
          </a:xfrm>
          <a:prstGeom prst="rect">
            <a:avLst/>
          </a:prstGeom>
          <a:noFill/>
          <a:ln>
            <a:noFill/>
          </a:ln>
        </p:spPr>
      </p:pic>
      <p:sp>
        <p:nvSpPr>
          <p:cNvPr id="7" name="Rectangle 6">
            <a:extLst>
              <a:ext uri="{FF2B5EF4-FFF2-40B4-BE49-F238E27FC236}">
                <a16:creationId xmlns:a16="http://schemas.microsoft.com/office/drawing/2014/main" id="{3FDEF7C2-77DC-4973-B29D-023C7D8798E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868067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lvl="0"/>
            <a:r>
              <a:rPr lang="en-US" sz="2400" dirty="0"/>
              <a:t>Advancing Gender Justice</a:t>
            </a:r>
          </a:p>
        </p:txBody>
      </p:sp>
      <p:sp>
        <p:nvSpPr>
          <p:cNvPr id="5" name="Google Shape;70;p14"/>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114300" indent="0">
              <a:lnSpc>
                <a:spcPct val="114000"/>
              </a:lnSpc>
              <a:spcAft>
                <a:spcPts val="1600"/>
              </a:spcAft>
            </a:pPr>
            <a:r>
              <a:rPr lang="en-US" dirty="0">
                <a:solidFill>
                  <a:schemeClr val="bg2"/>
                </a:solidFill>
              </a:rPr>
              <a:t>In the long-term, prosecutions of SGBV can: </a:t>
            </a:r>
          </a:p>
          <a:p>
            <a:pPr marL="400050" indent="-285750">
              <a:lnSpc>
                <a:spcPct val="114000"/>
              </a:lnSpc>
              <a:spcAft>
                <a:spcPts val="1600"/>
              </a:spcAft>
              <a:buClr>
                <a:schemeClr val="bg2"/>
              </a:buClr>
              <a:buSzPct val="100000"/>
              <a:buFont typeface="Roboto" panose="020B0604020202020204" charset="0"/>
              <a:buChar char="●"/>
            </a:pPr>
            <a:r>
              <a:rPr lang="en-US" dirty="0">
                <a:solidFill>
                  <a:schemeClr val="bg2"/>
                </a:solidFill>
              </a:rPr>
              <a:t>establish women as more powerful players with effective rights;</a:t>
            </a:r>
          </a:p>
          <a:p>
            <a:pPr marL="400050" indent="-285750">
              <a:lnSpc>
                <a:spcPct val="114000"/>
              </a:lnSpc>
              <a:spcAft>
                <a:spcPts val="1600"/>
              </a:spcAft>
              <a:buClr>
                <a:schemeClr val="bg2"/>
              </a:buClr>
              <a:buSzPct val="100000"/>
              <a:buFont typeface="Roboto" panose="020B0604020202020204" charset="0"/>
              <a:buChar char="●"/>
            </a:pPr>
            <a:r>
              <a:rPr lang="en-US" dirty="0">
                <a:solidFill>
                  <a:schemeClr val="bg2"/>
                </a:solidFill>
              </a:rPr>
              <a:t>highlight the need to enhance women’s access to justice; </a:t>
            </a:r>
          </a:p>
          <a:p>
            <a:pPr marL="400050" indent="-285750">
              <a:lnSpc>
                <a:spcPct val="114000"/>
              </a:lnSpc>
              <a:spcAft>
                <a:spcPts val="1600"/>
              </a:spcAft>
              <a:buClr>
                <a:schemeClr val="bg2"/>
              </a:buClr>
              <a:buSzPct val="100000"/>
              <a:buFont typeface="Roboto" panose="020B0604020202020204" charset="0"/>
              <a:buChar char="●"/>
            </a:pPr>
            <a:r>
              <a:rPr lang="en-US" dirty="0">
                <a:solidFill>
                  <a:schemeClr val="bg2"/>
                </a:solidFill>
              </a:rPr>
              <a:t>establish legal precedent for reforming domestic penal codes, including on peacetime SGBV;</a:t>
            </a:r>
          </a:p>
          <a:p>
            <a:pPr marL="400050" lvl="0" indent="-285750">
              <a:lnSpc>
                <a:spcPct val="114000"/>
              </a:lnSpc>
              <a:spcAft>
                <a:spcPts val="1600"/>
              </a:spcAft>
              <a:buClr>
                <a:schemeClr val="bg2"/>
              </a:buClr>
              <a:buSzPct val="100000"/>
              <a:buFont typeface="Roboto" panose="020B0604020202020204" charset="0"/>
              <a:buChar char="●"/>
            </a:pPr>
            <a:r>
              <a:rPr lang="en-US" dirty="0">
                <a:solidFill>
                  <a:schemeClr val="bg2"/>
                </a:solidFill>
              </a:rPr>
              <a:t>contribute to breaking cycles of impunity;</a:t>
            </a:r>
          </a:p>
          <a:p>
            <a:pPr marL="400050" lvl="0" indent="-285750">
              <a:lnSpc>
                <a:spcPct val="114000"/>
              </a:lnSpc>
              <a:spcAft>
                <a:spcPts val="1600"/>
              </a:spcAft>
              <a:buClr>
                <a:schemeClr val="bg2"/>
              </a:buClr>
              <a:buSzPct val="100000"/>
              <a:buFont typeface="Roboto" panose="020B0604020202020204" charset="0"/>
              <a:buChar char="●"/>
            </a:pPr>
            <a:r>
              <a:rPr lang="en-US" dirty="0">
                <a:solidFill>
                  <a:schemeClr val="bg2"/>
                </a:solidFill>
              </a:rPr>
              <a:t>send a warning to perpetrators that they will be punished.</a:t>
            </a:r>
          </a:p>
        </p:txBody>
      </p:sp>
      <p:pic>
        <p:nvPicPr>
          <p:cNvPr id="8" name="Google Shape;170;p36"/>
          <p:cNvPicPr preferRelativeResize="0">
            <a:picLocks noChangeAspect="1"/>
          </p:cNvPicPr>
          <p:nvPr/>
        </p:nvPicPr>
        <p:blipFill>
          <a:blip r:embed="rId3">
            <a:alphaModFix/>
          </a:blip>
          <a:stretch>
            <a:fillRect/>
          </a:stretch>
        </p:blipFill>
        <p:spPr>
          <a:xfrm>
            <a:off x="0" y="1431909"/>
            <a:ext cx="4572000" cy="3048000"/>
          </a:xfrm>
          <a:prstGeom prst="rect">
            <a:avLst/>
          </a:prstGeom>
          <a:noFill/>
          <a:ln>
            <a:noFill/>
          </a:ln>
        </p:spPr>
      </p:pic>
      <p:sp>
        <p:nvSpPr>
          <p:cNvPr id="6" name="Rectangle 5">
            <a:extLst>
              <a:ext uri="{FF2B5EF4-FFF2-40B4-BE49-F238E27FC236}">
                <a16:creationId xmlns:a16="http://schemas.microsoft.com/office/drawing/2014/main" id="{AC00AA20-E646-4BA5-A3CC-EDD6411BCB1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813504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25" y="500925"/>
            <a:ext cx="3706500" cy="3288000"/>
          </a:xfrm>
          <a:prstGeom prst="rect">
            <a:avLst/>
          </a:prstGeom>
        </p:spPr>
        <p:txBody>
          <a:bodyPr spcFirstLastPara="1" wrap="square" lIns="91425" tIns="91425" rIns="91425" bIns="91425" anchor="t" anchorCtr="0">
            <a:noAutofit/>
          </a:bodyPr>
          <a:lstStyle/>
          <a:p>
            <a:pPr lvl="0"/>
            <a:r>
              <a:rPr lang="en" dirty="0"/>
              <a:t>3. </a:t>
            </a:r>
            <a:r>
              <a:rPr lang="en-US" dirty="0"/>
              <a:t>Prosecuting SGBV under International Law</a:t>
            </a:r>
            <a:endParaRPr dirty="0"/>
          </a:p>
        </p:txBody>
      </p:sp>
      <p:sp>
        <p:nvSpPr>
          <p:cNvPr id="82" name="Google Shape;82;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ctr" anchorCtr="0">
            <a:noAutofit/>
          </a:bodyPr>
          <a:lstStyle/>
          <a:p>
            <a:pPr marL="0" lvl="0" indent="0">
              <a:spcAft>
                <a:spcPts val="1600"/>
              </a:spcAft>
              <a:buNone/>
            </a:pPr>
            <a:r>
              <a:rPr lang="en-US" sz="1800" b="1" dirty="0"/>
              <a:t>SGBV as an International Crime</a:t>
            </a:r>
          </a:p>
          <a:p>
            <a:pPr marL="0" lvl="0" indent="0">
              <a:spcAft>
                <a:spcPts val="1600"/>
              </a:spcAft>
              <a:buNone/>
            </a:pPr>
            <a:r>
              <a:rPr lang="en-US" sz="1800" dirty="0"/>
              <a:t>Acts of SGBV can be prosecuted as war crimes, crimes against humanity, or genocide.</a:t>
            </a:r>
          </a:p>
          <a:p>
            <a:pPr marL="0" lvl="0" indent="0">
              <a:spcAft>
                <a:spcPts val="1600"/>
              </a:spcAft>
              <a:buNone/>
            </a:pPr>
            <a:endParaRPr lang="en-US" sz="1800" dirty="0"/>
          </a:p>
          <a:p>
            <a:pPr marL="0" lvl="0" indent="0">
              <a:spcAft>
                <a:spcPts val="1600"/>
              </a:spcAft>
              <a:buNone/>
            </a:pPr>
            <a:r>
              <a:rPr lang="en-US" sz="1800" b="1" dirty="0"/>
              <a:t>Modes of Liability for International Crimes </a:t>
            </a:r>
          </a:p>
          <a:p>
            <a:pPr marL="0" lvl="0" indent="0">
              <a:spcAft>
                <a:spcPts val="1600"/>
              </a:spcAft>
              <a:buNone/>
            </a:pPr>
            <a:r>
              <a:rPr lang="en-US" sz="1800" dirty="0"/>
              <a:t>There are two modes of responsibility for international crimes: direct responsibility and command or superior responsibility.</a:t>
            </a:r>
          </a:p>
        </p:txBody>
      </p:sp>
      <p:sp>
        <p:nvSpPr>
          <p:cNvPr id="4" name="Rectangle 3">
            <a:extLst>
              <a:ext uri="{FF2B5EF4-FFF2-40B4-BE49-F238E27FC236}">
                <a16:creationId xmlns:a16="http://schemas.microsoft.com/office/drawing/2014/main" id="{B68F65AB-8C47-413D-B20F-D332BD41678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8" name="Rectangle 7"/>
          <p:cNvSpPr>
            <a:spLocks noChangeAspect="1"/>
          </p:cNvSpPr>
          <p:nvPr/>
        </p:nvSpPr>
        <p:spPr>
          <a:xfrm>
            <a:off x="2273301" y="-9526"/>
            <a:ext cx="6870700" cy="5153026"/>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Google Shape;75;p15"/>
          <p:cNvSpPr txBox="1"/>
          <p:nvPr/>
        </p:nvSpPr>
        <p:spPr>
          <a:xfrm>
            <a:off x="487650" y="315897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7" name="Google Shape;70;p14"/>
          <p:cNvSpPr txBox="1">
            <a:spLocks/>
          </p:cNvSpPr>
          <p:nvPr/>
        </p:nvSpPr>
        <p:spPr>
          <a:xfrm>
            <a:off x="355600" y="522450"/>
            <a:ext cx="8455475" cy="4098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spcAft>
                <a:spcPts val="1600"/>
              </a:spcAft>
            </a:pPr>
            <a:r>
              <a:rPr lang="en-US" sz="1800" dirty="0">
                <a:solidFill>
                  <a:schemeClr val="accent1"/>
                </a:solidFill>
                <a:latin typeface="Merriweather" panose="020B0604020202020204" charset="0"/>
              </a:rPr>
              <a:t> A commander or superior may be liable for their subordinates’ crimes via command or superior responsibility if: </a:t>
            </a:r>
          </a:p>
          <a:p>
            <a:pPr marL="285750" lvl="0" indent="-285750">
              <a:lnSpc>
                <a:spcPct val="114000"/>
              </a:lnSpc>
              <a:spcAft>
                <a:spcPts val="1600"/>
              </a:spcAft>
              <a:buClr>
                <a:schemeClr val="accent1"/>
              </a:buClr>
              <a:buFont typeface="Arial" panose="020B0604020202020204" pitchFamily="34" charset="0"/>
              <a:buChar char="●"/>
            </a:pPr>
            <a:r>
              <a:rPr lang="en-US" sz="1800" dirty="0">
                <a:solidFill>
                  <a:schemeClr val="accent1"/>
                </a:solidFill>
                <a:latin typeface="Merriweather" panose="020B0604020202020204" charset="0"/>
              </a:rPr>
              <a:t>they had effective command and control over their subordinates;</a:t>
            </a:r>
          </a:p>
          <a:p>
            <a:pPr marL="285750" lvl="0" indent="-285750">
              <a:lnSpc>
                <a:spcPct val="114000"/>
              </a:lnSpc>
              <a:spcAft>
                <a:spcPts val="1600"/>
              </a:spcAft>
              <a:buClr>
                <a:schemeClr val="accent1"/>
              </a:buClr>
              <a:buFont typeface="Arial" panose="020B0604020202020204" pitchFamily="34" charset="0"/>
              <a:buChar char="●"/>
            </a:pPr>
            <a:r>
              <a:rPr lang="en-US" sz="1800" dirty="0">
                <a:solidFill>
                  <a:schemeClr val="accent1"/>
                </a:solidFill>
                <a:latin typeface="Merriweather" panose="020B0604020202020204" charset="0"/>
              </a:rPr>
              <a:t>they knew or should have known their subordinates were committing or about to commit crimes;</a:t>
            </a:r>
          </a:p>
          <a:p>
            <a:pPr marL="285750" lvl="0" indent="-285750">
              <a:lnSpc>
                <a:spcPct val="114000"/>
              </a:lnSpc>
              <a:spcAft>
                <a:spcPts val="1600"/>
              </a:spcAft>
              <a:buClr>
                <a:schemeClr val="accent1"/>
              </a:buClr>
              <a:buFont typeface="Arial" panose="020B0604020202020204" pitchFamily="34" charset="0"/>
              <a:buChar char="●"/>
            </a:pPr>
            <a:r>
              <a:rPr lang="en-US" sz="1800" dirty="0">
                <a:solidFill>
                  <a:schemeClr val="accent1"/>
                </a:solidFill>
                <a:latin typeface="Merriweather" panose="020B0604020202020204" charset="0"/>
              </a:rPr>
              <a:t>they failed to take all necessary measures to prevent or repress the commission of crimes or to investigate and prosecute the directly responsible subordinates; </a:t>
            </a:r>
            <a:r>
              <a:rPr lang="en-US" sz="1800" i="1" dirty="0">
                <a:solidFill>
                  <a:schemeClr val="accent1"/>
                </a:solidFill>
                <a:latin typeface="Merriweather" panose="020B0604020202020204" charset="0"/>
              </a:rPr>
              <a:t>and</a:t>
            </a:r>
          </a:p>
          <a:p>
            <a:pPr marL="285750" lvl="0" indent="-285750">
              <a:lnSpc>
                <a:spcPct val="114000"/>
              </a:lnSpc>
              <a:spcAft>
                <a:spcPts val="1600"/>
              </a:spcAft>
              <a:buClr>
                <a:schemeClr val="accent1"/>
              </a:buClr>
              <a:buFont typeface="Arial" panose="020B0604020202020204" pitchFamily="34" charset="0"/>
              <a:buChar char="●"/>
            </a:pPr>
            <a:r>
              <a:rPr lang="en-US" sz="1800" dirty="0">
                <a:solidFill>
                  <a:schemeClr val="accent1"/>
                </a:solidFill>
                <a:latin typeface="Merriweather" panose="020B0604020202020204" charset="0"/>
              </a:rPr>
              <a:t>their failure to exercise control properly over subordinates resulted in the commission of the crimes.</a:t>
            </a:r>
          </a:p>
        </p:txBody>
      </p:sp>
      <p:sp>
        <p:nvSpPr>
          <p:cNvPr id="5" name="Rectangle 4">
            <a:extLst>
              <a:ext uri="{FF2B5EF4-FFF2-40B4-BE49-F238E27FC236}">
                <a16:creationId xmlns:a16="http://schemas.microsoft.com/office/drawing/2014/main" id="{42A9D337-782A-420D-865B-0B4E17F35F1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874203590"/>
      </p:ext>
    </p:extLst>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2824</TotalTime>
  <Words>3607</Words>
  <Application>Microsoft Office PowerPoint</Application>
  <PresentationFormat>On-screen Show (16:9)</PresentationFormat>
  <Paragraphs>374</Paragraphs>
  <Slides>58</Slides>
  <Notes>58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Calibri</vt:lpstr>
      <vt:lpstr>Roboto</vt:lpstr>
      <vt:lpstr>Courier New</vt:lpstr>
      <vt:lpstr>Merriweather</vt:lpstr>
      <vt:lpstr>Arial</vt:lpstr>
      <vt:lpstr>Paradigm</vt:lpstr>
      <vt:lpstr>GENDER AND TRANSITIONAL JUSTICE: CRIMINAL JUSTICE </vt:lpstr>
      <vt:lpstr>Introduction</vt:lpstr>
      <vt:lpstr>What Is Sexual and Gender-based Violence?</vt:lpstr>
      <vt:lpstr>Examples of SGBV</vt:lpstr>
      <vt:lpstr>2. Why Prosecutions? </vt:lpstr>
      <vt:lpstr>Need for a Proactive Approach on Gender</vt:lpstr>
      <vt:lpstr>Advancing Gender Justice</vt:lpstr>
      <vt:lpstr>3. Prosecuting SGBV under International Law</vt:lpstr>
      <vt:lpstr>PowerPoint Presentation</vt:lpstr>
      <vt:lpstr>4. Mechanisms for Pursuing Accountability for SGBV in Transitional Contexts </vt:lpstr>
      <vt:lpstr>Complementarity</vt:lpstr>
      <vt:lpstr>PowerPoint Presentation</vt:lpstr>
      <vt:lpstr>Examples of International Mechanisms</vt:lpstr>
      <vt:lpstr>Examples of Regional Mechanisms</vt:lpstr>
      <vt:lpstr>PowerPoint Presentation</vt:lpstr>
      <vt:lpstr>Advantages of National Prosecutions</vt:lpstr>
      <vt:lpstr>PowerPoint Presentation</vt:lpstr>
      <vt:lpstr>Disadvantages of National Prosecutions</vt:lpstr>
      <vt:lpstr>PowerPoint Presentation</vt:lpstr>
      <vt:lpstr>Hybrid courts, or mixed tribunals, combine national and international elements to best suit the context in which they operate.</vt:lpstr>
      <vt:lpstr>Advantages of Hybrid Prosecutions</vt:lpstr>
      <vt:lpstr>Disadvantages of Hybrid Prosecutions</vt:lpstr>
      <vt:lpstr>Examples of Hybrid Mechanisms</vt:lpstr>
      <vt:lpstr>PowerPoint Presentation</vt:lpstr>
      <vt:lpstr>5. Evolution of Prosecuting SGBV </vt:lpstr>
      <vt:lpstr>PowerPoint Presentation</vt:lpstr>
      <vt:lpstr>“It is difficult to envisage circumstances in which rape, by, or at the instigation of a public official, or with the consent or acquiescence of an official,  could be considered as occurring for a purpose that does not, in some way, involve punishment, coercion, discrimination or intimidation.”              – Delalic et al. (ICTY, Nov. 16, 1998) </vt:lpstr>
      <vt:lpstr>PowerPoint Presentation</vt:lpstr>
      <vt:lpstr>6. The Rome Statute and the ICC</vt:lpstr>
      <vt:lpstr>Rape, sexual slavery, enforced prostitution, forced pregnancy, enforced sterilization, or any sexual violence of comparable gravity can constitute:      </vt:lpstr>
      <vt:lpstr>PowerPoint Presentation</vt:lpstr>
      <vt:lpstr>7. Establishing Priorities </vt:lpstr>
      <vt:lpstr>Identifying Acts of Harm and Patterns of Violations</vt:lpstr>
      <vt:lpstr>PowerPoint Presentation</vt:lpstr>
      <vt:lpstr>Importance of Consulting Women’s Groups and Other Key Stakeholders</vt:lpstr>
      <vt:lpstr>PowerPoint Presentation</vt:lpstr>
      <vt:lpstr>8. Bias as a Challenge to Prosecuting SGBV </vt:lpstr>
      <vt:lpstr>9. Importance of Staffing</vt:lpstr>
      <vt:lpstr>PowerPoint Presentation</vt:lpstr>
      <vt:lpstr>10. Procedural Considerations </vt:lpstr>
      <vt:lpstr>Investigations and Statement-Taking</vt:lpstr>
      <vt:lpstr>PowerPoint Presentation</vt:lpstr>
      <vt:lpstr>Do No Harm</vt:lpstr>
      <vt:lpstr>PowerPoint Presentation</vt:lpstr>
      <vt:lpstr>PowerPoint Presentation</vt:lpstr>
      <vt:lpstr>Support for Victims and Witnesses</vt:lpstr>
      <vt:lpstr>PowerPoint Presentation</vt:lpstr>
      <vt:lpstr>PowerPoint Presentation</vt:lpstr>
      <vt:lpstr>PowerPoint Presentation</vt:lpstr>
      <vt:lpstr>Evidentiary Considerations</vt:lpstr>
      <vt:lpstr>PowerPoint Presentation</vt:lpstr>
      <vt:lpstr>11. Outreach to Communities </vt:lpstr>
      <vt:lpstr>Managing Expectations</vt:lpstr>
      <vt:lpstr>PowerPoint Presentation</vt:lpstr>
      <vt:lpstr>PowerPoint Presentation</vt:lpstr>
      <vt:lpstr>Dissemination of Findings</vt:lpstr>
      <vt:lpstr>12. Re- conceptualizing Gender within and beyond Criminal Justice </vt:lpstr>
      <vt:lpstr>Moving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TRANSITIONAL JUSTICE: CRIMINAL JUSTICE</dc:title>
  <dc:creator>d1xie flatlin3</dc:creator>
  <cp:lastModifiedBy>Sibley Hawkins</cp:lastModifiedBy>
  <cp:revision>267</cp:revision>
  <dcterms:modified xsi:type="dcterms:W3CDTF">2018-11-13T21:34:13Z</dcterms:modified>
</cp:coreProperties>
</file>