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5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6" r:id="rId22"/>
    <p:sldId id="275"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2" r:id="rId48"/>
    <p:sldId id="303" r:id="rId49"/>
    <p:sldId id="304" r:id="rId50"/>
  </p:sldIdLst>
  <p:sldSz cx="9144000" cy="5143500" type="screen16x9"/>
  <p:notesSz cx="6858000" cy="9144000"/>
  <p:embeddedFontLst>
    <p:embeddedFont>
      <p:font typeface="Merriweather" panose="020B0604020202020204" charset="0"/>
      <p:regular r:id="rId52"/>
      <p:bold r:id="rId53"/>
      <p:italic r:id="rId54"/>
      <p:boldItalic r:id="rId55"/>
    </p:embeddedFont>
    <p:embeddedFont>
      <p:font typeface="Calibri" panose="020F0502020204030204" pitchFamily="34" charset="0"/>
      <p:regular r:id="rId56"/>
      <p:bold r:id="rId57"/>
      <p:italic r:id="rId58"/>
      <p:boldItalic r:id="rId59"/>
    </p:embeddedFont>
    <p:embeddedFont>
      <p:font typeface="Roboto" panose="020B060402020202020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deline W"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701" autoAdjust="0"/>
  </p:normalViewPr>
  <p:slideViewPr>
    <p:cSldViewPr snapToGrid="0">
      <p:cViewPr varScale="1">
        <p:scale>
          <a:sx n="106" d="100"/>
          <a:sy n="106" d="100"/>
        </p:scale>
        <p:origin x="954" y="9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2286148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This presentation was produced as part of the series, </a:t>
            </a:r>
            <a:r>
              <a:rPr lang="en-US" i="1" dirty="0"/>
              <a:t>Gender and Transitional Justice: A Training Module Series </a:t>
            </a:r>
            <a:r>
              <a:rPr lang="en-US" i="0" dirty="0"/>
              <a:t>by the International Center for Transitional Justice (ICTJ). </a:t>
            </a:r>
            <a:r>
              <a:rPr lang="en-US" sz="1100" b="0" i="0" u="none" strike="noStrike" cap="none" dirty="0">
                <a:solidFill>
                  <a:srgbClr val="000000"/>
                </a:solidFill>
                <a:effectLst/>
                <a:latin typeface="Arial"/>
                <a:ea typeface="Arial"/>
                <a:cs typeface="Arial"/>
                <a:sym typeface="Arial"/>
              </a:rPr>
              <a:t>These modules were produced with the financial support of the European Union. Their contents are the sole responsibility of ICTJ and do not necessarily reflect the views of UN Women and the European Union. </a:t>
            </a:r>
            <a:r>
              <a:rPr lang="en-US" sz="1100" b="0" i="0" u="none" strike="noStrike" cap="none">
                <a:solidFill>
                  <a:srgbClr val="000000"/>
                </a:solidFill>
                <a:effectLst/>
                <a:latin typeface="Arial"/>
                <a:ea typeface="Arial"/>
                <a:cs typeface="Arial"/>
                <a:sym typeface="Arial"/>
              </a:rPr>
              <a:t>October 2018.</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eb51b3a9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g3eb51b3a96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dirty="0">
                <a:solidFill>
                  <a:srgbClr val="000000"/>
                </a:solidFill>
                <a:latin typeface="Arial"/>
                <a:ea typeface="Arial"/>
                <a:cs typeface="Arial"/>
                <a:sym typeface="Arial"/>
              </a:rPr>
              <a:t>Photo: </a:t>
            </a:r>
            <a:r>
              <a:rPr lang="en" dirty="0"/>
              <a:t>The Rhodes Memorial in South Africa pays tribute to Cecile John Rhodes, a wealthy male politician and businessman.</a:t>
            </a:r>
            <a:r>
              <a:rPr lang="en" b="0" i="0" u="none" strike="noStrike" cap="none" dirty="0">
                <a:solidFill>
                  <a:srgbClr val="000000"/>
                </a:solidFill>
                <a:latin typeface="Arial"/>
                <a:ea typeface="Arial"/>
                <a:cs typeface="Arial"/>
                <a:sym typeface="Arial"/>
              </a:rPr>
              <a:t> (Pixabay/jeanvdmeulen)</a:t>
            </a:r>
            <a:endParaRPr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dbdd1993f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dbdd1993f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Photo: Monument of Zalongo in Greece designed by George Zongolopoulos. (IHA.com)</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dbdd1993f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dbdd1993f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Photo: </a:t>
            </a:r>
            <a:r>
              <a:rPr lang="en" i="1" dirty="0"/>
              <a:t>Women are Persons!</a:t>
            </a:r>
            <a:r>
              <a:rPr lang="en" dirty="0"/>
              <a:t> Monument in Ottawa, Canada. (Reproduced with the permission of the Minister of Canadian Heritage, 2018, © All rights reserved)</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dbdd1993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dbdd1993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Photo: Memorial to the Victims of Chihuio. (Wikimedia Commons/Museum of Memory and Human Rights)</a:t>
            </a:r>
            <a:endParaRPr dirty="0"/>
          </a:p>
          <a:p>
            <a:pPr marL="0" lvl="0" indent="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dbdd1993f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dbdd1993f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Photos: A long mural in San Juan Comalapa, Guatemala, on the </a:t>
            </a:r>
            <a:r>
              <a:rPr lang="en-US" dirty="0"/>
              <a:t>v</a:t>
            </a:r>
            <a:r>
              <a:rPr lang="en" dirty="0"/>
              <a:t>iolence of the 1980s. (fotografia por José Mata/José Mata) </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dbdd1993f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3dbdd1993f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Photos (left to right): Tuol Sleng Museum of Genocide in Cambodia (Wikimedia Commons); a rose </a:t>
            </a:r>
            <a:r>
              <a:rPr lang="en-US" dirty="0"/>
              <a:t>is placed </a:t>
            </a:r>
            <a:r>
              <a:rPr lang="en" dirty="0"/>
              <a:t>over two photographs </a:t>
            </a:r>
            <a:r>
              <a:rPr lang="en-US" dirty="0"/>
              <a:t>of women</a:t>
            </a:r>
            <a:r>
              <a:rPr lang="en" dirty="0"/>
              <a:t> in Tuol Sleng Museum of Genocide (</a:t>
            </a:r>
            <a:r>
              <a:rPr lang="en-US" dirty="0"/>
              <a:t>Flickr/Catherine Murray)</a:t>
            </a:r>
            <a:r>
              <a:rPr lang="en" dirty="0"/>
              <a:t>.</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dbdd1993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dbdd1993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fe92cc179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g3fe92cc179_0_2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fe92cc179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fe92cc179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dbdd1993f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dbdd1993f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Photos (left to right): The Statue of Peace in South Korea (Wiki</a:t>
            </a:r>
            <a:r>
              <a:rPr lang="en-US" dirty="0"/>
              <a:t>m</a:t>
            </a:r>
            <a:r>
              <a:rPr lang="en" dirty="0"/>
              <a:t>edia Commons/YunHo Lee); </a:t>
            </a:r>
            <a:r>
              <a:rPr lang="en-US" dirty="0"/>
              <a:t>w</a:t>
            </a:r>
            <a:r>
              <a:rPr lang="en" dirty="0"/>
              <a:t>omen protest about the “</a:t>
            </a:r>
            <a:r>
              <a:rPr lang="en-US" dirty="0"/>
              <a:t>c</a:t>
            </a:r>
            <a:r>
              <a:rPr lang="en" dirty="0"/>
              <a:t>omfort </a:t>
            </a:r>
            <a:r>
              <a:rPr lang="en-US" dirty="0"/>
              <a:t>w</a:t>
            </a:r>
            <a:r>
              <a:rPr lang="en" dirty="0"/>
              <a:t>omen” issue at the Statue of Peace in South Korea in 2012 (Korean Wikimedia/</a:t>
            </a:r>
            <a:r>
              <a:rPr lang="en-US" dirty="0" err="1"/>
              <a:t>Pudmaker</a:t>
            </a:r>
            <a:r>
              <a:rPr lang="en" dirty="0"/>
              <a:t>).</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dbdd1993f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dbdd1993f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fe92cc17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fe92cc1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Photo: Eight pink crosses commemorate the spot where the bodies of eight women were found murdered in Ciudad Juárez, Mexico. (Wikimedia Commons/</a:t>
            </a:r>
            <a:r>
              <a:rPr lang="en-US" dirty="0"/>
              <a:t>lose</a:t>
            </a:r>
            <a:r>
              <a:rPr lang="en" dirty="0"/>
              <a:t>)</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dbdd1993f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dbdd1993f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Photo: Mural in Ciudad Juarez entitled “Fighting Until We Find Them.” (</a:t>
            </a:r>
            <a:r>
              <a:rPr lang="en-US" dirty="0"/>
              <a:t>Instagram/</a:t>
            </a:r>
            <a:r>
              <a:rPr lang="en" dirty="0"/>
              <a:t>Alice Driver </a:t>
            </a:r>
            <a:r>
              <a:rPr lang="en-US" dirty="0"/>
              <a:t>@</a:t>
            </a:r>
            <a:r>
              <a:rPr lang="en-US" dirty="0" err="1"/>
              <a:t>driverwrites</a:t>
            </a:r>
            <a:r>
              <a:rPr lang="en" dirty="0"/>
              <a:t>)</a:t>
            </a:r>
            <a:endParaRPr dirty="0"/>
          </a:p>
          <a:p>
            <a:pPr marL="0" lvl="0" indent="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dbdd1993f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dbdd1993f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Photo: The </a:t>
            </a:r>
            <a:r>
              <a:rPr lang="en-US" dirty="0"/>
              <a:t>m</a:t>
            </a:r>
            <a:r>
              <a:rPr lang="en" dirty="0"/>
              <a:t>emorial to </a:t>
            </a:r>
            <a:r>
              <a:rPr lang="en-US" dirty="0"/>
              <a:t>h</a:t>
            </a:r>
            <a:r>
              <a:rPr lang="en" dirty="0"/>
              <a:t>omosexuals </a:t>
            </a:r>
            <a:r>
              <a:rPr lang="en-US" dirty="0"/>
              <a:t>p</a:t>
            </a:r>
            <a:r>
              <a:rPr lang="en" dirty="0"/>
              <a:t>ersecuted under the </a:t>
            </a:r>
            <a:r>
              <a:rPr lang="en-US" dirty="0"/>
              <a:t>n</a:t>
            </a:r>
            <a:r>
              <a:rPr lang="en" dirty="0"/>
              <a:t>ational socialist regime </a:t>
            </a:r>
            <a:r>
              <a:rPr lang="en-US"/>
              <a:t>in Germay</a:t>
            </a:r>
            <a:r>
              <a:rPr lang="en"/>
              <a:t>. </a:t>
            </a:r>
            <a:r>
              <a:rPr lang="en" dirty="0"/>
              <a:t>(W</a:t>
            </a:r>
            <a:r>
              <a:rPr lang="en-US" dirty="0" err="1"/>
              <a:t>i</a:t>
            </a:r>
            <a:r>
              <a:rPr lang="en" dirty="0"/>
              <a:t>ki</a:t>
            </a:r>
            <a:r>
              <a:rPr lang="en-US" dirty="0"/>
              <a:t>m</a:t>
            </a:r>
            <a:r>
              <a:rPr lang="en" dirty="0"/>
              <a:t>edia Commons/</a:t>
            </a:r>
            <a:r>
              <a:rPr lang="en-US" dirty="0"/>
              <a:t>Times</a:t>
            </a:r>
            <a:r>
              <a:rPr lang="en" dirty="0"/>
              <a:t>)</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dbdd1993f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dbdd1993f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Photos: “The Pink Triangle” exhibit in the United States. (Wiki</a:t>
            </a:r>
            <a:r>
              <a:rPr lang="en-US" dirty="0"/>
              <a:t>m</a:t>
            </a:r>
            <a:r>
              <a:rPr lang="en" dirty="0"/>
              <a:t>edia Commons/</a:t>
            </a:r>
            <a:r>
              <a:rPr lang="en-US" dirty="0"/>
              <a:t>Reinhard Dietrich</a:t>
            </a:r>
            <a:r>
              <a:rPr lang="en" dirty="0"/>
              <a:t>) </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dbdd1993f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dbdd1993f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dbdd1993f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3dbdd1993f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Photos (left to right): Statue of Anne Frank in Merwedeplein, Amsterdam (Christian Michelides); Anne and Margot Frank’s </a:t>
            </a:r>
            <a:r>
              <a:rPr lang="en-US" dirty="0"/>
              <a:t>m</a:t>
            </a:r>
            <a:r>
              <a:rPr lang="en" dirty="0"/>
              <a:t>emorial grave in Bergen Belsen (Wikimedia Commons/J. Tajchert); Anne Frank Museum in Amsterdam (Flickr/</a:t>
            </a:r>
            <a:r>
              <a:rPr lang="en" u="none" dirty="0">
                <a:solidFill>
                  <a:schemeClr val="hlink"/>
                </a:solidFill>
              </a:rPr>
              <a:t>InSapphoWeTrust</a:t>
            </a:r>
            <a:r>
              <a:rPr lang="en" u="none" dirty="0"/>
              <a:t>).</a:t>
            </a:r>
            <a:endParaRPr u="none"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dbdd1993f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dbdd1993f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Photos (left to right): National Women’s Monument in Bloemfontein, South Africa</a:t>
            </a:r>
            <a:r>
              <a:rPr lang="en" b="1" dirty="0"/>
              <a:t> </a:t>
            </a:r>
            <a:r>
              <a:rPr lang="en" b="0" dirty="0"/>
              <a:t>(</a:t>
            </a:r>
            <a:r>
              <a:rPr lang="en" dirty="0"/>
              <a:t>Wikimedia Commons/Hendrik van der Berg); close-up view of National Women’s Monument (Wikimedia Commons/Hendrik van der Ber</a:t>
            </a:r>
            <a:r>
              <a:rPr lang="en-US" dirty="0"/>
              <a:t>g</a:t>
            </a:r>
            <a:r>
              <a:rPr lang="en" dirty="0"/>
              <a:t>); “Afskeid” statue at </a:t>
            </a:r>
            <a:r>
              <a:rPr lang="en-US" dirty="0"/>
              <a:t>the</a:t>
            </a:r>
            <a:r>
              <a:rPr lang="en" dirty="0"/>
              <a:t> entrance of </a:t>
            </a:r>
            <a:r>
              <a:rPr lang="en-US" dirty="0"/>
              <a:t>the </a:t>
            </a:r>
            <a:r>
              <a:rPr lang="en" dirty="0"/>
              <a:t>National Women’s Monument in South Africa (Wikimedia Commons/Carlviloria).</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dbdd1993f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dbdd1993f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Photo</a:t>
            </a:r>
            <a:r>
              <a:rPr lang="en-US" dirty="0"/>
              <a:t>s</a:t>
            </a:r>
            <a:r>
              <a:rPr lang="en" dirty="0"/>
              <a:t>: Mother’s Group statue on </a:t>
            </a:r>
            <a:r>
              <a:rPr lang="en-US" dirty="0"/>
              <a:t>the</a:t>
            </a:r>
            <a:r>
              <a:rPr lang="en" dirty="0"/>
              <a:t> road to </a:t>
            </a:r>
            <a:r>
              <a:rPr lang="en-US" dirty="0"/>
              <a:t>the </a:t>
            </a:r>
            <a:r>
              <a:rPr lang="en" dirty="0"/>
              <a:t>Ravensbruck Concentration Camp in Germany. (Bundesarchiv/Peter Heinz Junge)</a:t>
            </a:r>
            <a:endParaRPr dirty="0"/>
          </a:p>
          <a:p>
            <a:pPr marL="0" lvl="0" indent="0"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fe92cc179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fe92cc179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dirty="0"/>
              <a:t>Photo: A memorial to women victims who were interned at Ravensbrück Women’s Camp in Nazi Germany. (</a:t>
            </a:r>
            <a:r>
              <a:rPr lang="en" u="none" dirty="0">
                <a:solidFill>
                  <a:schemeClr val="hlink"/>
                </a:solidFill>
              </a:rPr>
              <a:t>Germany Images David Crossland</a:t>
            </a:r>
            <a:r>
              <a:rPr lang="en" dirty="0"/>
              <a:t>/Alamy Stock Photo)</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dbdd1993f_0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3dbdd1993f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Photo</a:t>
            </a:r>
            <a:r>
              <a:rPr lang="en-US" dirty="0"/>
              <a:t>s</a:t>
            </a:r>
            <a:r>
              <a:rPr lang="en" dirty="0"/>
              <a:t>: Rosentrasse Monument in Berlin, Germany. (</a:t>
            </a:r>
            <a:r>
              <a:rPr lang="en-US" dirty="0"/>
              <a:t>L</a:t>
            </a:r>
            <a:r>
              <a:rPr lang="en" dirty="0"/>
              <a:t>eft to right: Wikimedia Commons/Manfred Brückels, Wikimedia Commons/Avishai Teicher (Avi1111))</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fe92cc179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3fe92cc179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403de0d81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403de0d81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Photo: Designed by Wilma Cruise, </a:t>
            </a:r>
            <a:r>
              <a:rPr lang="en" i="0" dirty="0"/>
              <a:t>Strike the Woman, Strike the Rock </a:t>
            </a:r>
            <a:r>
              <a:rPr lang="en" dirty="0"/>
              <a:t>memorializes the women who protested South Africa’s “pass laws.” (Adam J. Cruise)</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dbdd1993f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dbdd1993f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Photo: Women march in 1956 against the “pass laws” that would require them to carry passes. (</a:t>
            </a:r>
            <a:r>
              <a:rPr lang="en-US" dirty="0"/>
              <a:t>Flickr/</a:t>
            </a:r>
            <a:r>
              <a:rPr lang="en" u="none" dirty="0">
                <a:solidFill>
                  <a:schemeClr val="hlink"/>
                </a:solidFill>
              </a:rPr>
              <a:t>K. Kendall</a:t>
            </a:r>
            <a:r>
              <a:rPr lang="en" dirty="0"/>
              <a:t>)</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dbdd1993f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3dbdd1993f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Photo: National Monument to the Women of World War II </a:t>
            </a:r>
            <a:r>
              <a:rPr lang="en-US" dirty="0"/>
              <a:t>in the United Kingdom.</a:t>
            </a:r>
            <a:r>
              <a:rPr lang="en" dirty="0"/>
              <a:t> (Wiki</a:t>
            </a:r>
            <a:r>
              <a:rPr lang="en-US" dirty="0"/>
              <a:t>m</a:t>
            </a:r>
            <a:r>
              <a:rPr lang="en" dirty="0"/>
              <a:t>edia Commons/Eluveitie)</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dbdd1993f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3dbdd1993f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dbdd1993f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3dbdd1993f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Photo: </a:t>
            </a:r>
            <a:r>
              <a:rPr lang="en" i="0" dirty="0"/>
              <a:t>Park for Peace </a:t>
            </a:r>
            <a:r>
              <a:rPr lang="en" dirty="0"/>
              <a:t>(</a:t>
            </a:r>
            <a:r>
              <a:rPr lang="en" i="0" dirty="0"/>
              <a:t>Parque por la paz) </a:t>
            </a:r>
            <a:r>
              <a:rPr lang="en" dirty="0"/>
              <a:t>at Villa Grimaldi in Santiago, Chile. (</a:t>
            </a:r>
            <a:r>
              <a:rPr lang="en-US" dirty="0"/>
              <a:t>L</a:t>
            </a:r>
            <a:r>
              <a:rPr lang="en" dirty="0"/>
              <a:t>eft to right: Razi Sol (Flickr/</a:t>
            </a:r>
            <a:r>
              <a:rPr lang="en-US" dirty="0" err="1"/>
              <a:t>Marysol</a:t>
            </a:r>
            <a:r>
              <a:rPr lang="en" dirty="0"/>
              <a:t>, </a:t>
            </a:r>
            <a:r>
              <a:rPr lang="en-US" dirty="0"/>
              <a:t>Flickr</a:t>
            </a:r>
            <a:r>
              <a:rPr lang="en-US" u="none" dirty="0"/>
              <a:t>/</a:t>
            </a:r>
            <a:r>
              <a:rPr lang="en" u="none" dirty="0">
                <a:solidFill>
                  <a:schemeClr val="accent5"/>
                </a:solidFill>
              </a:rPr>
              <a:t>David Berkowitz,</a:t>
            </a:r>
            <a:r>
              <a:rPr lang="en" dirty="0"/>
              <a:t> </a:t>
            </a:r>
            <a:r>
              <a:rPr lang="en-US" u="none" dirty="0"/>
              <a:t>Flickr/</a:t>
            </a:r>
            <a:r>
              <a:rPr lang="en" u="none" dirty="0">
                <a:solidFill>
                  <a:schemeClr val="accent5"/>
                </a:solidFill>
              </a:rPr>
              <a:t>David Berkowitz</a:t>
            </a:r>
            <a:r>
              <a:rPr lang="en" dirty="0"/>
              <a:t>)</a:t>
            </a:r>
            <a:endParaRPr dirty="0"/>
          </a:p>
          <a:p>
            <a:pPr marL="0" lvl="0" indent="0"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f93be490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3f93be490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Photo: Rose Garden within Park for Peace in Santiago, Chile (Wiki</a:t>
            </a:r>
            <a:r>
              <a:rPr lang="en-US" dirty="0"/>
              <a:t>m</a:t>
            </a:r>
            <a:r>
              <a:rPr lang="en" dirty="0"/>
              <a:t>edia Commons/Arturo Rinaldi Villegas)</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fe92cc179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fe92cc17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Photo: Escotilla 8 in Chile’s national stadium commemorates the memory of thousands of Chilean prisoners who were detained and tortured here. (</a:t>
            </a:r>
            <a:r>
              <a:rPr lang="en-US" dirty="0"/>
              <a:t>Flickr/Gonzalo Orellana Hidalgo</a:t>
            </a:r>
            <a:r>
              <a:rPr lang="en" dirty="0"/>
              <a:t>)</a:t>
            </a:r>
            <a:endParaRPr dirty="0"/>
          </a:p>
          <a:p>
            <a:pPr marL="0" lvl="0" indent="0"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dbdd1993f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3dbdd1993f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dbdd1993f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3dbdd1993f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Photos: </a:t>
            </a:r>
            <a:r>
              <a:rPr lang="en" i="1"/>
              <a:t>The Eye That Cries </a:t>
            </a:r>
            <a:r>
              <a:rPr lang="en"/>
              <a:t>(</a:t>
            </a:r>
            <a:r>
              <a:rPr lang="en" i="1"/>
              <a:t>El ojo que llora</a:t>
            </a:r>
            <a:r>
              <a:rPr lang="en"/>
              <a:t>) commemorates victims of Peru’s internal armed conflict, the water representing the tears of Mother Earth on behalf of her children (Lapalabranecesaria/Wikimedia Commons)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dbdd1993f_0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3dbdd1993f_0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Photos: In Nairobi, Kenya, the </a:t>
            </a:r>
            <a:r>
              <a:rPr lang="en" i="1" dirty="0"/>
              <a:t>Mau Mau Monument</a:t>
            </a:r>
            <a:r>
              <a:rPr lang="en" dirty="0"/>
              <a:t> was built from an unprecedented settlement by a foreign government (U249601/Wikimedia Commons)</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dbdd1993f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dbdd1993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dbdd1993f_0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3dbdd1993f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Photos: The </a:t>
            </a:r>
            <a:r>
              <a:rPr lang="en" i="0" dirty="0"/>
              <a:t>Monument to Truth and Memory </a:t>
            </a:r>
            <a:r>
              <a:rPr lang="en" dirty="0"/>
              <a:t>in El Salvador was mandated by the country’s Truth and Reconciliation Commission (left to right: </a:t>
            </a:r>
            <a:r>
              <a:rPr lang="es-ES" sz="1100" b="0" i="0" u="none" strike="noStrike" cap="none" dirty="0">
                <a:solidFill>
                  <a:srgbClr val="000000"/>
                </a:solidFill>
                <a:latin typeface="Arial"/>
                <a:ea typeface="Arial"/>
                <a:cs typeface="Arial"/>
                <a:sym typeface="Arial"/>
              </a:rPr>
              <a:t>Wikimedia </a:t>
            </a:r>
            <a:r>
              <a:rPr lang="es-ES" sz="1100" b="0" i="0" u="none" strike="noStrike" cap="none" dirty="0" err="1">
                <a:solidFill>
                  <a:srgbClr val="000000"/>
                </a:solidFill>
                <a:latin typeface="Arial"/>
                <a:ea typeface="Arial"/>
                <a:cs typeface="Arial"/>
                <a:sym typeface="Arial"/>
              </a:rPr>
              <a:t>Commons</a:t>
            </a:r>
            <a:r>
              <a:rPr lang="es-ES" sz="1100" b="0" i="0" u="none" strike="noStrike" cap="none" dirty="0">
                <a:solidFill>
                  <a:srgbClr val="000000"/>
                </a:solidFill>
                <a:latin typeface="Arial"/>
                <a:ea typeface="Arial"/>
                <a:cs typeface="Arial"/>
                <a:sym typeface="Arial"/>
              </a:rPr>
              <a:t>/</a:t>
            </a:r>
            <a:r>
              <a:rPr lang="en" dirty="0"/>
              <a:t>AnaLi197; </a:t>
            </a:r>
            <a:r>
              <a:rPr lang="es-ES" sz="1100" b="0" i="0" u="none" strike="noStrike" cap="none" dirty="0">
                <a:solidFill>
                  <a:srgbClr val="000000"/>
                </a:solidFill>
                <a:latin typeface="Arial"/>
                <a:ea typeface="Arial"/>
                <a:cs typeface="Arial"/>
                <a:sym typeface="Arial"/>
              </a:rPr>
              <a:t>Wikimedia </a:t>
            </a:r>
            <a:r>
              <a:rPr lang="es-ES" sz="1100" b="0" i="0" u="none" strike="noStrike" cap="none" dirty="0" err="1">
                <a:solidFill>
                  <a:srgbClr val="000000"/>
                </a:solidFill>
                <a:latin typeface="Arial"/>
                <a:ea typeface="Arial"/>
                <a:cs typeface="Arial"/>
                <a:sym typeface="Arial"/>
              </a:rPr>
              <a:t>Commons</a:t>
            </a:r>
            <a:r>
              <a:rPr lang="es-ES" sz="1100" b="0" i="0" u="none" strike="noStrike" cap="none" dirty="0">
                <a:solidFill>
                  <a:srgbClr val="000000"/>
                </a:solidFill>
                <a:latin typeface="Arial"/>
                <a:ea typeface="Arial"/>
                <a:cs typeface="Arial"/>
                <a:sym typeface="Arial"/>
              </a:rPr>
              <a:t>/</a:t>
            </a:r>
            <a:r>
              <a:rPr lang="en" dirty="0"/>
              <a:t>Jorge Montenegro)</a:t>
            </a: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dbdd1993f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3dbdd1993f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fe92cc179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g3fe92cc179_0_2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dbdd1993f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3dbdd1993f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dbdd1993f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3dbdd1993f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Photo: The Srebrenica-Potocari Memorial Center and Cemetery in Bosnia-Herzegovina, Srebrenica (Both photos by Wikimedia Commons/Michael Büker)</a:t>
            </a: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dbdd1993f_0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3dbdd1993f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Photo: Statue dedicated to women victims in Shabunda, South Kivu, DRC. (OHCHR)</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dbdd1993f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3dbdd1993f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Photo: The Women in Memory Monument in Santiago, Chile (Wikimedia Commons/Museo de la Memoria y los Derechos Humanos) </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dbdd1993f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3dbdd1993f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fe92cc179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3fe92cc179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fe92cc179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g3fe92cc179_0_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dbdd1993f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dbdd1993f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fe92cc179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fe92cc179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fe92cc179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g3fe92cc179_0_2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fe92cc179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fe92cc179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64"/>
        <p:cNvGrpSpPr/>
        <p:nvPr/>
      </p:nvGrpSpPr>
      <p:grpSpPr>
        <a:xfrm>
          <a:off x="0" y="0"/>
          <a:ext cx="0" cy="0"/>
          <a:chOff x="0" y="0"/>
          <a:chExt cx="0" cy="0"/>
        </a:xfrm>
      </p:grpSpPr>
      <p:sp>
        <p:nvSpPr>
          <p:cNvPr id="65" name="Google Shape;65;p14"/>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66" name="Google Shape;66;p14"/>
          <p:cNvSpPr txBox="1">
            <a:spLocks noGrp="1"/>
          </p:cNvSpPr>
          <p:nvPr>
            <p:ph type="ctrTitle"/>
          </p:nvPr>
        </p:nvSpPr>
        <p:spPr>
          <a:xfrm>
            <a:off x="311700" y="539725"/>
            <a:ext cx="8520600" cy="1282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67" name="Google Shape;67;p14"/>
          <p:cNvSpPr txBox="1">
            <a:spLocks noGrp="1"/>
          </p:cNvSpPr>
          <p:nvPr>
            <p:ph type="subTitle" idx="1"/>
          </p:nvPr>
        </p:nvSpPr>
        <p:spPr>
          <a:xfrm>
            <a:off x="311700" y="1878560"/>
            <a:ext cx="4242600" cy="7383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1pPr>
            <a:lvl2pPr marR="0" lvl="1"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2pPr>
            <a:lvl3pPr marR="0" lvl="2"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3pPr>
            <a:lvl4pPr marR="0" lvl="3"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4pPr>
            <a:lvl5pPr marR="0" lvl="4"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5pPr>
            <a:lvl6pPr marR="0" lvl="5"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6pPr>
            <a:lvl7pPr marR="0" lvl="6"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7pPr>
            <a:lvl8pPr marR="0" lvl="7"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8pPr>
            <a:lvl9pPr marR="0" lvl="8"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9pPr>
          </a:lstStyle>
          <a:p>
            <a:endParaRPr/>
          </a:p>
        </p:txBody>
      </p:sp>
      <p:sp>
        <p:nvSpPr>
          <p:cNvPr id="68" name="Google Shape;68;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9"/>
        <p:cNvGrpSpPr/>
        <p:nvPr/>
      </p:nvGrpSpPr>
      <p:grpSpPr>
        <a:xfrm>
          <a:off x="0" y="0"/>
          <a:ext cx="0" cy="0"/>
          <a:chOff x="0" y="0"/>
          <a:chExt cx="0" cy="0"/>
        </a:xfrm>
      </p:grpSpPr>
      <p:sp>
        <p:nvSpPr>
          <p:cNvPr id="70" name="Google Shape;70;p15"/>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15"/>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72" name="Google Shape;72;p15"/>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73" name="Google Shape;73;p15"/>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74" name="Google Shape;74;p15"/>
          <p:cNvSpPr txBox="1">
            <a:spLocks noGrp="1"/>
          </p:cNvSpPr>
          <p:nvPr>
            <p:ph type="body" idx="1"/>
          </p:nvPr>
        </p:nvSpPr>
        <p:spPr>
          <a:xfrm>
            <a:off x="4644675" y="500925"/>
            <a:ext cx="4166400" cy="40986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75" name="Google Shape;75;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675" y="798600"/>
            <a:ext cx="6247800" cy="3546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78" name="Google Shape;78;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79"/>
        <p:cNvGrpSpPr/>
        <p:nvPr/>
      </p:nvGrpSpPr>
      <p:grpSpPr>
        <a:xfrm>
          <a:off x="0" y="0"/>
          <a:ext cx="0" cy="0"/>
          <a:chOff x="0" y="0"/>
          <a:chExt cx="0" cy="0"/>
        </a:xfrm>
      </p:grpSpPr>
      <p:sp>
        <p:nvSpPr>
          <p:cNvPr id="80" name="Google Shape;80;p17"/>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81" name="Google Shape;81;p17"/>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82" name="Google Shape;82;p17"/>
          <p:cNvSpPr txBox="1">
            <a:spLocks noGrp="1"/>
          </p:cNvSpPr>
          <p:nvPr>
            <p:ph type="title"/>
          </p:nvPr>
        </p:nvSpPr>
        <p:spPr>
          <a:xfrm>
            <a:off x="311700" y="539725"/>
            <a:ext cx="8520600" cy="1282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83" name="Google Shape;83;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4"/>
        <p:cNvGrpSpPr/>
        <p:nvPr/>
      </p:nvGrpSpPr>
      <p:grpSpPr>
        <a:xfrm>
          <a:off x="0" y="0"/>
          <a:ext cx="0" cy="0"/>
          <a:chOff x="0" y="0"/>
          <a:chExt cx="0" cy="0"/>
        </a:xfrm>
      </p:grpSpPr>
      <p:sp>
        <p:nvSpPr>
          <p:cNvPr id="85" name="Google Shape;85;p18"/>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8"/>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87" name="Google Shape;87;p18"/>
          <p:cNvSpPr txBox="1">
            <a:spLocks noGrp="1"/>
          </p:cNvSpPr>
          <p:nvPr>
            <p:ph type="body" idx="1"/>
          </p:nvPr>
        </p:nvSpPr>
        <p:spPr>
          <a:xfrm>
            <a:off x="311700" y="1505700"/>
            <a:ext cx="3999900" cy="30762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88" name="Google Shape;88;p18"/>
          <p:cNvSpPr txBox="1">
            <a:spLocks noGrp="1"/>
          </p:cNvSpPr>
          <p:nvPr>
            <p:ph type="body" idx="2"/>
          </p:nvPr>
        </p:nvSpPr>
        <p:spPr>
          <a:xfrm>
            <a:off x="4832400" y="1505700"/>
            <a:ext cx="3999900" cy="30762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89" name="Google Shape;89;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0"/>
        <p:cNvGrpSpPr/>
        <p:nvPr/>
      </p:nvGrpSpPr>
      <p:grpSpPr>
        <a:xfrm>
          <a:off x="0" y="0"/>
          <a:ext cx="0" cy="0"/>
          <a:chOff x="0" y="0"/>
          <a:chExt cx="0" cy="0"/>
        </a:xfrm>
      </p:grpSpPr>
      <p:sp>
        <p:nvSpPr>
          <p:cNvPr id="91" name="Google Shape;91;p1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19"/>
          <p:cNvSpPr txBox="1">
            <a:spLocks noGrp="1"/>
          </p:cNvSpPr>
          <p:nvPr>
            <p:ph type="title"/>
          </p:nvPr>
        </p:nvSpPr>
        <p:spPr>
          <a:xfrm>
            <a:off x="311300" y="500925"/>
            <a:ext cx="3704400" cy="2049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93" name="Google Shape;93;p19"/>
          <p:cNvSpPr txBox="1">
            <a:spLocks noGrp="1"/>
          </p:cNvSpPr>
          <p:nvPr>
            <p:ph type="subTitle" idx="1"/>
          </p:nvPr>
        </p:nvSpPr>
        <p:spPr>
          <a:xfrm>
            <a:off x="304800" y="2626725"/>
            <a:ext cx="3704400" cy="926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1pPr>
            <a:lvl2pPr marR="0" lvl="1"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2pPr>
            <a:lvl3pPr marR="0" lvl="2"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3pPr>
            <a:lvl4pPr marR="0" lvl="3"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4pPr>
            <a:lvl5pPr marR="0" lvl="4"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5pPr>
            <a:lvl6pPr marR="0" lvl="5"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6pPr>
            <a:lvl7pPr marR="0" lvl="6"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7pPr>
            <a:lvl8pPr marR="0" lvl="7"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8pPr>
            <a:lvl9pPr marR="0" lvl="8"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9pPr>
          </a:lstStyle>
          <a:p>
            <a:endParaRPr/>
          </a:p>
        </p:txBody>
      </p:sp>
      <p:sp>
        <p:nvSpPr>
          <p:cNvPr id="94" name="Google Shape;94;p19"/>
          <p:cNvSpPr txBox="1">
            <a:spLocks noGrp="1"/>
          </p:cNvSpPr>
          <p:nvPr>
            <p:ph type="body" idx="2"/>
          </p:nvPr>
        </p:nvSpPr>
        <p:spPr>
          <a:xfrm>
            <a:off x="4879025" y="500925"/>
            <a:ext cx="3954000" cy="41115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95" name="Google Shape;95;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
        <p:cNvGrpSpPr/>
        <p:nvPr/>
      </p:nvGrpSpPr>
      <p:grpSpPr>
        <a:xfrm>
          <a:off x="0" y="0"/>
          <a:ext cx="0" cy="0"/>
          <a:chOff x="0" y="0"/>
          <a:chExt cx="0" cy="0"/>
        </a:xfrm>
      </p:grpSpPr>
      <p:sp>
        <p:nvSpPr>
          <p:cNvPr id="97" name="Google Shape;97;p20"/>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20"/>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99" name="Google Shape;9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0"/>
        <p:cNvGrpSpPr/>
        <p:nvPr/>
      </p:nvGrpSpPr>
      <p:grpSpPr>
        <a:xfrm>
          <a:off x="0" y="0"/>
          <a:ext cx="0" cy="0"/>
          <a:chOff x="0" y="0"/>
          <a:chExt cx="0" cy="0"/>
        </a:xfrm>
      </p:grpSpPr>
      <p:sp>
        <p:nvSpPr>
          <p:cNvPr id="101" name="Google Shape;101;p21"/>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21"/>
          <p:cNvSpPr txBox="1">
            <a:spLocks noGrp="1"/>
          </p:cNvSpPr>
          <p:nvPr>
            <p:ph type="title"/>
          </p:nvPr>
        </p:nvSpPr>
        <p:spPr>
          <a:xfrm>
            <a:off x="311725" y="500925"/>
            <a:ext cx="3127500" cy="18291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103" name="Google Shape;103;p21"/>
          <p:cNvSpPr txBox="1">
            <a:spLocks noGrp="1"/>
          </p:cNvSpPr>
          <p:nvPr>
            <p:ph type="body" idx="1"/>
          </p:nvPr>
        </p:nvSpPr>
        <p:spPr>
          <a:xfrm>
            <a:off x="311700" y="2390650"/>
            <a:ext cx="3127500" cy="22980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2"/>
              </a:buClr>
              <a:buSzPts val="1300"/>
              <a:buFont typeface="Roboto"/>
              <a:buChar char="●"/>
              <a:defRPr sz="1300" b="0" i="0" u="none" strike="noStrike" cap="none">
                <a:solidFill>
                  <a:schemeClr val="accent2"/>
                </a:solidFill>
                <a:latin typeface="Roboto"/>
                <a:ea typeface="Roboto"/>
                <a:cs typeface="Roboto"/>
                <a:sym typeface="Roboto"/>
              </a:defRPr>
            </a:lvl1pPr>
            <a:lvl2pPr marL="914400" marR="0" lvl="1"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9pPr>
          </a:lstStyle>
          <a:p>
            <a:endParaRPr/>
          </a:p>
        </p:txBody>
      </p:sp>
      <p:sp>
        <p:nvSpPr>
          <p:cNvPr id="104" name="Google Shape;104;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5"/>
        <p:cNvGrpSpPr/>
        <p:nvPr/>
      </p:nvGrpSpPr>
      <p:grpSpPr>
        <a:xfrm>
          <a:off x="0" y="0"/>
          <a:ext cx="0" cy="0"/>
          <a:chOff x="0" y="0"/>
          <a:chExt cx="0" cy="0"/>
        </a:xfrm>
      </p:grpSpPr>
      <p:sp>
        <p:nvSpPr>
          <p:cNvPr id="106" name="Google Shape;106;p22"/>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22"/>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lt1"/>
              </a:buClr>
              <a:buSzPts val="1300"/>
              <a:buFont typeface="Merriweather"/>
              <a:buNone/>
              <a:defRPr sz="1300" b="0" i="0" u="none" strike="noStrike" cap="none">
                <a:solidFill>
                  <a:schemeClr val="lt1"/>
                </a:solidFill>
                <a:latin typeface="Merriweather"/>
                <a:ea typeface="Merriweather"/>
                <a:cs typeface="Merriweather"/>
                <a:sym typeface="Merriweather"/>
              </a:defRPr>
            </a:lvl1pPr>
          </a:lstStyle>
          <a:p>
            <a:endParaRPr/>
          </a:p>
        </p:txBody>
      </p:sp>
      <p:sp>
        <p:nvSpPr>
          <p:cNvPr id="108" name="Google Shape;10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09"/>
        <p:cNvGrpSpPr/>
        <p:nvPr/>
      </p:nvGrpSpPr>
      <p:grpSpPr>
        <a:xfrm>
          <a:off x="0" y="0"/>
          <a:ext cx="0" cy="0"/>
          <a:chOff x="0" y="0"/>
          <a:chExt cx="0" cy="0"/>
        </a:xfrm>
      </p:grpSpPr>
      <p:sp>
        <p:nvSpPr>
          <p:cNvPr id="110" name="Google Shape;110;p23"/>
          <p:cNvSpPr txBox="1">
            <a:spLocks noGrp="1"/>
          </p:cNvSpPr>
          <p:nvPr>
            <p:ph type="title" hasCustomPrompt="1"/>
          </p:nvPr>
        </p:nvSpPr>
        <p:spPr>
          <a:xfrm>
            <a:off x="311750" y="831175"/>
            <a:ext cx="5334900" cy="1244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9pPr>
          </a:lstStyle>
          <a:p>
            <a:r>
              <a:t>xx%</a:t>
            </a:r>
          </a:p>
        </p:txBody>
      </p:sp>
      <p:sp>
        <p:nvSpPr>
          <p:cNvPr id="111" name="Google Shape;111;p23"/>
          <p:cNvSpPr txBox="1">
            <a:spLocks noGrp="1"/>
          </p:cNvSpPr>
          <p:nvPr>
            <p:ph type="body" idx="1"/>
          </p:nvPr>
        </p:nvSpPr>
        <p:spPr>
          <a:xfrm>
            <a:off x="311700" y="2121425"/>
            <a:ext cx="5334900" cy="9426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2"/>
              </a:buClr>
              <a:buSzPts val="1300"/>
              <a:buFont typeface="Roboto"/>
              <a:buChar char="●"/>
              <a:defRPr sz="1300" b="0" i="0" u="none" strike="noStrike" cap="none">
                <a:solidFill>
                  <a:schemeClr val="accent2"/>
                </a:solidFill>
                <a:latin typeface="Roboto"/>
                <a:ea typeface="Roboto"/>
                <a:cs typeface="Roboto"/>
                <a:sym typeface="Roboto"/>
              </a:defRPr>
            </a:lvl1pPr>
            <a:lvl2pPr marL="914400" marR="0" lvl="1"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9pPr>
          </a:lstStyle>
          <a:p>
            <a:endParaRPr/>
          </a:p>
        </p:txBody>
      </p:sp>
      <p:sp>
        <p:nvSpPr>
          <p:cNvPr id="112" name="Google Shape;112;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3"/>
        <p:cNvGrpSpPr/>
        <p:nvPr/>
      </p:nvGrpSpPr>
      <p:grpSpPr>
        <a:xfrm>
          <a:off x="0" y="0"/>
          <a:ext cx="0" cy="0"/>
          <a:chOff x="0" y="0"/>
          <a:chExt cx="0" cy="0"/>
        </a:xfrm>
      </p:grpSpPr>
      <p:sp>
        <p:nvSpPr>
          <p:cNvPr id="114" name="Google Shape;11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endParaRPr/>
          </a:p>
        </p:txBody>
      </p:sp>
      <p:sp>
        <p:nvSpPr>
          <p:cNvPr id="62" name="Google Shape;6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63" name="Google Shape;6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36.jpg"/><Relationship Id="rId4" Type="http://schemas.openxmlformats.org/officeDocument/2006/relationships/image" Target="../media/image35.jpg"/></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40.jpg"/></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5"/>
          <p:cNvSpPr txBox="1">
            <a:spLocks noGrp="1"/>
          </p:cNvSpPr>
          <p:nvPr>
            <p:ph type="ctrTitle"/>
          </p:nvPr>
        </p:nvSpPr>
        <p:spPr>
          <a:xfrm>
            <a:off x="384529" y="1106168"/>
            <a:ext cx="8520600" cy="1282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dirty="0">
                <a:latin typeface="Calibri"/>
                <a:ea typeface="Calibri"/>
                <a:cs typeface="Calibri"/>
                <a:sym typeface="Calibri"/>
              </a:rPr>
              <a:t>GENDER AND TRANSITIONAL JUSTICE: MEMORIALIZATION </a:t>
            </a:r>
            <a:endParaRPr b="1" dirty="0">
              <a:latin typeface="Calibri"/>
              <a:ea typeface="Calibri"/>
              <a:cs typeface="Calibri"/>
              <a:sym typeface="Calibri"/>
            </a:endParaRPr>
          </a:p>
        </p:txBody>
      </p:sp>
      <p:pic>
        <p:nvPicPr>
          <p:cNvPr id="3" name="Picture 2">
            <a:extLst>
              <a:ext uri="{FF2B5EF4-FFF2-40B4-BE49-F238E27FC236}">
                <a16:creationId xmlns:a16="http://schemas.microsoft.com/office/drawing/2014/main" id="{9D4678F7-EADF-4DD8-9CD6-B9B99B92B228}"/>
              </a:ext>
            </a:extLst>
          </p:cNvPr>
          <p:cNvPicPr>
            <a:picLocks noChangeAspect="1"/>
          </p:cNvPicPr>
          <p:nvPr/>
        </p:nvPicPr>
        <p:blipFill>
          <a:blip r:embed="rId3"/>
          <a:stretch>
            <a:fillRect/>
          </a:stretch>
        </p:blipFill>
        <p:spPr>
          <a:xfrm>
            <a:off x="325369" y="173779"/>
            <a:ext cx="1150883" cy="457200"/>
          </a:xfrm>
          <a:prstGeom prst="rect">
            <a:avLst/>
          </a:prstGeom>
        </p:spPr>
      </p:pic>
      <p:pic>
        <p:nvPicPr>
          <p:cNvPr id="4" name="Picture 3">
            <a:extLst>
              <a:ext uri="{FF2B5EF4-FFF2-40B4-BE49-F238E27FC236}">
                <a16:creationId xmlns:a16="http://schemas.microsoft.com/office/drawing/2014/main" id="{86957B7B-8B65-46CB-A62E-A322492F7E96}"/>
              </a:ext>
            </a:extLst>
          </p:cNvPr>
          <p:cNvPicPr>
            <a:picLocks noChangeAspect="1"/>
          </p:cNvPicPr>
          <p:nvPr/>
        </p:nvPicPr>
        <p:blipFill>
          <a:blip r:embed="rId4"/>
          <a:stretch>
            <a:fillRect/>
          </a:stretch>
        </p:blipFill>
        <p:spPr>
          <a:xfrm>
            <a:off x="3238790" y="157058"/>
            <a:ext cx="685510" cy="457200"/>
          </a:xfrm>
          <a:prstGeom prst="rect">
            <a:avLst/>
          </a:prstGeom>
        </p:spPr>
      </p:pic>
      <p:pic>
        <p:nvPicPr>
          <p:cNvPr id="5" name="Picture 4">
            <a:extLst>
              <a:ext uri="{FF2B5EF4-FFF2-40B4-BE49-F238E27FC236}">
                <a16:creationId xmlns:a16="http://schemas.microsoft.com/office/drawing/2014/main" id="{48180445-23C0-48D9-AA75-ED969BD6F055}"/>
              </a:ext>
            </a:extLst>
          </p:cNvPr>
          <p:cNvPicPr>
            <a:picLocks noChangeAspect="1"/>
          </p:cNvPicPr>
          <p:nvPr/>
        </p:nvPicPr>
        <p:blipFill>
          <a:blip r:embed="rId5"/>
          <a:stretch>
            <a:fillRect/>
          </a:stretch>
        </p:blipFill>
        <p:spPr>
          <a:xfrm>
            <a:off x="1801857" y="173779"/>
            <a:ext cx="1031688" cy="457200"/>
          </a:xfrm>
          <a:prstGeom prst="rect">
            <a:avLst/>
          </a:prstGeom>
        </p:spPr>
      </p:pic>
      <p:sp>
        <p:nvSpPr>
          <p:cNvPr id="6" name="TextBox 5">
            <a:extLst>
              <a:ext uri="{FF2B5EF4-FFF2-40B4-BE49-F238E27FC236}">
                <a16:creationId xmlns:a16="http://schemas.microsoft.com/office/drawing/2014/main" id="{8D746DDD-4F07-48A0-BF7C-D8BE22E3FC77}"/>
              </a:ext>
            </a:extLst>
          </p:cNvPr>
          <p:cNvSpPr txBox="1"/>
          <p:nvPr/>
        </p:nvSpPr>
        <p:spPr>
          <a:xfrm>
            <a:off x="4006610" y="171546"/>
            <a:ext cx="847725" cy="461665"/>
          </a:xfrm>
          <a:prstGeom prst="rect">
            <a:avLst/>
          </a:prstGeom>
          <a:noFill/>
        </p:spPr>
        <p:txBody>
          <a:bodyPr wrap="square" rtlCol="0">
            <a:spAutoFit/>
          </a:bodyPr>
          <a:lstStyle/>
          <a:p>
            <a:r>
              <a:rPr lang="en-US" sz="800" dirty="0">
                <a:solidFill>
                  <a:srgbClr val="003399"/>
                </a:solidFill>
                <a:latin typeface="+mj-lt"/>
                <a:sym typeface="Merriweather"/>
              </a:rPr>
              <a:t>Funded by the European </a:t>
            </a:r>
            <a:r>
              <a:rPr lang="en-US" sz="800" dirty="0">
                <a:solidFill>
                  <a:srgbClr val="003399"/>
                </a:solidFill>
                <a:latin typeface="+mj-lt"/>
              </a:rPr>
              <a:t>Union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4"/>
          <p:cNvSpPr txBox="1">
            <a:spLocks noGrp="1"/>
          </p:cNvSpPr>
          <p:nvPr>
            <p:ph type="title"/>
          </p:nvPr>
        </p:nvSpPr>
        <p:spPr>
          <a:xfrm>
            <a:off x="120475" y="593700"/>
            <a:ext cx="2373000" cy="1694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 sz="2800"/>
              <a:t>South Africa:</a:t>
            </a:r>
            <a:endParaRPr sz="2800"/>
          </a:p>
          <a:p>
            <a:pPr marL="0" marR="0" lvl="0" indent="0" algn="l" rtl="0">
              <a:lnSpc>
                <a:spcPct val="100000"/>
              </a:lnSpc>
              <a:spcBef>
                <a:spcPts val="0"/>
              </a:spcBef>
              <a:spcAft>
                <a:spcPts val="0"/>
              </a:spcAft>
              <a:buClr>
                <a:schemeClr val="accent1"/>
              </a:buClr>
              <a:buSzPts val="3600"/>
              <a:buFont typeface="Merriweather"/>
              <a:buNone/>
            </a:pPr>
            <a:r>
              <a:rPr lang="en" sz="2800"/>
              <a:t>Rhodes Memorial</a:t>
            </a:r>
            <a:endParaRPr sz="2800" b="0" i="0" u="none" strike="noStrike" cap="none">
              <a:solidFill>
                <a:schemeClr val="accent1"/>
              </a:solidFill>
              <a:latin typeface="Merriweather"/>
              <a:ea typeface="Merriweather"/>
              <a:cs typeface="Merriweather"/>
              <a:sym typeface="Merriweather"/>
            </a:endParaRPr>
          </a:p>
        </p:txBody>
      </p:sp>
      <p:pic>
        <p:nvPicPr>
          <p:cNvPr id="171" name="Google Shape;171;p34"/>
          <p:cNvPicPr preferRelativeResize="0"/>
          <p:nvPr/>
        </p:nvPicPr>
        <p:blipFill>
          <a:blip r:embed="rId3">
            <a:alphaModFix/>
          </a:blip>
          <a:stretch>
            <a:fillRect/>
          </a:stretch>
        </p:blipFill>
        <p:spPr>
          <a:xfrm>
            <a:off x="2176900" y="360050"/>
            <a:ext cx="6967099" cy="442338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5"/>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Greece:</a:t>
            </a:r>
            <a:endParaRPr dirty="0"/>
          </a:p>
          <a:p>
            <a:pPr marL="0" lvl="0" indent="0">
              <a:spcBef>
                <a:spcPts val="0"/>
              </a:spcBef>
              <a:spcAft>
                <a:spcPts val="0"/>
              </a:spcAft>
              <a:buNone/>
            </a:pPr>
            <a:r>
              <a:rPr lang="en" dirty="0"/>
              <a:t>The Women of Kassope and the Monument of Zalongo</a:t>
            </a:r>
            <a:endParaRPr dirty="0"/>
          </a:p>
        </p:txBody>
      </p:sp>
      <p:pic>
        <p:nvPicPr>
          <p:cNvPr id="177" name="Google Shape;177;p35"/>
          <p:cNvPicPr preferRelativeResize="0"/>
          <p:nvPr/>
        </p:nvPicPr>
        <p:blipFill rotWithShape="1">
          <a:blip r:embed="rId3">
            <a:alphaModFix/>
          </a:blip>
          <a:srcRect b="13577"/>
          <a:stretch/>
        </p:blipFill>
        <p:spPr>
          <a:xfrm>
            <a:off x="4400750" y="786625"/>
            <a:ext cx="4608200" cy="2987001"/>
          </a:xfrm>
          <a:prstGeom prst="rect">
            <a:avLst/>
          </a:prstGeom>
          <a:noFill/>
          <a:ln>
            <a:noFill/>
          </a:ln>
        </p:spPr>
      </p:pic>
      <p:sp>
        <p:nvSpPr>
          <p:cNvPr id="4" name="Rectangle 3">
            <a:extLst>
              <a:ext uri="{FF2B5EF4-FFF2-40B4-BE49-F238E27FC236}">
                <a16:creationId xmlns:a16="http://schemas.microsoft.com/office/drawing/2014/main" id="{B1D1B123-243C-4ACF-A7C1-0EF9FB9789CE}"/>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6"/>
          <p:cNvSpPr txBox="1">
            <a:spLocks noGrp="1"/>
          </p:cNvSpPr>
          <p:nvPr>
            <p:ph type="title"/>
          </p:nvPr>
        </p:nvSpPr>
        <p:spPr>
          <a:xfrm>
            <a:off x="68925" y="325975"/>
            <a:ext cx="3882900" cy="15684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i="1" dirty="0"/>
              <a:t>Women are Persons! </a:t>
            </a:r>
            <a:endParaRPr i="1" dirty="0"/>
          </a:p>
        </p:txBody>
      </p:sp>
      <p:pic>
        <p:nvPicPr>
          <p:cNvPr id="183" name="Google Shape;183;p36"/>
          <p:cNvPicPr preferRelativeResize="0"/>
          <p:nvPr/>
        </p:nvPicPr>
        <p:blipFill>
          <a:blip r:embed="rId3">
            <a:alphaModFix/>
          </a:blip>
          <a:stretch>
            <a:fillRect/>
          </a:stretch>
        </p:blipFill>
        <p:spPr>
          <a:xfrm>
            <a:off x="3640426" y="1532876"/>
            <a:ext cx="5503574" cy="34810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7"/>
          <p:cNvSpPr txBox="1">
            <a:spLocks noGrp="1"/>
          </p:cNvSpPr>
          <p:nvPr>
            <p:ph type="title"/>
          </p:nvPr>
        </p:nvSpPr>
        <p:spPr>
          <a:xfrm>
            <a:off x="6042425" y="798600"/>
            <a:ext cx="3044100" cy="35463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a:t>Memorial to the Victims of Chihuio </a:t>
            </a:r>
            <a:endParaRPr/>
          </a:p>
        </p:txBody>
      </p:sp>
      <p:pic>
        <p:nvPicPr>
          <p:cNvPr id="189" name="Google Shape;189;p37"/>
          <p:cNvPicPr preferRelativeResize="0"/>
          <p:nvPr/>
        </p:nvPicPr>
        <p:blipFill rotWithShape="1">
          <a:blip r:embed="rId3">
            <a:alphaModFix/>
          </a:blip>
          <a:srcRect l="2678" r="2687"/>
          <a:stretch/>
        </p:blipFill>
        <p:spPr>
          <a:xfrm>
            <a:off x="311675" y="561150"/>
            <a:ext cx="5730749" cy="4021200"/>
          </a:xfrm>
          <a:prstGeom prst="rect">
            <a:avLst/>
          </a:prstGeom>
          <a:noFill/>
          <a:ln>
            <a:noFill/>
          </a:ln>
        </p:spPr>
      </p:pic>
      <p:sp>
        <p:nvSpPr>
          <p:cNvPr id="4" name="Rectangle 3">
            <a:extLst>
              <a:ext uri="{FF2B5EF4-FFF2-40B4-BE49-F238E27FC236}">
                <a16:creationId xmlns:a16="http://schemas.microsoft.com/office/drawing/2014/main" id="{D39BDDA5-0EB9-4203-940D-E2AB4E7F8386}"/>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8"/>
          <p:cNvSpPr txBox="1">
            <a:spLocks noGrp="1"/>
          </p:cNvSpPr>
          <p:nvPr>
            <p:ph type="title"/>
          </p:nvPr>
        </p:nvSpPr>
        <p:spPr>
          <a:xfrm>
            <a:off x="39500" y="798600"/>
            <a:ext cx="2755500" cy="35463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a:t>San Juan Comalapa Mural on the Violence of the 1980s </a:t>
            </a:r>
            <a:endParaRPr/>
          </a:p>
        </p:txBody>
      </p:sp>
      <p:pic>
        <p:nvPicPr>
          <p:cNvPr id="195" name="Google Shape;195;p38"/>
          <p:cNvPicPr preferRelativeResize="0"/>
          <p:nvPr/>
        </p:nvPicPr>
        <p:blipFill>
          <a:blip r:embed="rId3">
            <a:alphaModFix/>
          </a:blip>
          <a:stretch>
            <a:fillRect/>
          </a:stretch>
        </p:blipFill>
        <p:spPr>
          <a:xfrm>
            <a:off x="2669875" y="427725"/>
            <a:ext cx="3237080" cy="2144024"/>
          </a:xfrm>
          <a:prstGeom prst="rect">
            <a:avLst/>
          </a:prstGeom>
          <a:noFill/>
          <a:ln>
            <a:noFill/>
          </a:ln>
        </p:spPr>
      </p:pic>
      <p:pic>
        <p:nvPicPr>
          <p:cNvPr id="196" name="Google Shape;196;p38"/>
          <p:cNvPicPr preferRelativeResize="0"/>
          <p:nvPr/>
        </p:nvPicPr>
        <p:blipFill>
          <a:blip r:embed="rId4">
            <a:alphaModFix/>
          </a:blip>
          <a:stretch>
            <a:fillRect/>
          </a:stretch>
        </p:blipFill>
        <p:spPr>
          <a:xfrm>
            <a:off x="5906938" y="427725"/>
            <a:ext cx="3237031" cy="2144024"/>
          </a:xfrm>
          <a:prstGeom prst="rect">
            <a:avLst/>
          </a:prstGeom>
          <a:noFill/>
          <a:ln>
            <a:noFill/>
          </a:ln>
        </p:spPr>
      </p:pic>
      <p:pic>
        <p:nvPicPr>
          <p:cNvPr id="197" name="Google Shape;197;p38"/>
          <p:cNvPicPr preferRelativeResize="0"/>
          <p:nvPr/>
        </p:nvPicPr>
        <p:blipFill>
          <a:blip r:embed="rId5">
            <a:alphaModFix/>
          </a:blip>
          <a:stretch>
            <a:fillRect/>
          </a:stretch>
        </p:blipFill>
        <p:spPr>
          <a:xfrm>
            <a:off x="4129525" y="2571750"/>
            <a:ext cx="3670202" cy="2430897"/>
          </a:xfrm>
          <a:prstGeom prst="rect">
            <a:avLst/>
          </a:prstGeom>
          <a:noFill/>
          <a:ln>
            <a:noFill/>
          </a:ln>
        </p:spPr>
      </p:pic>
      <p:sp>
        <p:nvSpPr>
          <p:cNvPr id="6" name="Rectangle 5">
            <a:extLst>
              <a:ext uri="{FF2B5EF4-FFF2-40B4-BE49-F238E27FC236}">
                <a16:creationId xmlns:a16="http://schemas.microsoft.com/office/drawing/2014/main" id="{E73173FD-9FAA-4899-9EF9-84D2C975C807}"/>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9"/>
          <p:cNvSpPr txBox="1">
            <a:spLocks noGrp="1"/>
          </p:cNvSpPr>
          <p:nvPr>
            <p:ph type="title"/>
          </p:nvPr>
        </p:nvSpPr>
        <p:spPr>
          <a:xfrm>
            <a:off x="4883500" y="308975"/>
            <a:ext cx="4007700" cy="19218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sz="3000"/>
              <a:t>Tuol Sleng Museum of Genocide</a:t>
            </a:r>
            <a:endParaRPr sz="3000"/>
          </a:p>
        </p:txBody>
      </p:sp>
      <p:pic>
        <p:nvPicPr>
          <p:cNvPr id="203" name="Google Shape;203;p39"/>
          <p:cNvPicPr preferRelativeResize="0"/>
          <p:nvPr/>
        </p:nvPicPr>
        <p:blipFill rotWithShape="1">
          <a:blip r:embed="rId3">
            <a:alphaModFix/>
          </a:blip>
          <a:srcRect t="1616" b="1606"/>
          <a:stretch/>
        </p:blipFill>
        <p:spPr>
          <a:xfrm>
            <a:off x="76200" y="160575"/>
            <a:ext cx="4343825" cy="3239454"/>
          </a:xfrm>
          <a:prstGeom prst="rect">
            <a:avLst/>
          </a:prstGeom>
          <a:noFill/>
          <a:ln>
            <a:noFill/>
          </a:ln>
        </p:spPr>
      </p:pic>
      <p:pic>
        <p:nvPicPr>
          <p:cNvPr id="204" name="Google Shape;204;p39"/>
          <p:cNvPicPr preferRelativeResize="0"/>
          <p:nvPr/>
        </p:nvPicPr>
        <p:blipFill>
          <a:blip r:embed="rId4">
            <a:alphaModFix/>
          </a:blip>
          <a:stretch>
            <a:fillRect/>
          </a:stretch>
        </p:blipFill>
        <p:spPr>
          <a:xfrm>
            <a:off x="4572000" y="1921556"/>
            <a:ext cx="4180374" cy="313526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40"/>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5. Why Is Memorialization Important for Women?  </a:t>
            </a:r>
            <a:endParaRPr dirty="0"/>
          </a:p>
        </p:txBody>
      </p:sp>
      <p:sp>
        <p:nvSpPr>
          <p:cNvPr id="210" name="Google Shape;210;p40"/>
          <p:cNvSpPr txBox="1"/>
          <p:nvPr/>
        </p:nvSpPr>
        <p:spPr>
          <a:xfrm>
            <a:off x="4496075" y="159850"/>
            <a:ext cx="4544100" cy="4807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800" dirty="0">
                <a:solidFill>
                  <a:schemeClr val="accent1"/>
                </a:solidFill>
                <a:latin typeface="Merriweather"/>
                <a:ea typeface="Merriweather"/>
                <a:cs typeface="Merriweather"/>
                <a:sym typeface="Merriweather"/>
              </a:rPr>
              <a:t>Memorials may end up </a:t>
            </a:r>
            <a:r>
              <a:rPr lang="en" sz="1800" b="1" dirty="0">
                <a:solidFill>
                  <a:schemeClr val="accent1"/>
                </a:solidFill>
                <a:latin typeface="Merriweather"/>
                <a:ea typeface="Merriweather"/>
                <a:cs typeface="Merriweather"/>
                <a:sym typeface="Merriweather"/>
              </a:rPr>
              <a:t>replicating gendered narratives that depoliticize the role women play</a:t>
            </a:r>
            <a:r>
              <a:rPr lang="en" sz="1800" dirty="0">
                <a:solidFill>
                  <a:schemeClr val="accent1"/>
                </a:solidFill>
                <a:latin typeface="Merriweather"/>
                <a:ea typeface="Merriweather"/>
                <a:cs typeface="Merriweather"/>
                <a:sym typeface="Merriweather"/>
              </a:rPr>
              <a:t> during conflict and when resisting oppression, as well as </a:t>
            </a:r>
            <a:r>
              <a:rPr lang="en" sz="1800" b="1" dirty="0">
                <a:solidFill>
                  <a:schemeClr val="accent1"/>
                </a:solidFill>
                <a:latin typeface="Merriweather"/>
                <a:ea typeface="Merriweather"/>
                <a:cs typeface="Merriweather"/>
                <a:sym typeface="Merriweather"/>
              </a:rPr>
              <a:t>minimizing the nature and severity of the crimes committed against them</a:t>
            </a:r>
            <a:r>
              <a:rPr lang="en" sz="1800" dirty="0">
                <a:solidFill>
                  <a:schemeClr val="accent1"/>
                </a:solidFill>
                <a:latin typeface="Merriweather"/>
                <a:ea typeface="Merriweather"/>
                <a:cs typeface="Merriweather"/>
                <a:sym typeface="Merriweather"/>
              </a:rPr>
              <a:t> and the harms they suffered.</a:t>
            </a:r>
            <a:endParaRPr sz="1800" dirty="0">
              <a:solidFill>
                <a:schemeClr val="accent1"/>
              </a:solidFill>
              <a:latin typeface="Merriweather"/>
              <a:ea typeface="Merriweather"/>
              <a:cs typeface="Merriweather"/>
              <a:sym typeface="Merriweather"/>
            </a:endParaRPr>
          </a:p>
          <a:p>
            <a:pPr marL="0" lvl="0" indent="0" algn="just" rtl="0">
              <a:spcBef>
                <a:spcPts val="0"/>
              </a:spcBef>
              <a:spcAft>
                <a:spcPts val="0"/>
              </a:spcAft>
              <a:buNone/>
            </a:pPr>
            <a:endParaRPr sz="1800" dirty="0">
              <a:solidFill>
                <a:schemeClr val="accent1"/>
              </a:solidFill>
              <a:latin typeface="Merriweather"/>
              <a:ea typeface="Merriweather"/>
              <a:cs typeface="Merriweather"/>
              <a:sym typeface="Merriweather"/>
            </a:endParaRPr>
          </a:p>
          <a:p>
            <a:pPr marL="0" lvl="0" indent="0" algn="just">
              <a:spcBef>
                <a:spcPts val="0"/>
              </a:spcBef>
              <a:spcAft>
                <a:spcPts val="0"/>
              </a:spcAft>
              <a:buNone/>
            </a:pPr>
            <a:endParaRPr sz="1800" dirty="0">
              <a:solidFill>
                <a:schemeClr val="accent1"/>
              </a:solidFill>
              <a:latin typeface="Merriweather"/>
              <a:ea typeface="Merriweather"/>
              <a:cs typeface="Merriweather"/>
              <a:sym typeface="Merriweather"/>
            </a:endParaRPr>
          </a:p>
          <a:p>
            <a:pPr marL="0" lvl="0" indent="0" algn="r">
              <a:spcBef>
                <a:spcPts val="0"/>
              </a:spcBef>
              <a:spcAft>
                <a:spcPts val="0"/>
              </a:spcAft>
              <a:buNone/>
            </a:pPr>
            <a:r>
              <a:rPr lang="en" sz="1800" dirty="0">
                <a:solidFill>
                  <a:schemeClr val="accent1"/>
                </a:solidFill>
                <a:latin typeface="Merriweather"/>
                <a:ea typeface="Merriweather"/>
                <a:cs typeface="Merriweather"/>
                <a:sym typeface="Merriweather"/>
              </a:rPr>
              <a:t>If memorialization efforts are to represent and hold significance for women victims, it is especially important that they are </a:t>
            </a:r>
            <a:r>
              <a:rPr lang="en" sz="1800" b="1" dirty="0">
                <a:solidFill>
                  <a:schemeClr val="accent1"/>
                </a:solidFill>
                <a:latin typeface="Merriweather"/>
                <a:ea typeface="Merriweather"/>
                <a:cs typeface="Merriweather"/>
                <a:sym typeface="Merriweather"/>
              </a:rPr>
              <a:t>included in decisions about who will be remembered and how.</a:t>
            </a:r>
            <a:endParaRPr sz="1800" b="1" dirty="0">
              <a:solidFill>
                <a:schemeClr val="accent1"/>
              </a:solidFill>
              <a:latin typeface="Merriweather"/>
              <a:ea typeface="Merriweather"/>
              <a:cs typeface="Merriweather"/>
              <a:sym typeface="Merriweather"/>
            </a:endParaRPr>
          </a:p>
        </p:txBody>
      </p:sp>
      <p:sp>
        <p:nvSpPr>
          <p:cNvPr id="4" name="Rectangle 3">
            <a:extLst>
              <a:ext uri="{FF2B5EF4-FFF2-40B4-BE49-F238E27FC236}">
                <a16:creationId xmlns:a16="http://schemas.microsoft.com/office/drawing/2014/main" id="{AEF5BD6A-3B03-413F-9C29-E54494F44944}"/>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1"/>
          <p:cNvSpPr txBox="1">
            <a:spLocks noGrp="1"/>
          </p:cNvSpPr>
          <p:nvPr>
            <p:ph type="title"/>
          </p:nvPr>
        </p:nvSpPr>
        <p:spPr>
          <a:xfrm>
            <a:off x="321075" y="495575"/>
            <a:ext cx="8287800" cy="42684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sz="1600" dirty="0">
                <a:latin typeface="Roboto"/>
                <a:ea typeface="Roboto"/>
                <a:cs typeface="Roboto"/>
                <a:sym typeface="Roboto"/>
              </a:rPr>
              <a:t>When meaningfully engaged in memorialization efforts, women and girls can:</a:t>
            </a:r>
            <a:endParaRPr sz="1600" dirty="0">
              <a:latin typeface="Roboto"/>
              <a:ea typeface="Roboto"/>
              <a:cs typeface="Roboto"/>
              <a:sym typeface="Roboto"/>
            </a:endParaRPr>
          </a:p>
          <a:p>
            <a:pPr marL="0" lvl="0" indent="0" algn="just" rtl="0">
              <a:lnSpc>
                <a:spcPct val="115000"/>
              </a:lnSpc>
              <a:spcBef>
                <a:spcPts val="0"/>
              </a:spcBef>
              <a:spcAft>
                <a:spcPts val="0"/>
              </a:spcAft>
              <a:buNone/>
            </a:pPr>
            <a:endParaRPr sz="1600" dirty="0">
              <a:latin typeface="Roboto"/>
              <a:ea typeface="Roboto"/>
              <a:cs typeface="Roboto"/>
              <a:sym typeface="Roboto"/>
            </a:endParaRPr>
          </a:p>
          <a:p>
            <a:pPr marL="457200" lvl="0" indent="-330200" algn="just" rtl="0">
              <a:lnSpc>
                <a:spcPct val="115000"/>
              </a:lnSpc>
              <a:spcBef>
                <a:spcPts val="0"/>
              </a:spcBef>
              <a:spcAft>
                <a:spcPts val="0"/>
              </a:spcAft>
              <a:buClr>
                <a:schemeClr val="accent1"/>
              </a:buClr>
              <a:buSzPts val="1600"/>
              <a:buFont typeface="Roboto"/>
              <a:buChar char="●"/>
            </a:pPr>
            <a:r>
              <a:rPr lang="en" sz="1600" dirty="0">
                <a:latin typeface="Roboto"/>
                <a:ea typeface="Roboto"/>
                <a:cs typeface="Roboto"/>
                <a:sym typeface="Roboto"/>
              </a:rPr>
              <a:t>help other women and their families reckon with the atrocities committed in the past;</a:t>
            </a:r>
            <a:endParaRPr sz="1600" dirty="0">
              <a:latin typeface="Roboto"/>
              <a:ea typeface="Roboto"/>
              <a:cs typeface="Roboto"/>
              <a:sym typeface="Roboto"/>
            </a:endParaRPr>
          </a:p>
          <a:p>
            <a:pPr marL="457200" lvl="0" indent="-330200" algn="just" rtl="0">
              <a:lnSpc>
                <a:spcPct val="115000"/>
              </a:lnSpc>
              <a:spcBef>
                <a:spcPts val="0"/>
              </a:spcBef>
              <a:spcAft>
                <a:spcPts val="0"/>
              </a:spcAft>
              <a:buClr>
                <a:schemeClr val="accent1"/>
              </a:buClr>
              <a:buSzPts val="1600"/>
              <a:buFont typeface="Roboto"/>
              <a:buChar char="●"/>
            </a:pPr>
            <a:r>
              <a:rPr lang="en" sz="1600" dirty="0">
                <a:latin typeface="Roboto"/>
                <a:ea typeface="Roboto"/>
                <a:cs typeface="Roboto"/>
                <a:sym typeface="Roboto"/>
              </a:rPr>
              <a:t>participate in defining how the past is remembered </a:t>
            </a:r>
            <a:endParaRPr sz="1600" dirty="0">
              <a:latin typeface="Roboto"/>
              <a:ea typeface="Roboto"/>
              <a:cs typeface="Roboto"/>
              <a:sym typeface="Roboto"/>
            </a:endParaRPr>
          </a:p>
          <a:p>
            <a:pPr marL="457200" lvl="0" indent="-330200" algn="just" rtl="0">
              <a:lnSpc>
                <a:spcPct val="115000"/>
              </a:lnSpc>
              <a:spcBef>
                <a:spcPts val="0"/>
              </a:spcBef>
              <a:spcAft>
                <a:spcPts val="0"/>
              </a:spcAft>
              <a:buClr>
                <a:schemeClr val="accent1"/>
              </a:buClr>
              <a:buSzPts val="1600"/>
              <a:buFont typeface="Roboto"/>
              <a:buChar char="●"/>
            </a:pPr>
            <a:r>
              <a:rPr lang="en" sz="1600" dirty="0">
                <a:latin typeface="Roboto"/>
                <a:ea typeface="Roboto"/>
                <a:cs typeface="Roboto"/>
                <a:sym typeface="Roboto"/>
              </a:rPr>
              <a:t>raise awareness about human rights violations committed against women and girls in the past and those that continue today;</a:t>
            </a:r>
            <a:endParaRPr sz="1600" dirty="0">
              <a:latin typeface="Roboto"/>
              <a:ea typeface="Roboto"/>
              <a:cs typeface="Roboto"/>
              <a:sym typeface="Roboto"/>
            </a:endParaRPr>
          </a:p>
          <a:p>
            <a:pPr marL="457200" lvl="0" indent="-330200" algn="just" rtl="0">
              <a:lnSpc>
                <a:spcPct val="115000"/>
              </a:lnSpc>
              <a:spcBef>
                <a:spcPts val="0"/>
              </a:spcBef>
              <a:spcAft>
                <a:spcPts val="0"/>
              </a:spcAft>
              <a:buClr>
                <a:schemeClr val="accent1"/>
              </a:buClr>
              <a:buSzPts val="1600"/>
              <a:buFont typeface="Roboto"/>
              <a:buChar char="●"/>
            </a:pPr>
            <a:r>
              <a:rPr lang="en" sz="1600" dirty="0">
                <a:latin typeface="Roboto"/>
                <a:ea typeface="Roboto"/>
                <a:cs typeface="Roboto"/>
                <a:sym typeface="Roboto"/>
              </a:rPr>
              <a:t>encourage society to recognize the political nature of women’s lives and the complexity of the roles they play during times of transition from conflict or authoritarian rule;</a:t>
            </a:r>
            <a:endParaRPr sz="1600" dirty="0">
              <a:latin typeface="Roboto"/>
              <a:ea typeface="Roboto"/>
              <a:cs typeface="Roboto"/>
              <a:sym typeface="Roboto"/>
            </a:endParaRPr>
          </a:p>
          <a:p>
            <a:pPr marL="457200" lvl="0" indent="-330200" algn="just" rtl="0">
              <a:lnSpc>
                <a:spcPct val="115000"/>
              </a:lnSpc>
              <a:spcBef>
                <a:spcPts val="0"/>
              </a:spcBef>
              <a:spcAft>
                <a:spcPts val="0"/>
              </a:spcAft>
              <a:buClr>
                <a:schemeClr val="accent1"/>
              </a:buClr>
              <a:buSzPts val="1600"/>
              <a:buFont typeface="Roboto"/>
              <a:buChar char="●"/>
            </a:pPr>
            <a:r>
              <a:rPr lang="en" sz="1600" dirty="0">
                <a:latin typeface="Roboto"/>
                <a:ea typeface="Roboto"/>
                <a:cs typeface="Roboto"/>
                <a:sym typeface="Roboto"/>
              </a:rPr>
              <a:t>provide a focal point around which victims, their families, and advocates can rally when demanding acknowledgment and redress for the violations that occurred;</a:t>
            </a:r>
            <a:endParaRPr sz="1600" dirty="0">
              <a:latin typeface="Roboto"/>
              <a:ea typeface="Roboto"/>
              <a:cs typeface="Roboto"/>
              <a:sym typeface="Roboto"/>
            </a:endParaRPr>
          </a:p>
          <a:p>
            <a:pPr marL="457200" lvl="0" indent="-330200" algn="just" rtl="0">
              <a:lnSpc>
                <a:spcPct val="115000"/>
              </a:lnSpc>
              <a:spcBef>
                <a:spcPts val="0"/>
              </a:spcBef>
              <a:spcAft>
                <a:spcPts val="0"/>
              </a:spcAft>
              <a:buClr>
                <a:schemeClr val="accent1"/>
              </a:buClr>
              <a:buSzPts val="1600"/>
              <a:buFont typeface="Roboto"/>
              <a:buChar char="●"/>
            </a:pPr>
            <a:r>
              <a:rPr lang="en" sz="1600" dirty="0">
                <a:latin typeface="Roboto"/>
                <a:ea typeface="Roboto"/>
                <a:cs typeface="Roboto"/>
                <a:sym typeface="Roboto"/>
              </a:rPr>
              <a:t>educate and encourage dialogue about gender discrimination and hierarchies that prevent intergroup equality, including for women.</a:t>
            </a:r>
            <a:endParaRPr sz="1600" dirty="0">
              <a:latin typeface="Roboto"/>
              <a:ea typeface="Roboto"/>
              <a:cs typeface="Roboto"/>
              <a:sym typeface="Roboto"/>
            </a:endParaRPr>
          </a:p>
          <a:p>
            <a:pPr marL="0" marR="0" lvl="0" indent="0" algn="l" rtl="0">
              <a:lnSpc>
                <a:spcPct val="100000"/>
              </a:lnSpc>
              <a:spcBef>
                <a:spcPts val="0"/>
              </a:spcBef>
              <a:spcAft>
                <a:spcPts val="0"/>
              </a:spcAft>
              <a:buClr>
                <a:schemeClr val="accent1"/>
              </a:buClr>
              <a:buSzPts val="3600"/>
              <a:buFont typeface="Merriweather"/>
              <a:buNone/>
            </a:pPr>
            <a:endParaRPr sz="2200" dirty="0">
              <a:solidFill>
                <a:srgbClr val="000000"/>
              </a:solidFill>
            </a:endParaRPr>
          </a:p>
        </p:txBody>
      </p:sp>
      <p:sp>
        <p:nvSpPr>
          <p:cNvPr id="3" name="Rectangle 2">
            <a:extLst>
              <a:ext uri="{FF2B5EF4-FFF2-40B4-BE49-F238E27FC236}">
                <a16:creationId xmlns:a16="http://schemas.microsoft.com/office/drawing/2014/main" id="{AC818E12-F04D-462F-8DEC-157C7DD0CCF0}"/>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2"/>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Potential Transformative Effect</a:t>
            </a:r>
            <a:endParaRPr/>
          </a:p>
        </p:txBody>
      </p:sp>
      <p:sp>
        <p:nvSpPr>
          <p:cNvPr id="221" name="Google Shape;221;p42"/>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sz="2000" dirty="0">
                <a:solidFill>
                  <a:schemeClr val="accent1"/>
                </a:solidFill>
                <a:latin typeface="Merriweather"/>
                <a:ea typeface="Merriweather"/>
                <a:cs typeface="Merriweather"/>
                <a:sym typeface="Merriweather"/>
              </a:rPr>
              <a:t>Memorials can serve as a “starting point for a society-wide appreciation of human rights. Memorials can add a new perspective to one-sided or incomplete stories about the past…A successful memorial will provoke meaningful discussion about violations without prolonging conflict.”</a:t>
            </a:r>
            <a:endParaRPr sz="2000" dirty="0">
              <a:solidFill>
                <a:schemeClr val="accent1"/>
              </a:solidFill>
              <a:latin typeface="Merriweather"/>
              <a:ea typeface="Merriweather"/>
              <a:cs typeface="Merriweather"/>
              <a:sym typeface="Merriweather"/>
            </a:endParaRPr>
          </a:p>
        </p:txBody>
      </p:sp>
      <p:sp>
        <p:nvSpPr>
          <p:cNvPr id="4" name="Rectangle 3">
            <a:extLst>
              <a:ext uri="{FF2B5EF4-FFF2-40B4-BE49-F238E27FC236}">
                <a16:creationId xmlns:a16="http://schemas.microsoft.com/office/drawing/2014/main" id="{44BB957B-127A-4AED-A2A0-2ACA91411474}"/>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3"/>
          <p:cNvSpPr txBox="1">
            <a:spLocks noGrp="1"/>
          </p:cNvSpPr>
          <p:nvPr>
            <p:ph type="title"/>
          </p:nvPr>
        </p:nvSpPr>
        <p:spPr>
          <a:xfrm>
            <a:off x="242750" y="2800524"/>
            <a:ext cx="3664500" cy="21981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i="1" dirty="0"/>
              <a:t>Statue of Peace </a:t>
            </a:r>
            <a:r>
              <a:rPr lang="en" dirty="0"/>
              <a:t>(</a:t>
            </a:r>
            <a:r>
              <a:rPr lang="en" i="1" dirty="0"/>
              <a:t>Sonyeosang</a:t>
            </a:r>
            <a:r>
              <a:rPr lang="en" dirty="0"/>
              <a:t>)</a:t>
            </a:r>
            <a:endParaRPr dirty="0"/>
          </a:p>
        </p:txBody>
      </p:sp>
      <p:pic>
        <p:nvPicPr>
          <p:cNvPr id="227" name="Google Shape;227;p43"/>
          <p:cNvPicPr preferRelativeResize="0"/>
          <p:nvPr/>
        </p:nvPicPr>
        <p:blipFill>
          <a:blip r:embed="rId3">
            <a:alphaModFix/>
          </a:blip>
          <a:stretch>
            <a:fillRect/>
          </a:stretch>
        </p:blipFill>
        <p:spPr>
          <a:xfrm>
            <a:off x="4874169" y="0"/>
            <a:ext cx="3857633" cy="5143500"/>
          </a:xfrm>
          <a:prstGeom prst="rect">
            <a:avLst/>
          </a:prstGeom>
          <a:noFill/>
          <a:ln>
            <a:noFill/>
          </a:ln>
        </p:spPr>
      </p:pic>
      <p:pic>
        <p:nvPicPr>
          <p:cNvPr id="228" name="Google Shape;228;p43"/>
          <p:cNvPicPr preferRelativeResize="0"/>
          <p:nvPr/>
        </p:nvPicPr>
        <p:blipFill>
          <a:blip r:embed="rId4">
            <a:alphaModFix/>
          </a:blip>
          <a:stretch>
            <a:fillRect/>
          </a:stretch>
        </p:blipFill>
        <p:spPr>
          <a:xfrm>
            <a:off x="104425" y="0"/>
            <a:ext cx="4769752" cy="317982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6"/>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457200" lvl="0" indent="-406400">
              <a:spcBef>
                <a:spcPts val="0"/>
              </a:spcBef>
              <a:spcAft>
                <a:spcPts val="0"/>
              </a:spcAft>
              <a:buSzPts val="2800"/>
              <a:buAutoNum type="arabicPeriod"/>
            </a:pPr>
            <a:r>
              <a:rPr lang="en"/>
              <a:t>Introduction</a:t>
            </a:r>
            <a:endParaRPr/>
          </a:p>
        </p:txBody>
      </p:sp>
      <p:sp>
        <p:nvSpPr>
          <p:cNvPr id="125" name="Google Shape;125;p26"/>
          <p:cNvSpPr txBox="1">
            <a:spLocks noGrp="1"/>
          </p:cNvSpPr>
          <p:nvPr>
            <p:ph type="body" idx="1"/>
          </p:nvPr>
        </p:nvSpPr>
        <p:spPr>
          <a:xfrm>
            <a:off x="4644675" y="500925"/>
            <a:ext cx="4335600" cy="432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500">
                <a:solidFill>
                  <a:schemeClr val="accent1"/>
                </a:solidFill>
              </a:rPr>
              <a:t>Memorials are a way to </a:t>
            </a:r>
            <a:r>
              <a:rPr lang="en" sz="1500" b="1">
                <a:solidFill>
                  <a:schemeClr val="accent1"/>
                </a:solidFill>
              </a:rPr>
              <a:t>commemorate victims </a:t>
            </a:r>
            <a:r>
              <a:rPr lang="en" sz="1500">
                <a:solidFill>
                  <a:schemeClr val="accent1"/>
                </a:solidFill>
              </a:rPr>
              <a:t>and </a:t>
            </a:r>
            <a:r>
              <a:rPr lang="en" sz="1500" b="1">
                <a:solidFill>
                  <a:schemeClr val="accent1"/>
                </a:solidFill>
              </a:rPr>
              <a:t>reflect the complexity</a:t>
            </a:r>
            <a:r>
              <a:rPr lang="en" sz="1500">
                <a:solidFill>
                  <a:schemeClr val="accent1"/>
                </a:solidFill>
              </a:rPr>
              <a:t> of the problems that follow from widespread violence and state repression.</a:t>
            </a:r>
            <a:endParaRPr sz="1500">
              <a:solidFill>
                <a:schemeClr val="accent1"/>
              </a:solidFill>
            </a:endParaRPr>
          </a:p>
          <a:p>
            <a:pPr marL="0" lvl="0" indent="0" rtl="0">
              <a:spcBef>
                <a:spcPts val="0"/>
              </a:spcBef>
              <a:spcAft>
                <a:spcPts val="0"/>
              </a:spcAft>
              <a:buClr>
                <a:schemeClr val="dk2"/>
              </a:buClr>
              <a:buSzPts val="1300"/>
              <a:buFont typeface="Roboto"/>
              <a:buNone/>
            </a:pPr>
            <a:endParaRPr sz="1500">
              <a:solidFill>
                <a:schemeClr val="accent1"/>
              </a:solidFill>
            </a:endParaRPr>
          </a:p>
          <a:p>
            <a:pPr marL="0" lvl="0" indent="0" rtl="0">
              <a:spcBef>
                <a:spcPts val="0"/>
              </a:spcBef>
              <a:spcAft>
                <a:spcPts val="0"/>
              </a:spcAft>
              <a:buNone/>
            </a:pPr>
            <a:r>
              <a:rPr lang="en" sz="1500">
                <a:solidFill>
                  <a:schemeClr val="accent1"/>
                </a:solidFill>
              </a:rPr>
              <a:t>There is no one approach or formula for memorializing victims - </a:t>
            </a:r>
            <a:r>
              <a:rPr lang="en" sz="1500" b="1">
                <a:solidFill>
                  <a:schemeClr val="accent1"/>
                </a:solidFill>
              </a:rPr>
              <a:t>every community will have different priorities and expectations</a:t>
            </a:r>
            <a:r>
              <a:rPr lang="en" sz="1500">
                <a:solidFill>
                  <a:schemeClr val="accent1"/>
                </a:solidFill>
              </a:rPr>
              <a:t>; differences will exist within communities as well.</a:t>
            </a:r>
            <a:endParaRPr sz="1500">
              <a:solidFill>
                <a:schemeClr val="accent1"/>
              </a:solidFill>
            </a:endParaRPr>
          </a:p>
          <a:p>
            <a:pPr marL="0" lvl="0" indent="0" rtl="0">
              <a:spcBef>
                <a:spcPts val="0"/>
              </a:spcBef>
              <a:spcAft>
                <a:spcPts val="0"/>
              </a:spcAft>
              <a:buNone/>
            </a:pPr>
            <a:endParaRPr sz="1500">
              <a:solidFill>
                <a:schemeClr val="accent1"/>
              </a:solidFill>
            </a:endParaRPr>
          </a:p>
          <a:p>
            <a:pPr marL="0" lvl="0" indent="0" rtl="0">
              <a:spcBef>
                <a:spcPts val="0"/>
              </a:spcBef>
              <a:spcAft>
                <a:spcPts val="0"/>
              </a:spcAft>
              <a:buNone/>
            </a:pPr>
            <a:r>
              <a:rPr lang="en" sz="1500">
                <a:solidFill>
                  <a:schemeClr val="accent1"/>
                </a:solidFill>
              </a:rPr>
              <a:t>However, memorials often overlook or </a:t>
            </a:r>
            <a:r>
              <a:rPr lang="en" sz="1500" b="1">
                <a:solidFill>
                  <a:schemeClr val="accent1"/>
                </a:solidFill>
              </a:rPr>
              <a:t>mischaracterize the complexity of women and girls’ roles</a:t>
            </a:r>
            <a:r>
              <a:rPr lang="en" sz="1500">
                <a:solidFill>
                  <a:schemeClr val="accent1"/>
                </a:solidFill>
              </a:rPr>
              <a:t> - </a:t>
            </a:r>
            <a:r>
              <a:rPr lang="en" sz="1500" b="1" i="1">
                <a:solidFill>
                  <a:schemeClr val="accent1"/>
                </a:solidFill>
              </a:rPr>
              <a:t>“split memory”</a:t>
            </a:r>
            <a:r>
              <a:rPr lang="en" sz="1500">
                <a:solidFill>
                  <a:schemeClr val="accent1"/>
                </a:solidFill>
              </a:rPr>
              <a:t> refers to the way the “</a:t>
            </a:r>
            <a:r>
              <a:rPr lang="en" sz="1500" b="1">
                <a:solidFill>
                  <a:schemeClr val="accent1"/>
                </a:solidFill>
              </a:rPr>
              <a:t>trauma of war and genocide is memorialized differently for men and women</a:t>
            </a:r>
            <a:r>
              <a:rPr lang="en" sz="1500">
                <a:solidFill>
                  <a:schemeClr val="accent1"/>
                </a:solidFill>
              </a:rPr>
              <a:t>.”</a:t>
            </a:r>
            <a:endParaRPr sz="1500">
              <a:solidFill>
                <a:schemeClr val="accent1"/>
              </a:solidFill>
            </a:endParaRPr>
          </a:p>
        </p:txBody>
      </p:sp>
      <p:sp>
        <p:nvSpPr>
          <p:cNvPr id="4" name="Rectangle 3">
            <a:extLst>
              <a:ext uri="{FF2B5EF4-FFF2-40B4-BE49-F238E27FC236}">
                <a16:creationId xmlns:a16="http://schemas.microsoft.com/office/drawing/2014/main" id="{AF4E2757-8EB7-4291-93F0-8C00FDF1A14C}"/>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45"/>
          <p:cNvPicPr preferRelativeResize="0"/>
          <p:nvPr/>
        </p:nvPicPr>
        <p:blipFill>
          <a:blip r:embed="rId3">
            <a:alphaModFix/>
          </a:blip>
          <a:stretch>
            <a:fillRect/>
          </a:stretch>
        </p:blipFill>
        <p:spPr>
          <a:xfrm>
            <a:off x="1142991" y="0"/>
            <a:ext cx="6858008" cy="5143500"/>
          </a:xfrm>
          <a:prstGeom prst="rect">
            <a:avLst/>
          </a:prstGeom>
          <a:noFill/>
          <a:ln>
            <a:noFill/>
          </a:ln>
        </p:spPr>
      </p:pic>
      <p:sp>
        <p:nvSpPr>
          <p:cNvPr id="3" name="Rectangle 2">
            <a:extLst>
              <a:ext uri="{FF2B5EF4-FFF2-40B4-BE49-F238E27FC236}">
                <a16:creationId xmlns:a16="http://schemas.microsoft.com/office/drawing/2014/main" id="{15BEE32C-8C38-4318-B45D-B27E9810C2E1}"/>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4"/>
          <p:cNvSpPr txBox="1">
            <a:spLocks noGrp="1"/>
          </p:cNvSpPr>
          <p:nvPr>
            <p:ph type="title"/>
          </p:nvPr>
        </p:nvSpPr>
        <p:spPr>
          <a:xfrm>
            <a:off x="6499825" y="1084250"/>
            <a:ext cx="2727600" cy="233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t>Murals in honor of missing women in </a:t>
            </a:r>
            <a:endParaRPr sz="2400"/>
          </a:p>
          <a:p>
            <a:pPr marL="0" lvl="0" indent="0" algn="ctr">
              <a:spcBef>
                <a:spcPts val="0"/>
              </a:spcBef>
              <a:spcAft>
                <a:spcPts val="0"/>
              </a:spcAft>
              <a:buNone/>
            </a:pPr>
            <a:r>
              <a:rPr lang="en" sz="2400"/>
              <a:t>Ciudad Juárez, Mexico</a:t>
            </a:r>
            <a:endParaRPr/>
          </a:p>
        </p:txBody>
      </p:sp>
      <p:pic>
        <p:nvPicPr>
          <p:cNvPr id="234" name="Google Shape;234;p44"/>
          <p:cNvPicPr preferRelativeResize="0"/>
          <p:nvPr/>
        </p:nvPicPr>
        <p:blipFill>
          <a:blip r:embed="rId3">
            <a:alphaModFix/>
          </a:blip>
          <a:stretch>
            <a:fillRect/>
          </a:stretch>
        </p:blipFill>
        <p:spPr>
          <a:xfrm>
            <a:off x="0" y="544909"/>
            <a:ext cx="6589250" cy="4024766"/>
          </a:xfrm>
          <a:prstGeom prst="rect">
            <a:avLst/>
          </a:prstGeom>
          <a:noFill/>
          <a:ln>
            <a:noFill/>
          </a:ln>
        </p:spPr>
      </p:pic>
      <p:sp>
        <p:nvSpPr>
          <p:cNvPr id="4" name="Rectangle 3">
            <a:extLst>
              <a:ext uri="{FF2B5EF4-FFF2-40B4-BE49-F238E27FC236}">
                <a16:creationId xmlns:a16="http://schemas.microsoft.com/office/drawing/2014/main" id="{83705646-1670-46FF-8522-EEDAF56FF308}"/>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6"/>
          <p:cNvSpPr txBox="1">
            <a:spLocks noGrp="1"/>
          </p:cNvSpPr>
          <p:nvPr>
            <p:ph type="title"/>
          </p:nvPr>
        </p:nvSpPr>
        <p:spPr>
          <a:xfrm>
            <a:off x="4572000" y="798600"/>
            <a:ext cx="4260300" cy="35463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dirty="0"/>
              <a:t>Memorial to Homosexuals Persecuted Under the National Socialist Regime </a:t>
            </a:r>
            <a:endParaRPr dirty="0"/>
          </a:p>
        </p:txBody>
      </p:sp>
      <p:pic>
        <p:nvPicPr>
          <p:cNvPr id="245" name="Google Shape;245;p46"/>
          <p:cNvPicPr preferRelativeResize="0"/>
          <p:nvPr/>
        </p:nvPicPr>
        <p:blipFill>
          <a:blip r:embed="rId3">
            <a:alphaModFix/>
          </a:blip>
          <a:stretch>
            <a:fillRect/>
          </a:stretch>
        </p:blipFill>
        <p:spPr>
          <a:xfrm>
            <a:off x="161775" y="147775"/>
            <a:ext cx="3695850" cy="4927800"/>
          </a:xfrm>
          <a:prstGeom prst="rect">
            <a:avLst/>
          </a:prstGeom>
          <a:noFill/>
          <a:ln>
            <a:noFill/>
          </a:ln>
        </p:spPr>
      </p:pic>
      <p:sp>
        <p:nvSpPr>
          <p:cNvPr id="4" name="Rectangle 3">
            <a:extLst>
              <a:ext uri="{FF2B5EF4-FFF2-40B4-BE49-F238E27FC236}">
                <a16:creationId xmlns:a16="http://schemas.microsoft.com/office/drawing/2014/main" id="{A25FAD33-C338-4805-85A5-8983BD3608E8}"/>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7"/>
          <p:cNvSpPr txBox="1">
            <a:spLocks noGrp="1"/>
          </p:cNvSpPr>
          <p:nvPr>
            <p:ph type="title"/>
          </p:nvPr>
        </p:nvSpPr>
        <p:spPr>
          <a:xfrm>
            <a:off x="0" y="798600"/>
            <a:ext cx="2629200" cy="35463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a:t>Pink Triangles</a:t>
            </a:r>
            <a:endParaRPr/>
          </a:p>
        </p:txBody>
      </p:sp>
      <p:pic>
        <p:nvPicPr>
          <p:cNvPr id="251" name="Google Shape;251;p47"/>
          <p:cNvPicPr preferRelativeResize="0"/>
          <p:nvPr/>
        </p:nvPicPr>
        <p:blipFill>
          <a:blip r:embed="rId3">
            <a:alphaModFix/>
          </a:blip>
          <a:stretch>
            <a:fillRect/>
          </a:stretch>
        </p:blipFill>
        <p:spPr>
          <a:xfrm>
            <a:off x="2781600" y="152400"/>
            <a:ext cx="6210002" cy="46575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8"/>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6. Memorializing Women’</a:t>
            </a:r>
            <a:r>
              <a:rPr lang="en-US" dirty="0"/>
              <a:t>s</a:t>
            </a:r>
            <a:r>
              <a:rPr lang="en" dirty="0"/>
              <a:t> and Girls’ Experiences</a:t>
            </a:r>
            <a:endParaRPr dirty="0"/>
          </a:p>
        </p:txBody>
      </p:sp>
      <p:sp>
        <p:nvSpPr>
          <p:cNvPr id="257" name="Google Shape;257;p48"/>
          <p:cNvSpPr txBox="1">
            <a:spLocks noGrp="1"/>
          </p:cNvSpPr>
          <p:nvPr>
            <p:ph type="body" idx="1"/>
          </p:nvPr>
        </p:nvSpPr>
        <p:spPr>
          <a:xfrm>
            <a:off x="4644675" y="500925"/>
            <a:ext cx="4166400" cy="4550700"/>
          </a:xfrm>
          <a:prstGeom prst="rect">
            <a:avLst/>
          </a:prstGeom>
        </p:spPr>
        <p:txBody>
          <a:bodyPr spcFirstLastPara="1" wrap="square" lIns="91425" tIns="91425" rIns="91425" bIns="91425" anchor="t" anchorCtr="0">
            <a:noAutofit/>
          </a:bodyPr>
          <a:lstStyle/>
          <a:p>
            <a:pPr marL="0" lvl="0" indent="0" algn="just" rtl="0">
              <a:spcBef>
                <a:spcPts val="1200"/>
              </a:spcBef>
              <a:spcAft>
                <a:spcPts val="0"/>
              </a:spcAft>
              <a:buNone/>
            </a:pPr>
            <a:r>
              <a:rPr lang="en" sz="1600">
                <a:solidFill>
                  <a:schemeClr val="accent1"/>
                </a:solidFill>
                <a:latin typeface="Merriweather"/>
                <a:ea typeface="Merriweather"/>
                <a:cs typeface="Merriweather"/>
                <a:sym typeface="Merriweather"/>
              </a:rPr>
              <a:t>Women are often portrayed as </a:t>
            </a:r>
            <a:r>
              <a:rPr lang="en" sz="1600" b="1">
                <a:solidFill>
                  <a:schemeClr val="accent1"/>
                </a:solidFill>
                <a:latin typeface="Merriweather"/>
                <a:ea typeface="Merriweather"/>
                <a:cs typeface="Merriweather"/>
                <a:sym typeface="Merriweather"/>
              </a:rPr>
              <a:t>passive, disengaged victims despite having been active players </a:t>
            </a:r>
            <a:r>
              <a:rPr lang="en" sz="1600">
                <a:solidFill>
                  <a:schemeClr val="accent1"/>
                </a:solidFill>
                <a:latin typeface="Merriweather"/>
                <a:ea typeface="Merriweather"/>
                <a:cs typeface="Merriweather"/>
                <a:sym typeface="Merriweather"/>
              </a:rPr>
              <a:t>who led and helped shape events. They are also often represented primarily in traditional domestic roles.</a:t>
            </a:r>
            <a:endParaRPr sz="1600">
              <a:solidFill>
                <a:schemeClr val="accent1"/>
              </a:solidFill>
              <a:latin typeface="Merriweather"/>
              <a:ea typeface="Merriweather"/>
              <a:cs typeface="Merriweather"/>
              <a:sym typeface="Merriweather"/>
            </a:endParaRPr>
          </a:p>
          <a:p>
            <a:pPr marL="863600" lvl="0" indent="0" algn="just" rtl="0">
              <a:spcBef>
                <a:spcPts val="0"/>
              </a:spcBef>
              <a:spcAft>
                <a:spcPts val="0"/>
              </a:spcAft>
              <a:buNone/>
            </a:pPr>
            <a:r>
              <a:rPr lang="en" sz="1600" b="1">
                <a:solidFill>
                  <a:schemeClr val="accent1"/>
                </a:solidFill>
                <a:latin typeface="Merriweather"/>
                <a:ea typeface="Merriweather"/>
                <a:cs typeface="Merriweather"/>
                <a:sym typeface="Merriweather"/>
              </a:rPr>
              <a:t> </a:t>
            </a:r>
            <a:endParaRPr sz="1600">
              <a:solidFill>
                <a:schemeClr val="accent1"/>
              </a:solidFill>
              <a:latin typeface="Merriweather"/>
              <a:ea typeface="Merriweather"/>
              <a:cs typeface="Merriweather"/>
              <a:sym typeface="Merriweather"/>
            </a:endParaRPr>
          </a:p>
          <a:p>
            <a:pPr marL="0" lvl="0" indent="0" algn="just" rtl="0">
              <a:spcBef>
                <a:spcPts val="0"/>
              </a:spcBef>
              <a:spcAft>
                <a:spcPts val="0"/>
              </a:spcAft>
              <a:buNone/>
            </a:pPr>
            <a:endParaRPr sz="1600">
              <a:solidFill>
                <a:schemeClr val="accent1"/>
              </a:solidFill>
              <a:latin typeface="Merriweather"/>
              <a:ea typeface="Merriweather"/>
              <a:cs typeface="Merriweather"/>
              <a:sym typeface="Merriweather"/>
            </a:endParaRPr>
          </a:p>
          <a:p>
            <a:pPr marL="0" lvl="0" indent="0" algn="l" rtl="0">
              <a:spcBef>
                <a:spcPts val="0"/>
              </a:spcBef>
              <a:spcAft>
                <a:spcPts val="0"/>
              </a:spcAft>
              <a:buNone/>
            </a:pPr>
            <a:endParaRPr sz="1600">
              <a:solidFill>
                <a:schemeClr val="accent1"/>
              </a:solidFill>
              <a:latin typeface="Merriweather"/>
              <a:ea typeface="Merriweather"/>
              <a:cs typeface="Merriweather"/>
              <a:sym typeface="Merriweather"/>
            </a:endParaRPr>
          </a:p>
          <a:p>
            <a:pPr marL="0" lvl="0" indent="0" algn="l" rtl="0">
              <a:spcBef>
                <a:spcPts val="0"/>
              </a:spcBef>
              <a:spcAft>
                <a:spcPts val="0"/>
              </a:spcAft>
              <a:buNone/>
            </a:pPr>
            <a:endParaRPr sz="1600">
              <a:solidFill>
                <a:schemeClr val="accent1"/>
              </a:solidFill>
              <a:latin typeface="Merriweather"/>
              <a:ea typeface="Merriweather"/>
              <a:cs typeface="Merriweather"/>
              <a:sym typeface="Merriweather"/>
            </a:endParaRPr>
          </a:p>
          <a:p>
            <a:pPr marL="0" lvl="0" indent="0" algn="r" rtl="0">
              <a:spcBef>
                <a:spcPts val="0"/>
              </a:spcBef>
              <a:spcAft>
                <a:spcPts val="0"/>
              </a:spcAft>
              <a:buNone/>
            </a:pPr>
            <a:r>
              <a:rPr lang="en" sz="1600">
                <a:solidFill>
                  <a:schemeClr val="accent1"/>
                </a:solidFill>
                <a:latin typeface="Merriweather"/>
                <a:ea typeface="Merriweather"/>
                <a:cs typeface="Merriweather"/>
                <a:sym typeface="Merriweather"/>
              </a:rPr>
              <a:t>Memorialization projects can</a:t>
            </a:r>
            <a:r>
              <a:rPr lang="en" sz="1600" b="1">
                <a:solidFill>
                  <a:schemeClr val="accent1"/>
                </a:solidFill>
                <a:latin typeface="Merriweather"/>
                <a:ea typeface="Merriweather"/>
                <a:cs typeface="Merriweather"/>
                <a:sym typeface="Merriweather"/>
              </a:rPr>
              <a:t> call attention to what happened to women</a:t>
            </a:r>
            <a:r>
              <a:rPr lang="en" sz="1600">
                <a:solidFill>
                  <a:schemeClr val="accent1"/>
                </a:solidFill>
                <a:latin typeface="Merriweather"/>
                <a:ea typeface="Merriweather"/>
                <a:cs typeface="Merriweather"/>
                <a:sym typeface="Merriweather"/>
              </a:rPr>
              <a:t> victims during periods of dictatorship or conflict, </a:t>
            </a:r>
            <a:r>
              <a:rPr lang="en" sz="1600" b="1">
                <a:solidFill>
                  <a:schemeClr val="accent1"/>
                </a:solidFill>
                <a:latin typeface="Merriweather"/>
                <a:ea typeface="Merriweather"/>
                <a:cs typeface="Merriweather"/>
                <a:sym typeface="Merriweather"/>
              </a:rPr>
              <a:t>as well as the day-to-day violence committed against women</a:t>
            </a:r>
            <a:r>
              <a:rPr lang="en" sz="1600">
                <a:solidFill>
                  <a:schemeClr val="accent1"/>
                </a:solidFill>
                <a:latin typeface="Merriweather"/>
                <a:ea typeface="Merriweather"/>
                <a:cs typeface="Merriweather"/>
                <a:sym typeface="Merriweather"/>
              </a:rPr>
              <a:t>.</a:t>
            </a:r>
            <a:endParaRPr>
              <a:solidFill>
                <a:schemeClr val="accent1"/>
              </a:solidFill>
            </a:endParaRPr>
          </a:p>
        </p:txBody>
      </p:sp>
      <p:sp>
        <p:nvSpPr>
          <p:cNvPr id="4" name="Rectangle 3">
            <a:extLst>
              <a:ext uri="{FF2B5EF4-FFF2-40B4-BE49-F238E27FC236}">
                <a16:creationId xmlns:a16="http://schemas.microsoft.com/office/drawing/2014/main" id="{E87F9CA7-C1CE-4BF2-83B0-371489B49439}"/>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9"/>
          <p:cNvSpPr txBox="1">
            <a:spLocks noGrp="1"/>
          </p:cNvSpPr>
          <p:nvPr>
            <p:ph type="title"/>
          </p:nvPr>
        </p:nvSpPr>
        <p:spPr>
          <a:xfrm>
            <a:off x="369000" y="3466550"/>
            <a:ext cx="8775000" cy="16770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dirty="0"/>
              <a:t>Anne Frank in the Netherlands and Germany </a:t>
            </a:r>
            <a:endParaRPr dirty="0"/>
          </a:p>
        </p:txBody>
      </p:sp>
      <p:pic>
        <p:nvPicPr>
          <p:cNvPr id="263" name="Google Shape;263;p49"/>
          <p:cNvPicPr preferRelativeResize="0"/>
          <p:nvPr/>
        </p:nvPicPr>
        <p:blipFill>
          <a:blip r:embed="rId3">
            <a:alphaModFix/>
          </a:blip>
          <a:stretch>
            <a:fillRect/>
          </a:stretch>
        </p:blipFill>
        <p:spPr>
          <a:xfrm>
            <a:off x="180875" y="56300"/>
            <a:ext cx="1857248" cy="3691805"/>
          </a:xfrm>
          <a:prstGeom prst="rect">
            <a:avLst/>
          </a:prstGeom>
          <a:noFill/>
          <a:ln>
            <a:noFill/>
          </a:ln>
        </p:spPr>
      </p:pic>
      <p:pic>
        <p:nvPicPr>
          <p:cNvPr id="264" name="Google Shape;264;p49"/>
          <p:cNvPicPr preferRelativeResize="0"/>
          <p:nvPr/>
        </p:nvPicPr>
        <p:blipFill>
          <a:blip r:embed="rId4">
            <a:alphaModFix/>
          </a:blip>
          <a:stretch>
            <a:fillRect/>
          </a:stretch>
        </p:blipFill>
        <p:spPr>
          <a:xfrm>
            <a:off x="2760113" y="95180"/>
            <a:ext cx="3452420" cy="3691799"/>
          </a:xfrm>
          <a:prstGeom prst="rect">
            <a:avLst/>
          </a:prstGeom>
          <a:noFill/>
          <a:ln>
            <a:noFill/>
          </a:ln>
        </p:spPr>
      </p:pic>
      <p:pic>
        <p:nvPicPr>
          <p:cNvPr id="265" name="Google Shape;265;p49"/>
          <p:cNvPicPr preferRelativeResize="0"/>
          <p:nvPr/>
        </p:nvPicPr>
        <p:blipFill>
          <a:blip r:embed="rId5">
            <a:alphaModFix/>
          </a:blip>
          <a:stretch>
            <a:fillRect/>
          </a:stretch>
        </p:blipFill>
        <p:spPr>
          <a:xfrm>
            <a:off x="7025237" y="103680"/>
            <a:ext cx="2013174" cy="3691800"/>
          </a:xfrm>
          <a:prstGeom prst="rect">
            <a:avLst/>
          </a:prstGeom>
          <a:noFill/>
          <a:ln>
            <a:noFill/>
          </a:ln>
        </p:spPr>
      </p:pic>
      <p:sp>
        <p:nvSpPr>
          <p:cNvPr id="6" name="Rectangle 5">
            <a:extLst>
              <a:ext uri="{FF2B5EF4-FFF2-40B4-BE49-F238E27FC236}">
                <a16:creationId xmlns:a16="http://schemas.microsoft.com/office/drawing/2014/main" id="{5CB37309-EE12-4E4F-8999-E5B88FB240AE}"/>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50"/>
          <p:cNvSpPr txBox="1">
            <a:spLocks noGrp="1"/>
          </p:cNvSpPr>
          <p:nvPr>
            <p:ph type="title"/>
          </p:nvPr>
        </p:nvSpPr>
        <p:spPr>
          <a:xfrm>
            <a:off x="357638" y="3722550"/>
            <a:ext cx="8545200" cy="12657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dirty="0"/>
              <a:t>South Africa National Women’s Monument in Bloemfontein </a:t>
            </a:r>
            <a:endParaRPr dirty="0"/>
          </a:p>
        </p:txBody>
      </p:sp>
      <p:pic>
        <p:nvPicPr>
          <p:cNvPr id="271" name="Google Shape;271;p50"/>
          <p:cNvPicPr preferRelativeResize="0"/>
          <p:nvPr/>
        </p:nvPicPr>
        <p:blipFill>
          <a:blip r:embed="rId3">
            <a:alphaModFix/>
          </a:blip>
          <a:stretch>
            <a:fillRect/>
          </a:stretch>
        </p:blipFill>
        <p:spPr>
          <a:xfrm>
            <a:off x="152400" y="152400"/>
            <a:ext cx="3159475" cy="2115027"/>
          </a:xfrm>
          <a:prstGeom prst="rect">
            <a:avLst/>
          </a:prstGeom>
          <a:noFill/>
          <a:ln>
            <a:noFill/>
          </a:ln>
        </p:spPr>
      </p:pic>
      <p:pic>
        <p:nvPicPr>
          <p:cNvPr id="272" name="Google Shape;272;p50"/>
          <p:cNvPicPr preferRelativeResize="0"/>
          <p:nvPr/>
        </p:nvPicPr>
        <p:blipFill>
          <a:blip r:embed="rId4">
            <a:alphaModFix/>
          </a:blip>
          <a:stretch>
            <a:fillRect/>
          </a:stretch>
        </p:blipFill>
        <p:spPr>
          <a:xfrm>
            <a:off x="3486297" y="152400"/>
            <a:ext cx="2287913" cy="3417747"/>
          </a:xfrm>
          <a:prstGeom prst="rect">
            <a:avLst/>
          </a:prstGeom>
          <a:noFill/>
          <a:ln>
            <a:noFill/>
          </a:ln>
        </p:spPr>
      </p:pic>
      <p:pic>
        <p:nvPicPr>
          <p:cNvPr id="273" name="Google Shape;273;p50"/>
          <p:cNvPicPr preferRelativeResize="0"/>
          <p:nvPr/>
        </p:nvPicPr>
        <p:blipFill>
          <a:blip r:embed="rId5">
            <a:alphaModFix/>
          </a:blip>
          <a:stretch>
            <a:fillRect/>
          </a:stretch>
        </p:blipFill>
        <p:spPr>
          <a:xfrm>
            <a:off x="5948625" y="152400"/>
            <a:ext cx="3042975" cy="2213060"/>
          </a:xfrm>
          <a:prstGeom prst="rect">
            <a:avLst/>
          </a:prstGeom>
          <a:noFill/>
          <a:ln>
            <a:noFill/>
          </a:ln>
        </p:spPr>
      </p:pic>
      <p:sp>
        <p:nvSpPr>
          <p:cNvPr id="6" name="Rectangle 5">
            <a:extLst>
              <a:ext uri="{FF2B5EF4-FFF2-40B4-BE49-F238E27FC236}">
                <a16:creationId xmlns:a16="http://schemas.microsoft.com/office/drawing/2014/main" id="{939496CB-9299-4781-A562-BF0A229D34E2}"/>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51"/>
          <p:cNvSpPr txBox="1">
            <a:spLocks noGrp="1"/>
          </p:cNvSpPr>
          <p:nvPr>
            <p:ph type="title"/>
          </p:nvPr>
        </p:nvSpPr>
        <p:spPr>
          <a:xfrm>
            <a:off x="155850" y="3785350"/>
            <a:ext cx="8832300" cy="13041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i="1" dirty="0"/>
              <a:t>Mother’s Group </a:t>
            </a:r>
            <a:r>
              <a:rPr lang="en" dirty="0"/>
              <a:t>(</a:t>
            </a:r>
            <a:r>
              <a:rPr lang="en" i="1" dirty="0"/>
              <a:t>Muttergruppe</a:t>
            </a:r>
            <a:r>
              <a:rPr lang="en" dirty="0"/>
              <a:t>) </a:t>
            </a:r>
            <a:endParaRPr dirty="0"/>
          </a:p>
        </p:txBody>
      </p:sp>
      <p:pic>
        <p:nvPicPr>
          <p:cNvPr id="279" name="Google Shape;279;p51"/>
          <p:cNvPicPr preferRelativeResize="0"/>
          <p:nvPr/>
        </p:nvPicPr>
        <p:blipFill rotWithShape="1">
          <a:blip r:embed="rId3">
            <a:alphaModFix/>
          </a:blip>
          <a:srcRect t="1642" r="3456"/>
          <a:stretch/>
        </p:blipFill>
        <p:spPr>
          <a:xfrm>
            <a:off x="966750" y="122400"/>
            <a:ext cx="2872100" cy="3897625"/>
          </a:xfrm>
          <a:prstGeom prst="rect">
            <a:avLst/>
          </a:prstGeom>
          <a:noFill/>
          <a:ln>
            <a:noFill/>
          </a:ln>
        </p:spPr>
      </p:pic>
      <p:pic>
        <p:nvPicPr>
          <p:cNvPr id="280" name="Google Shape;280;p51"/>
          <p:cNvPicPr preferRelativeResize="0"/>
          <p:nvPr/>
        </p:nvPicPr>
        <p:blipFill>
          <a:blip r:embed="rId4">
            <a:alphaModFix/>
          </a:blip>
          <a:stretch>
            <a:fillRect/>
          </a:stretch>
        </p:blipFill>
        <p:spPr>
          <a:xfrm>
            <a:off x="4655250" y="122400"/>
            <a:ext cx="3137700" cy="3897624"/>
          </a:xfrm>
          <a:prstGeom prst="rect">
            <a:avLst/>
          </a:prstGeom>
          <a:noFill/>
          <a:ln>
            <a:noFill/>
          </a:ln>
        </p:spPr>
      </p:pic>
      <p:sp>
        <p:nvSpPr>
          <p:cNvPr id="5" name="Rectangle 4">
            <a:extLst>
              <a:ext uri="{FF2B5EF4-FFF2-40B4-BE49-F238E27FC236}">
                <a16:creationId xmlns:a16="http://schemas.microsoft.com/office/drawing/2014/main" id="{92A94C7C-1E19-47B1-8A6F-CAC113654F29}"/>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52"/>
          <p:cNvSpPr txBox="1">
            <a:spLocks noGrp="1"/>
          </p:cNvSpPr>
          <p:nvPr>
            <p:ph type="title"/>
          </p:nvPr>
        </p:nvSpPr>
        <p:spPr>
          <a:xfrm>
            <a:off x="287600" y="305150"/>
            <a:ext cx="8061270" cy="1107467"/>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sz="3200" i="1" dirty="0"/>
              <a:t>Figures Against Forgetting </a:t>
            </a:r>
            <a:r>
              <a:rPr lang="en" sz="3200" dirty="0"/>
              <a:t>at</a:t>
            </a:r>
            <a:r>
              <a:rPr lang="en" sz="3200" i="1" dirty="0"/>
              <a:t> </a:t>
            </a:r>
            <a:r>
              <a:rPr lang="en" sz="3200" dirty="0"/>
              <a:t>Ravensbrück Women’s Camp</a:t>
            </a:r>
            <a:endParaRPr sz="3200" dirty="0"/>
          </a:p>
        </p:txBody>
      </p:sp>
      <p:pic>
        <p:nvPicPr>
          <p:cNvPr id="3" name="Picture 2">
            <a:extLst>
              <a:ext uri="{FF2B5EF4-FFF2-40B4-BE49-F238E27FC236}">
                <a16:creationId xmlns:a16="http://schemas.microsoft.com/office/drawing/2014/main" id="{482EB3F6-0FFB-4CDC-AF3D-209DB6D4191A}"/>
              </a:ext>
            </a:extLst>
          </p:cNvPr>
          <p:cNvPicPr>
            <a:picLocks noChangeAspect="1"/>
          </p:cNvPicPr>
          <p:nvPr/>
        </p:nvPicPr>
        <p:blipFill>
          <a:blip r:embed="rId3"/>
          <a:stretch>
            <a:fillRect/>
          </a:stretch>
        </p:blipFill>
        <p:spPr>
          <a:xfrm>
            <a:off x="1598820" y="1412617"/>
            <a:ext cx="5374474" cy="3730883"/>
          </a:xfrm>
          <a:prstGeom prst="rect">
            <a:avLst/>
          </a:prstGeom>
        </p:spPr>
      </p:pic>
      <p:sp>
        <p:nvSpPr>
          <p:cNvPr id="4" name="Rectangle 3">
            <a:extLst>
              <a:ext uri="{FF2B5EF4-FFF2-40B4-BE49-F238E27FC236}">
                <a16:creationId xmlns:a16="http://schemas.microsoft.com/office/drawing/2014/main" id="{03338841-2646-4CB2-B715-1F5FBCED1B07}"/>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53"/>
          <p:cNvSpPr txBox="1">
            <a:spLocks noGrp="1"/>
          </p:cNvSpPr>
          <p:nvPr>
            <p:ph type="title"/>
          </p:nvPr>
        </p:nvSpPr>
        <p:spPr>
          <a:xfrm>
            <a:off x="1334100" y="432950"/>
            <a:ext cx="3237900" cy="12981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a:t>Rosenstrasse Monument</a:t>
            </a:r>
            <a:endParaRPr/>
          </a:p>
        </p:txBody>
      </p:sp>
      <p:pic>
        <p:nvPicPr>
          <p:cNvPr id="291" name="Google Shape;291;p53"/>
          <p:cNvPicPr preferRelativeResize="0"/>
          <p:nvPr/>
        </p:nvPicPr>
        <p:blipFill>
          <a:blip r:embed="rId3">
            <a:alphaModFix/>
          </a:blip>
          <a:stretch>
            <a:fillRect/>
          </a:stretch>
        </p:blipFill>
        <p:spPr>
          <a:xfrm>
            <a:off x="781225" y="1802425"/>
            <a:ext cx="3989100" cy="3283050"/>
          </a:xfrm>
          <a:prstGeom prst="rect">
            <a:avLst/>
          </a:prstGeom>
          <a:noFill/>
          <a:ln>
            <a:noFill/>
          </a:ln>
        </p:spPr>
      </p:pic>
      <p:pic>
        <p:nvPicPr>
          <p:cNvPr id="292" name="Google Shape;292;p53"/>
          <p:cNvPicPr preferRelativeResize="0"/>
          <p:nvPr/>
        </p:nvPicPr>
        <p:blipFill>
          <a:blip r:embed="rId4">
            <a:alphaModFix/>
          </a:blip>
          <a:stretch>
            <a:fillRect/>
          </a:stretch>
        </p:blipFill>
        <p:spPr>
          <a:xfrm>
            <a:off x="5016700" y="58000"/>
            <a:ext cx="3989100" cy="3492532"/>
          </a:xfrm>
          <a:prstGeom prst="rect">
            <a:avLst/>
          </a:prstGeom>
          <a:noFill/>
          <a:ln>
            <a:noFill/>
          </a:ln>
        </p:spPr>
      </p:pic>
      <p:sp>
        <p:nvSpPr>
          <p:cNvPr id="5" name="Rectangle 4">
            <a:extLst>
              <a:ext uri="{FF2B5EF4-FFF2-40B4-BE49-F238E27FC236}">
                <a16:creationId xmlns:a16="http://schemas.microsoft.com/office/drawing/2014/main" id="{28A9BA20-547E-4F8A-8778-B5686892C9B7}"/>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7"/>
          <p:cNvSpPr txBox="1">
            <a:spLocks noGrp="1"/>
          </p:cNvSpPr>
          <p:nvPr>
            <p:ph type="title"/>
          </p:nvPr>
        </p:nvSpPr>
        <p:spPr>
          <a:xfrm>
            <a:off x="236409" y="395700"/>
            <a:ext cx="8287800" cy="128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 sz="2200" dirty="0"/>
              <a:t>Memory projects cannot be understood separately from the </a:t>
            </a:r>
            <a:r>
              <a:rPr lang="en" sz="2200" b="1" dirty="0"/>
              <a:t>power dynamics</a:t>
            </a:r>
            <a:r>
              <a:rPr lang="en" sz="2200" dirty="0"/>
              <a:t> that exist in a given society, including those related to </a:t>
            </a:r>
            <a:r>
              <a:rPr lang="en" sz="2200" b="1" dirty="0"/>
              <a:t>gender</a:t>
            </a:r>
            <a:r>
              <a:rPr lang="en" sz="2200" dirty="0"/>
              <a:t>.</a:t>
            </a:r>
            <a:endParaRPr sz="2200" b="0" i="0" u="none" strike="noStrike" cap="none" dirty="0">
              <a:latin typeface="Merriweather"/>
              <a:ea typeface="Merriweather"/>
              <a:cs typeface="Merriweather"/>
              <a:sym typeface="Merriweather"/>
            </a:endParaRPr>
          </a:p>
        </p:txBody>
      </p:sp>
      <p:sp>
        <p:nvSpPr>
          <p:cNvPr id="131" name="Google Shape;131;p27"/>
          <p:cNvSpPr txBox="1"/>
          <p:nvPr/>
        </p:nvSpPr>
        <p:spPr>
          <a:xfrm>
            <a:off x="851250" y="3465300"/>
            <a:ext cx="8136000" cy="1678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 sz="2000">
                <a:solidFill>
                  <a:schemeClr val="accent1"/>
                </a:solidFill>
                <a:latin typeface="Merriweather"/>
                <a:ea typeface="Merriweather"/>
                <a:cs typeface="Merriweather"/>
                <a:sym typeface="Merriweather"/>
              </a:rPr>
              <a:t>When women have a role in designing memorials, the </a:t>
            </a:r>
            <a:r>
              <a:rPr lang="en" sz="2000" b="1">
                <a:solidFill>
                  <a:schemeClr val="accent1"/>
                </a:solidFill>
                <a:latin typeface="Merriweather"/>
                <a:ea typeface="Merriweather"/>
                <a:cs typeface="Merriweather"/>
                <a:sym typeface="Merriweather"/>
              </a:rPr>
              <a:t>reach and power of their voices grows</a:t>
            </a:r>
            <a:r>
              <a:rPr lang="en" sz="2000">
                <a:solidFill>
                  <a:schemeClr val="accent1"/>
                </a:solidFill>
                <a:latin typeface="Merriweather"/>
                <a:ea typeface="Merriweather"/>
                <a:cs typeface="Merriweather"/>
                <a:sym typeface="Merriweather"/>
              </a:rPr>
              <a:t>. With input from women, memorials can begin to challenge the dominant narratives that often favor men and perpetuate discriminatory norms.</a:t>
            </a:r>
            <a:r>
              <a:rPr lang="en" sz="2000" b="0" i="0" u="none" strike="noStrike" cap="none">
                <a:solidFill>
                  <a:schemeClr val="accent1"/>
                </a:solidFill>
                <a:latin typeface="Merriweather"/>
                <a:ea typeface="Merriweather"/>
                <a:cs typeface="Merriweather"/>
                <a:sym typeface="Merriweather"/>
              </a:rPr>
              <a:t> </a:t>
            </a:r>
            <a:endParaRPr sz="2000" b="0" i="0" u="none" strike="noStrike" cap="none">
              <a:solidFill>
                <a:schemeClr val="accent1"/>
              </a:solidFill>
              <a:latin typeface="Merriweather"/>
              <a:ea typeface="Merriweather"/>
              <a:cs typeface="Merriweather"/>
              <a:sym typeface="Merriweather"/>
            </a:endParaRPr>
          </a:p>
        </p:txBody>
      </p:sp>
      <p:sp>
        <p:nvSpPr>
          <p:cNvPr id="4" name="Rectangle 3">
            <a:extLst>
              <a:ext uri="{FF2B5EF4-FFF2-40B4-BE49-F238E27FC236}">
                <a16:creationId xmlns:a16="http://schemas.microsoft.com/office/drawing/2014/main" id="{5D1D57D9-E39F-4631-BE71-1ADA58FF5C09}"/>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54"/>
          <p:cNvSpPr txBox="1">
            <a:spLocks noGrp="1"/>
          </p:cNvSpPr>
          <p:nvPr>
            <p:ph type="title"/>
          </p:nvPr>
        </p:nvSpPr>
        <p:spPr>
          <a:xfrm>
            <a:off x="550800" y="331725"/>
            <a:ext cx="8042400" cy="1040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Strike the Woman, Strike the Rock</a:t>
            </a:r>
            <a:endParaRPr/>
          </a:p>
        </p:txBody>
      </p:sp>
      <p:pic>
        <p:nvPicPr>
          <p:cNvPr id="298" name="Google Shape;298;p54"/>
          <p:cNvPicPr preferRelativeResize="0"/>
          <p:nvPr/>
        </p:nvPicPr>
        <p:blipFill>
          <a:blip r:embed="rId3">
            <a:alphaModFix/>
          </a:blip>
          <a:stretch>
            <a:fillRect/>
          </a:stretch>
        </p:blipFill>
        <p:spPr>
          <a:xfrm>
            <a:off x="550800" y="1272726"/>
            <a:ext cx="2580525" cy="3870772"/>
          </a:xfrm>
          <a:prstGeom prst="rect">
            <a:avLst/>
          </a:prstGeom>
          <a:noFill/>
          <a:ln>
            <a:noFill/>
          </a:ln>
        </p:spPr>
      </p:pic>
      <p:pic>
        <p:nvPicPr>
          <p:cNvPr id="299" name="Google Shape;299;p54"/>
          <p:cNvPicPr preferRelativeResize="0"/>
          <p:nvPr/>
        </p:nvPicPr>
        <p:blipFill>
          <a:blip r:embed="rId4">
            <a:alphaModFix/>
          </a:blip>
          <a:stretch>
            <a:fillRect/>
          </a:stretch>
        </p:blipFill>
        <p:spPr>
          <a:xfrm>
            <a:off x="3131325" y="1272725"/>
            <a:ext cx="5870319" cy="38707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55"/>
          <p:cNvSpPr txBox="1">
            <a:spLocks noGrp="1"/>
          </p:cNvSpPr>
          <p:nvPr>
            <p:ph type="title"/>
          </p:nvPr>
        </p:nvSpPr>
        <p:spPr>
          <a:xfrm>
            <a:off x="152100" y="798600"/>
            <a:ext cx="3663000" cy="35463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a:t>Remembering the 1956 Women’s March in South Africa</a:t>
            </a:r>
            <a:endParaRPr/>
          </a:p>
        </p:txBody>
      </p:sp>
      <p:pic>
        <p:nvPicPr>
          <p:cNvPr id="305" name="Google Shape;305;p55"/>
          <p:cNvPicPr preferRelativeResize="0"/>
          <p:nvPr/>
        </p:nvPicPr>
        <p:blipFill>
          <a:blip r:embed="rId3">
            <a:alphaModFix/>
          </a:blip>
          <a:stretch>
            <a:fillRect/>
          </a:stretch>
        </p:blipFill>
        <p:spPr>
          <a:xfrm>
            <a:off x="3854875" y="668625"/>
            <a:ext cx="5142471" cy="3676275"/>
          </a:xfrm>
          <a:prstGeom prst="rect">
            <a:avLst/>
          </a:prstGeom>
          <a:noFill/>
          <a:ln>
            <a:noFill/>
          </a:ln>
        </p:spPr>
      </p:pic>
      <p:sp>
        <p:nvSpPr>
          <p:cNvPr id="4" name="Rectangle 3">
            <a:extLst>
              <a:ext uri="{FF2B5EF4-FFF2-40B4-BE49-F238E27FC236}">
                <a16:creationId xmlns:a16="http://schemas.microsoft.com/office/drawing/2014/main" id="{959AAA13-D6C8-4603-A11E-20AA969B9325}"/>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6"/>
          <p:cNvSpPr txBox="1">
            <a:spLocks noGrp="1"/>
          </p:cNvSpPr>
          <p:nvPr>
            <p:ph type="title"/>
          </p:nvPr>
        </p:nvSpPr>
        <p:spPr>
          <a:xfrm>
            <a:off x="311675" y="798600"/>
            <a:ext cx="3352800" cy="35463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a:t>National Monument to the Women of World War II</a:t>
            </a:r>
            <a:endParaRPr/>
          </a:p>
        </p:txBody>
      </p:sp>
      <p:pic>
        <p:nvPicPr>
          <p:cNvPr id="311" name="Google Shape;311;p56"/>
          <p:cNvPicPr preferRelativeResize="0"/>
          <p:nvPr/>
        </p:nvPicPr>
        <p:blipFill>
          <a:blip r:embed="rId3">
            <a:alphaModFix/>
          </a:blip>
          <a:stretch>
            <a:fillRect/>
          </a:stretch>
        </p:blipFill>
        <p:spPr>
          <a:xfrm>
            <a:off x="3830400" y="692325"/>
            <a:ext cx="5174725" cy="3436341"/>
          </a:xfrm>
          <a:prstGeom prst="rect">
            <a:avLst/>
          </a:prstGeom>
          <a:noFill/>
          <a:ln>
            <a:noFill/>
          </a:ln>
        </p:spPr>
      </p:pic>
      <p:sp>
        <p:nvSpPr>
          <p:cNvPr id="4" name="Rectangle 3">
            <a:extLst>
              <a:ext uri="{FF2B5EF4-FFF2-40B4-BE49-F238E27FC236}">
                <a16:creationId xmlns:a16="http://schemas.microsoft.com/office/drawing/2014/main" id="{2FEFD8C5-E5A3-48DF-821F-6C4D6C9F5B1F}"/>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7"/>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7. Memorials: Truth Seeking, Truth Telling, and Gender </a:t>
            </a:r>
            <a:endParaRPr/>
          </a:p>
        </p:txBody>
      </p:sp>
      <p:sp>
        <p:nvSpPr>
          <p:cNvPr id="317" name="Google Shape;317;p57"/>
          <p:cNvSpPr txBox="1">
            <a:spLocks noGrp="1"/>
          </p:cNvSpPr>
          <p:nvPr>
            <p:ph type="body" idx="1"/>
          </p:nvPr>
        </p:nvSpPr>
        <p:spPr>
          <a:xfrm>
            <a:off x="4644675" y="500925"/>
            <a:ext cx="4166400" cy="4394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500">
                <a:solidFill>
                  <a:schemeClr val="accent1"/>
                </a:solidFill>
              </a:rPr>
              <a:t>Memorials are an integral part of truth seeking and truth telling; they are often recommended or informed by truth commissions.</a:t>
            </a:r>
            <a:endParaRPr sz="1500">
              <a:solidFill>
                <a:schemeClr val="accent1"/>
              </a:solidFill>
            </a:endParaRPr>
          </a:p>
          <a:p>
            <a:pPr marL="457200" lvl="0" indent="-317500" rtl="0">
              <a:spcBef>
                <a:spcPts val="1600"/>
              </a:spcBef>
              <a:spcAft>
                <a:spcPts val="0"/>
              </a:spcAft>
              <a:buClr>
                <a:schemeClr val="accent1"/>
              </a:buClr>
              <a:buSzPts val="1400"/>
              <a:buChar char="●"/>
            </a:pPr>
            <a:r>
              <a:rPr lang="en" sz="1400">
                <a:solidFill>
                  <a:schemeClr val="accent1"/>
                </a:solidFill>
              </a:rPr>
              <a:t>Commission for Reception, Truth, and Reconciliation (CAVR) in Timor-Leste</a:t>
            </a:r>
            <a:endParaRPr sz="1400">
              <a:solidFill>
                <a:schemeClr val="accent1"/>
              </a:solidFill>
            </a:endParaRPr>
          </a:p>
          <a:p>
            <a:pPr marL="457200" lvl="0" indent="-317500" rtl="0">
              <a:spcBef>
                <a:spcPts val="0"/>
              </a:spcBef>
              <a:spcAft>
                <a:spcPts val="0"/>
              </a:spcAft>
              <a:buClr>
                <a:schemeClr val="accent1"/>
              </a:buClr>
              <a:buSzPts val="1400"/>
              <a:buChar char="●"/>
            </a:pPr>
            <a:r>
              <a:rPr lang="en" sz="1400">
                <a:solidFill>
                  <a:schemeClr val="accent1"/>
                </a:solidFill>
              </a:rPr>
              <a:t>Truth and Reconciliation Commission in Sierra Leone</a:t>
            </a:r>
            <a:endParaRPr sz="1400">
              <a:solidFill>
                <a:schemeClr val="accent1"/>
              </a:solidFill>
            </a:endParaRPr>
          </a:p>
          <a:p>
            <a:pPr marL="457200" lvl="0" indent="-317500" rtl="0">
              <a:spcBef>
                <a:spcPts val="0"/>
              </a:spcBef>
              <a:spcAft>
                <a:spcPts val="0"/>
              </a:spcAft>
              <a:buClr>
                <a:schemeClr val="accent1"/>
              </a:buClr>
              <a:buSzPts val="1400"/>
              <a:buChar char="●"/>
            </a:pPr>
            <a:r>
              <a:rPr lang="en" sz="1400">
                <a:solidFill>
                  <a:schemeClr val="accent1"/>
                </a:solidFill>
              </a:rPr>
              <a:t>National Commission on Truth and Reconciliation in Chile</a:t>
            </a:r>
            <a:endParaRPr sz="1400">
              <a:solidFill>
                <a:schemeClr val="accent1"/>
              </a:solidFill>
            </a:endParaRPr>
          </a:p>
          <a:p>
            <a:pPr marL="0" lvl="0" indent="0">
              <a:spcBef>
                <a:spcPts val="1600"/>
              </a:spcBef>
              <a:spcAft>
                <a:spcPts val="1600"/>
              </a:spcAft>
              <a:buNone/>
            </a:pPr>
            <a:r>
              <a:rPr lang="en" sz="1500">
                <a:solidFill>
                  <a:schemeClr val="accent1"/>
                </a:solidFill>
              </a:rPr>
              <a:t>However, memorials can be created in the absence of a truth commissions, often at the initiative of civil society and sometimes long after the end of conflict, repressive rule, or violence.</a:t>
            </a:r>
            <a:endParaRPr sz="1500">
              <a:solidFill>
                <a:schemeClr val="accent1"/>
              </a:solidFill>
            </a:endParaRPr>
          </a:p>
        </p:txBody>
      </p:sp>
      <p:sp>
        <p:nvSpPr>
          <p:cNvPr id="4" name="Rectangle 3">
            <a:extLst>
              <a:ext uri="{FF2B5EF4-FFF2-40B4-BE49-F238E27FC236}">
                <a16:creationId xmlns:a16="http://schemas.microsoft.com/office/drawing/2014/main" id="{296E5023-B64C-408F-9B68-8335CE3676E6}"/>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8"/>
          <p:cNvSpPr txBox="1">
            <a:spLocks noGrp="1"/>
          </p:cNvSpPr>
          <p:nvPr>
            <p:ph type="title"/>
          </p:nvPr>
        </p:nvSpPr>
        <p:spPr>
          <a:xfrm>
            <a:off x="311700" y="488950"/>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600"/>
              <a:t>Chile: Commemorations as Symbolic Reparations </a:t>
            </a:r>
            <a:endParaRPr sz="2600"/>
          </a:p>
        </p:txBody>
      </p:sp>
      <p:sp>
        <p:nvSpPr>
          <p:cNvPr id="323" name="Google Shape;323;p58"/>
          <p:cNvSpPr txBox="1"/>
          <p:nvPr/>
        </p:nvSpPr>
        <p:spPr>
          <a:xfrm>
            <a:off x="121150" y="1654825"/>
            <a:ext cx="2986800" cy="270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solidFill>
                  <a:schemeClr val="accent1"/>
                </a:solidFill>
                <a:latin typeface="Merriweather"/>
                <a:ea typeface="Merriweather"/>
                <a:cs typeface="Merriweather"/>
                <a:sym typeface="Merriweather"/>
              </a:rPr>
              <a:t>Park for Peace at Villa Grimaldi in Santiago, Chile</a:t>
            </a:r>
            <a:endParaRPr sz="1800" dirty="0">
              <a:solidFill>
                <a:schemeClr val="accent1"/>
              </a:solidFill>
              <a:latin typeface="Merriweather"/>
              <a:ea typeface="Merriweather"/>
              <a:cs typeface="Merriweather"/>
              <a:sym typeface="Merriweather"/>
            </a:endParaRPr>
          </a:p>
          <a:p>
            <a:pPr marL="0" lvl="0" indent="0">
              <a:spcBef>
                <a:spcPts val="0"/>
              </a:spcBef>
              <a:spcAft>
                <a:spcPts val="0"/>
              </a:spcAft>
              <a:buNone/>
            </a:pPr>
            <a:endParaRPr sz="3600" dirty="0">
              <a:solidFill>
                <a:schemeClr val="accent1"/>
              </a:solidFill>
              <a:latin typeface="Merriweather"/>
              <a:ea typeface="Merriweather"/>
              <a:cs typeface="Merriweather"/>
              <a:sym typeface="Merriweather"/>
            </a:endParaRPr>
          </a:p>
        </p:txBody>
      </p:sp>
      <p:pic>
        <p:nvPicPr>
          <p:cNvPr id="324" name="Google Shape;324;p58"/>
          <p:cNvPicPr preferRelativeResize="0"/>
          <p:nvPr/>
        </p:nvPicPr>
        <p:blipFill>
          <a:blip r:embed="rId3">
            <a:alphaModFix/>
          </a:blip>
          <a:stretch>
            <a:fillRect/>
          </a:stretch>
        </p:blipFill>
        <p:spPr>
          <a:xfrm>
            <a:off x="6634000" y="2859173"/>
            <a:ext cx="2510001" cy="2283277"/>
          </a:xfrm>
          <a:prstGeom prst="rect">
            <a:avLst/>
          </a:prstGeom>
          <a:noFill/>
          <a:ln>
            <a:noFill/>
          </a:ln>
        </p:spPr>
      </p:pic>
      <p:pic>
        <p:nvPicPr>
          <p:cNvPr id="325" name="Google Shape;325;p58"/>
          <p:cNvPicPr preferRelativeResize="0"/>
          <p:nvPr/>
        </p:nvPicPr>
        <p:blipFill>
          <a:blip r:embed="rId4">
            <a:alphaModFix/>
          </a:blip>
          <a:stretch>
            <a:fillRect/>
          </a:stretch>
        </p:blipFill>
        <p:spPr>
          <a:xfrm>
            <a:off x="3627025" y="1280875"/>
            <a:ext cx="2749499" cy="2501149"/>
          </a:xfrm>
          <a:prstGeom prst="rect">
            <a:avLst/>
          </a:prstGeom>
          <a:noFill/>
          <a:ln>
            <a:noFill/>
          </a:ln>
        </p:spPr>
      </p:pic>
      <p:pic>
        <p:nvPicPr>
          <p:cNvPr id="326" name="Google Shape;326;p58"/>
          <p:cNvPicPr preferRelativeResize="0"/>
          <p:nvPr/>
        </p:nvPicPr>
        <p:blipFill>
          <a:blip r:embed="rId5">
            <a:alphaModFix/>
          </a:blip>
          <a:stretch>
            <a:fillRect/>
          </a:stretch>
        </p:blipFill>
        <p:spPr>
          <a:xfrm>
            <a:off x="252552" y="2757475"/>
            <a:ext cx="3117000" cy="23377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9"/>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600"/>
              <a:t>Chile: Commemorations as Symbolic Reparations </a:t>
            </a:r>
            <a:endParaRPr sz="2600"/>
          </a:p>
        </p:txBody>
      </p:sp>
      <p:sp>
        <p:nvSpPr>
          <p:cNvPr id="332" name="Google Shape;332;p59"/>
          <p:cNvSpPr txBox="1"/>
          <p:nvPr/>
        </p:nvSpPr>
        <p:spPr>
          <a:xfrm>
            <a:off x="121150" y="1654825"/>
            <a:ext cx="2986800" cy="270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solidFill>
                  <a:schemeClr val="accent1"/>
                </a:solidFill>
                <a:latin typeface="Merriweather"/>
                <a:ea typeface="Merriweather"/>
                <a:cs typeface="Merriweather"/>
                <a:sym typeface="Merriweather"/>
              </a:rPr>
              <a:t>Rose Garden at Park for Peace at Villa Grimaldi commemorating women executed or disappeared </a:t>
            </a:r>
            <a:endParaRPr sz="1800" dirty="0">
              <a:solidFill>
                <a:schemeClr val="accent1"/>
              </a:solidFill>
              <a:latin typeface="Merriweather"/>
              <a:ea typeface="Merriweather"/>
              <a:cs typeface="Merriweather"/>
              <a:sym typeface="Merriweather"/>
            </a:endParaRPr>
          </a:p>
          <a:p>
            <a:pPr marL="0" lvl="0" indent="0" rtl="0">
              <a:spcBef>
                <a:spcPts val="0"/>
              </a:spcBef>
              <a:spcAft>
                <a:spcPts val="0"/>
              </a:spcAft>
              <a:buNone/>
            </a:pPr>
            <a:endParaRPr sz="3600" dirty="0">
              <a:solidFill>
                <a:schemeClr val="accent1"/>
              </a:solidFill>
              <a:latin typeface="Merriweather"/>
              <a:ea typeface="Merriweather"/>
              <a:cs typeface="Merriweather"/>
              <a:sym typeface="Merriweather"/>
            </a:endParaRPr>
          </a:p>
        </p:txBody>
      </p:sp>
      <p:pic>
        <p:nvPicPr>
          <p:cNvPr id="333" name="Google Shape;333;p59"/>
          <p:cNvPicPr preferRelativeResize="0"/>
          <p:nvPr/>
        </p:nvPicPr>
        <p:blipFill>
          <a:blip r:embed="rId3">
            <a:alphaModFix/>
          </a:blip>
          <a:stretch>
            <a:fillRect/>
          </a:stretch>
        </p:blipFill>
        <p:spPr>
          <a:xfrm>
            <a:off x="3490700" y="1445550"/>
            <a:ext cx="5388400" cy="357885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60"/>
          <p:cNvSpPr txBox="1">
            <a:spLocks noGrp="1"/>
          </p:cNvSpPr>
          <p:nvPr>
            <p:ph type="title"/>
          </p:nvPr>
        </p:nvSpPr>
        <p:spPr>
          <a:xfrm>
            <a:off x="311675" y="798600"/>
            <a:ext cx="3352800" cy="3546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Escotilla 8 in Estadio Nacional Julio Martínez Prádanos</a:t>
            </a:r>
            <a:endParaRPr dirty="0"/>
          </a:p>
        </p:txBody>
      </p:sp>
      <p:pic>
        <p:nvPicPr>
          <p:cNvPr id="339" name="Google Shape;339;p60"/>
          <p:cNvPicPr preferRelativeResize="0"/>
          <p:nvPr/>
        </p:nvPicPr>
        <p:blipFill>
          <a:blip r:embed="rId3">
            <a:alphaModFix/>
          </a:blip>
          <a:stretch>
            <a:fillRect/>
          </a:stretch>
        </p:blipFill>
        <p:spPr>
          <a:xfrm>
            <a:off x="3816875" y="152400"/>
            <a:ext cx="4838700" cy="4838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61"/>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8. Memorials as a Form of Symbolic Reparation </a:t>
            </a:r>
            <a:endParaRPr/>
          </a:p>
        </p:txBody>
      </p:sp>
      <p:sp>
        <p:nvSpPr>
          <p:cNvPr id="345" name="Google Shape;345;p61"/>
          <p:cNvSpPr txBox="1">
            <a:spLocks noGrp="1"/>
          </p:cNvSpPr>
          <p:nvPr>
            <p:ph type="body" idx="1"/>
          </p:nvPr>
        </p:nvSpPr>
        <p:spPr>
          <a:xfrm>
            <a:off x="4644675" y="500925"/>
            <a:ext cx="4166400" cy="438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700" dirty="0">
                <a:solidFill>
                  <a:schemeClr val="accent1"/>
                </a:solidFill>
                <a:latin typeface="Merriweather"/>
                <a:ea typeface="Merriweather"/>
                <a:cs typeface="Merriweather"/>
                <a:sym typeface="Merriweather"/>
              </a:rPr>
              <a:t>Memorials provide an opportunity to call attention to the injustices that occurred and acknowledge that victims suffered as a result.</a:t>
            </a:r>
            <a:endParaRPr sz="1700" dirty="0">
              <a:solidFill>
                <a:schemeClr val="accent1"/>
              </a:solidFill>
              <a:latin typeface="Merriweather"/>
              <a:ea typeface="Merriweather"/>
              <a:cs typeface="Merriweather"/>
              <a:sym typeface="Merriweather"/>
            </a:endParaRPr>
          </a:p>
          <a:p>
            <a:pPr marL="0" lvl="0" indent="0" rtl="0">
              <a:spcBef>
                <a:spcPts val="0"/>
              </a:spcBef>
              <a:spcAft>
                <a:spcPts val="0"/>
              </a:spcAft>
              <a:buNone/>
            </a:pPr>
            <a:endParaRPr sz="1700" dirty="0">
              <a:solidFill>
                <a:schemeClr val="accent1"/>
              </a:solidFill>
              <a:latin typeface="Merriweather"/>
              <a:ea typeface="Merriweather"/>
              <a:cs typeface="Merriweather"/>
              <a:sym typeface="Merriweather"/>
            </a:endParaRPr>
          </a:p>
          <a:p>
            <a:pPr marL="0" lvl="0" indent="0" rtl="0">
              <a:spcBef>
                <a:spcPts val="0"/>
              </a:spcBef>
              <a:spcAft>
                <a:spcPts val="0"/>
              </a:spcAft>
              <a:buNone/>
            </a:pPr>
            <a:endParaRPr sz="1700" dirty="0">
              <a:solidFill>
                <a:schemeClr val="accent1"/>
              </a:solidFill>
              <a:latin typeface="Merriweather"/>
              <a:ea typeface="Merriweather"/>
              <a:cs typeface="Merriweather"/>
              <a:sym typeface="Merriweather"/>
            </a:endParaRPr>
          </a:p>
          <a:p>
            <a:pPr marL="0" lvl="0" indent="0" algn="ctr" rtl="0">
              <a:spcBef>
                <a:spcPts val="0"/>
              </a:spcBef>
              <a:spcAft>
                <a:spcPts val="0"/>
              </a:spcAft>
              <a:buNone/>
            </a:pPr>
            <a:r>
              <a:rPr lang="en" sz="1700" dirty="0">
                <a:solidFill>
                  <a:schemeClr val="accent1"/>
                </a:solidFill>
                <a:latin typeface="Merriweather"/>
                <a:ea typeface="Merriweather"/>
                <a:cs typeface="Merriweather"/>
                <a:sym typeface="Merriweather"/>
              </a:rPr>
              <a:t>Both a symbolic and collective form of reparation.</a:t>
            </a:r>
            <a:endParaRPr sz="1700" dirty="0">
              <a:solidFill>
                <a:schemeClr val="accent1"/>
              </a:solidFill>
              <a:latin typeface="Merriweather"/>
              <a:ea typeface="Merriweather"/>
              <a:cs typeface="Merriweather"/>
              <a:sym typeface="Merriweather"/>
            </a:endParaRPr>
          </a:p>
          <a:p>
            <a:pPr marL="0" lvl="0" indent="0" algn="r" rtl="0">
              <a:spcBef>
                <a:spcPts val="0"/>
              </a:spcBef>
              <a:spcAft>
                <a:spcPts val="0"/>
              </a:spcAft>
              <a:buNone/>
            </a:pPr>
            <a:endParaRPr sz="1700" dirty="0">
              <a:solidFill>
                <a:schemeClr val="accent1"/>
              </a:solidFill>
              <a:latin typeface="Merriweather"/>
              <a:ea typeface="Merriweather"/>
              <a:cs typeface="Merriweather"/>
              <a:sym typeface="Merriweather"/>
            </a:endParaRPr>
          </a:p>
          <a:p>
            <a:pPr marL="0" lvl="0" indent="0" algn="r" rtl="0">
              <a:spcBef>
                <a:spcPts val="0"/>
              </a:spcBef>
              <a:spcAft>
                <a:spcPts val="0"/>
              </a:spcAft>
              <a:buNone/>
            </a:pPr>
            <a:endParaRPr sz="1700" dirty="0">
              <a:solidFill>
                <a:schemeClr val="accent1"/>
              </a:solidFill>
              <a:latin typeface="Merriweather"/>
              <a:ea typeface="Merriweather"/>
              <a:cs typeface="Merriweather"/>
              <a:sym typeface="Merriweather"/>
            </a:endParaRPr>
          </a:p>
          <a:p>
            <a:pPr marL="0" lvl="0" indent="0" algn="r" rtl="0">
              <a:spcBef>
                <a:spcPts val="0"/>
              </a:spcBef>
              <a:spcAft>
                <a:spcPts val="0"/>
              </a:spcAft>
              <a:buNone/>
            </a:pPr>
            <a:r>
              <a:rPr lang="en" sz="1700" dirty="0">
                <a:solidFill>
                  <a:schemeClr val="accent1"/>
                </a:solidFill>
                <a:latin typeface="Merriweather"/>
                <a:ea typeface="Merriweather"/>
                <a:cs typeface="Merriweather"/>
                <a:sym typeface="Merriweather"/>
              </a:rPr>
              <a:t>Memorials signify “state responsibility for harms as well as a public commitment to respond to their enduring impact.”</a:t>
            </a:r>
            <a:endParaRPr sz="1100" dirty="0">
              <a:solidFill>
                <a:schemeClr val="accent1"/>
              </a:solidFill>
              <a:latin typeface="Times New Roman"/>
              <a:ea typeface="Times New Roman"/>
              <a:cs typeface="Times New Roman"/>
              <a:sym typeface="Times New Roman"/>
            </a:endParaRPr>
          </a:p>
        </p:txBody>
      </p:sp>
      <p:sp>
        <p:nvSpPr>
          <p:cNvPr id="4" name="Rectangle 3">
            <a:extLst>
              <a:ext uri="{FF2B5EF4-FFF2-40B4-BE49-F238E27FC236}">
                <a16:creationId xmlns:a16="http://schemas.microsoft.com/office/drawing/2014/main" id="{63EC8D06-68F7-4B1E-AA36-88DBB4B484E5}"/>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62"/>
          <p:cNvSpPr txBox="1">
            <a:spLocks noGrp="1"/>
          </p:cNvSpPr>
          <p:nvPr>
            <p:ph type="title"/>
          </p:nvPr>
        </p:nvSpPr>
        <p:spPr>
          <a:xfrm>
            <a:off x="433125" y="3544525"/>
            <a:ext cx="4753800" cy="15159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i="1" dirty="0"/>
              <a:t>The Eye That Cries (El </a:t>
            </a:r>
            <a:r>
              <a:rPr lang="en-US" i="1" dirty="0"/>
              <a:t>O</a:t>
            </a:r>
            <a:r>
              <a:rPr lang="en" i="1" dirty="0"/>
              <a:t>jo que Llora) </a:t>
            </a:r>
            <a:endParaRPr i="1" dirty="0"/>
          </a:p>
        </p:txBody>
      </p:sp>
      <p:pic>
        <p:nvPicPr>
          <p:cNvPr id="351" name="Google Shape;351;p62"/>
          <p:cNvPicPr preferRelativeResize="0"/>
          <p:nvPr/>
        </p:nvPicPr>
        <p:blipFill rotWithShape="1">
          <a:blip r:embed="rId3">
            <a:alphaModFix/>
          </a:blip>
          <a:srcRect t="16415"/>
          <a:stretch/>
        </p:blipFill>
        <p:spPr>
          <a:xfrm>
            <a:off x="0" y="0"/>
            <a:ext cx="5715000" cy="3477338"/>
          </a:xfrm>
          <a:prstGeom prst="rect">
            <a:avLst/>
          </a:prstGeom>
          <a:noFill/>
          <a:ln>
            <a:noFill/>
          </a:ln>
        </p:spPr>
      </p:pic>
      <p:pic>
        <p:nvPicPr>
          <p:cNvPr id="352" name="Google Shape;352;p62"/>
          <p:cNvPicPr preferRelativeResize="0"/>
          <p:nvPr/>
        </p:nvPicPr>
        <p:blipFill>
          <a:blip r:embed="rId4">
            <a:alphaModFix/>
          </a:blip>
          <a:stretch>
            <a:fillRect/>
          </a:stretch>
        </p:blipFill>
        <p:spPr>
          <a:xfrm>
            <a:off x="5714992" y="2571750"/>
            <a:ext cx="3429008" cy="2571750"/>
          </a:xfrm>
          <a:prstGeom prst="rect">
            <a:avLst/>
          </a:prstGeom>
          <a:noFill/>
          <a:ln>
            <a:noFill/>
          </a:ln>
        </p:spPr>
      </p:pic>
      <p:pic>
        <p:nvPicPr>
          <p:cNvPr id="353" name="Google Shape;353;p62"/>
          <p:cNvPicPr preferRelativeResize="0"/>
          <p:nvPr/>
        </p:nvPicPr>
        <p:blipFill>
          <a:blip r:embed="rId5">
            <a:alphaModFix/>
          </a:blip>
          <a:stretch>
            <a:fillRect/>
          </a:stretch>
        </p:blipFill>
        <p:spPr>
          <a:xfrm>
            <a:off x="5715000" y="0"/>
            <a:ext cx="3429000" cy="257174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63"/>
          <p:cNvSpPr txBox="1">
            <a:spLocks noGrp="1"/>
          </p:cNvSpPr>
          <p:nvPr>
            <p:ph type="title"/>
          </p:nvPr>
        </p:nvSpPr>
        <p:spPr>
          <a:xfrm>
            <a:off x="5922675" y="231025"/>
            <a:ext cx="2837400" cy="19815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dirty="0"/>
              <a:t>Mau Mau Monument</a:t>
            </a:r>
            <a:endParaRPr dirty="0"/>
          </a:p>
        </p:txBody>
      </p:sp>
      <p:pic>
        <p:nvPicPr>
          <p:cNvPr id="359" name="Google Shape;359;p63"/>
          <p:cNvPicPr preferRelativeResize="0"/>
          <p:nvPr/>
        </p:nvPicPr>
        <p:blipFill>
          <a:blip r:embed="rId3">
            <a:alphaModFix/>
          </a:blip>
          <a:stretch>
            <a:fillRect/>
          </a:stretch>
        </p:blipFill>
        <p:spPr>
          <a:xfrm>
            <a:off x="54950" y="76600"/>
            <a:ext cx="5715000" cy="3810000"/>
          </a:xfrm>
          <a:prstGeom prst="rect">
            <a:avLst/>
          </a:prstGeom>
          <a:noFill/>
          <a:ln>
            <a:noFill/>
          </a:ln>
        </p:spPr>
      </p:pic>
      <p:pic>
        <p:nvPicPr>
          <p:cNvPr id="360" name="Google Shape;360;p63"/>
          <p:cNvPicPr preferRelativeResize="0"/>
          <p:nvPr/>
        </p:nvPicPr>
        <p:blipFill>
          <a:blip r:embed="rId4">
            <a:alphaModFix/>
          </a:blip>
          <a:stretch>
            <a:fillRect/>
          </a:stretch>
        </p:blipFill>
        <p:spPr>
          <a:xfrm>
            <a:off x="5193499" y="2509475"/>
            <a:ext cx="3674875" cy="2496850"/>
          </a:xfrm>
          <a:prstGeom prst="rect">
            <a:avLst/>
          </a:prstGeom>
          <a:noFill/>
          <a:ln>
            <a:noFill/>
          </a:ln>
        </p:spPr>
      </p:pic>
      <p:sp>
        <p:nvSpPr>
          <p:cNvPr id="5" name="Rectangle 4">
            <a:extLst>
              <a:ext uri="{FF2B5EF4-FFF2-40B4-BE49-F238E27FC236}">
                <a16:creationId xmlns:a16="http://schemas.microsoft.com/office/drawing/2014/main" id="{9DA576FA-6292-4E13-8972-C5986F79106C}"/>
              </a:ext>
            </a:extLst>
          </p:cNvPr>
          <p:cNvSpPr/>
          <p:nvPr/>
        </p:nvSpPr>
        <p:spPr>
          <a:xfrm>
            <a:off x="24857" y="4898603"/>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8"/>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2. Why Memorials? </a:t>
            </a:r>
            <a:endParaRPr/>
          </a:p>
        </p:txBody>
      </p:sp>
      <p:sp>
        <p:nvSpPr>
          <p:cNvPr id="137" name="Google Shape;137;p28"/>
          <p:cNvSpPr txBox="1">
            <a:spLocks noGrp="1"/>
          </p:cNvSpPr>
          <p:nvPr>
            <p:ph type="body" idx="1"/>
          </p:nvPr>
        </p:nvSpPr>
        <p:spPr>
          <a:xfrm>
            <a:off x="4644675" y="500925"/>
            <a:ext cx="4166400" cy="4287000"/>
          </a:xfrm>
          <a:prstGeom prst="rect">
            <a:avLst/>
          </a:prstGeom>
        </p:spPr>
        <p:txBody>
          <a:bodyPr spcFirstLastPara="1" wrap="square" lIns="91425" tIns="91425" rIns="91425" bIns="91425" anchor="t" anchorCtr="0">
            <a:noAutofit/>
          </a:bodyPr>
          <a:lstStyle/>
          <a:p>
            <a:pPr marL="457200" lvl="0" indent="-330200" algn="just" rtl="0">
              <a:spcBef>
                <a:spcPts val="0"/>
              </a:spcBef>
              <a:spcAft>
                <a:spcPts val="0"/>
              </a:spcAft>
              <a:buClr>
                <a:schemeClr val="accent1"/>
              </a:buClr>
              <a:buSzPts val="1600"/>
              <a:buFont typeface="Roboto"/>
              <a:buChar char="●"/>
            </a:pPr>
            <a:r>
              <a:rPr lang="en" sz="1600" dirty="0">
                <a:solidFill>
                  <a:schemeClr val="accent1"/>
                </a:solidFill>
              </a:rPr>
              <a:t>Call attention to injustice</a:t>
            </a:r>
            <a:endParaRPr sz="1600" dirty="0">
              <a:solidFill>
                <a:schemeClr val="accent1"/>
              </a:solidFill>
            </a:endParaRPr>
          </a:p>
          <a:p>
            <a:pPr marL="457200" lvl="0" indent="-330200" algn="just" rtl="0">
              <a:spcBef>
                <a:spcPts val="0"/>
              </a:spcBef>
              <a:spcAft>
                <a:spcPts val="0"/>
              </a:spcAft>
              <a:buClr>
                <a:schemeClr val="accent1"/>
              </a:buClr>
              <a:buSzPts val="1600"/>
              <a:buFont typeface="Roboto"/>
              <a:buChar char="●"/>
            </a:pPr>
            <a:r>
              <a:rPr lang="en" sz="1600" dirty="0">
                <a:solidFill>
                  <a:schemeClr val="accent1"/>
                </a:solidFill>
              </a:rPr>
              <a:t>Recognize the struggles of those who fought against it</a:t>
            </a:r>
            <a:endParaRPr sz="1600" dirty="0">
              <a:solidFill>
                <a:schemeClr val="accent1"/>
              </a:solidFill>
            </a:endParaRPr>
          </a:p>
          <a:p>
            <a:pPr marL="457200" lvl="0" indent="-330200" rtl="0">
              <a:spcBef>
                <a:spcPts val="0"/>
              </a:spcBef>
              <a:spcAft>
                <a:spcPts val="0"/>
              </a:spcAft>
              <a:buClr>
                <a:schemeClr val="accent1"/>
              </a:buClr>
              <a:buSzPts val="1600"/>
              <a:buFont typeface="Roboto"/>
              <a:buChar char="●"/>
            </a:pPr>
            <a:r>
              <a:rPr lang="en" sz="1600" dirty="0">
                <a:solidFill>
                  <a:schemeClr val="accent1"/>
                </a:solidFill>
              </a:rPr>
              <a:t>Acknowledge—publicly—the individuals and groups, victims and survivors who suffered</a:t>
            </a:r>
            <a:endParaRPr sz="1600" dirty="0">
              <a:solidFill>
                <a:schemeClr val="accent1"/>
              </a:solidFill>
            </a:endParaRPr>
          </a:p>
          <a:p>
            <a:pPr marL="457200" lvl="0" indent="-330200" rtl="0">
              <a:spcBef>
                <a:spcPts val="0"/>
              </a:spcBef>
              <a:spcAft>
                <a:spcPts val="0"/>
              </a:spcAft>
              <a:buClr>
                <a:schemeClr val="accent1"/>
              </a:buClr>
              <a:buSzPts val="1600"/>
              <a:buFont typeface="Roboto"/>
              <a:buChar char="●"/>
            </a:pPr>
            <a:r>
              <a:rPr lang="en" sz="1600" dirty="0">
                <a:solidFill>
                  <a:schemeClr val="accent1"/>
                </a:solidFill>
              </a:rPr>
              <a:t>Reveal and make visible the names and stories and sometimes the faces of victims</a:t>
            </a:r>
            <a:endParaRPr sz="1600" dirty="0">
              <a:solidFill>
                <a:schemeClr val="accent1"/>
              </a:solidFill>
            </a:endParaRPr>
          </a:p>
          <a:p>
            <a:pPr marL="457200" lvl="0" indent="-330200" rtl="0">
              <a:spcBef>
                <a:spcPts val="0"/>
              </a:spcBef>
              <a:spcAft>
                <a:spcPts val="0"/>
              </a:spcAft>
              <a:buClr>
                <a:schemeClr val="accent1"/>
              </a:buClr>
              <a:buSzPts val="1600"/>
              <a:buFont typeface="Roboto"/>
              <a:buChar char="●"/>
            </a:pPr>
            <a:r>
              <a:rPr lang="en" sz="1600" dirty="0">
                <a:solidFill>
                  <a:schemeClr val="accent1"/>
                </a:solidFill>
              </a:rPr>
              <a:t>Encourage societies to critically examine what happened and why and reach some common understanding of the past around which reconciliation can begin</a:t>
            </a:r>
            <a:endParaRPr sz="1600" dirty="0">
              <a:solidFill>
                <a:schemeClr val="accent1"/>
              </a:solidFill>
            </a:endParaRPr>
          </a:p>
          <a:p>
            <a:pPr marL="0" lvl="0" indent="0">
              <a:spcBef>
                <a:spcPts val="0"/>
              </a:spcBef>
              <a:spcAft>
                <a:spcPts val="1600"/>
              </a:spcAft>
              <a:buNone/>
            </a:pPr>
            <a:endParaRPr dirty="0"/>
          </a:p>
        </p:txBody>
      </p:sp>
      <p:sp>
        <p:nvSpPr>
          <p:cNvPr id="4" name="Rectangle 3">
            <a:extLst>
              <a:ext uri="{FF2B5EF4-FFF2-40B4-BE49-F238E27FC236}">
                <a16:creationId xmlns:a16="http://schemas.microsoft.com/office/drawing/2014/main" id="{EBB9650E-ED0E-4EE8-8DB1-306574E89D14}"/>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64"/>
          <p:cNvPicPr preferRelativeResize="0"/>
          <p:nvPr/>
        </p:nvPicPr>
        <p:blipFill>
          <a:blip r:embed="rId3">
            <a:alphaModFix/>
          </a:blip>
          <a:stretch>
            <a:fillRect/>
          </a:stretch>
        </p:blipFill>
        <p:spPr>
          <a:xfrm>
            <a:off x="5286375" y="0"/>
            <a:ext cx="3857626" cy="5143501"/>
          </a:xfrm>
          <a:prstGeom prst="rect">
            <a:avLst/>
          </a:prstGeom>
          <a:noFill/>
          <a:ln>
            <a:noFill/>
          </a:ln>
        </p:spPr>
      </p:pic>
      <p:pic>
        <p:nvPicPr>
          <p:cNvPr id="366" name="Google Shape;366;p64"/>
          <p:cNvPicPr preferRelativeResize="0"/>
          <p:nvPr/>
        </p:nvPicPr>
        <p:blipFill>
          <a:blip r:embed="rId4">
            <a:alphaModFix/>
          </a:blip>
          <a:stretch>
            <a:fillRect/>
          </a:stretch>
        </p:blipFill>
        <p:spPr>
          <a:xfrm>
            <a:off x="0" y="1178700"/>
            <a:ext cx="5286374" cy="3964788"/>
          </a:xfrm>
          <a:prstGeom prst="rect">
            <a:avLst/>
          </a:prstGeom>
          <a:noFill/>
          <a:ln>
            <a:noFill/>
          </a:ln>
        </p:spPr>
      </p:pic>
      <p:sp>
        <p:nvSpPr>
          <p:cNvPr id="367" name="Google Shape;367;p64"/>
          <p:cNvSpPr txBox="1">
            <a:spLocks noGrp="1"/>
          </p:cNvSpPr>
          <p:nvPr>
            <p:ph type="title"/>
          </p:nvPr>
        </p:nvSpPr>
        <p:spPr>
          <a:xfrm>
            <a:off x="387475" y="94500"/>
            <a:ext cx="4604400" cy="108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t>Monument to Truth and Memory (Monumento a la memoria y la verdad) </a:t>
            </a:r>
            <a:endParaRPr sz="20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65"/>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9. Challenges </a:t>
            </a:r>
            <a:r>
              <a:rPr lang="en-US" dirty="0"/>
              <a:t>for</a:t>
            </a:r>
            <a:r>
              <a:rPr lang="en" dirty="0"/>
              <a:t> Successful, Representative Memorialization Processes </a:t>
            </a:r>
            <a:endParaRPr dirty="0"/>
          </a:p>
        </p:txBody>
      </p:sp>
      <p:sp>
        <p:nvSpPr>
          <p:cNvPr id="373" name="Google Shape;373;p65"/>
          <p:cNvSpPr txBox="1">
            <a:spLocks noGrp="1"/>
          </p:cNvSpPr>
          <p:nvPr>
            <p:ph type="body" idx="1"/>
          </p:nvPr>
        </p:nvSpPr>
        <p:spPr>
          <a:xfrm>
            <a:off x="4644675" y="500925"/>
            <a:ext cx="4166400" cy="42750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500" dirty="0">
                <a:solidFill>
                  <a:schemeClr val="accent1"/>
                </a:solidFill>
              </a:rPr>
              <a:t>Broad community participation and consultation - with the full participation of women, girls, and others who may otherwise be marginalized - can help mitigate the potential for controversy and politicization and ensure adequate representation.</a:t>
            </a:r>
            <a:endParaRPr sz="1500" dirty="0">
              <a:solidFill>
                <a:schemeClr val="accent1"/>
              </a:solidFill>
            </a:endParaRPr>
          </a:p>
          <a:p>
            <a:pPr marL="0" lvl="0" indent="0" rtl="0">
              <a:spcBef>
                <a:spcPts val="1600"/>
              </a:spcBef>
              <a:spcAft>
                <a:spcPts val="0"/>
              </a:spcAft>
              <a:buNone/>
            </a:pPr>
            <a:r>
              <a:rPr lang="en" sz="1500" dirty="0">
                <a:solidFill>
                  <a:schemeClr val="accent1"/>
                </a:solidFill>
              </a:rPr>
              <a:t>Consultations </a:t>
            </a:r>
            <a:r>
              <a:rPr lang="en-US" sz="1500" dirty="0">
                <a:solidFill>
                  <a:schemeClr val="accent1"/>
                </a:solidFill>
              </a:rPr>
              <a:t>can help designers</a:t>
            </a:r>
            <a:r>
              <a:rPr lang="en" sz="1500" dirty="0">
                <a:solidFill>
                  <a:schemeClr val="accent1"/>
                </a:solidFill>
              </a:rPr>
              <a:t>:</a:t>
            </a:r>
            <a:endParaRPr sz="1500" dirty="0">
              <a:solidFill>
                <a:schemeClr val="accent1"/>
              </a:solidFill>
            </a:endParaRPr>
          </a:p>
          <a:p>
            <a:pPr marL="457200" lvl="0" indent="-323850" rtl="0">
              <a:spcBef>
                <a:spcPts val="1600"/>
              </a:spcBef>
              <a:spcAft>
                <a:spcPts val="0"/>
              </a:spcAft>
              <a:buClr>
                <a:schemeClr val="accent1"/>
              </a:buClr>
              <a:buSzPts val="1500"/>
              <a:buChar char="●"/>
            </a:pPr>
            <a:r>
              <a:rPr lang="en" sz="1500" dirty="0">
                <a:solidFill>
                  <a:schemeClr val="accent1"/>
                </a:solidFill>
              </a:rPr>
              <a:t>obtain basic demographic information;</a:t>
            </a:r>
            <a:endParaRPr sz="1500" dirty="0">
              <a:solidFill>
                <a:schemeClr val="accent1"/>
              </a:solidFill>
            </a:endParaRPr>
          </a:p>
          <a:p>
            <a:pPr marL="457200" lvl="0" indent="-323850" rtl="0">
              <a:spcBef>
                <a:spcPts val="0"/>
              </a:spcBef>
              <a:spcAft>
                <a:spcPts val="0"/>
              </a:spcAft>
              <a:buClr>
                <a:schemeClr val="accent1"/>
              </a:buClr>
              <a:buSzPts val="1500"/>
              <a:buChar char="●"/>
            </a:pPr>
            <a:r>
              <a:rPr lang="en" sz="1500" dirty="0">
                <a:solidFill>
                  <a:schemeClr val="accent1"/>
                </a:solidFill>
              </a:rPr>
              <a:t>identify and locate groups of victims;</a:t>
            </a:r>
            <a:endParaRPr sz="1500" dirty="0">
              <a:solidFill>
                <a:schemeClr val="accent1"/>
              </a:solidFill>
            </a:endParaRPr>
          </a:p>
          <a:p>
            <a:pPr marL="457200" lvl="0" indent="-323850" rtl="0">
              <a:spcBef>
                <a:spcPts val="0"/>
              </a:spcBef>
              <a:spcAft>
                <a:spcPts val="0"/>
              </a:spcAft>
              <a:buClr>
                <a:schemeClr val="accent1"/>
              </a:buClr>
              <a:buSzPts val="1500"/>
              <a:buChar char="●"/>
            </a:pPr>
            <a:r>
              <a:rPr lang="en" sz="1500" dirty="0">
                <a:solidFill>
                  <a:schemeClr val="accent1"/>
                </a:solidFill>
              </a:rPr>
              <a:t>understand immediate, medium, and long-term consequences; </a:t>
            </a:r>
            <a:endParaRPr sz="1500" dirty="0">
              <a:solidFill>
                <a:schemeClr val="accent1"/>
              </a:solidFill>
            </a:endParaRPr>
          </a:p>
          <a:p>
            <a:pPr marL="457200" lvl="0" indent="-323850">
              <a:spcBef>
                <a:spcPts val="0"/>
              </a:spcBef>
              <a:spcAft>
                <a:spcPts val="0"/>
              </a:spcAft>
              <a:buClr>
                <a:schemeClr val="accent1"/>
              </a:buClr>
              <a:buSzPts val="1500"/>
              <a:buChar char="●"/>
            </a:pPr>
            <a:r>
              <a:rPr lang="en" sz="1500" dirty="0">
                <a:solidFill>
                  <a:schemeClr val="accent1"/>
                </a:solidFill>
              </a:rPr>
              <a:t>understand the needs and priorities of a diverse set of victims, including women and girls.</a:t>
            </a:r>
            <a:br>
              <a:rPr lang="en" sz="1500" dirty="0">
                <a:solidFill>
                  <a:schemeClr val="accent1"/>
                </a:solidFill>
              </a:rPr>
            </a:br>
            <a:endParaRPr sz="1500" dirty="0">
              <a:solidFill>
                <a:schemeClr val="accent1"/>
              </a:solidFill>
            </a:endParaRPr>
          </a:p>
        </p:txBody>
      </p:sp>
      <p:sp>
        <p:nvSpPr>
          <p:cNvPr id="4" name="Rectangle 3">
            <a:extLst>
              <a:ext uri="{FF2B5EF4-FFF2-40B4-BE49-F238E27FC236}">
                <a16:creationId xmlns:a16="http://schemas.microsoft.com/office/drawing/2014/main" id="{4F9D5249-AA24-4E3A-BFF3-614DB9901898}"/>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66"/>
          <p:cNvSpPr txBox="1">
            <a:spLocks noGrp="1"/>
          </p:cNvSpPr>
          <p:nvPr>
            <p:ph type="title"/>
          </p:nvPr>
        </p:nvSpPr>
        <p:spPr>
          <a:xfrm>
            <a:off x="218825" y="514925"/>
            <a:ext cx="8521500" cy="42609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1200"/>
              </a:spcBef>
              <a:spcAft>
                <a:spcPts val="0"/>
              </a:spcAft>
              <a:buClr>
                <a:srgbClr val="000000"/>
              </a:buClr>
              <a:buSzPts val="1100"/>
              <a:buFont typeface="Arial"/>
              <a:buNone/>
            </a:pPr>
            <a:r>
              <a:rPr lang="en" sz="2200" dirty="0"/>
              <a:t>The public acknowledgment that memorials provide can </a:t>
            </a:r>
            <a:r>
              <a:rPr lang="en" sz="2200" b="1" dirty="0"/>
              <a:t>contribute to the healing process</a:t>
            </a:r>
            <a:r>
              <a:rPr lang="en" sz="2200" dirty="0"/>
              <a:t> and help </a:t>
            </a:r>
            <a:r>
              <a:rPr lang="en" sz="2200" b="1" dirty="0"/>
              <a:t>alleviate the trauma</a:t>
            </a:r>
            <a:r>
              <a:rPr lang="en" sz="2200" dirty="0"/>
              <a:t> suffered by victims and victim communities. </a:t>
            </a:r>
            <a:endParaRPr sz="2200" dirty="0"/>
          </a:p>
          <a:p>
            <a:pPr marL="0" lvl="0" indent="0" algn="just" rtl="0">
              <a:lnSpc>
                <a:spcPct val="115000"/>
              </a:lnSpc>
              <a:spcBef>
                <a:spcPts val="1200"/>
              </a:spcBef>
              <a:spcAft>
                <a:spcPts val="0"/>
              </a:spcAft>
              <a:buClr>
                <a:srgbClr val="000000"/>
              </a:buClr>
              <a:buSzPts val="1100"/>
              <a:buFont typeface="Arial"/>
              <a:buNone/>
            </a:pPr>
            <a:endParaRPr sz="2200" dirty="0"/>
          </a:p>
          <a:p>
            <a:pPr marL="0" lvl="0" indent="0" algn="just" rtl="0">
              <a:lnSpc>
                <a:spcPct val="115000"/>
              </a:lnSpc>
              <a:spcBef>
                <a:spcPts val="1200"/>
              </a:spcBef>
              <a:spcAft>
                <a:spcPts val="0"/>
              </a:spcAft>
              <a:buClr>
                <a:srgbClr val="000000"/>
              </a:buClr>
              <a:buSzPts val="1100"/>
              <a:buFont typeface="Arial"/>
              <a:buNone/>
            </a:pPr>
            <a:endParaRPr sz="2200" dirty="0"/>
          </a:p>
          <a:p>
            <a:pPr marL="0" lvl="0" indent="0" algn="r" rtl="0">
              <a:lnSpc>
                <a:spcPct val="115000"/>
              </a:lnSpc>
              <a:spcBef>
                <a:spcPts val="1200"/>
              </a:spcBef>
              <a:spcAft>
                <a:spcPts val="0"/>
              </a:spcAft>
              <a:buClr>
                <a:srgbClr val="000000"/>
              </a:buClr>
              <a:buSzPts val="1100"/>
              <a:buFont typeface="Arial"/>
              <a:buNone/>
            </a:pPr>
            <a:r>
              <a:rPr lang="en" sz="2200" dirty="0"/>
              <a:t>Yet it is also important to remember that in the absence of other forms of truth, justice, and redress, many </a:t>
            </a:r>
            <a:r>
              <a:rPr lang="en" sz="2200" b="1" dirty="0"/>
              <a:t>victims may rightfully reject memorials </a:t>
            </a:r>
            <a:r>
              <a:rPr lang="en" sz="2200" dirty="0"/>
              <a:t>no matter the process of consultation and participation.</a:t>
            </a:r>
            <a:endParaRPr sz="2200" b="1" dirty="0"/>
          </a:p>
        </p:txBody>
      </p:sp>
      <p:sp>
        <p:nvSpPr>
          <p:cNvPr id="3" name="Rectangle 2">
            <a:extLst>
              <a:ext uri="{FF2B5EF4-FFF2-40B4-BE49-F238E27FC236}">
                <a16:creationId xmlns:a16="http://schemas.microsoft.com/office/drawing/2014/main" id="{56DB558E-E355-4705-9857-F9BE7BD85F11}"/>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7"/>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Other Important Factors to Consider</a:t>
            </a:r>
            <a:endParaRPr/>
          </a:p>
        </p:txBody>
      </p:sp>
      <p:sp>
        <p:nvSpPr>
          <p:cNvPr id="384" name="Google Shape;384;p67"/>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Autofit/>
          </a:bodyPr>
          <a:lstStyle/>
          <a:p>
            <a:pPr marL="457200" lvl="0" indent="-342900" rtl="0">
              <a:spcBef>
                <a:spcPts val="1200"/>
              </a:spcBef>
              <a:spcAft>
                <a:spcPts val="0"/>
              </a:spcAft>
              <a:buClr>
                <a:schemeClr val="accent1"/>
              </a:buClr>
              <a:buSzPts val="1800"/>
              <a:buFont typeface="Merriweather"/>
              <a:buChar char="●"/>
            </a:pPr>
            <a:r>
              <a:rPr lang="en" sz="1800" dirty="0">
                <a:solidFill>
                  <a:schemeClr val="accent1"/>
                </a:solidFill>
                <a:latin typeface="Merriweather"/>
                <a:ea typeface="Merriweather"/>
                <a:cs typeface="Merriweather"/>
                <a:sym typeface="Merriweather"/>
              </a:rPr>
              <a:t>Managing </a:t>
            </a:r>
            <a:r>
              <a:rPr lang="en-US" sz="1800" dirty="0">
                <a:solidFill>
                  <a:schemeClr val="accent1"/>
                </a:solidFill>
                <a:latin typeface="Merriweather"/>
                <a:ea typeface="Merriweather"/>
                <a:cs typeface="Merriweather"/>
                <a:sym typeface="Merriweather"/>
              </a:rPr>
              <a:t>e</a:t>
            </a:r>
            <a:r>
              <a:rPr lang="en" sz="1800" dirty="0">
                <a:solidFill>
                  <a:schemeClr val="accent1"/>
                </a:solidFill>
                <a:latin typeface="Merriweather"/>
                <a:ea typeface="Merriweather"/>
                <a:cs typeface="Merriweather"/>
                <a:sym typeface="Merriweather"/>
              </a:rPr>
              <a:t>xpectations and </a:t>
            </a:r>
            <a:r>
              <a:rPr lang="en-US" sz="1800" dirty="0">
                <a:solidFill>
                  <a:schemeClr val="accent1"/>
                </a:solidFill>
                <a:latin typeface="Merriweather"/>
                <a:ea typeface="Merriweather"/>
                <a:cs typeface="Merriweather"/>
                <a:sym typeface="Merriweather"/>
              </a:rPr>
              <a:t>a</a:t>
            </a:r>
            <a:r>
              <a:rPr lang="en" sz="1800" dirty="0">
                <a:solidFill>
                  <a:schemeClr val="accent1"/>
                </a:solidFill>
                <a:latin typeface="Merriweather"/>
                <a:ea typeface="Merriweather"/>
                <a:cs typeface="Merriweather"/>
                <a:sym typeface="Merriweather"/>
              </a:rPr>
              <a:t>nticipating some disagreement</a:t>
            </a:r>
            <a:endParaRPr sz="1800" dirty="0">
              <a:solidFill>
                <a:schemeClr val="accent1"/>
              </a:solidFill>
              <a:latin typeface="Merriweather"/>
              <a:ea typeface="Merriweather"/>
              <a:cs typeface="Merriweather"/>
              <a:sym typeface="Merriweather"/>
            </a:endParaRPr>
          </a:p>
          <a:p>
            <a:pPr marL="0" lvl="0" indent="0" rtl="0">
              <a:spcBef>
                <a:spcPts val="0"/>
              </a:spcBef>
              <a:spcAft>
                <a:spcPts val="0"/>
              </a:spcAft>
              <a:buNone/>
            </a:pPr>
            <a:endParaRPr sz="1800" dirty="0">
              <a:solidFill>
                <a:schemeClr val="accent1"/>
              </a:solidFill>
              <a:latin typeface="Merriweather"/>
              <a:ea typeface="Merriweather"/>
              <a:cs typeface="Merriweather"/>
              <a:sym typeface="Merriweather"/>
            </a:endParaRPr>
          </a:p>
          <a:p>
            <a:pPr marL="457200" lvl="0" indent="-342900" rtl="0">
              <a:spcBef>
                <a:spcPts val="0"/>
              </a:spcBef>
              <a:spcAft>
                <a:spcPts val="0"/>
              </a:spcAft>
              <a:buClr>
                <a:schemeClr val="accent1"/>
              </a:buClr>
              <a:buSzPts val="1800"/>
              <a:buFont typeface="Merriweather"/>
              <a:buChar char="●"/>
            </a:pPr>
            <a:r>
              <a:rPr lang="en" sz="1800" dirty="0">
                <a:solidFill>
                  <a:schemeClr val="accent1"/>
                </a:solidFill>
                <a:latin typeface="Merriweather"/>
                <a:ea typeface="Merriweather"/>
                <a:cs typeface="Merriweather"/>
                <a:sym typeface="Merriweather"/>
              </a:rPr>
              <a:t>Promoting </a:t>
            </a:r>
            <a:r>
              <a:rPr lang="en-US" sz="1800" dirty="0">
                <a:solidFill>
                  <a:schemeClr val="accent1"/>
                </a:solidFill>
                <a:latin typeface="Merriweather"/>
                <a:ea typeface="Merriweather"/>
                <a:cs typeface="Merriweather"/>
                <a:sym typeface="Merriweather"/>
              </a:rPr>
              <a:t>h</a:t>
            </a:r>
            <a:r>
              <a:rPr lang="en" sz="1800" dirty="0">
                <a:solidFill>
                  <a:schemeClr val="accent1"/>
                </a:solidFill>
                <a:latin typeface="Merriweather"/>
                <a:ea typeface="Merriweather"/>
                <a:cs typeface="Merriweather"/>
                <a:sym typeface="Merriweather"/>
              </a:rPr>
              <a:t>ealing and </a:t>
            </a:r>
            <a:r>
              <a:rPr lang="en-US" sz="1800" dirty="0">
                <a:solidFill>
                  <a:schemeClr val="accent1"/>
                </a:solidFill>
                <a:latin typeface="Merriweather"/>
                <a:ea typeface="Merriweather"/>
                <a:cs typeface="Merriweather"/>
                <a:sym typeface="Merriweather"/>
              </a:rPr>
              <a:t>h</a:t>
            </a:r>
            <a:r>
              <a:rPr lang="en" sz="1800" dirty="0">
                <a:solidFill>
                  <a:schemeClr val="accent1"/>
                </a:solidFill>
                <a:latin typeface="Merriweather"/>
                <a:ea typeface="Merriweather"/>
                <a:cs typeface="Merriweather"/>
                <a:sym typeface="Merriweather"/>
              </a:rPr>
              <a:t>econciliation and </a:t>
            </a:r>
            <a:r>
              <a:rPr lang="en-US" sz="1800" dirty="0">
                <a:solidFill>
                  <a:schemeClr val="accent1"/>
                </a:solidFill>
                <a:latin typeface="Merriweather"/>
                <a:ea typeface="Merriweather"/>
                <a:cs typeface="Merriweather"/>
                <a:sym typeface="Merriweather"/>
              </a:rPr>
              <a:t>a</a:t>
            </a:r>
            <a:r>
              <a:rPr lang="en" sz="1800" dirty="0">
                <a:solidFill>
                  <a:schemeClr val="accent1"/>
                </a:solidFill>
                <a:latin typeface="Merriweather"/>
                <a:ea typeface="Merriweather"/>
                <a:cs typeface="Merriweather"/>
                <a:sym typeface="Merriweather"/>
              </a:rPr>
              <a:t>voiding harm, </a:t>
            </a:r>
            <a:r>
              <a:rPr lang="en-US" sz="1800" dirty="0">
                <a:solidFill>
                  <a:schemeClr val="accent1"/>
                </a:solidFill>
                <a:latin typeface="Merriweather"/>
                <a:ea typeface="Merriweather"/>
                <a:cs typeface="Merriweather"/>
                <a:sym typeface="Merriweather"/>
              </a:rPr>
              <a:t>e</a:t>
            </a:r>
            <a:r>
              <a:rPr lang="en" sz="1800" dirty="0">
                <a:solidFill>
                  <a:schemeClr val="accent1"/>
                </a:solidFill>
                <a:latin typeface="Merriweather"/>
                <a:ea typeface="Merriweather"/>
                <a:cs typeface="Merriweather"/>
                <a:sym typeface="Merriweather"/>
              </a:rPr>
              <a:t>xploitation, or </a:t>
            </a:r>
            <a:r>
              <a:rPr lang="en-US" sz="1800" dirty="0">
                <a:solidFill>
                  <a:schemeClr val="accent1"/>
                </a:solidFill>
                <a:latin typeface="Merriweather"/>
                <a:ea typeface="Merriweather"/>
                <a:cs typeface="Merriweather"/>
                <a:sym typeface="Merriweather"/>
              </a:rPr>
              <a:t>r</a:t>
            </a:r>
            <a:r>
              <a:rPr lang="en" sz="1800" dirty="0">
                <a:solidFill>
                  <a:schemeClr val="accent1"/>
                </a:solidFill>
                <a:latin typeface="Merriweather"/>
                <a:ea typeface="Merriweather"/>
                <a:cs typeface="Merriweather"/>
                <a:sym typeface="Merriweather"/>
              </a:rPr>
              <a:t>etraumatization</a:t>
            </a:r>
            <a:endParaRPr sz="1800" dirty="0">
              <a:solidFill>
                <a:schemeClr val="accent1"/>
              </a:solidFill>
              <a:latin typeface="Merriweather"/>
              <a:ea typeface="Merriweather"/>
              <a:cs typeface="Merriweather"/>
              <a:sym typeface="Merriweather"/>
            </a:endParaRPr>
          </a:p>
          <a:p>
            <a:pPr marL="0" lvl="0" indent="0" rtl="0">
              <a:spcBef>
                <a:spcPts val="0"/>
              </a:spcBef>
              <a:spcAft>
                <a:spcPts val="0"/>
              </a:spcAft>
              <a:buNone/>
            </a:pPr>
            <a:endParaRPr sz="1800" dirty="0">
              <a:solidFill>
                <a:schemeClr val="accent1"/>
              </a:solidFill>
              <a:latin typeface="Merriweather"/>
              <a:ea typeface="Merriweather"/>
              <a:cs typeface="Merriweather"/>
              <a:sym typeface="Merriweather"/>
            </a:endParaRPr>
          </a:p>
          <a:p>
            <a:pPr marL="457200" lvl="0" indent="-342900" rtl="0">
              <a:spcBef>
                <a:spcPts val="0"/>
              </a:spcBef>
              <a:spcAft>
                <a:spcPts val="0"/>
              </a:spcAft>
              <a:buClr>
                <a:schemeClr val="accent1"/>
              </a:buClr>
              <a:buSzPts val="1800"/>
              <a:buFont typeface="Merriweather"/>
              <a:buChar char="●"/>
            </a:pPr>
            <a:r>
              <a:rPr lang="en" sz="1800" dirty="0">
                <a:solidFill>
                  <a:schemeClr val="accent1"/>
                </a:solidFill>
                <a:latin typeface="Merriweather"/>
                <a:ea typeface="Merriweather"/>
                <a:cs typeface="Merriweather"/>
                <a:sym typeface="Merriweather"/>
              </a:rPr>
              <a:t>Resources to </a:t>
            </a:r>
            <a:r>
              <a:rPr lang="en-US" sz="1800" dirty="0">
                <a:solidFill>
                  <a:schemeClr val="accent1"/>
                </a:solidFill>
                <a:latin typeface="Merriweather"/>
                <a:ea typeface="Merriweather"/>
                <a:cs typeface="Merriweather"/>
                <a:sym typeface="Merriweather"/>
              </a:rPr>
              <a:t>b</a:t>
            </a:r>
            <a:r>
              <a:rPr lang="en" sz="1800" dirty="0">
                <a:solidFill>
                  <a:schemeClr val="accent1"/>
                </a:solidFill>
                <a:latin typeface="Merriweather"/>
                <a:ea typeface="Merriweather"/>
                <a:cs typeface="Merriweather"/>
                <a:sym typeface="Merriweather"/>
              </a:rPr>
              <a:t>uild and </a:t>
            </a:r>
            <a:r>
              <a:rPr lang="en-US" sz="1800" dirty="0">
                <a:solidFill>
                  <a:schemeClr val="accent1"/>
                </a:solidFill>
                <a:latin typeface="Merriweather"/>
                <a:ea typeface="Merriweather"/>
                <a:cs typeface="Merriweather"/>
                <a:sym typeface="Merriweather"/>
              </a:rPr>
              <a:t>m</a:t>
            </a:r>
            <a:r>
              <a:rPr lang="en" sz="1800" dirty="0">
                <a:solidFill>
                  <a:schemeClr val="accent1"/>
                </a:solidFill>
                <a:latin typeface="Merriweather"/>
                <a:ea typeface="Merriweather"/>
                <a:cs typeface="Merriweather"/>
                <a:sym typeface="Merriweather"/>
              </a:rPr>
              <a:t>aintain </a:t>
            </a:r>
            <a:r>
              <a:rPr lang="en-US" sz="1800" dirty="0">
                <a:solidFill>
                  <a:schemeClr val="accent1"/>
                </a:solidFill>
                <a:latin typeface="Merriweather"/>
                <a:ea typeface="Merriweather"/>
                <a:cs typeface="Merriweather"/>
                <a:sym typeface="Merriweather"/>
              </a:rPr>
              <a:t>m</a:t>
            </a:r>
            <a:r>
              <a:rPr lang="en" sz="1800" dirty="0">
                <a:solidFill>
                  <a:schemeClr val="accent1"/>
                </a:solidFill>
                <a:latin typeface="Merriweather"/>
                <a:ea typeface="Merriweather"/>
                <a:cs typeface="Merriweather"/>
                <a:sym typeface="Merriweather"/>
              </a:rPr>
              <a:t>emorials</a:t>
            </a:r>
            <a:endParaRPr sz="1800" dirty="0">
              <a:solidFill>
                <a:schemeClr val="accent1"/>
              </a:solidFill>
              <a:latin typeface="Merriweather"/>
              <a:ea typeface="Merriweather"/>
              <a:cs typeface="Merriweather"/>
              <a:sym typeface="Merriweather"/>
            </a:endParaRPr>
          </a:p>
          <a:p>
            <a:pPr marL="0" lvl="0" indent="0" rtl="0">
              <a:spcBef>
                <a:spcPts val="0"/>
              </a:spcBef>
              <a:spcAft>
                <a:spcPts val="0"/>
              </a:spcAft>
              <a:buNone/>
            </a:pPr>
            <a:endParaRPr sz="1200" dirty="0">
              <a:solidFill>
                <a:srgbClr val="000000"/>
              </a:solidFill>
            </a:endParaRPr>
          </a:p>
          <a:p>
            <a:pPr marL="0" lvl="0" indent="0" rtl="0">
              <a:spcBef>
                <a:spcPts val="0"/>
              </a:spcBef>
              <a:spcAft>
                <a:spcPts val="0"/>
              </a:spcAft>
              <a:buNone/>
            </a:pPr>
            <a:r>
              <a:rPr lang="en" sz="1100" dirty="0">
                <a:solidFill>
                  <a:srgbClr val="2F5496"/>
                </a:solidFill>
                <a:latin typeface="Times New Roman"/>
                <a:ea typeface="Times New Roman"/>
                <a:cs typeface="Times New Roman"/>
                <a:sym typeface="Times New Roman"/>
              </a:rPr>
              <a:t> </a:t>
            </a:r>
            <a:endParaRPr sz="1100" dirty="0">
              <a:solidFill>
                <a:srgbClr val="2F5496"/>
              </a:solidFill>
              <a:latin typeface="Times New Roman"/>
              <a:ea typeface="Times New Roman"/>
              <a:cs typeface="Times New Roman"/>
              <a:sym typeface="Times New Roman"/>
            </a:endParaRPr>
          </a:p>
          <a:p>
            <a:pPr marL="0" lvl="0" indent="0">
              <a:spcBef>
                <a:spcPts val="1600"/>
              </a:spcBef>
              <a:spcAft>
                <a:spcPts val="1600"/>
              </a:spcAft>
              <a:buNone/>
            </a:pPr>
            <a:endParaRPr dirty="0"/>
          </a:p>
        </p:txBody>
      </p:sp>
      <p:sp>
        <p:nvSpPr>
          <p:cNvPr id="4" name="Rectangle 3">
            <a:extLst>
              <a:ext uri="{FF2B5EF4-FFF2-40B4-BE49-F238E27FC236}">
                <a16:creationId xmlns:a16="http://schemas.microsoft.com/office/drawing/2014/main" id="{39779768-8BDE-4A5D-87A6-76C48805676A}"/>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68"/>
          <p:cNvSpPr txBox="1">
            <a:spLocks noGrp="1"/>
          </p:cNvSpPr>
          <p:nvPr>
            <p:ph type="title"/>
          </p:nvPr>
        </p:nvSpPr>
        <p:spPr>
          <a:xfrm>
            <a:off x="4980200" y="211400"/>
            <a:ext cx="3822900" cy="18942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a:t>Srebrenica </a:t>
            </a:r>
            <a:endParaRPr/>
          </a:p>
        </p:txBody>
      </p:sp>
      <p:pic>
        <p:nvPicPr>
          <p:cNvPr id="390" name="Google Shape;390;p68"/>
          <p:cNvPicPr preferRelativeResize="0"/>
          <p:nvPr/>
        </p:nvPicPr>
        <p:blipFill>
          <a:blip r:embed="rId3">
            <a:alphaModFix/>
          </a:blip>
          <a:stretch>
            <a:fillRect/>
          </a:stretch>
        </p:blipFill>
        <p:spPr>
          <a:xfrm>
            <a:off x="152400" y="152400"/>
            <a:ext cx="4197602" cy="2491751"/>
          </a:xfrm>
          <a:prstGeom prst="rect">
            <a:avLst/>
          </a:prstGeom>
          <a:noFill/>
          <a:ln>
            <a:noFill/>
          </a:ln>
        </p:spPr>
      </p:pic>
      <p:pic>
        <p:nvPicPr>
          <p:cNvPr id="391" name="Google Shape;391;p68"/>
          <p:cNvPicPr preferRelativeResize="0"/>
          <p:nvPr/>
        </p:nvPicPr>
        <p:blipFill>
          <a:blip r:embed="rId4">
            <a:alphaModFix/>
          </a:blip>
          <a:stretch>
            <a:fillRect/>
          </a:stretch>
        </p:blipFill>
        <p:spPr>
          <a:xfrm>
            <a:off x="4109600" y="2276325"/>
            <a:ext cx="3822890" cy="2867176"/>
          </a:xfrm>
          <a:prstGeom prst="rect">
            <a:avLst/>
          </a:prstGeom>
          <a:noFill/>
          <a:ln>
            <a:noFill/>
          </a:ln>
        </p:spPr>
      </p:pic>
      <p:sp>
        <p:nvSpPr>
          <p:cNvPr id="5" name="Rectangle 4">
            <a:extLst>
              <a:ext uri="{FF2B5EF4-FFF2-40B4-BE49-F238E27FC236}">
                <a16:creationId xmlns:a16="http://schemas.microsoft.com/office/drawing/2014/main" id="{E5734634-81C6-45C6-A07A-F9B2284565D8}"/>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69"/>
          <p:cNvSpPr txBox="1">
            <a:spLocks noGrp="1"/>
          </p:cNvSpPr>
          <p:nvPr>
            <p:ph type="title"/>
          </p:nvPr>
        </p:nvSpPr>
        <p:spPr>
          <a:xfrm>
            <a:off x="286508" y="312039"/>
            <a:ext cx="3134700" cy="35463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dirty="0"/>
              <a:t>Statue to Women Victims of War in South Kivu </a:t>
            </a:r>
            <a:endParaRPr dirty="0"/>
          </a:p>
        </p:txBody>
      </p:sp>
      <p:pic>
        <p:nvPicPr>
          <p:cNvPr id="397" name="Google Shape;397;p69"/>
          <p:cNvPicPr preferRelativeResize="0"/>
          <p:nvPr/>
        </p:nvPicPr>
        <p:blipFill>
          <a:blip r:embed="rId3">
            <a:alphaModFix/>
          </a:blip>
          <a:stretch>
            <a:fillRect/>
          </a:stretch>
        </p:blipFill>
        <p:spPr>
          <a:xfrm>
            <a:off x="3833425" y="19888"/>
            <a:ext cx="5147546" cy="5103725"/>
          </a:xfrm>
          <a:prstGeom prst="rect">
            <a:avLst/>
          </a:prstGeom>
          <a:noFill/>
          <a:ln>
            <a:noFill/>
          </a:ln>
        </p:spPr>
      </p:pic>
      <p:sp>
        <p:nvSpPr>
          <p:cNvPr id="4" name="Rectangle 3">
            <a:extLst>
              <a:ext uri="{FF2B5EF4-FFF2-40B4-BE49-F238E27FC236}">
                <a16:creationId xmlns:a16="http://schemas.microsoft.com/office/drawing/2014/main" id="{CFB657CB-ABA3-4E0F-B0B0-409B528A7014}"/>
              </a:ext>
            </a:extLst>
          </p:cNvPr>
          <p:cNvSpPr/>
          <p:nvPr/>
        </p:nvSpPr>
        <p:spPr>
          <a:xfrm>
            <a:off x="0" y="4908169"/>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71"/>
          <p:cNvSpPr txBox="1">
            <a:spLocks noGrp="1"/>
          </p:cNvSpPr>
          <p:nvPr>
            <p:ph type="title"/>
          </p:nvPr>
        </p:nvSpPr>
        <p:spPr>
          <a:xfrm>
            <a:off x="-63875" y="684500"/>
            <a:ext cx="3398700" cy="35463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a:t>Women in Memory Monument </a:t>
            </a:r>
            <a:endParaRPr/>
          </a:p>
        </p:txBody>
      </p:sp>
      <p:pic>
        <p:nvPicPr>
          <p:cNvPr id="409" name="Google Shape;409;p71"/>
          <p:cNvPicPr preferRelativeResize="0"/>
          <p:nvPr/>
        </p:nvPicPr>
        <p:blipFill>
          <a:blip r:embed="rId3">
            <a:alphaModFix/>
          </a:blip>
          <a:stretch>
            <a:fillRect/>
          </a:stretch>
        </p:blipFill>
        <p:spPr>
          <a:xfrm>
            <a:off x="3192500" y="339938"/>
            <a:ext cx="5951499" cy="4463624"/>
          </a:xfrm>
          <a:prstGeom prst="rect">
            <a:avLst/>
          </a:prstGeom>
          <a:noFill/>
          <a:ln>
            <a:noFill/>
          </a:ln>
        </p:spPr>
      </p:pic>
      <p:sp>
        <p:nvSpPr>
          <p:cNvPr id="4" name="Rectangle 3">
            <a:extLst>
              <a:ext uri="{FF2B5EF4-FFF2-40B4-BE49-F238E27FC236}">
                <a16:creationId xmlns:a16="http://schemas.microsoft.com/office/drawing/2014/main" id="{D0F489ED-333A-452E-BEAD-B7AB2E3ACF08}"/>
              </a:ext>
            </a:extLst>
          </p:cNvPr>
          <p:cNvSpPr/>
          <p:nvPr/>
        </p:nvSpPr>
        <p:spPr>
          <a:xfrm>
            <a:off x="0" y="4928056"/>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72"/>
          <p:cNvSpPr txBox="1">
            <a:spLocks noGrp="1"/>
          </p:cNvSpPr>
          <p:nvPr>
            <p:ph type="title"/>
          </p:nvPr>
        </p:nvSpPr>
        <p:spPr>
          <a:xfrm>
            <a:off x="311725" y="500925"/>
            <a:ext cx="3706500" cy="3399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10.</a:t>
            </a:r>
            <a:r>
              <a:rPr lang="en" dirty="0">
                <a:solidFill>
                  <a:srgbClr val="FFFFFF"/>
                </a:solidFill>
              </a:rPr>
              <a:t> What Can Be Done to Make Memorials Relevant to and Meaningful for Women and Girl </a:t>
            </a:r>
            <a:r>
              <a:rPr lang="en-US" dirty="0">
                <a:solidFill>
                  <a:srgbClr val="FFFFFF"/>
                </a:solidFill>
              </a:rPr>
              <a:t>Victims</a:t>
            </a:r>
            <a:r>
              <a:rPr lang="en" dirty="0">
                <a:solidFill>
                  <a:srgbClr val="FFFFFF"/>
                </a:solidFill>
              </a:rPr>
              <a:t>? </a:t>
            </a:r>
            <a:endParaRPr dirty="0">
              <a:solidFill>
                <a:srgbClr val="FFFFFF"/>
              </a:solidFill>
            </a:endParaRPr>
          </a:p>
        </p:txBody>
      </p:sp>
      <p:sp>
        <p:nvSpPr>
          <p:cNvPr id="415" name="Google Shape;415;p72"/>
          <p:cNvSpPr txBox="1">
            <a:spLocks noGrp="1"/>
          </p:cNvSpPr>
          <p:nvPr>
            <p:ph type="body" idx="1"/>
          </p:nvPr>
        </p:nvSpPr>
        <p:spPr>
          <a:xfrm>
            <a:off x="4644675" y="500924"/>
            <a:ext cx="4166400" cy="4477476"/>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800" dirty="0">
                <a:solidFill>
                  <a:schemeClr val="accent1"/>
                </a:solidFill>
                <a:latin typeface="Merriweather"/>
                <a:ea typeface="Merriweather"/>
                <a:cs typeface="Merriweather"/>
                <a:sym typeface="Merriweather"/>
              </a:rPr>
              <a:t>If memorials are to be meaningful for women and girls, effort must be made at every opportunity to ensure they reflect the full range of their experiences during periods of violence, repression, and transition. </a:t>
            </a:r>
            <a:endParaRPr sz="1800" dirty="0">
              <a:solidFill>
                <a:schemeClr val="accent1"/>
              </a:solidFill>
              <a:latin typeface="Merriweather"/>
              <a:ea typeface="Merriweather"/>
              <a:cs typeface="Merriweather"/>
              <a:sym typeface="Merriweather"/>
            </a:endParaRPr>
          </a:p>
          <a:p>
            <a:pPr marL="0" lvl="0" indent="0" rtl="0">
              <a:spcBef>
                <a:spcPts val="1600"/>
              </a:spcBef>
              <a:spcAft>
                <a:spcPts val="0"/>
              </a:spcAft>
              <a:buNone/>
            </a:pPr>
            <a:endParaRPr lang="en-US" sz="1800" dirty="0">
              <a:solidFill>
                <a:schemeClr val="accent1"/>
              </a:solidFill>
              <a:latin typeface="Merriweather"/>
              <a:ea typeface="Merriweather"/>
              <a:cs typeface="Merriweather"/>
              <a:sym typeface="Merriweather"/>
            </a:endParaRPr>
          </a:p>
          <a:p>
            <a:pPr marL="0" lvl="0" indent="0" rtl="0">
              <a:spcBef>
                <a:spcPts val="1600"/>
              </a:spcBef>
              <a:spcAft>
                <a:spcPts val="0"/>
              </a:spcAft>
              <a:buNone/>
            </a:pPr>
            <a:endParaRPr sz="1800" dirty="0">
              <a:solidFill>
                <a:schemeClr val="accent1"/>
              </a:solidFill>
              <a:latin typeface="Merriweather"/>
              <a:ea typeface="Merriweather"/>
              <a:cs typeface="Merriweather"/>
              <a:sym typeface="Merriweather"/>
            </a:endParaRPr>
          </a:p>
          <a:p>
            <a:pPr marL="0" lvl="0" indent="0" algn="r">
              <a:spcBef>
                <a:spcPts val="1600"/>
              </a:spcBef>
              <a:spcAft>
                <a:spcPts val="1600"/>
              </a:spcAft>
              <a:buNone/>
            </a:pPr>
            <a:r>
              <a:rPr lang="en" sz="1800" dirty="0">
                <a:solidFill>
                  <a:schemeClr val="accent1"/>
                </a:solidFill>
                <a:latin typeface="Merriweather"/>
                <a:ea typeface="Merriweather"/>
                <a:cs typeface="Merriweather"/>
                <a:sym typeface="Merriweather"/>
              </a:rPr>
              <a:t>That means gender must be considered at every step of the process.</a:t>
            </a:r>
            <a:r>
              <a:rPr lang="en" sz="1800" dirty="0">
                <a:solidFill>
                  <a:srgbClr val="000000"/>
                </a:solidFill>
                <a:latin typeface="Merriweather"/>
                <a:ea typeface="Merriweather"/>
                <a:cs typeface="Merriweather"/>
                <a:sym typeface="Merriweather"/>
              </a:rPr>
              <a:t> </a:t>
            </a:r>
            <a:endParaRPr sz="1800" dirty="0">
              <a:latin typeface="Merriweather"/>
              <a:ea typeface="Merriweather"/>
              <a:cs typeface="Merriweather"/>
              <a:sym typeface="Merriweather"/>
            </a:endParaRPr>
          </a:p>
        </p:txBody>
      </p:sp>
      <p:sp>
        <p:nvSpPr>
          <p:cNvPr id="4" name="Rectangle 3">
            <a:extLst>
              <a:ext uri="{FF2B5EF4-FFF2-40B4-BE49-F238E27FC236}">
                <a16:creationId xmlns:a16="http://schemas.microsoft.com/office/drawing/2014/main" id="{6904C66B-621E-4A5F-BAE6-2A43FB56C76C}"/>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73"/>
          <p:cNvSpPr txBox="1">
            <a:spLocks noGrp="1"/>
          </p:cNvSpPr>
          <p:nvPr>
            <p:ph type="title"/>
          </p:nvPr>
        </p:nvSpPr>
        <p:spPr>
          <a:xfrm>
            <a:off x="311700" y="2022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Avoiding the Marginalization of Women and Girls </a:t>
            </a:r>
            <a:endParaRPr/>
          </a:p>
        </p:txBody>
      </p:sp>
      <p:sp>
        <p:nvSpPr>
          <p:cNvPr id="421" name="Google Shape;421;p73"/>
          <p:cNvSpPr txBox="1"/>
          <p:nvPr/>
        </p:nvSpPr>
        <p:spPr>
          <a:xfrm>
            <a:off x="203825" y="1526675"/>
            <a:ext cx="4280100" cy="3369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22" name="Google Shape;422;p73"/>
          <p:cNvSpPr txBox="1"/>
          <p:nvPr/>
        </p:nvSpPr>
        <p:spPr>
          <a:xfrm>
            <a:off x="95925" y="1466725"/>
            <a:ext cx="4388100" cy="3569400"/>
          </a:xfrm>
          <a:prstGeom prst="rect">
            <a:avLst/>
          </a:prstGeom>
          <a:noFill/>
          <a:ln>
            <a:noFill/>
          </a:ln>
        </p:spPr>
        <p:txBody>
          <a:bodyPr spcFirstLastPara="1" wrap="square" lIns="91425" tIns="91425" rIns="91425" bIns="91425" anchor="t" anchorCtr="0">
            <a:noAutofit/>
          </a:bodyPr>
          <a:lstStyle/>
          <a:p>
            <a:pPr marL="457200" lvl="0" indent="-311150" algn="just" rtl="0">
              <a:lnSpc>
                <a:spcPct val="115000"/>
              </a:lnSpc>
              <a:spcBef>
                <a:spcPts val="0"/>
              </a:spcBef>
              <a:spcAft>
                <a:spcPts val="0"/>
              </a:spcAft>
              <a:buClr>
                <a:schemeClr val="accent1"/>
              </a:buClr>
              <a:buSzPts val="1300"/>
              <a:buFont typeface="Roboto"/>
              <a:buChar char="●"/>
            </a:pPr>
            <a:r>
              <a:rPr lang="en" sz="1300" dirty="0">
                <a:solidFill>
                  <a:schemeClr val="accent1"/>
                </a:solidFill>
                <a:latin typeface="Roboto"/>
                <a:ea typeface="Roboto"/>
                <a:cs typeface="Roboto"/>
                <a:sym typeface="Roboto"/>
              </a:rPr>
              <a:t>How did women and their experiences fit into the time of conflict or repression?</a:t>
            </a:r>
            <a:endParaRPr sz="1300" dirty="0">
              <a:solidFill>
                <a:schemeClr val="accent1"/>
              </a:solidFill>
              <a:latin typeface="Roboto"/>
              <a:ea typeface="Roboto"/>
              <a:cs typeface="Roboto"/>
              <a:sym typeface="Roboto"/>
            </a:endParaRPr>
          </a:p>
          <a:p>
            <a:pPr marL="457200" lvl="0" indent="-311150" algn="just" rtl="0">
              <a:lnSpc>
                <a:spcPct val="115000"/>
              </a:lnSpc>
              <a:spcBef>
                <a:spcPts val="0"/>
              </a:spcBef>
              <a:spcAft>
                <a:spcPts val="0"/>
              </a:spcAft>
              <a:buClr>
                <a:schemeClr val="accent1"/>
              </a:buClr>
              <a:buSzPts val="1300"/>
              <a:buFont typeface="Roboto"/>
              <a:buChar char="●"/>
            </a:pPr>
            <a:r>
              <a:rPr lang="en" sz="1300" dirty="0">
                <a:solidFill>
                  <a:schemeClr val="accent1"/>
                </a:solidFill>
                <a:latin typeface="Roboto"/>
                <a:ea typeface="Roboto"/>
                <a:cs typeface="Roboto"/>
                <a:sym typeface="Roboto"/>
              </a:rPr>
              <a:t>How were women harmed?</a:t>
            </a:r>
            <a:endParaRPr sz="1300" dirty="0">
              <a:solidFill>
                <a:schemeClr val="accent1"/>
              </a:solidFill>
              <a:latin typeface="Roboto"/>
              <a:ea typeface="Roboto"/>
              <a:cs typeface="Roboto"/>
              <a:sym typeface="Roboto"/>
            </a:endParaRPr>
          </a:p>
          <a:p>
            <a:pPr marL="457200" lvl="0" indent="-311150" algn="just" rtl="0">
              <a:lnSpc>
                <a:spcPct val="115000"/>
              </a:lnSpc>
              <a:spcBef>
                <a:spcPts val="0"/>
              </a:spcBef>
              <a:spcAft>
                <a:spcPts val="0"/>
              </a:spcAft>
              <a:buClr>
                <a:schemeClr val="accent1"/>
              </a:buClr>
              <a:buSzPts val="1300"/>
              <a:buFont typeface="Roboto"/>
              <a:buChar char="●"/>
            </a:pPr>
            <a:r>
              <a:rPr lang="en" sz="1300" dirty="0">
                <a:solidFill>
                  <a:schemeClr val="accent1"/>
                </a:solidFill>
                <a:latin typeface="Roboto"/>
                <a:ea typeface="Roboto"/>
                <a:cs typeface="Roboto"/>
                <a:sym typeface="Roboto"/>
              </a:rPr>
              <a:t>Are there differences between and among categories of women in the types of harm suffered and violations committed?</a:t>
            </a:r>
            <a:endParaRPr sz="1300" dirty="0">
              <a:solidFill>
                <a:schemeClr val="accent1"/>
              </a:solidFill>
              <a:latin typeface="Roboto"/>
              <a:ea typeface="Roboto"/>
              <a:cs typeface="Roboto"/>
              <a:sym typeface="Roboto"/>
            </a:endParaRPr>
          </a:p>
          <a:p>
            <a:pPr marL="457200" lvl="0" indent="-311150" algn="just" rtl="0">
              <a:lnSpc>
                <a:spcPct val="115000"/>
              </a:lnSpc>
              <a:spcBef>
                <a:spcPts val="0"/>
              </a:spcBef>
              <a:spcAft>
                <a:spcPts val="0"/>
              </a:spcAft>
              <a:buClr>
                <a:schemeClr val="accent1"/>
              </a:buClr>
              <a:buSzPts val="1300"/>
              <a:buFont typeface="Roboto"/>
              <a:buChar char="●"/>
            </a:pPr>
            <a:r>
              <a:rPr lang="en" sz="1300" dirty="0">
                <a:solidFill>
                  <a:schemeClr val="accent1"/>
                </a:solidFill>
                <a:latin typeface="Roboto"/>
                <a:ea typeface="Roboto"/>
                <a:cs typeface="Roboto"/>
                <a:sym typeface="Roboto"/>
              </a:rPr>
              <a:t>Do women have different needs, priorities, and expectations for the memorialization project?</a:t>
            </a:r>
            <a:endParaRPr sz="1300" dirty="0">
              <a:solidFill>
                <a:schemeClr val="accent1"/>
              </a:solidFill>
              <a:latin typeface="Roboto"/>
              <a:ea typeface="Roboto"/>
              <a:cs typeface="Roboto"/>
              <a:sym typeface="Roboto"/>
            </a:endParaRPr>
          </a:p>
          <a:p>
            <a:pPr marL="457200" lvl="0" indent="-311150" algn="just" rtl="0">
              <a:lnSpc>
                <a:spcPct val="115000"/>
              </a:lnSpc>
              <a:spcBef>
                <a:spcPts val="0"/>
              </a:spcBef>
              <a:spcAft>
                <a:spcPts val="0"/>
              </a:spcAft>
              <a:buClr>
                <a:schemeClr val="accent1"/>
              </a:buClr>
              <a:buSzPts val="1300"/>
              <a:buFont typeface="Roboto"/>
              <a:buChar char="●"/>
            </a:pPr>
            <a:r>
              <a:rPr lang="en" sz="1300" dirty="0">
                <a:solidFill>
                  <a:schemeClr val="accent1"/>
                </a:solidFill>
                <a:latin typeface="Roboto"/>
                <a:ea typeface="Roboto"/>
                <a:cs typeface="Roboto"/>
                <a:sym typeface="Roboto"/>
              </a:rPr>
              <a:t>How will the memorial reflect the experiences of the victims?</a:t>
            </a:r>
            <a:endParaRPr sz="1300" dirty="0">
              <a:solidFill>
                <a:schemeClr val="accent1"/>
              </a:solidFill>
              <a:latin typeface="Roboto"/>
              <a:ea typeface="Roboto"/>
              <a:cs typeface="Roboto"/>
              <a:sym typeface="Roboto"/>
            </a:endParaRPr>
          </a:p>
          <a:p>
            <a:pPr marL="457200" lvl="0" indent="-311150" algn="just" rtl="0">
              <a:lnSpc>
                <a:spcPct val="115000"/>
              </a:lnSpc>
              <a:spcBef>
                <a:spcPts val="0"/>
              </a:spcBef>
              <a:spcAft>
                <a:spcPts val="0"/>
              </a:spcAft>
              <a:buClr>
                <a:schemeClr val="accent1"/>
              </a:buClr>
              <a:buSzPts val="1300"/>
              <a:buFont typeface="Roboto"/>
              <a:buChar char="●"/>
            </a:pPr>
            <a:r>
              <a:rPr lang="en" sz="1300" dirty="0">
                <a:solidFill>
                  <a:schemeClr val="accent1"/>
                </a:solidFill>
                <a:latin typeface="Roboto"/>
                <a:ea typeface="Roboto"/>
                <a:cs typeface="Roboto"/>
                <a:sym typeface="Roboto"/>
              </a:rPr>
              <a:t>Design is paramount. Some mediums are likely to favor male victims or honor only the most powerful or privileged members of society. Are design choices privileging men and their experiences or stereotyping women or their role</a:t>
            </a:r>
            <a:r>
              <a:rPr lang="en-US" sz="1300" dirty="0">
                <a:solidFill>
                  <a:schemeClr val="accent1"/>
                </a:solidFill>
                <a:latin typeface="Roboto"/>
                <a:ea typeface="Roboto"/>
                <a:cs typeface="Roboto"/>
                <a:sym typeface="Roboto"/>
              </a:rPr>
              <a:t>s</a:t>
            </a:r>
            <a:r>
              <a:rPr lang="en" sz="1300" dirty="0">
                <a:solidFill>
                  <a:schemeClr val="accent1"/>
                </a:solidFill>
                <a:latin typeface="Roboto"/>
                <a:ea typeface="Roboto"/>
                <a:cs typeface="Roboto"/>
                <a:sym typeface="Roboto"/>
              </a:rPr>
              <a:t> in the transition?</a:t>
            </a:r>
            <a:endParaRPr sz="1300" dirty="0">
              <a:solidFill>
                <a:schemeClr val="accent1"/>
              </a:solidFill>
              <a:latin typeface="Roboto"/>
              <a:ea typeface="Roboto"/>
              <a:cs typeface="Roboto"/>
              <a:sym typeface="Roboto"/>
            </a:endParaRPr>
          </a:p>
          <a:p>
            <a:pPr marL="0" lvl="0" indent="0" rtl="0">
              <a:spcBef>
                <a:spcPts val="0"/>
              </a:spcBef>
              <a:spcAft>
                <a:spcPts val="0"/>
              </a:spcAft>
              <a:buNone/>
            </a:pPr>
            <a:endParaRPr dirty="0"/>
          </a:p>
        </p:txBody>
      </p:sp>
      <p:sp>
        <p:nvSpPr>
          <p:cNvPr id="423" name="Google Shape;423;p73"/>
          <p:cNvSpPr txBox="1"/>
          <p:nvPr/>
        </p:nvSpPr>
        <p:spPr>
          <a:xfrm>
            <a:off x="4688100" y="1466725"/>
            <a:ext cx="4280100" cy="3489000"/>
          </a:xfrm>
          <a:prstGeom prst="rect">
            <a:avLst/>
          </a:prstGeom>
          <a:noFill/>
          <a:ln>
            <a:noFill/>
          </a:ln>
        </p:spPr>
        <p:txBody>
          <a:bodyPr spcFirstLastPara="1" wrap="square" lIns="91425" tIns="91425" rIns="91425" bIns="91425" anchor="t" anchorCtr="0">
            <a:noAutofit/>
          </a:bodyPr>
          <a:lstStyle/>
          <a:p>
            <a:pPr marL="457200" lvl="0" indent="-311150" algn="just" rtl="0">
              <a:lnSpc>
                <a:spcPct val="115000"/>
              </a:lnSpc>
              <a:spcBef>
                <a:spcPts val="0"/>
              </a:spcBef>
              <a:spcAft>
                <a:spcPts val="0"/>
              </a:spcAft>
              <a:buClr>
                <a:schemeClr val="accent1"/>
              </a:buClr>
              <a:buSzPts val="1300"/>
              <a:buFont typeface="Roboto"/>
              <a:buChar char="●"/>
            </a:pPr>
            <a:r>
              <a:rPr lang="en" sz="1300" dirty="0">
                <a:solidFill>
                  <a:schemeClr val="accent1"/>
                </a:solidFill>
                <a:latin typeface="Roboto"/>
                <a:ea typeface="Roboto"/>
                <a:cs typeface="Roboto"/>
                <a:sym typeface="Roboto"/>
              </a:rPr>
              <a:t>Does the project perpetuate dominant gender norms or reinforce current power structures in the home, community, or country?</a:t>
            </a:r>
            <a:endParaRPr sz="1300" dirty="0">
              <a:solidFill>
                <a:schemeClr val="accent1"/>
              </a:solidFill>
              <a:latin typeface="Roboto"/>
              <a:ea typeface="Roboto"/>
              <a:cs typeface="Roboto"/>
              <a:sym typeface="Roboto"/>
            </a:endParaRPr>
          </a:p>
          <a:p>
            <a:pPr marL="457200" lvl="0" indent="-311150" algn="just" rtl="0">
              <a:lnSpc>
                <a:spcPct val="115000"/>
              </a:lnSpc>
              <a:spcBef>
                <a:spcPts val="0"/>
              </a:spcBef>
              <a:spcAft>
                <a:spcPts val="0"/>
              </a:spcAft>
              <a:buClr>
                <a:schemeClr val="accent1"/>
              </a:buClr>
              <a:buSzPts val="1300"/>
              <a:buFont typeface="Roboto"/>
              <a:buChar char="●"/>
            </a:pPr>
            <a:r>
              <a:rPr lang="en" sz="1300" dirty="0">
                <a:solidFill>
                  <a:schemeClr val="accent1"/>
                </a:solidFill>
                <a:latin typeface="Roboto"/>
                <a:ea typeface="Roboto"/>
                <a:cs typeface="Roboto"/>
                <a:sym typeface="Roboto"/>
              </a:rPr>
              <a:t>Is the recommended approach or medium likely to disadvantage women? For instance, will a museum on the site of a former detention center used for men prisoners only dignify male victims and the harms they suffered?</a:t>
            </a:r>
            <a:endParaRPr sz="1300" dirty="0">
              <a:solidFill>
                <a:schemeClr val="accent1"/>
              </a:solidFill>
              <a:latin typeface="Roboto"/>
              <a:ea typeface="Roboto"/>
              <a:cs typeface="Roboto"/>
              <a:sym typeface="Roboto"/>
            </a:endParaRPr>
          </a:p>
          <a:p>
            <a:pPr marL="457200" lvl="0" indent="-311150" algn="just" rtl="0">
              <a:lnSpc>
                <a:spcPct val="115000"/>
              </a:lnSpc>
              <a:spcBef>
                <a:spcPts val="0"/>
              </a:spcBef>
              <a:spcAft>
                <a:spcPts val="0"/>
              </a:spcAft>
              <a:buClr>
                <a:schemeClr val="accent1"/>
              </a:buClr>
              <a:buSzPts val="1300"/>
              <a:buFont typeface="Roboto"/>
              <a:buChar char="●"/>
            </a:pPr>
            <a:r>
              <a:rPr lang="en" sz="1300" dirty="0">
                <a:solidFill>
                  <a:schemeClr val="accent1"/>
                </a:solidFill>
                <a:latin typeface="Roboto"/>
                <a:ea typeface="Roboto"/>
                <a:cs typeface="Roboto"/>
                <a:sym typeface="Roboto"/>
              </a:rPr>
              <a:t>Will the memorial blur over important distinctions between men and women or perpetuate stereotypes?</a:t>
            </a:r>
            <a:endParaRPr sz="1300" dirty="0">
              <a:solidFill>
                <a:schemeClr val="accent1"/>
              </a:solidFill>
              <a:latin typeface="Roboto"/>
              <a:ea typeface="Roboto"/>
              <a:cs typeface="Roboto"/>
              <a:sym typeface="Roboto"/>
            </a:endParaRPr>
          </a:p>
          <a:p>
            <a:pPr marL="457200" lvl="0" indent="-311150" algn="just" rtl="0">
              <a:lnSpc>
                <a:spcPct val="115000"/>
              </a:lnSpc>
              <a:spcBef>
                <a:spcPts val="0"/>
              </a:spcBef>
              <a:spcAft>
                <a:spcPts val="0"/>
              </a:spcAft>
              <a:buClr>
                <a:schemeClr val="accent1"/>
              </a:buClr>
              <a:buSzPts val="1300"/>
              <a:buFont typeface="Roboto"/>
              <a:buChar char="●"/>
            </a:pPr>
            <a:r>
              <a:rPr lang="en" sz="1300" dirty="0">
                <a:solidFill>
                  <a:schemeClr val="accent1"/>
                </a:solidFill>
                <a:latin typeface="Roboto"/>
                <a:ea typeface="Roboto"/>
                <a:cs typeface="Roboto"/>
                <a:sym typeface="Roboto"/>
              </a:rPr>
              <a:t>Will commemorative activities exclude women? Who will lead the event or events and how?</a:t>
            </a:r>
            <a:endParaRPr sz="1300" dirty="0">
              <a:solidFill>
                <a:schemeClr val="accent1"/>
              </a:solidFill>
              <a:latin typeface="Roboto"/>
              <a:ea typeface="Roboto"/>
              <a:cs typeface="Roboto"/>
              <a:sym typeface="Roboto"/>
            </a:endParaRPr>
          </a:p>
          <a:p>
            <a:pPr marL="457200" lvl="0" indent="-311150" algn="just" rtl="0">
              <a:lnSpc>
                <a:spcPct val="115000"/>
              </a:lnSpc>
              <a:spcBef>
                <a:spcPts val="0"/>
              </a:spcBef>
              <a:spcAft>
                <a:spcPts val="0"/>
              </a:spcAft>
              <a:buClr>
                <a:schemeClr val="accent1"/>
              </a:buClr>
              <a:buSzPts val="1300"/>
              <a:buFont typeface="Roboto"/>
              <a:buChar char="●"/>
            </a:pPr>
            <a:r>
              <a:rPr lang="en" sz="1300" dirty="0">
                <a:solidFill>
                  <a:schemeClr val="accent1"/>
                </a:solidFill>
                <a:latin typeface="Roboto"/>
                <a:ea typeface="Roboto"/>
                <a:cs typeface="Roboto"/>
                <a:sym typeface="Roboto"/>
              </a:rPr>
              <a:t>Are individual or collective approaches preferable? </a:t>
            </a:r>
            <a:r>
              <a:rPr lang="en-US" sz="1300" dirty="0">
                <a:solidFill>
                  <a:schemeClr val="accent1"/>
                </a:solidFill>
                <a:latin typeface="Roboto"/>
                <a:ea typeface="Roboto"/>
                <a:cs typeface="Roboto"/>
                <a:sym typeface="Roboto"/>
              </a:rPr>
              <a:t>H</a:t>
            </a:r>
            <a:r>
              <a:rPr lang="en" sz="1300" dirty="0">
                <a:solidFill>
                  <a:schemeClr val="accent1"/>
                </a:solidFill>
                <a:latin typeface="Roboto"/>
                <a:ea typeface="Roboto"/>
                <a:cs typeface="Roboto"/>
                <a:sym typeface="Roboto"/>
              </a:rPr>
              <a:t>ow will they affect women victims?</a:t>
            </a:r>
            <a:endParaRPr sz="1300" dirty="0">
              <a:solidFill>
                <a:schemeClr val="accent1"/>
              </a:solidFill>
              <a:latin typeface="Roboto"/>
              <a:ea typeface="Roboto"/>
              <a:cs typeface="Roboto"/>
              <a:sym typeface="Roboto"/>
            </a:endParaRPr>
          </a:p>
          <a:p>
            <a:pPr marL="0" lvl="0" indent="0">
              <a:spcBef>
                <a:spcPts val="0"/>
              </a:spcBef>
              <a:spcAft>
                <a:spcPts val="0"/>
              </a:spcAft>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9"/>
          <p:cNvSpPr txBox="1">
            <a:spLocks noGrp="1"/>
          </p:cNvSpPr>
          <p:nvPr>
            <p:ph type="title"/>
          </p:nvPr>
        </p:nvSpPr>
        <p:spPr>
          <a:xfrm>
            <a:off x="218825" y="270933"/>
            <a:ext cx="8521500" cy="4504892"/>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0"/>
              </a:spcAft>
              <a:buClr>
                <a:srgbClr val="000000"/>
              </a:buClr>
              <a:buSzPts val="1100"/>
              <a:buFont typeface="Arial"/>
              <a:buNone/>
            </a:pPr>
            <a:r>
              <a:rPr lang="en" sz="2200" dirty="0"/>
              <a:t>Memorials can be </a:t>
            </a:r>
            <a:r>
              <a:rPr lang="en" sz="2200" b="1" dirty="0"/>
              <a:t>participatory and reciprocal</a:t>
            </a:r>
            <a:r>
              <a:rPr lang="en" sz="2200" dirty="0"/>
              <a:t>: drawing visitors in, captivating them, eliciting a response, and, when designed to be interactive, inviting collaboration.</a:t>
            </a:r>
            <a:endParaRPr sz="2200" dirty="0"/>
          </a:p>
          <a:p>
            <a:pPr marL="0" lvl="0" indent="0" algn="just" rtl="0">
              <a:lnSpc>
                <a:spcPct val="115000"/>
              </a:lnSpc>
              <a:spcBef>
                <a:spcPts val="1200"/>
              </a:spcBef>
              <a:spcAft>
                <a:spcPts val="0"/>
              </a:spcAft>
              <a:buClr>
                <a:srgbClr val="000000"/>
              </a:buClr>
              <a:buSzPts val="1100"/>
              <a:buFont typeface="Arial"/>
              <a:buNone/>
            </a:pPr>
            <a:endParaRPr sz="2200" dirty="0"/>
          </a:p>
          <a:p>
            <a:pPr marL="0" lvl="0" indent="0" algn="r" rtl="0">
              <a:lnSpc>
                <a:spcPct val="115000"/>
              </a:lnSpc>
              <a:spcBef>
                <a:spcPts val="1200"/>
              </a:spcBef>
              <a:spcAft>
                <a:spcPts val="0"/>
              </a:spcAft>
              <a:buClr>
                <a:srgbClr val="000000"/>
              </a:buClr>
              <a:buSzPts val="1100"/>
              <a:buFont typeface="Arial"/>
              <a:buNone/>
            </a:pPr>
            <a:br>
              <a:rPr lang="en-US" sz="2200" dirty="0"/>
            </a:br>
            <a:br>
              <a:rPr lang="en-US" sz="2200" dirty="0"/>
            </a:br>
            <a:endParaRPr sz="2200" dirty="0"/>
          </a:p>
          <a:p>
            <a:pPr marL="0" lvl="0" indent="0" algn="r" rtl="0">
              <a:lnSpc>
                <a:spcPct val="115000"/>
              </a:lnSpc>
              <a:spcBef>
                <a:spcPts val="1200"/>
              </a:spcBef>
              <a:spcAft>
                <a:spcPts val="0"/>
              </a:spcAft>
              <a:buClr>
                <a:srgbClr val="000000"/>
              </a:buClr>
              <a:buSzPts val="1100"/>
              <a:buFont typeface="Arial"/>
              <a:buNone/>
            </a:pPr>
            <a:r>
              <a:rPr lang="en" sz="2200" dirty="0"/>
              <a:t>Some of the most successful memorials combine</a:t>
            </a:r>
            <a:r>
              <a:rPr lang="en" sz="2200" b="1" dirty="0"/>
              <a:t> the sacred and the secular</a:t>
            </a:r>
            <a:r>
              <a:rPr lang="en" sz="2200" dirty="0"/>
              <a:t>, </a:t>
            </a:r>
            <a:r>
              <a:rPr lang="en" sz="2200" b="1" dirty="0"/>
              <a:t>research and education</a:t>
            </a:r>
            <a:r>
              <a:rPr lang="en" sz="2200" dirty="0"/>
              <a:t>, </a:t>
            </a:r>
            <a:r>
              <a:rPr lang="en" sz="2200" b="1" dirty="0"/>
              <a:t>protest and critique</a:t>
            </a:r>
            <a:r>
              <a:rPr lang="en" sz="2200" dirty="0"/>
              <a:t>, and </a:t>
            </a:r>
            <a:r>
              <a:rPr lang="en" sz="2200" b="1" dirty="0"/>
              <a:t>mourning and reflection.</a:t>
            </a:r>
            <a:endParaRPr sz="2200" b="1" dirty="0"/>
          </a:p>
        </p:txBody>
      </p:sp>
      <p:sp>
        <p:nvSpPr>
          <p:cNvPr id="3" name="Rectangle 2">
            <a:extLst>
              <a:ext uri="{FF2B5EF4-FFF2-40B4-BE49-F238E27FC236}">
                <a16:creationId xmlns:a16="http://schemas.microsoft.com/office/drawing/2014/main" id="{3C6F59C3-7ACF-47E6-AFF5-A6B06033619B}"/>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0"/>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Victims’ Priorities and the Potential for Politicization</a:t>
            </a:r>
            <a:endParaRPr/>
          </a:p>
        </p:txBody>
      </p:sp>
      <p:sp>
        <p:nvSpPr>
          <p:cNvPr id="148" name="Google Shape;148;p30"/>
          <p:cNvSpPr txBox="1"/>
          <p:nvPr/>
        </p:nvSpPr>
        <p:spPr>
          <a:xfrm>
            <a:off x="4699900" y="363675"/>
            <a:ext cx="4136400" cy="45561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1200"/>
              </a:spcBef>
              <a:spcAft>
                <a:spcPts val="0"/>
              </a:spcAft>
              <a:buNone/>
            </a:pPr>
            <a:r>
              <a:rPr lang="en" sz="1800" dirty="0">
                <a:solidFill>
                  <a:schemeClr val="accent1"/>
                </a:solidFill>
                <a:latin typeface="Roboto"/>
                <a:ea typeface="Roboto"/>
                <a:cs typeface="Roboto"/>
                <a:sym typeface="Roboto"/>
              </a:rPr>
              <a:t>Victims and their advocates may have different ideas about what they hope to achieve and how to do so.</a:t>
            </a:r>
            <a:endParaRPr sz="1800" dirty="0">
              <a:solidFill>
                <a:schemeClr val="accent1"/>
              </a:solidFill>
              <a:latin typeface="Roboto"/>
              <a:ea typeface="Roboto"/>
              <a:cs typeface="Roboto"/>
              <a:sym typeface="Roboto"/>
            </a:endParaRPr>
          </a:p>
          <a:p>
            <a:pPr marL="0" lvl="0" indent="0" rtl="0">
              <a:lnSpc>
                <a:spcPct val="115000"/>
              </a:lnSpc>
              <a:spcBef>
                <a:spcPts val="0"/>
              </a:spcBef>
              <a:spcAft>
                <a:spcPts val="0"/>
              </a:spcAft>
              <a:buNone/>
            </a:pPr>
            <a:endParaRPr sz="1800" dirty="0">
              <a:solidFill>
                <a:schemeClr val="accent1"/>
              </a:solidFill>
              <a:latin typeface="Roboto"/>
              <a:ea typeface="Roboto"/>
              <a:cs typeface="Roboto"/>
              <a:sym typeface="Roboto"/>
            </a:endParaRPr>
          </a:p>
          <a:p>
            <a:pPr marL="0" lvl="0" indent="0" rtl="0">
              <a:lnSpc>
                <a:spcPct val="115000"/>
              </a:lnSpc>
              <a:spcBef>
                <a:spcPts val="0"/>
              </a:spcBef>
              <a:spcAft>
                <a:spcPts val="0"/>
              </a:spcAft>
              <a:buNone/>
            </a:pPr>
            <a:r>
              <a:rPr lang="en" sz="1800" dirty="0">
                <a:solidFill>
                  <a:schemeClr val="accent1"/>
                </a:solidFill>
                <a:latin typeface="Roboto"/>
                <a:ea typeface="Roboto"/>
                <a:cs typeface="Roboto"/>
                <a:sym typeface="Roboto"/>
              </a:rPr>
              <a:t>The process of creating a memorial and its existence can become highly politicized and may create divisions.</a:t>
            </a:r>
            <a:endParaRPr sz="1800" dirty="0">
              <a:solidFill>
                <a:schemeClr val="accent1"/>
              </a:solidFill>
              <a:latin typeface="Roboto"/>
              <a:ea typeface="Roboto"/>
              <a:cs typeface="Roboto"/>
              <a:sym typeface="Roboto"/>
            </a:endParaRPr>
          </a:p>
          <a:p>
            <a:pPr marL="0" lvl="0" indent="0" rtl="0">
              <a:lnSpc>
                <a:spcPct val="115000"/>
              </a:lnSpc>
              <a:spcBef>
                <a:spcPts val="0"/>
              </a:spcBef>
              <a:spcAft>
                <a:spcPts val="0"/>
              </a:spcAft>
              <a:buNone/>
            </a:pPr>
            <a:endParaRPr sz="1800" dirty="0">
              <a:solidFill>
                <a:schemeClr val="accent1"/>
              </a:solidFill>
              <a:latin typeface="Roboto"/>
              <a:ea typeface="Roboto"/>
              <a:cs typeface="Roboto"/>
              <a:sym typeface="Roboto"/>
            </a:endParaRPr>
          </a:p>
          <a:p>
            <a:pPr marL="0" lvl="0" indent="0">
              <a:spcBef>
                <a:spcPts val="0"/>
              </a:spcBef>
              <a:spcAft>
                <a:spcPts val="0"/>
              </a:spcAft>
              <a:buNone/>
            </a:pPr>
            <a:r>
              <a:rPr lang="en" sz="1800" dirty="0">
                <a:solidFill>
                  <a:schemeClr val="accent1"/>
                </a:solidFill>
                <a:latin typeface="Roboto"/>
                <a:ea typeface="Roboto"/>
                <a:cs typeface="Roboto"/>
                <a:sym typeface="Roboto"/>
              </a:rPr>
              <a:t>To help mitigate the potential for problems, dialogue about memorialization efforts is essential and should not be limited to the planning stages. </a:t>
            </a:r>
            <a:endParaRPr sz="1800" dirty="0">
              <a:solidFill>
                <a:schemeClr val="accent1"/>
              </a:solidFill>
              <a:latin typeface="Roboto"/>
              <a:ea typeface="Roboto"/>
              <a:cs typeface="Roboto"/>
              <a:sym typeface="Roboto"/>
            </a:endParaRPr>
          </a:p>
        </p:txBody>
      </p:sp>
      <p:sp>
        <p:nvSpPr>
          <p:cNvPr id="4" name="Rectangle 3">
            <a:extLst>
              <a:ext uri="{FF2B5EF4-FFF2-40B4-BE49-F238E27FC236}">
                <a16:creationId xmlns:a16="http://schemas.microsoft.com/office/drawing/2014/main" id="{ED02FCEC-44D7-4AF1-8C75-65EDD84D9273}"/>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1"/>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3. Forms of Memorialization</a:t>
            </a:r>
            <a:endParaRPr/>
          </a:p>
        </p:txBody>
      </p:sp>
      <p:sp>
        <p:nvSpPr>
          <p:cNvPr id="154" name="Google Shape;154;p31"/>
          <p:cNvSpPr txBox="1">
            <a:spLocks noGrp="1"/>
          </p:cNvSpPr>
          <p:nvPr>
            <p:ph type="body" idx="1"/>
          </p:nvPr>
        </p:nvSpPr>
        <p:spPr>
          <a:xfrm>
            <a:off x="4644675" y="500925"/>
            <a:ext cx="4166400" cy="4514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500">
                <a:solidFill>
                  <a:schemeClr val="accent1"/>
                </a:solidFill>
              </a:rPr>
              <a:t>Each memorialization effort is deeply dependent on local culture and the needs, preferences, and priorities of victims and victim communities.</a:t>
            </a:r>
            <a:endParaRPr sz="1500">
              <a:solidFill>
                <a:schemeClr val="accent1"/>
              </a:solidFill>
            </a:endParaRPr>
          </a:p>
          <a:p>
            <a:pPr marL="0" lvl="0" indent="0" rtl="0">
              <a:spcBef>
                <a:spcPts val="0"/>
              </a:spcBef>
              <a:spcAft>
                <a:spcPts val="0"/>
              </a:spcAft>
              <a:buNone/>
            </a:pPr>
            <a:endParaRPr sz="900">
              <a:solidFill>
                <a:schemeClr val="accent1"/>
              </a:solidFill>
            </a:endParaRPr>
          </a:p>
          <a:p>
            <a:pPr marL="0" lvl="0" indent="0" rtl="0">
              <a:spcBef>
                <a:spcPts val="0"/>
              </a:spcBef>
              <a:spcAft>
                <a:spcPts val="0"/>
              </a:spcAft>
              <a:buNone/>
            </a:pPr>
            <a:r>
              <a:rPr lang="en" sz="1500">
                <a:solidFill>
                  <a:schemeClr val="accent1"/>
                </a:solidFill>
              </a:rPr>
              <a:t>Memorials can:</a:t>
            </a:r>
            <a:endParaRPr sz="1500">
              <a:solidFill>
                <a:schemeClr val="accent1"/>
              </a:solidFill>
            </a:endParaRPr>
          </a:p>
          <a:p>
            <a:pPr marL="457200" lvl="0" indent="-323850" rtl="0">
              <a:spcBef>
                <a:spcPts val="1600"/>
              </a:spcBef>
              <a:spcAft>
                <a:spcPts val="0"/>
              </a:spcAft>
              <a:buClr>
                <a:schemeClr val="accent1"/>
              </a:buClr>
              <a:buSzPts val="1500"/>
              <a:buChar char="●"/>
            </a:pPr>
            <a:r>
              <a:rPr lang="en" sz="1500">
                <a:solidFill>
                  <a:schemeClr val="accent1"/>
                </a:solidFill>
              </a:rPr>
              <a:t>acknowledge an individual, a group or community, or large numbers of victims;</a:t>
            </a:r>
            <a:endParaRPr sz="1500">
              <a:solidFill>
                <a:schemeClr val="accent1"/>
              </a:solidFill>
            </a:endParaRPr>
          </a:p>
          <a:p>
            <a:pPr marL="457200" lvl="0" indent="-323850" rtl="0">
              <a:spcBef>
                <a:spcPts val="0"/>
              </a:spcBef>
              <a:spcAft>
                <a:spcPts val="0"/>
              </a:spcAft>
              <a:buClr>
                <a:schemeClr val="accent1"/>
              </a:buClr>
              <a:buSzPts val="1500"/>
              <a:buChar char="●"/>
            </a:pPr>
            <a:r>
              <a:rPr lang="en" sz="1500">
                <a:solidFill>
                  <a:schemeClr val="accent1"/>
                </a:solidFill>
              </a:rPr>
              <a:t>be permanent fixtures, communal activities, or interactive programs with a reconciliatory purpose;</a:t>
            </a:r>
            <a:endParaRPr sz="1500">
              <a:solidFill>
                <a:schemeClr val="accent1"/>
              </a:solidFill>
            </a:endParaRPr>
          </a:p>
          <a:p>
            <a:pPr marL="457200" lvl="0" indent="-323850" rtl="0">
              <a:spcBef>
                <a:spcPts val="0"/>
              </a:spcBef>
              <a:spcAft>
                <a:spcPts val="0"/>
              </a:spcAft>
              <a:buClr>
                <a:schemeClr val="accent1"/>
              </a:buClr>
              <a:buSzPts val="1500"/>
              <a:buChar char="●"/>
            </a:pPr>
            <a:r>
              <a:rPr lang="en" sz="1500">
                <a:solidFill>
                  <a:schemeClr val="accent1"/>
                </a:solidFill>
              </a:rPr>
              <a:t>expand and evolve over time;</a:t>
            </a:r>
            <a:endParaRPr sz="1500">
              <a:solidFill>
                <a:schemeClr val="accent1"/>
              </a:solidFill>
            </a:endParaRPr>
          </a:p>
          <a:p>
            <a:pPr marL="457200" lvl="0" indent="-323850">
              <a:spcBef>
                <a:spcPts val="0"/>
              </a:spcBef>
              <a:spcAft>
                <a:spcPts val="0"/>
              </a:spcAft>
              <a:buClr>
                <a:schemeClr val="accent1"/>
              </a:buClr>
              <a:buSzPts val="1500"/>
              <a:buChar char="●"/>
            </a:pPr>
            <a:r>
              <a:rPr lang="en" sz="1500">
                <a:solidFill>
                  <a:schemeClr val="accent1"/>
                </a:solidFill>
              </a:rPr>
              <a:t>exist as commemorative structures or take the form of ‘living’ places of memory.</a:t>
            </a:r>
            <a:endParaRPr sz="1500">
              <a:solidFill>
                <a:schemeClr val="accent1"/>
              </a:solidFill>
            </a:endParaRPr>
          </a:p>
        </p:txBody>
      </p:sp>
      <p:sp>
        <p:nvSpPr>
          <p:cNvPr id="4" name="Rectangle 3">
            <a:extLst>
              <a:ext uri="{FF2B5EF4-FFF2-40B4-BE49-F238E27FC236}">
                <a16:creationId xmlns:a16="http://schemas.microsoft.com/office/drawing/2014/main" id="{0DF31634-F846-4B5A-A9DB-6D04DF981E79}"/>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2"/>
          <p:cNvSpPr txBox="1">
            <a:spLocks noGrp="1"/>
          </p:cNvSpPr>
          <p:nvPr>
            <p:ph type="title"/>
          </p:nvPr>
        </p:nvSpPr>
        <p:spPr>
          <a:xfrm>
            <a:off x="321075" y="495575"/>
            <a:ext cx="8287800" cy="42684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sz="1600" dirty="0">
                <a:latin typeface="Roboto"/>
                <a:ea typeface="Roboto"/>
                <a:cs typeface="Roboto"/>
                <a:sym typeface="Roboto"/>
              </a:rPr>
              <a:t>Memorials can </a:t>
            </a:r>
            <a:r>
              <a:rPr lang="en-US" sz="1600" dirty="0">
                <a:latin typeface="Roboto"/>
                <a:ea typeface="Roboto"/>
                <a:cs typeface="Roboto"/>
                <a:sym typeface="Roboto"/>
              </a:rPr>
              <a:t>entail</a:t>
            </a:r>
            <a:r>
              <a:rPr lang="en" sz="1600" dirty="0">
                <a:latin typeface="Roboto"/>
                <a:ea typeface="Roboto"/>
                <a:cs typeface="Roboto"/>
                <a:sym typeface="Roboto"/>
              </a:rPr>
              <a:t>:</a:t>
            </a:r>
            <a:endParaRPr sz="1600" dirty="0">
              <a:latin typeface="Roboto"/>
              <a:ea typeface="Roboto"/>
              <a:cs typeface="Roboto"/>
              <a:sym typeface="Roboto"/>
            </a:endParaRPr>
          </a:p>
          <a:p>
            <a:pPr marL="457200" lvl="0" indent="-330200" algn="just" rtl="0">
              <a:lnSpc>
                <a:spcPct val="115000"/>
              </a:lnSpc>
              <a:spcBef>
                <a:spcPts val="0"/>
              </a:spcBef>
              <a:spcAft>
                <a:spcPts val="0"/>
              </a:spcAft>
              <a:buClr>
                <a:schemeClr val="accent1"/>
              </a:buClr>
              <a:buSzPts val="1600"/>
              <a:buFont typeface="Roboto"/>
              <a:buChar char="●"/>
            </a:pPr>
            <a:r>
              <a:rPr lang="en" sz="1600" dirty="0">
                <a:latin typeface="Roboto"/>
                <a:ea typeface="Roboto"/>
                <a:cs typeface="Roboto"/>
                <a:sym typeface="Roboto"/>
              </a:rPr>
              <a:t>Dedicating commemorative monuments, plaques, statues, or other memorials to victims</a:t>
            </a:r>
            <a:endParaRPr sz="1600" dirty="0">
              <a:latin typeface="Roboto"/>
              <a:ea typeface="Roboto"/>
              <a:cs typeface="Roboto"/>
              <a:sym typeface="Roboto"/>
            </a:endParaRPr>
          </a:p>
          <a:p>
            <a:pPr marL="457200" lvl="0" indent="-330200" algn="just" rtl="0">
              <a:lnSpc>
                <a:spcPct val="115000"/>
              </a:lnSpc>
              <a:spcBef>
                <a:spcPts val="0"/>
              </a:spcBef>
              <a:spcAft>
                <a:spcPts val="0"/>
              </a:spcAft>
              <a:buClr>
                <a:schemeClr val="accent1"/>
              </a:buClr>
              <a:buSzPts val="1600"/>
              <a:buFont typeface="Roboto"/>
              <a:buChar char="●"/>
            </a:pPr>
            <a:r>
              <a:rPr lang="en" sz="1600" dirty="0">
                <a:latin typeface="Roboto"/>
                <a:ea typeface="Roboto"/>
                <a:cs typeface="Roboto"/>
                <a:sym typeface="Roboto"/>
              </a:rPr>
              <a:t>Erecting tombstones or building new cemeteries</a:t>
            </a:r>
            <a:endParaRPr sz="1600" dirty="0">
              <a:latin typeface="Roboto"/>
              <a:ea typeface="Roboto"/>
              <a:cs typeface="Roboto"/>
              <a:sym typeface="Roboto"/>
            </a:endParaRPr>
          </a:p>
          <a:p>
            <a:pPr marL="457200" lvl="0" indent="-330200" algn="just" rtl="0">
              <a:lnSpc>
                <a:spcPct val="115000"/>
              </a:lnSpc>
              <a:spcBef>
                <a:spcPts val="0"/>
              </a:spcBef>
              <a:spcAft>
                <a:spcPts val="0"/>
              </a:spcAft>
              <a:buClr>
                <a:schemeClr val="accent1"/>
              </a:buClr>
              <a:buSzPts val="1600"/>
              <a:buFont typeface="Roboto"/>
              <a:buChar char="●"/>
            </a:pPr>
            <a:r>
              <a:rPr lang="en" sz="1600" dirty="0">
                <a:latin typeface="Roboto"/>
                <a:ea typeface="Roboto"/>
                <a:cs typeface="Roboto"/>
                <a:sym typeface="Roboto"/>
              </a:rPr>
              <a:t>Renaming streets, buildings and public spaces</a:t>
            </a:r>
            <a:endParaRPr sz="1600" dirty="0">
              <a:latin typeface="Roboto"/>
              <a:ea typeface="Roboto"/>
              <a:cs typeface="Roboto"/>
              <a:sym typeface="Roboto"/>
            </a:endParaRPr>
          </a:p>
          <a:p>
            <a:pPr marL="457200" lvl="0" indent="-330200" algn="just" rtl="0">
              <a:lnSpc>
                <a:spcPct val="115000"/>
              </a:lnSpc>
              <a:spcBef>
                <a:spcPts val="0"/>
              </a:spcBef>
              <a:spcAft>
                <a:spcPts val="0"/>
              </a:spcAft>
              <a:buClr>
                <a:schemeClr val="accent1"/>
              </a:buClr>
              <a:buSzPts val="1600"/>
              <a:buFont typeface="Roboto"/>
              <a:buChar char="●"/>
            </a:pPr>
            <a:r>
              <a:rPr lang="en-US" sz="1600" dirty="0">
                <a:latin typeface="Roboto"/>
                <a:ea typeface="Roboto"/>
                <a:cs typeface="Roboto"/>
                <a:sym typeface="Roboto"/>
              </a:rPr>
              <a:t>D</a:t>
            </a:r>
            <a:r>
              <a:rPr lang="en" sz="1600" dirty="0">
                <a:latin typeface="Roboto"/>
                <a:ea typeface="Roboto"/>
                <a:cs typeface="Roboto"/>
                <a:sym typeface="Roboto"/>
              </a:rPr>
              <a:t>eveloping educational or healthcare facilities</a:t>
            </a:r>
            <a:endParaRPr sz="1600" dirty="0">
              <a:latin typeface="Roboto"/>
              <a:ea typeface="Roboto"/>
              <a:cs typeface="Roboto"/>
              <a:sym typeface="Roboto"/>
            </a:endParaRPr>
          </a:p>
          <a:p>
            <a:pPr marL="457200" lvl="0" indent="-330200" algn="just" rtl="0">
              <a:lnSpc>
                <a:spcPct val="115000"/>
              </a:lnSpc>
              <a:spcBef>
                <a:spcPts val="0"/>
              </a:spcBef>
              <a:spcAft>
                <a:spcPts val="0"/>
              </a:spcAft>
              <a:buClr>
                <a:schemeClr val="accent1"/>
              </a:buClr>
              <a:buSzPts val="1600"/>
              <a:buFont typeface="Roboto"/>
              <a:buChar char="●"/>
            </a:pPr>
            <a:r>
              <a:rPr lang="en" sz="1600" dirty="0">
                <a:latin typeface="Roboto"/>
                <a:ea typeface="Roboto"/>
                <a:cs typeface="Roboto"/>
                <a:sym typeface="Roboto"/>
              </a:rPr>
              <a:t>Building museums or public parks</a:t>
            </a:r>
            <a:endParaRPr sz="1600" dirty="0">
              <a:latin typeface="Roboto"/>
              <a:ea typeface="Roboto"/>
              <a:cs typeface="Roboto"/>
              <a:sym typeface="Roboto"/>
            </a:endParaRPr>
          </a:p>
          <a:p>
            <a:pPr marL="457200" lvl="0" indent="-330200" algn="just" rtl="0">
              <a:lnSpc>
                <a:spcPct val="115000"/>
              </a:lnSpc>
              <a:spcBef>
                <a:spcPts val="0"/>
              </a:spcBef>
              <a:spcAft>
                <a:spcPts val="0"/>
              </a:spcAft>
              <a:buClr>
                <a:schemeClr val="accent1"/>
              </a:buClr>
              <a:buSzPts val="1600"/>
              <a:buFont typeface="Roboto"/>
              <a:buChar char="●"/>
            </a:pPr>
            <a:r>
              <a:rPr lang="en" sz="1600" dirty="0">
                <a:latin typeface="Roboto"/>
                <a:ea typeface="Roboto"/>
                <a:cs typeface="Roboto"/>
                <a:sym typeface="Roboto"/>
              </a:rPr>
              <a:t>Public art or conceptual art projects</a:t>
            </a:r>
            <a:endParaRPr sz="1600" dirty="0">
              <a:latin typeface="Roboto"/>
              <a:ea typeface="Roboto"/>
              <a:cs typeface="Roboto"/>
              <a:sym typeface="Roboto"/>
            </a:endParaRPr>
          </a:p>
          <a:p>
            <a:pPr marL="457200" lvl="0" indent="-330200" algn="just" rtl="0">
              <a:lnSpc>
                <a:spcPct val="115000"/>
              </a:lnSpc>
              <a:spcBef>
                <a:spcPts val="0"/>
              </a:spcBef>
              <a:spcAft>
                <a:spcPts val="0"/>
              </a:spcAft>
              <a:buClr>
                <a:schemeClr val="accent1"/>
              </a:buClr>
              <a:buSzPts val="1600"/>
              <a:buFont typeface="Roboto"/>
              <a:buChar char="●"/>
            </a:pPr>
            <a:r>
              <a:rPr lang="en" sz="1600" dirty="0">
                <a:latin typeface="Roboto"/>
                <a:ea typeface="Roboto"/>
                <a:cs typeface="Roboto"/>
                <a:sym typeface="Roboto"/>
              </a:rPr>
              <a:t>Designating national days of remembrance</a:t>
            </a:r>
            <a:endParaRPr sz="1600" dirty="0">
              <a:latin typeface="Roboto"/>
              <a:ea typeface="Roboto"/>
              <a:cs typeface="Roboto"/>
              <a:sym typeface="Roboto"/>
            </a:endParaRPr>
          </a:p>
          <a:p>
            <a:pPr marL="457200" lvl="0" indent="-330200" algn="just" rtl="0">
              <a:lnSpc>
                <a:spcPct val="115000"/>
              </a:lnSpc>
              <a:spcBef>
                <a:spcPts val="0"/>
              </a:spcBef>
              <a:spcAft>
                <a:spcPts val="0"/>
              </a:spcAft>
              <a:buClr>
                <a:schemeClr val="accent1"/>
              </a:buClr>
              <a:buSzPts val="1600"/>
              <a:buFont typeface="Roboto"/>
              <a:buChar char="●"/>
            </a:pPr>
            <a:r>
              <a:rPr lang="en" sz="1600" dirty="0">
                <a:latin typeface="Roboto"/>
                <a:ea typeface="Roboto"/>
                <a:cs typeface="Roboto"/>
                <a:sym typeface="Roboto"/>
              </a:rPr>
              <a:t>Conducting celebrations that offer atonement and promote reconciliation</a:t>
            </a:r>
            <a:endParaRPr sz="1600" dirty="0">
              <a:latin typeface="Roboto"/>
              <a:ea typeface="Roboto"/>
              <a:cs typeface="Roboto"/>
              <a:sym typeface="Roboto"/>
            </a:endParaRPr>
          </a:p>
          <a:p>
            <a:pPr marL="457200" lvl="0" indent="-330200" algn="just" rtl="0">
              <a:lnSpc>
                <a:spcPct val="115000"/>
              </a:lnSpc>
              <a:spcBef>
                <a:spcPts val="0"/>
              </a:spcBef>
              <a:spcAft>
                <a:spcPts val="0"/>
              </a:spcAft>
              <a:buClr>
                <a:schemeClr val="accent1"/>
              </a:buClr>
              <a:buSzPts val="1600"/>
              <a:buFont typeface="Roboto"/>
              <a:buChar char="●"/>
            </a:pPr>
            <a:r>
              <a:rPr lang="en" sz="1600" dirty="0">
                <a:latin typeface="Roboto"/>
                <a:ea typeface="Roboto"/>
                <a:cs typeface="Roboto"/>
                <a:sym typeface="Roboto"/>
              </a:rPr>
              <a:t>Rededicating places of detention and torture, prisons, and military facilities</a:t>
            </a:r>
            <a:endParaRPr sz="1600" dirty="0">
              <a:latin typeface="Roboto"/>
              <a:ea typeface="Roboto"/>
              <a:cs typeface="Roboto"/>
              <a:sym typeface="Roboto"/>
            </a:endParaRPr>
          </a:p>
          <a:p>
            <a:pPr marL="457200" lvl="0" indent="-330200" algn="just" rtl="0">
              <a:lnSpc>
                <a:spcPct val="115000"/>
              </a:lnSpc>
              <a:spcBef>
                <a:spcPts val="0"/>
              </a:spcBef>
              <a:spcAft>
                <a:spcPts val="0"/>
              </a:spcAft>
              <a:buClr>
                <a:schemeClr val="accent1"/>
              </a:buClr>
              <a:buSzPts val="1600"/>
              <a:buFont typeface="Roboto"/>
              <a:buChar char="●"/>
            </a:pPr>
            <a:r>
              <a:rPr lang="en" sz="1600" dirty="0">
                <a:latin typeface="Roboto"/>
                <a:ea typeface="Roboto"/>
                <a:cs typeface="Roboto"/>
                <a:sym typeface="Roboto"/>
              </a:rPr>
              <a:t>Marking and honoring mass graves</a:t>
            </a:r>
            <a:endParaRPr sz="1600" dirty="0">
              <a:latin typeface="Roboto"/>
              <a:ea typeface="Roboto"/>
              <a:cs typeface="Roboto"/>
              <a:sym typeface="Roboto"/>
            </a:endParaRPr>
          </a:p>
          <a:p>
            <a:pPr marL="457200" lvl="0" indent="-330200" algn="just" rtl="0">
              <a:lnSpc>
                <a:spcPct val="115000"/>
              </a:lnSpc>
              <a:spcBef>
                <a:spcPts val="0"/>
              </a:spcBef>
              <a:spcAft>
                <a:spcPts val="0"/>
              </a:spcAft>
              <a:buClr>
                <a:schemeClr val="accent1"/>
              </a:buClr>
              <a:buSzPts val="1600"/>
              <a:buFont typeface="Roboto"/>
              <a:buChar char="●"/>
            </a:pPr>
            <a:r>
              <a:rPr lang="en" sz="1600" dirty="0">
                <a:latin typeface="Roboto"/>
                <a:ea typeface="Roboto"/>
                <a:cs typeface="Roboto"/>
                <a:sym typeface="Roboto"/>
              </a:rPr>
              <a:t>Organizing mobile museums or travelling installations, including photo, film, and video presentations or exhibits</a:t>
            </a:r>
            <a:endParaRPr sz="1600" dirty="0">
              <a:latin typeface="Roboto"/>
              <a:ea typeface="Roboto"/>
              <a:cs typeface="Roboto"/>
              <a:sym typeface="Roboto"/>
            </a:endParaRPr>
          </a:p>
          <a:p>
            <a:pPr marL="457200" lvl="0" indent="-330200" algn="just" rtl="0">
              <a:lnSpc>
                <a:spcPct val="115000"/>
              </a:lnSpc>
              <a:spcBef>
                <a:spcPts val="0"/>
              </a:spcBef>
              <a:spcAft>
                <a:spcPts val="0"/>
              </a:spcAft>
              <a:buClr>
                <a:schemeClr val="accent1"/>
              </a:buClr>
              <a:buSzPts val="1600"/>
              <a:buFont typeface="Roboto"/>
              <a:buChar char="●"/>
            </a:pPr>
            <a:r>
              <a:rPr lang="en" sz="1600" dirty="0">
                <a:latin typeface="Roboto"/>
                <a:ea typeface="Roboto"/>
                <a:cs typeface="Roboto"/>
                <a:sym typeface="Roboto"/>
              </a:rPr>
              <a:t>Naming legislation in honor of victims</a:t>
            </a:r>
            <a:endParaRPr sz="1600" dirty="0">
              <a:latin typeface="Roboto"/>
              <a:ea typeface="Roboto"/>
              <a:cs typeface="Roboto"/>
              <a:sym typeface="Roboto"/>
            </a:endParaRPr>
          </a:p>
          <a:p>
            <a:pPr marL="0" marR="0" lvl="0" indent="0" algn="l" rtl="0">
              <a:lnSpc>
                <a:spcPct val="100000"/>
              </a:lnSpc>
              <a:spcBef>
                <a:spcPts val="0"/>
              </a:spcBef>
              <a:spcAft>
                <a:spcPts val="0"/>
              </a:spcAft>
              <a:buClr>
                <a:schemeClr val="accent1"/>
              </a:buClr>
              <a:buSzPts val="3600"/>
              <a:buFont typeface="Merriweather"/>
              <a:buNone/>
            </a:pPr>
            <a:endParaRPr sz="2200" dirty="0">
              <a:solidFill>
                <a:srgbClr val="000000"/>
              </a:solidFill>
            </a:endParaRPr>
          </a:p>
        </p:txBody>
      </p:sp>
      <p:sp>
        <p:nvSpPr>
          <p:cNvPr id="3" name="Rectangle 2">
            <a:extLst>
              <a:ext uri="{FF2B5EF4-FFF2-40B4-BE49-F238E27FC236}">
                <a16:creationId xmlns:a16="http://schemas.microsoft.com/office/drawing/2014/main" id="{35D8ED8E-7399-41B6-93AD-67986ED01C9A}"/>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3"/>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4. Memorials </a:t>
            </a:r>
            <a:r>
              <a:rPr lang="en-US" dirty="0"/>
              <a:t>a</a:t>
            </a:r>
            <a:r>
              <a:rPr lang="en" dirty="0"/>
              <a:t>round the World: Introductory Examples</a:t>
            </a:r>
            <a:endParaRPr dirty="0"/>
          </a:p>
        </p:txBody>
      </p:sp>
      <p:sp>
        <p:nvSpPr>
          <p:cNvPr id="165" name="Google Shape;165;p33"/>
          <p:cNvSpPr txBox="1"/>
          <p:nvPr/>
        </p:nvSpPr>
        <p:spPr>
          <a:xfrm>
            <a:off x="4508050" y="191850"/>
            <a:ext cx="4508100" cy="4811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 name="Rectangle 3">
            <a:extLst>
              <a:ext uri="{FF2B5EF4-FFF2-40B4-BE49-F238E27FC236}">
                <a16:creationId xmlns:a16="http://schemas.microsoft.com/office/drawing/2014/main" id="{92D59271-9672-49F0-AE66-8BF8E6F423B4}"/>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648</TotalTime>
  <Words>2712</Words>
  <Application>Microsoft Office PowerPoint</Application>
  <PresentationFormat>On-screen Show (16:9)</PresentationFormat>
  <Paragraphs>216</Paragraphs>
  <Slides>48</Slides>
  <Notes>48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48</vt:i4>
      </vt:variant>
    </vt:vector>
  </HeadingPairs>
  <TitlesOfParts>
    <vt:vector size="55" baseType="lpstr">
      <vt:lpstr>Merriweather</vt:lpstr>
      <vt:lpstr>Calibri</vt:lpstr>
      <vt:lpstr>Times New Roman</vt:lpstr>
      <vt:lpstr>Arial</vt:lpstr>
      <vt:lpstr>Roboto</vt:lpstr>
      <vt:lpstr>Paradigm</vt:lpstr>
      <vt:lpstr>Paradigm</vt:lpstr>
      <vt:lpstr>GENDER AND TRANSITIONAL JUSTICE: MEMORIALIZATION </vt:lpstr>
      <vt:lpstr>Introduction</vt:lpstr>
      <vt:lpstr>Memory projects cannot be understood separately from the power dynamics that exist in a given society, including those related to gender.</vt:lpstr>
      <vt:lpstr>2. Why Memorials? </vt:lpstr>
      <vt:lpstr>Memorials can be participatory and reciprocal: drawing visitors in, captivating them, eliciting a response, and, when designed to be interactive, inviting collaboration.     Some of the most successful memorials combine the sacred and the secular, research and education, protest and critique, and mourning and reflection.</vt:lpstr>
      <vt:lpstr>Victims’ Priorities and the Potential for Politicization</vt:lpstr>
      <vt:lpstr>3. Forms of Memorialization</vt:lpstr>
      <vt:lpstr>Memorials can entail: Dedicating commemorative monuments, plaques, statues, or other memorials to victims Erecting tombstones or building new cemeteries Renaming streets, buildings and public spaces Developing educational or healthcare facilities Building museums or public parks Public art or conceptual art projects Designating national days of remembrance Conducting celebrations that offer atonement and promote reconciliation Rededicating places of detention and torture, prisons, and military facilities Marking and honoring mass graves Organizing mobile museums or travelling installations, including photo, film, and video presentations or exhibits Naming legislation in honor of victims </vt:lpstr>
      <vt:lpstr>4. Memorials around the World: Introductory Examples</vt:lpstr>
      <vt:lpstr>South Africa: Rhodes Memorial</vt:lpstr>
      <vt:lpstr>Greece: The Women of Kassope and the Monument of Zalongo</vt:lpstr>
      <vt:lpstr>Women are Persons! </vt:lpstr>
      <vt:lpstr>Memorial to the Victims of Chihuio </vt:lpstr>
      <vt:lpstr>San Juan Comalapa Mural on the Violence of the 1980s </vt:lpstr>
      <vt:lpstr>Tuol Sleng Museum of Genocide</vt:lpstr>
      <vt:lpstr>5. Why Is Memorialization Important for Women?  </vt:lpstr>
      <vt:lpstr>When meaningfully engaged in memorialization efforts, women and girls can:  help other women and their families reckon with the atrocities committed in the past; participate in defining how the past is remembered  raise awareness about human rights violations committed against women and girls in the past and those that continue today; encourage society to recognize the political nature of women’s lives and the complexity of the roles they play during times of transition from conflict or authoritarian rule; provide a focal point around which victims, their families, and advocates can rally when demanding acknowledgment and redress for the violations that occurred; educate and encourage dialogue about gender discrimination and hierarchies that prevent intergroup equality, including for women. </vt:lpstr>
      <vt:lpstr>Potential Transformative Effect</vt:lpstr>
      <vt:lpstr>Statue of Peace (Sonyeosang)</vt:lpstr>
      <vt:lpstr>PowerPoint Presentation</vt:lpstr>
      <vt:lpstr>Murals in honor of missing women in  Ciudad Juárez, Mexico</vt:lpstr>
      <vt:lpstr>Memorial to Homosexuals Persecuted Under the National Socialist Regime </vt:lpstr>
      <vt:lpstr>Pink Triangles</vt:lpstr>
      <vt:lpstr>6. Memorializing Women’s and Girls’ Experiences</vt:lpstr>
      <vt:lpstr>Anne Frank in the Netherlands and Germany </vt:lpstr>
      <vt:lpstr>South Africa National Women’s Monument in Bloemfontein </vt:lpstr>
      <vt:lpstr>Mother’s Group (Muttergruppe) </vt:lpstr>
      <vt:lpstr>Figures Against Forgetting at Ravensbrück Women’s Camp</vt:lpstr>
      <vt:lpstr>Rosenstrasse Monument</vt:lpstr>
      <vt:lpstr>Strike the Woman, Strike the Rock</vt:lpstr>
      <vt:lpstr>Remembering the 1956 Women’s March in South Africa</vt:lpstr>
      <vt:lpstr>National Monument to the Women of World War II</vt:lpstr>
      <vt:lpstr>7. Memorials: Truth Seeking, Truth Telling, and Gender </vt:lpstr>
      <vt:lpstr>Chile: Commemorations as Symbolic Reparations </vt:lpstr>
      <vt:lpstr>Chile: Commemorations as Symbolic Reparations </vt:lpstr>
      <vt:lpstr>Escotilla 8 in Estadio Nacional Julio Martínez Prádanos</vt:lpstr>
      <vt:lpstr>8. Memorials as a Form of Symbolic Reparation </vt:lpstr>
      <vt:lpstr>The Eye That Cries (El Ojo que Llora) </vt:lpstr>
      <vt:lpstr>Mau Mau Monument</vt:lpstr>
      <vt:lpstr>Monument to Truth and Memory (Monumento a la memoria y la verdad) </vt:lpstr>
      <vt:lpstr>9. Challenges for Successful, Representative Memorialization Processes </vt:lpstr>
      <vt:lpstr>The public acknowledgment that memorials provide can contribute to the healing process and help alleviate the trauma suffered by victims and victim communities.    Yet it is also important to remember that in the absence of other forms of truth, justice, and redress, many victims may rightfully reject memorials no matter the process of consultation and participation.</vt:lpstr>
      <vt:lpstr>Other Important Factors to Consider</vt:lpstr>
      <vt:lpstr>Srebrenica </vt:lpstr>
      <vt:lpstr>Statue to Women Victims of War in South Kivu </vt:lpstr>
      <vt:lpstr>Women in Memory Monument </vt:lpstr>
      <vt:lpstr>10. What Can Be Done to Make Memorials Relevant to and Meaningful for Women and Girl Victims? </vt:lpstr>
      <vt:lpstr>Avoiding the Marginalization of Women and Girls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AND TRANSITIONAL JUSTICE: MEMORIALIZATION </dc:title>
  <dc:subject/>
  <dc:creator/>
  <cp:keywords/>
  <dc:description/>
  <cp:lastModifiedBy>Sibley Hawkins</cp:lastModifiedBy>
  <cp:revision>33</cp:revision>
  <dcterms:modified xsi:type="dcterms:W3CDTF">2018-11-14T22:34:26Z</dcterms:modified>
  <cp:category/>
</cp:coreProperties>
</file>